
<file path=[Content_Types].xml><?xml version="1.0" encoding="utf-8"?>
<Types xmlns="http://schemas.openxmlformats.org/package/2006/content-types">
  <Override PartName="/_rels/.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notesSlide3.xml" ContentType="application/vnd.openxmlformats-officedocument.presentationml.notesSlide+xml"/>
  <Override PartName="/ppt/notesSlides/notesSlide2.xml" ContentType="application/vnd.openxmlformats-officedocument.presentationml.notesSlide+xml"/>
  <Override PartName="/ppt/_rels/presentation.xml.rels" ContentType="application/vnd.openxmlformats-package.relationships+xml"/>
  <Override PartName="/ppt/media/image5.jpeg" ContentType="image/jpeg"/>
  <Override PartName="/ppt/media/image4.jpeg" ContentType="image/jpeg"/>
  <Override PartName="/ppt/media/image3.jpeg" ContentType="image/jpeg"/>
  <Override PartName="/ppt/media/image2.jpeg" ContentType="image/jpeg"/>
  <Override PartName="/ppt/media/image1.jpeg" ContentType="image/jpeg"/>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p>
            <a:pPr algn="r"/>
            <a:fld id="{309CDC76-DFCD-4090-A06A-176D3A75F561}"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PlaceHolder 1"/>
          <p:cNvSpPr>
            <a:spLocks noGrp="1"/>
          </p:cNvSpPr>
          <p:nvPr>
            <p:ph type="sldImg"/>
          </p:nvPr>
        </p:nvSpPr>
        <p:spPr>
          <a:xfrm>
            <a:off x="1371600" y="763560"/>
            <a:ext cx="5029200" cy="3772080"/>
          </a:xfrm>
          <a:prstGeom prst="rect">
            <a:avLst/>
          </a:prstGeom>
        </p:spPr>
      </p:sp>
      <p:sp>
        <p:nvSpPr>
          <p:cNvPr id="58"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The goals of tMCS deployment include hemodynamic stabilization and restoration of systemic perfusion. tMCS, temporary mechanical circulatory support.</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type="sldImg"/>
          </p:nvPr>
        </p:nvSpPr>
        <p:spPr>
          <a:xfrm>
            <a:off x="1371600" y="763560"/>
            <a:ext cx="5029200" cy="3772080"/>
          </a:xfrm>
          <a:prstGeom prst="rect">
            <a:avLst/>
          </a:prstGeom>
        </p:spPr>
      </p:sp>
      <p:sp>
        <p:nvSpPr>
          <p:cNvPr id="60"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Suggested parameters for perfusion and de-congestion/unloading goals in HF-CS. CPO, cardiac power output; HF-CS, heart failure-cardiogenic shock; MAP, mean arterial pressure; PAPI, pulmonary artery pulsatility index, PCWP, pulmonary capillary wedge pressure; RA, right atrial pressure; SBP, systolic blood pressure; U/O, urine output.</a:t>
            </a:r>
            <a:endParaRPr b="0" lang="en-US" sz="900" spc="-1" strike="noStrike">
              <a:latin typeface="Arial"/>
            </a:endParaRPr>
          </a:p>
          <a:p>
            <a:endParaRPr b="0" lang="en-US" sz="900" spc="-1" strike="noStrike">
              <a:latin typeface="Arial"/>
            </a:endParaRPr>
          </a:p>
          <a:p>
            <a:endParaRPr b="0" lang="en-US" sz="900" spc="-1" strike="noStrike">
              <a:latin typeface="Arial"/>
            </a:endParaRPr>
          </a:p>
          <a:p>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hyperlink" Target="http://www.elsevier.com/termsandconditions" TargetMode="External"/><Relationship Id="rId3" Type="http://schemas.openxmlformats.org/officeDocument/2006/relationships/image" Target="../media/image5.jpeg"/><Relationship Id="rId4" Type="http://schemas.openxmlformats.org/officeDocument/2006/relationships/slideLayout" Target="../slideLayouts/slideLayout1.xml"/><Relationship Id="rId5" Type="http://schemas.openxmlformats.org/officeDocument/2006/relationships/notesSlide" Target="../notesSlides/notesSlide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2549520"/>
          </a:xfrm>
          <a:prstGeom prst="rect">
            <a:avLst/>
          </a:prstGeom>
          <a:noFill/>
          <a:ln>
            <a:noFill/>
          </a:ln>
        </p:spPr>
        <p:txBody>
          <a:bodyPr lIns="90000" rIns="90000" tIns="45000" bIns="45000"/>
          <a:p>
            <a:pPr algn="ctr">
              <a:lnSpc>
                <a:spcPct val="100000"/>
              </a:lnSpc>
              <a:spcAft>
                <a:spcPts val="3186"/>
              </a:spcAft>
            </a:pPr>
            <a:r>
              <a:rPr b="0" i="1" lang="en-US" sz="1700" spc="-1" strike="noStrike">
                <a:solidFill>
                  <a:srgbClr val="ffffff"/>
                </a:solidFill>
                <a:latin typeface="Arial"/>
              </a:rPr>
              <a:t>Heart failure related cardiogenic shock: An ISHLT consensus conference content summary</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Manreet K. Kanwar, MD, Filio Billia, MD, PhD, Varinder Randhawa, MD, PhD, Jennifer A. Cowger, MD, MS, Christopher M. Barnett, MD, MPH, Sharon Chih, MBBS, PhD, Stephan Ensminger, MD, DPhil, Jaime Hernandez-Montfort, MD, MSc, Shashank S. Sinha, MD, MSc, Esther Vorovich, MD, MSCE, Alastair Proudfoot, MD, PhD, Hoong S. Lim, MD, Vanessa Blumer, MD, Douglas L. Jennings, Pharm D, A. Reshad Garan, MD, Maria F. Renedo, MD, Thomas C. Hanff, MD, MSCE, David A. Baran, MD</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Journal of Heart and Lung Transplantation</a:t>
            </a:r>
            <a:r>
              <a:rPr b="0" lang="en-US" sz="1200" spc="-1" strike="noStrike">
                <a:solidFill>
                  <a:srgbClr val="ffffff"/>
                </a:solidFill>
                <a:latin typeface="Arial"/>
              </a:rPr>
              <a:t> </a:t>
            </a:r>
            <a:endParaRPr b="0" lang="en-US" sz="1200" spc="-1" strike="noStrike">
              <a:solidFill>
                <a:srgbClr val="ffffff"/>
              </a:solidFill>
              <a:latin typeface="Arial"/>
            </a:endParaRPr>
          </a:p>
          <a:p>
            <a:pPr algn="ctr"/>
            <a:endParaRPr b="0" lang="en-US" sz="1200" spc="-1" strike="noStrike">
              <a:solidFill>
                <a:srgbClr val="ffffff"/>
              </a:solidFill>
              <a:latin typeface="Arial"/>
            </a:endParaRPr>
          </a:p>
          <a:p>
            <a:pPr algn="ctr"/>
            <a:r>
              <a:rPr b="0" lang="en-US" sz="1000" spc="-1" strike="noStrike">
                <a:solidFill>
                  <a:srgbClr val="ffffff"/>
                </a:solidFill>
                <a:latin typeface="Arial"/>
              </a:rPr>
              <a:t>DOI: 10.1016/j.healun.2023.09.014</a:t>
            </a:r>
            <a:endParaRPr b="0" lang="en-US" sz="1000" spc="-1" strike="noStrike">
              <a:solidFill>
                <a:srgbClr val="ffffff"/>
              </a:solidFill>
              <a:latin typeface="Arial"/>
            </a:endParaRPr>
          </a:p>
        </p:txBody>
      </p:sp>
      <p:sp>
        <p:nvSpPr>
          <p:cNvPr id="45" name="TextShape 2"/>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2023 International Society for the Heart and Lung Transplantation</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1422360" y="1018440"/>
            <a:ext cx="6350040" cy="447192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DOI: (10.1016/j.healun.2023.09.014) </a:t>
            </a:r>
            <a:endParaRPr b="0" lang="en-US" sz="900" spc="-1" strike="noStrike">
              <a:solidFill>
                <a:srgbClr val="ffffff"/>
              </a:solidFill>
              <a:latin typeface="Arial"/>
            </a:endParaRPr>
          </a:p>
        </p:txBody>
      </p:sp>
      <p:sp>
        <p:nvSpPr>
          <p:cNvPr id="50"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2023 International Society for the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2 </a:t>
            </a:r>
            <a:endParaRPr b="0" lang="en-US" sz="1400" spc="-1" strike="noStrike">
              <a:solidFill>
                <a:srgbClr val="ffffff"/>
              </a:solidFill>
              <a:latin typeface="Arial"/>
            </a:endParaRPr>
          </a:p>
        </p:txBody>
      </p:sp>
      <p:pic>
        <p:nvPicPr>
          <p:cNvPr id="53" name="Main graphic" descr=""/>
          <p:cNvPicPr/>
          <p:nvPr/>
        </p:nvPicPr>
        <p:blipFill>
          <a:blip r:embed="rId1"/>
          <a:stretch/>
        </p:blipFill>
        <p:spPr>
          <a:xfrm>
            <a:off x="1422360" y="1864080"/>
            <a:ext cx="6350040" cy="2780640"/>
          </a:xfrm>
          <a:prstGeom prst="rect">
            <a:avLst/>
          </a:prstGeom>
          <a:ln>
            <a:noFill/>
          </a:ln>
        </p:spPr>
      </p:pic>
      <p:sp>
        <p:nvSpPr>
          <p:cNvPr id="54"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DOI: (10.1016/j.healun.2023.09.014) </a:t>
            </a:r>
            <a:endParaRPr b="0" lang="en-US" sz="900" spc="-1" strike="noStrike">
              <a:solidFill>
                <a:srgbClr val="ffffff"/>
              </a:solidFill>
              <a:latin typeface="Arial"/>
            </a:endParaRPr>
          </a:p>
        </p:txBody>
      </p:sp>
      <p:sp>
        <p:nvSpPr>
          <p:cNvPr id="55"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2023 International Society for the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6"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