
<file path=[Content_Types].xml><?xml version="1.0" encoding="utf-8"?>
<Types xmlns="http://schemas.openxmlformats.org/package/2006/content-types">
  <Override PartName="/_rels/.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3.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5.jpeg" ContentType="image/jpeg"/>
  <Override PartName="/ppt/media/image4.gif" ContentType="image/gif"/>
  <Override PartName="/ppt/media/image3.jpeg" ContentType="image/jpeg"/>
  <Override PartName="/ppt/media/image2.gif" ContentType="image/gif"/>
  <Override PartName="/ppt/media/image1.jpeg" ContentType="image/jpeg"/>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C7202EEC-8129-439E-A21C-03BC62546618}"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sldImg"/>
          </p:nvPr>
        </p:nvSpPr>
        <p:spPr>
          <a:xfrm>
            <a:off x="1371600" y="763560"/>
            <a:ext cx="5029200" cy="3772080"/>
          </a:xfrm>
          <a:prstGeom prst="rect">
            <a:avLst/>
          </a:prstGeom>
        </p:spPr>
      </p:sp>
      <p:sp>
        <p:nvSpPr>
          <p:cNvPr id="58"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Event 1: drop below bos threshold, not validated by second measurement. event 2: first bos measurement and time of onset of bos defined by validating event #3. fev1 decline = slope of values 2 and 3 and any additional measurement over a 1–3 month period.</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sldImg"/>
          </p:nvPr>
        </p:nvSpPr>
        <p:spPr>
          <a:xfrm>
            <a:off x="1371600" y="763560"/>
            <a:ext cx="5029200" cy="3772080"/>
          </a:xfrm>
          <a:prstGeom prst="rect">
            <a:avLst/>
          </a:prstGeom>
        </p:spPr>
      </p:sp>
      <p:sp>
        <p:nvSpPr>
          <p:cNvPr id="60"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Though initial decline below bos threshold shows a steep decline (slope 1–2), preintervention value 2 which defines bos onset (and is validated by subsequent values) and subsequent values 3–5 define the slope prior to intervention. benefit of therapeutic intervention will be defined by comparison with the slope 2–5.</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gif"/><Relationship Id="rId2" Type="http://schemas.openxmlformats.org/officeDocument/2006/relationships/image" Target="../media/image3.jpeg"/><Relationship Id="rId3" Type="http://schemas.openxmlformats.org/officeDocument/2006/relationships/slideLayout" Target="../slideLayouts/slideLayout1.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gif"/><Relationship Id="rId2" Type="http://schemas.openxmlformats.org/officeDocument/2006/relationships/image" Target="../media/image5.jpeg"/><Relationship Id="rId3" Type="http://schemas.openxmlformats.org/officeDocument/2006/relationships/slideLayout" Target="../slideLayouts/slideLayout1.xml"/><Relationship Id="rId4" Type="http://schemas.openxmlformats.org/officeDocument/2006/relationships/notesSlide" Target="../notesSlides/notesSlide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19555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Bronchiolitis obliterans syndrome 2001: an update of the diagnostic criteria</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Marc Estenne, MD, Janet R Maurer, MD, Annette Boehler, MD, James J Egan, MD, Adaani Frost, MD, Marshall Hertz, MD, George B Mallory, MD, Gregory I Snell, MD, Samuel Yousem, 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21 Issue 3 Pages 297-310 (March 2002) </a:t>
            </a:r>
            <a:endParaRPr b="0" lang="en-US" sz="1200" spc="-1" strike="noStrike">
              <a:solidFill>
                <a:srgbClr val="ffffff"/>
              </a:solidFill>
              <a:latin typeface="Arial"/>
            </a:endParaRPr>
          </a:p>
          <a:p>
            <a:pPr algn="ctr"/>
            <a:r>
              <a:rPr b="0" lang="en-US" sz="1000" spc="-1" strike="noStrike">
                <a:solidFill>
                  <a:srgbClr val="ffffff"/>
                </a:solidFill>
                <a:latin typeface="Arial"/>
              </a:rPr>
              <a:t>DOI: 10.1016/S1053-2498(02)00398-4</a:t>
            </a:r>
            <a:endParaRPr b="0" lang="en-US" sz="1000" spc="-1" strike="noStrike">
              <a:solidFill>
                <a:srgbClr val="ffffff"/>
              </a:solidFill>
              <a:latin typeface="Arial"/>
            </a:endParaRPr>
          </a:p>
        </p:txBody>
      </p:sp>
      <p:sp>
        <p:nvSpPr>
          <p:cNvPr id="45" name="TextShape 2"/>
          <p:cNvSpPr txBox="1"/>
          <p:nvPr/>
        </p:nvSpPr>
        <p:spPr>
          <a:xfrm>
            <a:off x="952560" y="6509880"/>
            <a:ext cx="5556240" cy="459720"/>
          </a:xfrm>
          <a:prstGeom prst="rect">
            <a:avLst/>
          </a:prstGeom>
          <a:noFill/>
          <a:ln>
            <a:noFill/>
          </a:ln>
        </p:spPr>
      </p:sp>
      <p:pic>
        <p:nvPicPr>
          <p:cNvPr id="46" name="Logo" descr=""/>
          <p:cNvPicPr/>
          <p:nvPr/>
        </p:nvPicPr>
        <p:blipFill>
          <a:blip r:embed="rId1"/>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422360" y="1190520"/>
            <a:ext cx="6350040" cy="412740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2002 21297-310DOI: (10.1016/S1053-2498(02)00398-4) </a:t>
            </a:r>
            <a:endParaRPr b="0" lang="en-US" sz="900" spc="-1" strike="noStrike">
              <a:solidFill>
                <a:srgbClr val="ffffff"/>
              </a:solidFill>
              <a:latin typeface="Arial"/>
            </a:endParaRPr>
          </a:p>
        </p:txBody>
      </p:sp>
      <p:sp>
        <p:nvSpPr>
          <p:cNvPr id="50" name="TextShape 3"/>
          <p:cNvSpPr txBox="1"/>
          <p:nvPr/>
        </p:nvSpPr>
        <p:spPr>
          <a:xfrm>
            <a:off x="952560" y="6509880"/>
            <a:ext cx="5556240" cy="459720"/>
          </a:xfrm>
          <a:prstGeom prst="rect">
            <a:avLst/>
          </a:prstGeom>
          <a:noFill/>
          <a:ln>
            <a:noFill/>
          </a:ln>
        </p:spPr>
      </p:sp>
      <p:pic>
        <p:nvPicPr>
          <p:cNvPr id="51"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2 </a:t>
            </a:r>
            <a:endParaRPr b="0" lang="en-US" sz="1400" spc="-1" strike="noStrike">
              <a:solidFill>
                <a:srgbClr val="ffffff"/>
              </a:solidFill>
              <a:latin typeface="Arial"/>
            </a:endParaRPr>
          </a:p>
        </p:txBody>
      </p:sp>
      <p:pic>
        <p:nvPicPr>
          <p:cNvPr id="53" name="Main graphic" descr=""/>
          <p:cNvPicPr/>
          <p:nvPr/>
        </p:nvPicPr>
        <p:blipFill>
          <a:blip r:embed="rId1"/>
          <a:stretch/>
        </p:blipFill>
        <p:spPr>
          <a:xfrm>
            <a:off x="1422360" y="1291680"/>
            <a:ext cx="6350040" cy="3925080"/>
          </a:xfrm>
          <a:prstGeom prst="rect">
            <a:avLst/>
          </a:prstGeom>
          <a:ln>
            <a:noFill/>
          </a:ln>
        </p:spPr>
      </p:pic>
      <p:sp>
        <p:nvSpPr>
          <p:cNvPr id="54"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2002 21297-310DOI: (10.1016/S1053-2498(02)00398-4) </a:t>
            </a:r>
            <a:endParaRPr b="0" lang="en-US" sz="900" spc="-1" strike="noStrike">
              <a:solidFill>
                <a:srgbClr val="ffffff"/>
              </a:solidFill>
              <a:latin typeface="Arial"/>
            </a:endParaRPr>
          </a:p>
        </p:txBody>
      </p:sp>
      <p:sp>
        <p:nvSpPr>
          <p:cNvPr id="55" name="TextShape 3"/>
          <p:cNvSpPr txBox="1"/>
          <p:nvPr/>
        </p:nvSpPr>
        <p:spPr>
          <a:xfrm>
            <a:off x="952560" y="6509880"/>
            <a:ext cx="5556240" cy="459720"/>
          </a:xfrm>
          <a:prstGeom prst="rect">
            <a:avLst/>
          </a:prstGeom>
          <a:noFill/>
          <a:ln>
            <a:noFill/>
          </a:ln>
        </p:spPr>
      </p:sp>
      <p:pic>
        <p:nvPicPr>
          <p:cNvPr id="5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