
<file path=[Content_Types].xml><?xml version="1.0" encoding="utf-8"?>
<Types xmlns="http://schemas.openxmlformats.org/package/2006/content-types">
  <Override PartName="/_rels/.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9.jpeg" ContentType="image/jpeg"/>
  <Override PartName="/ppt/media/image8.jpeg" ContentType="image/jpeg"/>
  <Override PartName="/ppt/media/image23.jpeg" ContentType="image/jpeg"/>
  <Override PartName="/ppt/media/image7.jpeg" ContentType="image/jpeg"/>
  <Override PartName="/ppt/media/image10.jpeg" ContentType="image/jpeg"/>
  <Override PartName="/ppt/media/image6.jpeg" ContentType="image/jpeg"/>
  <Override PartName="/ppt/media/image22.jpeg" ContentType="image/jpeg"/>
  <Override PartName="/ppt/media/image5.jpeg" ContentType="image/jpeg"/>
  <Override PartName="/ppt/media/image21.jpeg" ContentType="image/jpeg"/>
  <Override PartName="/ppt/media/image4.jpeg" ContentType="image/jpeg"/>
  <Override PartName="/ppt/media/image19.jpeg" ContentType="image/jpeg"/>
  <Override PartName="/ppt/media/image20.jpeg" ContentType="image/jpeg"/>
  <Override PartName="/ppt/media/image3.jpeg" ContentType="image/jpeg"/>
  <Override PartName="/ppt/media/image18.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jpeg" ContentType="image/jpeg"/>
  <Override PartName="/ppt/media/image16.jpeg" ContentType="image/jpeg"/>
  <Override PartName="/ppt/media/image2.jpeg" ContentType="image/jpeg"/>
  <Override PartName="/ppt/media/image17.jpeg" ContentType="image/jpeg"/>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688E426E-3F7B-48FB-B59F-AC8CA46A433B}"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sldImg"/>
          </p:nvPr>
        </p:nvSpPr>
        <p:spPr>
          <a:xfrm>
            <a:off x="1371600" y="763560"/>
            <a:ext cx="5029200" cy="3772080"/>
          </a:xfrm>
          <a:prstGeom prst="rect">
            <a:avLst/>
          </a:prstGeom>
        </p:spPr>
      </p:sp>
      <p:sp>
        <p:nvSpPr>
          <p:cNvPr id="11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Prevalence and severity of PH due to left-sided valvular disease. Reprinted with permission from Magne J et al. JACC Cardiovasc Imaging. 2015 Jan;8(1):83–99</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1371600" y="763560"/>
            <a:ext cx="5029200" cy="3772080"/>
          </a:xfrm>
          <a:prstGeom prst="rect">
            <a:avLst/>
          </a:prstGeom>
        </p:spPr>
      </p:sp>
      <p:sp>
        <p:nvSpPr>
          <p:cNvPr id="12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Diagnostic approach and hemodynamic assessment pre- and post-valve intervention for patients with PH due to left-sided valvular disease </a:t>
            </a:r>
            <a:r>
              <a:rPr b="0" i="1" lang="en-US" sz="900" spc="-1" strike="noStrike">
                <a:latin typeface="Arial"/>
              </a:rPr>
              <a:t>Adapted from</a:t>
            </a:r>
            <a:r>
              <a:rPr b="0" lang="en-US" sz="900" spc="-1" strike="noStrike">
                <a:latin typeface="Arial"/>
              </a:rPr>
              <a:t> Tichelbacker T, Dumitrescu D, Gerhardt F, et al. Pulmonary hypertension and valvular heart disease. Herz. 2019;44:491-501.</a:t>
            </a:r>
            <a:r>
              <a:rPr b="0" lang="en-US" sz="900" spc="-1" strike="noStrike" baseline="33000">
                <a:latin typeface="Arial"/>
              </a:rPr>
              <a:t>145</a:t>
            </a:r>
            <a:r>
              <a:rPr b="0" lang="en-US" sz="900" spc="-1" strike="noStrike">
                <a:latin typeface="Arial"/>
              </a:rPr>
              <a:t> a: Targeted PH therapies are not approved to treat PH due to left heart disease including left-sided valvular heart disease. However, if pre-capillary PH or CpcPH are present after valve repair, pulmonary vascular disease may be present, representing a potential treatment target. Such patients should be evaluated is specialized centers, and clinical trials are needed.</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sldImg"/>
          </p:nvPr>
        </p:nvSpPr>
        <p:spPr>
          <a:xfrm>
            <a:off x="1371600" y="763560"/>
            <a:ext cx="5029200" cy="3772080"/>
          </a:xfrm>
          <a:prstGeom prst="rect">
            <a:avLst/>
          </a:prstGeom>
        </p:spPr>
      </p:sp>
      <p:sp>
        <p:nvSpPr>
          <p:cNvPr id="12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Suggested diagnostic approach, hemodynamic assessment, and patient selection for surgical or interventional therapies in patients with tricuspid regurgitation </a:t>
            </a:r>
            <a:r>
              <a:rPr b="0" i="1" lang="en-US" sz="900" spc="-1" strike="noStrike">
                <a:latin typeface="Arial"/>
              </a:rPr>
              <a:t>Adapted from</a:t>
            </a:r>
            <a:r>
              <a:rPr b="0" lang="en-US" sz="900" spc="-1" strike="noStrike">
                <a:latin typeface="Arial"/>
              </a:rPr>
              <a:t> Tichelbacker T, Dumitrescu D, Gerhardt F, et al. Pulmonary hypertension and valvular heart disease. Herz. 2019;44:491-501.</a:t>
            </a:r>
            <a:r>
              <a:rPr b="0" lang="en-US" sz="900" spc="-1" strike="noStrike" baseline="33000">
                <a:latin typeface="Arial"/>
              </a:rPr>
              <a:t>145</a:t>
            </a:r>
            <a:r>
              <a:rPr b="0" lang="en-US" sz="900" spc="-1" strike="noStrike">
                <a:latin typeface="Arial"/>
              </a:rPr>
              <a:t> a: Isolated surgical repair of TR is considered a high-risk procedure # TV repair for secondary TR related to a pressure overloaded RV with Group 1 PAH is not recommended.</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1371600" y="763560"/>
            <a:ext cx="5029200" cy="3772080"/>
          </a:xfrm>
          <a:prstGeom prst="rect">
            <a:avLst/>
          </a:prstGeom>
        </p:spPr>
      </p:sp>
      <p:sp>
        <p:nvSpPr>
          <p:cNvPr id="10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Hemodynamic and clinical classifications of PH. Abbreviations: mPAP, mean pulmonary artery pressure ; PCWP, pulmonary capillary wedge pressure ; PVR, pulmonary vascular resistance.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1371600" y="763560"/>
            <a:ext cx="5029200" cy="3772080"/>
          </a:xfrm>
          <a:prstGeom prst="rect">
            <a:avLst/>
          </a:prstGeom>
        </p:spPr>
      </p:sp>
      <p:sp>
        <p:nvSpPr>
          <p:cNvPr id="10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Recipe for successful perioperative outcome.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sldImg"/>
          </p:nvPr>
        </p:nvSpPr>
        <p:spPr>
          <a:xfrm>
            <a:off x="1371600" y="763560"/>
            <a:ext cx="5029200" cy="3772080"/>
          </a:xfrm>
          <a:prstGeom prst="rect">
            <a:avLst/>
          </a:prstGeom>
        </p:spPr>
      </p:sp>
      <p:sp>
        <p:nvSpPr>
          <p:cNvPr id="10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Preoperative assessment checklist.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1371600" y="763560"/>
            <a:ext cx="5029200" cy="3772080"/>
          </a:xfrm>
          <a:prstGeom prst="rect">
            <a:avLst/>
          </a:prstGeom>
        </p:spPr>
      </p:sp>
      <p:sp>
        <p:nvSpPr>
          <p:cNvPr id="10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Preoperative multidisciplinary communications and planning: the core team.</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sldImg"/>
          </p:nvPr>
        </p:nvSpPr>
        <p:spPr>
          <a:xfrm>
            <a:off x="1371600" y="763560"/>
            <a:ext cx="5029200" cy="3772080"/>
          </a:xfrm>
          <a:prstGeom prst="rect">
            <a:avLst/>
          </a:prstGeom>
        </p:spPr>
      </p:sp>
      <p:sp>
        <p:nvSpPr>
          <p:cNvPr id="11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Preoperative optimization.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sldImg"/>
          </p:nvPr>
        </p:nvSpPr>
        <p:spPr>
          <a:xfrm>
            <a:off x="1371600" y="763560"/>
            <a:ext cx="5029200" cy="3772080"/>
          </a:xfrm>
          <a:prstGeom prst="rect">
            <a:avLst/>
          </a:prstGeom>
        </p:spPr>
      </p:sp>
      <p:sp>
        <p:nvSpPr>
          <p:cNvPr id="11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Schematic for preoperative assessment.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1371600" y="763560"/>
            <a:ext cx="5029200" cy="3772080"/>
          </a:xfrm>
          <a:prstGeom prst="rect">
            <a:avLst/>
          </a:prstGeom>
        </p:spPr>
      </p:sp>
      <p:sp>
        <p:nvSpPr>
          <p:cNvPr id="11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Peri-Operative Management Algorithm. Abbreviations: CVC, central venous catheter; PAC, pulmonary artery catheter; PE, pulmonary embolism; CVP, central venous pressure; IVF, intravenous fluid; AVP, arginine vasopressin; RRT, renal replacement therapy; RV, right ventricular; BP, blood pressure; CO, cardiac output; MAP, mean arterial blood pressure; CI, cardiac index; BB, beta blockers; PEEP, positive end-expiratory pressure; iNO, inhaled nitric oxide; PDE 5 Inhibitors, phosphodiesterase type 5 inhibitors.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1371600" y="763560"/>
            <a:ext cx="5029200" cy="3772080"/>
          </a:xfrm>
          <a:prstGeom prst="rect">
            <a:avLst/>
          </a:prstGeom>
        </p:spPr>
      </p:sp>
      <p:sp>
        <p:nvSpPr>
          <p:cNvPr id="11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Summary of potential roles of vasodilator therapies for postoperative Ph based on Ph group * Note that off-label pulmonary vasodilator therapies mentioned have not been systematically studied for safety and efficacy beyond Group 1 PAH and should be used with caution, including monitoring for worsening hypoxemia, pulmonary edema, and systemic hypotension 1 If behaves like Group 2 PH 2 If behaves like Group 3 PH.</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hyperlink" Target="http://www.elsevier.com/termsandconditions" TargetMode="External"/><Relationship Id="rId3" Type="http://schemas.openxmlformats.org/officeDocument/2006/relationships/image" Target="../media/image19.jpeg"/><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hyperlink" Target="http://www.elsevier.com/termsandconditions" TargetMode="External"/><Relationship Id="rId3" Type="http://schemas.openxmlformats.org/officeDocument/2006/relationships/image" Target="../media/image21.jpe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hyperlink" Target="http://www.elsevier.com/termsandconditions" TargetMode="External"/><Relationship Id="rId3" Type="http://schemas.openxmlformats.org/officeDocument/2006/relationships/image" Target="../media/image23.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www.elsevier.com/termsandconditions" TargetMode="External"/><Relationship Id="rId3" Type="http://schemas.openxmlformats.org/officeDocument/2006/relationships/image" Target="../media/image17.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35539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ISHLT consensus statement: Perioperative management of patients with pulmonary hypertension and right heart failure undergoing surgery</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Dana P. McGlothlin, MD, John Granton, MD, Walter Klepetko, MD, Maurice Beghetti, MD, Erika B. Rosenzweig, MD, Paul A. Corris, MD, Evelyn Horn, MD, Manreet K. Kanwar, MD, Karen McRae, MD, Antonio Roman, MD, Ryan Tedford, MD, Roberto Badagliacca, MD, Sonja Bartolome, MD, Raymond Benza, MD, Marco Caccamo, DO, Rebecca Cogswell, MD, Celine Dewachter, MD, Laura Donahoe, MD, Elie Fadel, MD, PhD, Harrison W. Farber, MD, Jeffrey Feinstein, MD, Veronica Franco, MD, Robert Frantz, MD, Michael Gatzoulis, MD, Choon Hwa (Anne) Goh, MD, Marco Guazzi, MD, Georg Hansmann, MD, Stuart Hastings, MD, Paul M. Heerdt, MD, PhD, Anna Hemnes, MD, Antoine Herpain, MD, Chih-Hsin Hsu, MD, Kim Kerr, MD, Nicholas A. Kolaitis, MD, Jasleen Kukreja, MD, Michael Madani, MD, Stuart McCluskey, MD, Michael McCulloch, MD, Bernhard Moser, MD, Manchula Navaratnam, MD, Göran Rådegran, MD, Cara Reimer, MD, Laurent Savale, MD, Oksana A. Shlobin, MD, Jana Svetlichnaya, MD, Keith Swetz, MD, Jessica Tashjian, MD, Thenappan Thenappan, MD, Carmine Dario Vizza, MD, Shawn West, MD, Warren Zuckerman, MD, Andreas Zuckermann, MD, Teresa De Marco,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41 Issue 9 Pages 1135-1194 (September 2022)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10.1016/j.healun.2022.06.013</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9 </a:t>
            </a:r>
            <a:endParaRPr b="0" lang="en-US" sz="1400" spc="-1" strike="noStrike">
              <a:solidFill>
                <a:srgbClr val="ffffff"/>
              </a:solidFill>
              <a:latin typeface="Arial"/>
            </a:endParaRPr>
          </a:p>
        </p:txBody>
      </p:sp>
      <p:pic>
        <p:nvPicPr>
          <p:cNvPr id="88" name="Main graphic" descr=""/>
          <p:cNvPicPr/>
          <p:nvPr/>
        </p:nvPicPr>
        <p:blipFill>
          <a:blip r:embed="rId1"/>
          <a:stretch/>
        </p:blipFill>
        <p:spPr>
          <a:xfrm>
            <a:off x="1422360" y="867960"/>
            <a:ext cx="6350040" cy="4772520"/>
          </a:xfrm>
          <a:prstGeom prst="rect">
            <a:avLst/>
          </a:prstGeom>
          <a:ln>
            <a:noFill/>
          </a:ln>
        </p:spPr>
      </p:pic>
      <p:sp>
        <p:nvSpPr>
          <p:cNvPr id="8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9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10 </a:t>
            </a:r>
            <a:endParaRPr b="0" lang="en-US" sz="1400" spc="-1" strike="noStrike">
              <a:solidFill>
                <a:srgbClr val="ffffff"/>
              </a:solidFill>
              <a:latin typeface="Arial"/>
            </a:endParaRPr>
          </a:p>
        </p:txBody>
      </p:sp>
      <p:pic>
        <p:nvPicPr>
          <p:cNvPr id="93" name="Main graphic" descr=""/>
          <p:cNvPicPr/>
          <p:nvPr/>
        </p:nvPicPr>
        <p:blipFill>
          <a:blip r:embed="rId1"/>
          <a:stretch/>
        </p:blipFill>
        <p:spPr>
          <a:xfrm>
            <a:off x="2552760" y="762120"/>
            <a:ext cx="4088880" cy="4984200"/>
          </a:xfrm>
          <a:prstGeom prst="rect">
            <a:avLst/>
          </a:prstGeom>
          <a:ln>
            <a:noFill/>
          </a:ln>
        </p:spPr>
      </p:pic>
      <p:sp>
        <p:nvSpPr>
          <p:cNvPr id="9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9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11 </a:t>
            </a:r>
            <a:endParaRPr b="0" lang="en-US" sz="1400" spc="-1" strike="noStrike">
              <a:solidFill>
                <a:srgbClr val="ffffff"/>
              </a:solidFill>
              <a:latin typeface="Arial"/>
            </a:endParaRPr>
          </a:p>
        </p:txBody>
      </p:sp>
      <p:pic>
        <p:nvPicPr>
          <p:cNvPr id="98" name="Main graphic" descr=""/>
          <p:cNvPicPr/>
          <p:nvPr/>
        </p:nvPicPr>
        <p:blipFill>
          <a:blip r:embed="rId1"/>
          <a:stretch/>
        </p:blipFill>
        <p:spPr>
          <a:xfrm>
            <a:off x="2553120" y="762120"/>
            <a:ext cx="4088880" cy="4984200"/>
          </a:xfrm>
          <a:prstGeom prst="rect">
            <a:avLst/>
          </a:prstGeom>
          <a:ln>
            <a:noFill/>
          </a:ln>
        </p:spPr>
      </p:pic>
      <p:sp>
        <p:nvSpPr>
          <p:cNvPr id="9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10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0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979640"/>
            <a:ext cx="6350040" cy="254952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842840" y="762120"/>
            <a:ext cx="5509440" cy="49842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851480"/>
            <a:ext cx="6350040" cy="280584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572840"/>
            <a:ext cx="6350040" cy="336240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1378440"/>
            <a:ext cx="6350040" cy="375156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1422360" y="1897200"/>
            <a:ext cx="6350040" cy="271404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422360" y="1303560"/>
            <a:ext cx="6350040" cy="390132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8 </a:t>
            </a:r>
            <a:endParaRPr b="0" lang="en-US" sz="1400" spc="-1" strike="noStrike">
              <a:solidFill>
                <a:srgbClr val="ffffff"/>
              </a:solidFill>
              <a:latin typeface="Arial"/>
            </a:endParaRPr>
          </a:p>
        </p:txBody>
      </p:sp>
      <p:pic>
        <p:nvPicPr>
          <p:cNvPr id="83" name="Main graphic" descr=""/>
          <p:cNvPicPr/>
          <p:nvPr/>
        </p:nvPicPr>
        <p:blipFill>
          <a:blip r:embed="rId1"/>
          <a:stretch/>
        </p:blipFill>
        <p:spPr>
          <a:xfrm>
            <a:off x="1422360" y="990720"/>
            <a:ext cx="6350040" cy="4526640"/>
          </a:xfrm>
          <a:prstGeom prst="rect">
            <a:avLst/>
          </a:prstGeom>
          <a:ln>
            <a:noFill/>
          </a:ln>
        </p:spPr>
      </p:pic>
      <p:sp>
        <p:nvSpPr>
          <p:cNvPr id="8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2022 411135-1194DOI: (10.1016/j.healun.2022.06.013) </a:t>
            </a:r>
            <a:endParaRPr b="0" lang="en-US" sz="900" spc="-1" strike="noStrike">
              <a:solidFill>
                <a:srgbClr val="ffffff"/>
              </a:solidFill>
              <a:latin typeface="Arial"/>
            </a:endParaRPr>
          </a:p>
        </p:txBody>
      </p:sp>
      <p:sp>
        <p:nvSpPr>
          <p:cNvPr id="8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