
<file path=[Content_Types].xml><?xml version="1.0" encoding="utf-8"?>
<Types xmlns="http://schemas.openxmlformats.org/package/2006/content-types">
  <Override PartName="/_rels/.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3.xml" ContentType="application/vnd.openxmlformats-officedocument.presentationml.notesSlide+xml"/>
  <Override PartName="/ppt/notesSlides/notesSlide2.xml" ContentType="application/vnd.openxmlformats-officedocument.presentationml.notesSlide+xml"/>
  <Override PartName="/ppt/_rels/presentation.xml.rels" ContentType="application/vnd.openxmlformats-package.relationships+xml"/>
  <Override PartName="/ppt/media/image5.jpeg" ContentType="image/jpeg"/>
  <Override PartName="/ppt/media/image4.jpeg" ContentType="image/jpeg"/>
  <Override PartName="/ppt/media/image3.jpeg" ContentType="image/jpeg"/>
  <Override PartName="/ppt/media/image2.jpeg" ContentType="image/jpeg"/>
  <Override PartName="/ppt/media/image1.jpeg" ContentType="image/jpeg"/>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en-US" sz="1400" spc="-1" strike="noStrike">
                <a:solidFill>
                  <a:srgbClr val="303d22"/>
                </a:solidFill>
                <a:latin typeface="Arial"/>
              </a:rPr>
              <a:t>&lt;header&gt;</a:t>
            </a:r>
            <a:endParaRPr b="0" lang="en-US" sz="1400" spc="-1" strike="noStrike">
              <a:solidFill>
                <a:srgbClr val="303d22"/>
              </a:solidFill>
              <a:latin typeface="Arial"/>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303d22"/>
                </a:solidFill>
                <a:latin typeface="Arial"/>
              </a:rPr>
              <a:t>&lt;date/time&gt;</a:t>
            </a:r>
            <a:endParaRPr b="0" lang="en-US" sz="1400" spc="-1" strike="noStrike">
              <a:solidFill>
                <a:srgbClr val="303d22"/>
              </a:solidFill>
              <a:latin typeface="Arial"/>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303d22"/>
                </a:solidFill>
                <a:latin typeface="Arial"/>
              </a:rPr>
              <a:t>&lt;footer&gt;</a:t>
            </a:r>
            <a:endParaRPr b="0" lang="en-US" sz="1400" spc="-1" strike="noStrike">
              <a:solidFill>
                <a:srgbClr val="303d22"/>
              </a:solidFill>
              <a:latin typeface="Arial"/>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812D252D-E2B7-47C5-A0E7-F9B3DA7229D9}" type="slidenum">
              <a:rPr b="0" lang="en-US" sz="1400" spc="-1" strike="noStrike">
                <a:solidFill>
                  <a:srgbClr val="303d22"/>
                </a:solidFill>
                <a:latin typeface="Arial"/>
              </a:rPr>
              <a:t>&lt;number&gt;</a:t>
            </a:fld>
            <a:endParaRPr b="0" lang="en-US" sz="1400" spc="-1" strike="noStrike">
              <a:solidFill>
                <a:srgbClr val="303d22"/>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PlaceHolder 1"/>
          <p:cNvSpPr>
            <a:spLocks noGrp="1"/>
          </p:cNvSpPr>
          <p:nvPr>
            <p:ph type="sldImg"/>
          </p:nvPr>
        </p:nvSpPr>
        <p:spPr>
          <a:xfrm>
            <a:off x="1371600" y="763560"/>
            <a:ext cx="5029200" cy="3772080"/>
          </a:xfrm>
          <a:prstGeom prst="rect">
            <a:avLst/>
          </a:prstGeom>
        </p:spPr>
      </p:sp>
      <p:sp>
        <p:nvSpPr>
          <p:cNvPr id="58"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Survival curves from 3rd Annual Pedimacs report.</a:t>
            </a:r>
            <a:r>
              <a:rPr b="0" lang="en-US" sz="900" spc="-1" strike="noStrike" baseline="33000">
                <a:latin typeface="Arial"/>
              </a:rPr>
              <a:t>12</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PlaceHolder 1"/>
          <p:cNvSpPr>
            <a:spLocks noGrp="1"/>
          </p:cNvSpPr>
          <p:nvPr>
            <p:ph type="sldImg"/>
          </p:nvPr>
        </p:nvSpPr>
        <p:spPr>
          <a:xfrm>
            <a:off x="1371600" y="763560"/>
            <a:ext cx="5029200" cy="3772080"/>
          </a:xfrm>
          <a:prstGeom prst="rect">
            <a:avLst/>
          </a:prstGeom>
        </p:spPr>
      </p:sp>
      <p:sp>
        <p:nvSpPr>
          <p:cNvPr id="60"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Discharge journey map from ACTION network (www.actionlearningnetwork.org) for patients on CF VADs.</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elsevier.com/termsandconditions" TargetMode="External"/><Relationship Id="rId2" Type="http://schemas.openxmlformats.org/officeDocument/2006/relationships/image" Target="../media/image1.jpe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www.elsevier.com/termsandconditions" TargetMode="External"/><Relationship Id="rId3" Type="http://schemas.openxmlformats.org/officeDocument/2006/relationships/image" Target="../media/image3.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hyperlink" Target="http://www.elsevier.com/termsandconditions" TargetMode="External"/><Relationship Id="rId3" Type="http://schemas.openxmlformats.org/officeDocument/2006/relationships/image" Target="../media/image5.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360000" y="1260000"/>
            <a:ext cx="8640000" cy="3813120"/>
          </a:xfrm>
          <a:prstGeom prst="rect">
            <a:avLst/>
          </a:prstGeom>
          <a:noFill/>
          <a:ln>
            <a:noFill/>
          </a:ln>
        </p:spPr>
        <p:txBody>
          <a:bodyPr lIns="90000" rIns="90000" tIns="45000" bIns="45000"/>
          <a:p>
            <a:pPr algn="ctr">
              <a:lnSpc>
                <a:spcPct val="100000"/>
              </a:lnSpc>
              <a:spcAft>
                <a:spcPts val="3186"/>
              </a:spcAft>
            </a:pPr>
            <a:r>
              <a:rPr b="0" i="1" lang="en-US" sz="1700" spc="-1" strike="noStrike">
                <a:solidFill>
                  <a:srgbClr val="ffffff"/>
                </a:solidFill>
                <a:latin typeface="Arial"/>
              </a:rPr>
              <a:t>ISHLT consensus statement for the selection and management of pediatric and congenital heart disease patients on ventricular assist devices Endorsed by the American Heart Association</a:t>
            </a:r>
            <a:r>
              <a:rPr b="0" lang="en-US" sz="1700" spc="-1" strike="noStrike">
                <a:solidFill>
                  <a:srgbClr val="ffffff"/>
                </a:solidFill>
                <a:latin typeface="Arial"/>
              </a:rPr>
              <a:t> </a:t>
            </a:r>
            <a:endParaRPr b="0" lang="en-US" sz="1700" spc="-1" strike="noStrike">
              <a:solidFill>
                <a:srgbClr val="ffffff"/>
              </a:solidFill>
              <a:latin typeface="Arial"/>
            </a:endParaRPr>
          </a:p>
          <a:p>
            <a:pPr algn="ctr">
              <a:spcAft>
                <a:spcPts val="2750"/>
              </a:spcAft>
            </a:pPr>
            <a:r>
              <a:rPr b="0" i="1" lang="en-US" sz="1100" spc="-1" strike="noStrike">
                <a:solidFill>
                  <a:srgbClr val="ffffff"/>
                </a:solidFill>
                <a:latin typeface="Arial"/>
              </a:rPr>
              <a:t>Angela Lorts, MD, MBA, Jennifer Conway, MD, Martin Schweiger, MD, Iki Adachi, MD, Shahnawaz Amdani, MD, Scott R. Auerbach, MD, Charlotte Barr, Mark S. Bleiweis, MD, Elizabeth D. Blume, MD, Danielle S. Burstein, MD, Ari Cedars, MD, Sharon Chen, MD, Melissa K. Cousino-Hood, PhD, Kevin P. Daly, MD, Lara A. Danziger-Isakov, MD, MPH, Nicole Dubyk, BScN, RN, Lucas Eastaugh, MBBS, FRACP, FCSANZ, Joshua Friedland-Little, MD, Robert Gajarski, MD, Asif Hasan, MB, BS, FRCS, Beth Hawkins, NP, Aamir Jeewa, MD, Steven J. Kindel, MD, Shigetoyo Kogaki, MD, PhD, Jodie Lantz, PCNS, Sabrina P. Law, MD, Katsuhide Maeda, MD, Jacob Mathew, MD, Lindsay J. May, MD, Oliver Miera, MD, Jenna Murray, NP, Robert A. Niebler, MD, Matthew J. O'Connor, MD, Mustafa Özbaran, MD, David M. Peng, MD, Joseph Philip, MD, FAAP, Leigh Christopher Reardon, MD, David N. Rosenthal, MD, Joseph Rossano, MD, Leonardo Salazar, MD, Kurt R. Schumacher, MD, Kathleen E. Simpson, MD, Brigitte Stiller, MD, David L. Sutcliffe, MD, Hari Tunuguntla, MD, Christina VanderPluym, MD, Chet Villa, MD, Peter D. Wearden, MD, Farhan Zafar, MD, Daniel Zimpfer, MD, Matthew D. Zinn, DO, Independent Reviewers: David Morales, MD, Jennifer Cowger, MD, Holger Buchholz, MD, Antonio Amodeo, MD</a:t>
            </a:r>
            <a:r>
              <a:rPr b="0" lang="en-US" sz="1100" spc="-1" strike="noStrike">
                <a:solidFill>
                  <a:srgbClr val="ffffff"/>
                </a:solidFill>
                <a:latin typeface="Arial"/>
              </a:rPr>
              <a:t> </a:t>
            </a:r>
            <a:endParaRPr b="0" lang="en-US" sz="1100" spc="-1" strike="noStrike">
              <a:solidFill>
                <a:srgbClr val="ffffff"/>
              </a:solidFill>
              <a:latin typeface="Arial"/>
            </a:endParaRPr>
          </a:p>
          <a:p>
            <a:pPr algn="ctr"/>
            <a:r>
              <a:rPr b="0" i="1" lang="en-US" sz="1200" spc="-1" strike="noStrike">
                <a:solidFill>
                  <a:srgbClr val="ffffff"/>
                </a:solidFill>
                <a:latin typeface="Arial"/>
              </a:rPr>
              <a:t>The Journal of Heart and Lung Transplantation</a:t>
            </a:r>
            <a:r>
              <a:rPr b="0" lang="en-US" sz="1200" spc="-1" strike="noStrike">
                <a:solidFill>
                  <a:srgbClr val="ffffff"/>
                </a:solidFill>
                <a:latin typeface="Arial"/>
              </a:rPr>
              <a:t> </a:t>
            </a:r>
            <a:endParaRPr b="0" lang="en-US" sz="1200" spc="-1" strike="noStrike">
              <a:solidFill>
                <a:srgbClr val="ffffff"/>
              </a:solidFill>
              <a:latin typeface="Arial"/>
            </a:endParaRPr>
          </a:p>
          <a:p>
            <a:pPr algn="ctr"/>
            <a:r>
              <a:rPr b="0" lang="en-US" sz="1200" spc="-1" strike="noStrike">
                <a:solidFill>
                  <a:srgbClr val="ffffff"/>
                </a:solidFill>
                <a:latin typeface="Arial"/>
              </a:rPr>
              <a:t>Volume 40 Issue 8 Pages 709-732 (August 2021) </a:t>
            </a:r>
            <a:endParaRPr b="0" lang="en-US" sz="1200" spc="-1" strike="noStrike">
              <a:solidFill>
                <a:srgbClr val="ffffff"/>
              </a:solidFill>
              <a:latin typeface="Arial"/>
            </a:endParaRPr>
          </a:p>
          <a:p>
            <a:pPr algn="ctr"/>
            <a:r>
              <a:rPr b="0" lang="en-US" sz="1000" spc="-1" strike="noStrike">
                <a:solidFill>
                  <a:srgbClr val="ffffff"/>
                </a:solidFill>
                <a:latin typeface="Arial"/>
              </a:rPr>
              <a:t>DOI: 10.1016/j.healun.2021.04.015</a:t>
            </a:r>
            <a:endParaRPr b="0" lang="en-US" sz="1000" spc="-1" strike="noStrike">
              <a:solidFill>
                <a:srgbClr val="ffffff"/>
              </a:solidFill>
              <a:latin typeface="Arial"/>
            </a:endParaRPr>
          </a:p>
        </p:txBody>
      </p:sp>
      <p:sp>
        <p:nvSpPr>
          <p:cNvPr id="45" name="TextShape 2"/>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International Society for Heart and Lung Transplantation</a:t>
            </a:r>
            <a:r>
              <a:rPr b="0" lang="en-US" sz="900" spc="-1" strike="noStrike">
                <a:solidFill>
                  <a:srgbClr val="ffffff"/>
                </a:solidFill>
                <a:latin typeface="Arial"/>
                <a:hlinkClick r:id="rId1"/>
              </a:rPr>
              <a:t> Terms and Conditions</a:t>
            </a:r>
            <a:endParaRPr b="0" lang="en-US" sz="900" spc="-1" strike="noStrike">
              <a:solidFill>
                <a:srgbClr val="ffffff"/>
              </a:solidFill>
              <a:latin typeface="Arial"/>
            </a:endParaRPr>
          </a:p>
        </p:txBody>
      </p:sp>
      <p:pic>
        <p:nvPicPr>
          <p:cNvPr id="46" name="Logo" descr=""/>
          <p:cNvPicPr/>
          <p:nvPr/>
        </p:nvPicPr>
        <p:blipFill>
          <a:blip r:embed="rId2"/>
          <a:stretch/>
        </p:blipFill>
        <p:spPr>
          <a:xfrm>
            <a:off x="79560" y="6064200"/>
            <a:ext cx="707760" cy="793800"/>
          </a:xfrm>
          <a:prstGeom prst="rect">
            <a:avLst/>
          </a:prstGeom>
          <a:ln>
            <a:noFill/>
          </a:ln>
        </p:spPr>
      </p:pic>
    </p:spTree>
  </p:cSld>
  <p:transition>
    <p:wipe dir="r"/>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 </a:t>
            </a:r>
            <a:endParaRPr b="0" lang="en-US" sz="1400" spc="-1" strike="noStrike">
              <a:solidFill>
                <a:srgbClr val="ffffff"/>
              </a:solidFill>
              <a:latin typeface="Arial"/>
            </a:endParaRPr>
          </a:p>
        </p:txBody>
      </p:sp>
      <p:pic>
        <p:nvPicPr>
          <p:cNvPr id="48" name="Main graphic" descr=""/>
          <p:cNvPicPr/>
          <p:nvPr/>
        </p:nvPicPr>
        <p:blipFill>
          <a:blip r:embed="rId1"/>
          <a:stretch/>
        </p:blipFill>
        <p:spPr>
          <a:xfrm>
            <a:off x="1422360" y="1260360"/>
            <a:ext cx="6350040" cy="3987720"/>
          </a:xfrm>
          <a:prstGeom prst="rect">
            <a:avLst/>
          </a:prstGeom>
          <a:ln>
            <a:noFill/>
          </a:ln>
        </p:spPr>
      </p:pic>
      <p:sp>
        <p:nvSpPr>
          <p:cNvPr id="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2021 40709-732DOI: (10.1016/j.healun.2021.04.015) </a:t>
            </a:r>
            <a:endParaRPr b="0" lang="en-US" sz="900" spc="-1" strike="noStrike">
              <a:solidFill>
                <a:srgbClr val="ffffff"/>
              </a:solidFill>
              <a:latin typeface="Arial"/>
            </a:endParaRPr>
          </a:p>
        </p:txBody>
      </p:sp>
      <p:sp>
        <p:nvSpPr>
          <p:cNvPr id="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 </a:t>
            </a:r>
            <a:endParaRPr b="0" lang="en-US" sz="1400" spc="-1" strike="noStrike">
              <a:solidFill>
                <a:srgbClr val="ffffff"/>
              </a:solidFill>
              <a:latin typeface="Arial"/>
            </a:endParaRPr>
          </a:p>
        </p:txBody>
      </p:sp>
      <p:pic>
        <p:nvPicPr>
          <p:cNvPr id="53" name="Main graphic" descr=""/>
          <p:cNvPicPr/>
          <p:nvPr/>
        </p:nvPicPr>
        <p:blipFill>
          <a:blip r:embed="rId1"/>
          <a:stretch/>
        </p:blipFill>
        <p:spPr>
          <a:xfrm>
            <a:off x="2581200" y="762120"/>
            <a:ext cx="4032000" cy="4984200"/>
          </a:xfrm>
          <a:prstGeom prst="rect">
            <a:avLst/>
          </a:prstGeom>
          <a:ln>
            <a:noFill/>
          </a:ln>
        </p:spPr>
      </p:pic>
      <p:sp>
        <p:nvSpPr>
          <p:cNvPr id="5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2021 40709-732DOI: (10.1016/j.healun.2021.04.015) </a:t>
            </a:r>
            <a:endParaRPr b="0" lang="en-US" sz="900" spc="-1" strike="noStrike">
              <a:solidFill>
                <a:srgbClr val="ffffff"/>
              </a:solidFill>
              <a:latin typeface="Arial"/>
            </a:endParaRPr>
          </a:p>
        </p:txBody>
      </p:sp>
      <p:sp>
        <p:nvSpPr>
          <p:cNvPr id="5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LibreOffice_project/dc89aa7a9eabfd848af146d5086077aeed2ae4a5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