
<file path=[Content_Types].xml><?xml version="1.0" encoding="utf-8"?>
<Types xmlns="http://schemas.openxmlformats.org/package/2006/content-types">
  <Override PartName="/_rels/.rels" ContentType="application/vnd.openxmlformats-package.relationships+xml"/>
  <Override PartName="/ppt/notesSlides/_rels/notesSlide11.xml.rels" ContentType="application/vnd.openxmlformats-package.relationships+xml"/>
  <Override PartName="/ppt/notesSlides/_rels/notesSlide10.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_rels/presentation.xml.rels" ContentType="application/vnd.openxmlformats-package.relationships+xml"/>
  <Override PartName="/ppt/media/image17.jpeg" ContentType="image/jpeg"/>
  <Override PartName="/ppt/media/image16.jpeg" ContentType="image/jpeg"/>
  <Override PartName="/ppt/media/image15.jpeg" ContentType="image/jpeg"/>
  <Override PartName="/ppt/media/image14.jpeg" ContentType="image/jpeg"/>
  <Override PartName="/ppt/media/image13.jpeg" ContentType="image/jpeg"/>
  <Override PartName="/ppt/media/image12.jpeg" ContentType="image/jpeg"/>
  <Override PartName="/ppt/media/image11.jpeg" ContentType="image/jpeg"/>
  <Override PartName="/ppt/media/image18.jpeg" ContentType="image/jpeg"/>
  <Override PartName="/ppt/media/image1.jpeg" ContentType="image/jpeg"/>
  <Override PartName="/ppt/media/image20.jpeg" ContentType="image/jpeg"/>
  <Override PartName="/ppt/media/image19.jpeg" ContentType="image/jpeg"/>
  <Override PartName="/ppt/media/image2.jpeg" ContentType="image/jpeg"/>
  <Override PartName="/ppt/media/image21.jpeg" ContentType="image/jpeg"/>
  <Override PartName="/ppt/media/image3.jpeg" ContentType="image/jpeg"/>
  <Override PartName="/ppt/media/image4.jpeg" ContentType="image/jpeg"/>
  <Override PartName="/ppt/media/image10.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p>
            <a:r>
              <a:rPr b="0" lang="en-US" sz="1400" spc="-1" strike="noStrike">
                <a:solidFill>
                  <a:srgbClr val="303d22"/>
                </a:solidFill>
                <a:latin typeface="Arial"/>
              </a:rPr>
              <a:t>&lt;header&gt;</a:t>
            </a:r>
            <a:endParaRPr b="0" lang="en-US" sz="1400" spc="-1" strike="noStrike">
              <a:solidFill>
                <a:srgbClr val="303d22"/>
              </a:solidFill>
              <a:latin typeface="Arial"/>
            </a:endParaRPr>
          </a:p>
        </p:txBody>
      </p:sp>
      <p:sp>
        <p:nvSpPr>
          <p:cNvPr id="41"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303d22"/>
                </a:solidFill>
                <a:latin typeface="Arial"/>
              </a:rPr>
              <a:t>&lt;date/time&gt;</a:t>
            </a:r>
            <a:endParaRPr b="0" lang="en-US" sz="1400" spc="-1" strike="noStrike">
              <a:solidFill>
                <a:srgbClr val="303d22"/>
              </a:solidFill>
              <a:latin typeface="Arial"/>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303d22"/>
                </a:solidFill>
                <a:latin typeface="Arial"/>
              </a:rPr>
              <a:t>&lt;footer&gt;</a:t>
            </a:r>
            <a:endParaRPr b="0" lang="en-US" sz="1400" spc="-1" strike="noStrike">
              <a:solidFill>
                <a:srgbClr val="303d22"/>
              </a:solidFill>
              <a:latin typeface="Arial"/>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p>
            <a:pPr algn="r"/>
            <a:fld id="{61CB80F9-22F4-4280-A2DF-A1FF09FF2146}" type="slidenum">
              <a:rPr b="0" lang="en-US" sz="1400" spc="-1" strike="noStrike">
                <a:solidFill>
                  <a:srgbClr val="303d22"/>
                </a:solidFill>
                <a:latin typeface="Arial"/>
              </a:rPr>
              <a:t>&lt;number&gt;</a:t>
            </a:fld>
            <a:endParaRPr b="0" lang="en-US" sz="1400" spc="-1" strike="noStrike">
              <a:solidFill>
                <a:srgbClr val="303d22"/>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type="sldImg"/>
          </p:nvPr>
        </p:nvSpPr>
        <p:spPr>
          <a:xfrm>
            <a:off x="1371600" y="763560"/>
            <a:ext cx="5029200" cy="3772080"/>
          </a:xfrm>
          <a:prstGeom prst="rect">
            <a:avLst/>
          </a:prstGeom>
        </p:spPr>
      </p:sp>
      <p:sp>
        <p:nvSpPr>
          <p:cNvPr id="114"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Standardization of infections in patients with ventricular assist devices (VADs). Illustration of VAD-specific, VAD-related, and non-VAD infections. BSI, bloodstream infection; CVC, central venous catheter; PVC, peripheral vascular catheter. From Hannan et al,</a:t>
            </a:r>
            <a:r>
              <a:rPr b="0" lang="en-US" sz="900" spc="-1" strike="noStrike" baseline="33000">
                <a:latin typeface="Arial"/>
              </a:rPr>
              <a:t>77</a:t>
            </a:r>
            <a:r>
              <a:rPr b="0" lang="en-US" sz="900" spc="-1" strike="noStrike">
                <a:latin typeface="Arial"/>
              </a:rPr>
              <a:t> with permission.</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sldImg"/>
          </p:nvPr>
        </p:nvSpPr>
        <p:spPr>
          <a:xfrm>
            <a:off x="1371600" y="763560"/>
            <a:ext cx="5029200" cy="3772080"/>
          </a:xfrm>
          <a:prstGeom prst="rect">
            <a:avLst/>
          </a:prstGeom>
        </p:spPr>
      </p:sp>
      <p:sp>
        <p:nvSpPr>
          <p:cNvPr id="116"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Stages of left ventricular assist device (LVAD) driveline infection. Top panel: stage 1 is shown as erythema involving the superficial aspect of skin without purulent drainage. Middle panel: stage 2 is represented by superficial infection and cellulitis with surrounding warmth and erythema. Bottom panel: stage 3 is a deep tissue infection that involves soft tissue layers including fascia and muscle requiring extensive surgical debridement.</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sldImg"/>
          </p:nvPr>
        </p:nvSpPr>
        <p:spPr>
          <a:xfrm>
            <a:off x="1371600" y="763560"/>
            <a:ext cx="5029200" cy="3772080"/>
          </a:xfrm>
          <a:prstGeom prst="rect">
            <a:avLst/>
          </a:prstGeom>
        </p:spPr>
      </p:sp>
      <p:sp>
        <p:nvSpPr>
          <p:cNvPr id="98"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Components of a typical left ventricular assist device (LVAD). A continuous flow a (CF) LVAD consists of a pump connected to the cardiac apex and ascending aorta via an inflow cannula and outflow graft, respectively, a percutaneous driveline that exits the skin on the right, and a system controller that is typically worn on a belt. Power to the controller and pump is provided by external batteries or a power-based unit. Adapted from Mehra et al,</a:t>
            </a:r>
            <a:r>
              <a:rPr b="0" lang="en-US" sz="900" spc="-1" strike="noStrike" baseline="33000">
                <a:latin typeface="Arial"/>
              </a:rPr>
              <a:t>12</a:t>
            </a:r>
            <a:r>
              <a:rPr b="0" lang="en-US" sz="900" spc="-1" strike="noStrike">
                <a:latin typeface="Arial"/>
              </a:rPr>
              <a:t> with permission.</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type="sldImg"/>
          </p:nvPr>
        </p:nvSpPr>
        <p:spPr>
          <a:xfrm>
            <a:off x="1371600" y="763560"/>
            <a:ext cx="5029200" cy="3772080"/>
          </a:xfrm>
          <a:prstGeom prst="rect">
            <a:avLst/>
          </a:prstGeom>
        </p:spPr>
      </p:sp>
      <p:sp>
        <p:nvSpPr>
          <p:cNvPr id="100"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Left ventricular assist device (LVAD) controllers with an alarm display. (A) HeartMate II pocket controller showing controller display/buttons (top) and driveline fault alarm with a yellow wrench (below). The patient is instructed to contact the ventricular assist device (VAD) team for further advice on troubleshooting and management. (B) HeartWare HVAD with controller display/buttons (top) and low battery alarm (below). The patient is instructed to replace the battery. (C) HeartMate 3 pocket controller (top) and red heart alarm (below). The patient is instructed to call the hospital contact (LVAD program).</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sldImg"/>
          </p:nvPr>
        </p:nvSpPr>
        <p:spPr>
          <a:xfrm>
            <a:off x="1371600" y="763560"/>
            <a:ext cx="5029200" cy="3772080"/>
          </a:xfrm>
          <a:prstGeom prst="rect">
            <a:avLst/>
          </a:prstGeom>
        </p:spPr>
      </p:sp>
      <p:sp>
        <p:nvSpPr>
          <p:cNvPr id="102"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Assessment of the unresponsive left ventricular assist device (LVAD) patient. Shown is the American Heart Association (AHA) algorithm for the assessment of an LVAD patient who is unresponsive or has altered mental status.</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sldImg"/>
          </p:nvPr>
        </p:nvSpPr>
        <p:spPr>
          <a:xfrm>
            <a:off x="1371600" y="763560"/>
            <a:ext cx="5029200" cy="3772080"/>
          </a:xfrm>
          <a:prstGeom prst="rect">
            <a:avLst/>
          </a:prstGeom>
        </p:spPr>
      </p:sp>
      <p:sp>
        <p:nvSpPr>
          <p:cNvPr id="104"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Representative electrocardiogram (ECG) from a patient with a left ventricular assist device (LVAD). Demonstrated is marked baseline artifact generated from the electrical pump.</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sldImg"/>
          </p:nvPr>
        </p:nvSpPr>
        <p:spPr>
          <a:xfrm>
            <a:off x="1371600" y="763560"/>
            <a:ext cx="5029200" cy="3772080"/>
          </a:xfrm>
          <a:prstGeom prst="rect">
            <a:avLst/>
          </a:prstGeom>
        </p:spPr>
      </p:sp>
      <p:sp>
        <p:nvSpPr>
          <p:cNvPr id="106"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Unique aspects of cardiac implantable electronic device programming in patients with ventricular assist devices (VADs). There are limited data to guide the programming of cardiac implantable electronic devices (CIEDs) in patients with VADs. Because ventricular tachycardia (VT) can occur with minimal or no symptoms, the goal of implantable cardioverter defibrillator (ICD) programming is to minimize inappropriate therapies and optimize functional status. For patients with symptomatic bradycardia resulting from sinus node dysfunction or high-grade atrioventricular AV block, implantation of a permanent pacemaker (PPM) may be indicated. The benefit of cardiac resynchronization therapy (CRT) post-VAD implantation is unproven, and deactivating the left ventricular lead may help to preserve battery life. Adapted from Berg et al,</a:t>
            </a:r>
            <a:r>
              <a:rPr b="0" lang="en-US" sz="900" spc="-1" strike="noStrike" baseline="33000">
                <a:latin typeface="Arial"/>
              </a:rPr>
              <a:t>34</a:t>
            </a:r>
            <a:r>
              <a:rPr b="0" lang="en-US" sz="900" spc="-1" strike="noStrike">
                <a:latin typeface="Arial"/>
              </a:rPr>
              <a:t> with permission.</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sldImg"/>
          </p:nvPr>
        </p:nvSpPr>
        <p:spPr>
          <a:xfrm>
            <a:off x="1371600" y="763560"/>
            <a:ext cx="5029200" cy="3772080"/>
          </a:xfrm>
          <a:prstGeom prst="rect">
            <a:avLst/>
          </a:prstGeom>
        </p:spPr>
      </p:sp>
      <p:sp>
        <p:nvSpPr>
          <p:cNvPr id="108"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Proposed algorithm for management of trauma in a patient with a left ventricular assist device (LVAD).</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type="sldImg"/>
          </p:nvPr>
        </p:nvSpPr>
        <p:spPr>
          <a:xfrm>
            <a:off x="1371600" y="763560"/>
            <a:ext cx="5029200" cy="3772080"/>
          </a:xfrm>
          <a:prstGeom prst="rect">
            <a:avLst/>
          </a:prstGeom>
        </p:spPr>
      </p:sp>
      <p:sp>
        <p:nvSpPr>
          <p:cNvPr id="110"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Imaging to look for damage in the percutaneous driveline. A plain film of the abdomen shows the left ventricular assist device (LVAD) in the left upper quadrant with kinking of the driveline. From Morris et al,</a:t>
            </a:r>
            <a:r>
              <a:rPr b="0" lang="en-US" sz="900" spc="-1" strike="noStrike" baseline="33000">
                <a:latin typeface="Arial"/>
              </a:rPr>
              <a:t>119</a:t>
            </a:r>
            <a:r>
              <a:rPr b="0" lang="en-US" sz="900" spc="-1" strike="noStrike">
                <a:latin typeface="Arial"/>
              </a:rPr>
              <a:t> with permission.</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sldImg"/>
          </p:nvPr>
        </p:nvSpPr>
        <p:spPr>
          <a:xfrm>
            <a:off x="1371600" y="763560"/>
            <a:ext cx="5029200" cy="3772080"/>
          </a:xfrm>
          <a:prstGeom prst="rect">
            <a:avLst/>
          </a:prstGeom>
        </p:spPr>
      </p:sp>
      <p:sp>
        <p:nvSpPr>
          <p:cNvPr id="112"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Algorithm for gastrointestinal bleeding in patients with a ventricular assist device (VAD). From Axelrad et al,</a:t>
            </a:r>
            <a:r>
              <a:rPr b="0" lang="en-US" sz="900" spc="-1" strike="noStrike" baseline="33000">
                <a:latin typeface="Arial"/>
              </a:rPr>
              <a:t>58</a:t>
            </a:r>
            <a:r>
              <a:rPr b="0" lang="en-US" sz="900" spc="-1" strike="noStrike">
                <a:latin typeface="Arial"/>
              </a:rPr>
              <a:t> with permission.</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hyperlink" Target="http://www.elsevier.com/termsandconditions" TargetMode="External"/><Relationship Id="rId2" Type="http://schemas.openxmlformats.org/officeDocument/2006/relationships/image" Target="../media/image1.jpe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hyperlink" Target="http://www.elsevier.com/termsandconditions" TargetMode="External"/><Relationship Id="rId3" Type="http://schemas.openxmlformats.org/officeDocument/2006/relationships/image" Target="../media/image19.jpeg"/><Relationship Id="rId4" Type="http://schemas.openxmlformats.org/officeDocument/2006/relationships/slideLayout" Target="../slideLayouts/slideLayout1.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hyperlink" Target="http://www.elsevier.com/termsandconditions" TargetMode="External"/><Relationship Id="rId3" Type="http://schemas.openxmlformats.org/officeDocument/2006/relationships/image" Target="../media/image21.jpeg"/><Relationship Id="rId4" Type="http://schemas.openxmlformats.org/officeDocument/2006/relationships/slideLayout" Target="../slideLayouts/slideLayout1.xml"/><Relationship Id="rId5" Type="http://schemas.openxmlformats.org/officeDocument/2006/relationships/notesSlide" Target="../notesSlides/notesSlide1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hyperlink" Target="http://www.elsevier.com/termsandconditions" TargetMode="External"/><Relationship Id="rId3" Type="http://schemas.openxmlformats.org/officeDocument/2006/relationships/image" Target="../media/image3.jpe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hyperlink" Target="http://www.elsevier.com/termsandconditions" TargetMode="External"/><Relationship Id="rId3" Type="http://schemas.openxmlformats.org/officeDocument/2006/relationships/image" Target="../media/image5.jpe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hyperlink" Target="http://www.elsevier.com/termsandconditions" TargetMode="External"/><Relationship Id="rId3" Type="http://schemas.openxmlformats.org/officeDocument/2006/relationships/image" Target="../media/image7.jpe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hyperlink" Target="http://www.elsevier.com/termsandconditions" TargetMode="External"/><Relationship Id="rId3" Type="http://schemas.openxmlformats.org/officeDocument/2006/relationships/image" Target="../media/image9.jpe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hyperlink" Target="http://www.elsevier.com/termsandconditions" TargetMode="External"/><Relationship Id="rId3" Type="http://schemas.openxmlformats.org/officeDocument/2006/relationships/image" Target="../media/image11.jpeg"/><Relationship Id="rId4" Type="http://schemas.openxmlformats.org/officeDocument/2006/relationships/slideLayout" Target="../slideLayouts/slideLayout1.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hyperlink" Target="http://www.elsevier.com/termsandconditions" TargetMode="External"/><Relationship Id="rId3" Type="http://schemas.openxmlformats.org/officeDocument/2006/relationships/image" Target="../media/image13.jpeg"/><Relationship Id="rId4" Type="http://schemas.openxmlformats.org/officeDocument/2006/relationships/slideLayout" Target="../slideLayouts/slideLayout1.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hyperlink" Target="http://www.elsevier.com/termsandconditions" TargetMode="External"/><Relationship Id="rId3" Type="http://schemas.openxmlformats.org/officeDocument/2006/relationships/image" Target="../media/image15.jpeg"/><Relationship Id="rId4" Type="http://schemas.openxmlformats.org/officeDocument/2006/relationships/slideLayout" Target="../slideLayouts/slideLayout1.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hyperlink" Target="http://www.elsevier.com/termsandconditions" TargetMode="External"/><Relationship Id="rId3" Type="http://schemas.openxmlformats.org/officeDocument/2006/relationships/image" Target="../media/image17.jpeg"/><Relationship Id="rId4" Type="http://schemas.openxmlformats.org/officeDocument/2006/relationships/slideLayout" Target="../slideLayouts/slideLayout1.xml"/><Relationship Id="rId5"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360000" y="1260000"/>
            <a:ext cx="8640000" cy="2382120"/>
          </a:xfrm>
          <a:prstGeom prst="rect">
            <a:avLst/>
          </a:prstGeom>
          <a:noFill/>
          <a:ln>
            <a:noFill/>
          </a:ln>
        </p:spPr>
        <p:txBody>
          <a:bodyPr lIns="90000" rIns="90000" tIns="45000" bIns="45000"/>
          <a:p>
            <a:pPr algn="ctr">
              <a:lnSpc>
                <a:spcPct val="100000"/>
              </a:lnSpc>
              <a:spcAft>
                <a:spcPts val="3186"/>
              </a:spcAft>
            </a:pPr>
            <a:r>
              <a:rPr b="0" i="1" lang="en-US" sz="1700" spc="-1" strike="noStrike">
                <a:solidFill>
                  <a:srgbClr val="ffffff"/>
                </a:solidFill>
                <a:latin typeface="Arial"/>
              </a:rPr>
              <a:t>HFSA/SAEM/ISHLT clinical expert consensus document on the emergency management of patients with ventricular assist devices</a:t>
            </a:r>
            <a:r>
              <a:rPr b="0" lang="en-US" sz="1700" spc="-1" strike="noStrike">
                <a:solidFill>
                  <a:srgbClr val="ffffff"/>
                </a:solidFill>
                <a:latin typeface="Arial"/>
              </a:rPr>
              <a:t> </a:t>
            </a:r>
            <a:endParaRPr b="0" lang="en-US" sz="1700" spc="-1" strike="noStrike">
              <a:solidFill>
                <a:srgbClr val="ffffff"/>
              </a:solidFill>
              <a:latin typeface="Arial"/>
            </a:endParaRPr>
          </a:p>
          <a:p>
            <a:pPr algn="ctr">
              <a:spcAft>
                <a:spcPts val="2750"/>
              </a:spcAft>
            </a:pPr>
            <a:r>
              <a:rPr b="0" i="1" lang="en-US" sz="1100" spc="-1" strike="noStrike">
                <a:solidFill>
                  <a:srgbClr val="ffffff"/>
                </a:solidFill>
                <a:latin typeface="Arial"/>
              </a:rPr>
              <a:t>Michael M. Givertz, MD, Ersilia M. DeFilippis, MD, Monica Colvin, MD, Chad E. Darling, MD, Tonya Elliott, RN, MSN, Eman Hamad, MD, Brian C. Hiestand, MD, Jennifer L. Martindale, MD, Sean P. Pinney, MD, Keyur B. Shah, MD, Juliane Vierecke, MD, Mark Bonnell, MD</a:t>
            </a:r>
            <a:r>
              <a:rPr b="0" lang="en-US" sz="1100" spc="-1" strike="noStrike">
                <a:solidFill>
                  <a:srgbClr val="ffffff"/>
                </a:solidFill>
                <a:latin typeface="Arial"/>
              </a:rPr>
              <a:t> </a:t>
            </a:r>
            <a:endParaRPr b="0" lang="en-US" sz="1100" spc="-1" strike="noStrike">
              <a:solidFill>
                <a:srgbClr val="ffffff"/>
              </a:solidFill>
              <a:latin typeface="Arial"/>
            </a:endParaRPr>
          </a:p>
          <a:p>
            <a:pPr algn="ctr"/>
            <a:r>
              <a:rPr b="0" i="1" lang="en-US" sz="1200" spc="-1" strike="noStrike">
                <a:solidFill>
                  <a:srgbClr val="ffffff"/>
                </a:solidFill>
                <a:latin typeface="Arial"/>
              </a:rPr>
              <a:t>The Journal of Heart and Lung Transplantation</a:t>
            </a:r>
            <a:r>
              <a:rPr b="0" lang="en-US" sz="1200" spc="-1" strike="noStrike">
                <a:solidFill>
                  <a:srgbClr val="ffffff"/>
                </a:solidFill>
                <a:latin typeface="Arial"/>
              </a:rPr>
              <a:t> </a:t>
            </a:r>
            <a:endParaRPr b="0" lang="en-US" sz="1200" spc="-1" strike="noStrike">
              <a:solidFill>
                <a:srgbClr val="ffffff"/>
              </a:solidFill>
              <a:latin typeface="Arial"/>
            </a:endParaRPr>
          </a:p>
          <a:p>
            <a:pPr algn="ctr"/>
            <a:r>
              <a:rPr b="0" lang="en-US" sz="1200" spc="-1" strike="noStrike">
                <a:solidFill>
                  <a:srgbClr val="ffffff"/>
                </a:solidFill>
                <a:latin typeface="Arial"/>
              </a:rPr>
              <a:t>Volume 38 Issue 7 Pages 677-698 (July 2019) </a:t>
            </a:r>
            <a:endParaRPr b="0" lang="en-US" sz="1200" spc="-1" strike="noStrike">
              <a:solidFill>
                <a:srgbClr val="ffffff"/>
              </a:solidFill>
              <a:latin typeface="Arial"/>
            </a:endParaRPr>
          </a:p>
          <a:p>
            <a:pPr algn="ctr"/>
            <a:r>
              <a:rPr b="0" lang="en-US" sz="1000" spc="-1" strike="noStrike">
                <a:solidFill>
                  <a:srgbClr val="ffffff"/>
                </a:solidFill>
                <a:latin typeface="Arial"/>
              </a:rPr>
              <a:t>DOI: 10.1016/j.healun.2019.05.004</a:t>
            </a:r>
            <a:endParaRPr b="0" lang="en-US" sz="1000" spc="-1" strike="noStrike">
              <a:solidFill>
                <a:srgbClr val="ffffff"/>
              </a:solidFill>
              <a:latin typeface="Arial"/>
            </a:endParaRPr>
          </a:p>
        </p:txBody>
      </p:sp>
      <p:sp>
        <p:nvSpPr>
          <p:cNvPr id="45" name="TextShape 2"/>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2019 Dr. Michael M. Givertz</a:t>
            </a:r>
            <a:r>
              <a:rPr b="0" lang="en-US" sz="900" spc="-1" strike="noStrike">
                <a:solidFill>
                  <a:srgbClr val="ffffff"/>
                </a:solidFill>
                <a:latin typeface="Arial"/>
                <a:hlinkClick r:id="rId1"/>
              </a:rPr>
              <a:t> Terms and Conditions</a:t>
            </a:r>
            <a:endParaRPr b="0" lang="en-US" sz="900" spc="-1" strike="noStrike">
              <a:solidFill>
                <a:srgbClr val="ffffff"/>
              </a:solidFill>
              <a:latin typeface="Arial"/>
            </a:endParaRPr>
          </a:p>
        </p:txBody>
      </p:sp>
      <p:pic>
        <p:nvPicPr>
          <p:cNvPr id="46" name="Logo" descr=""/>
          <p:cNvPicPr/>
          <p:nvPr/>
        </p:nvPicPr>
        <p:blipFill>
          <a:blip r:embed="rId2"/>
          <a:stretch/>
        </p:blipFill>
        <p:spPr>
          <a:xfrm>
            <a:off x="79560" y="6064200"/>
            <a:ext cx="707760" cy="793800"/>
          </a:xfrm>
          <a:prstGeom prst="rect">
            <a:avLst/>
          </a:prstGeom>
          <a:ln>
            <a:noFill/>
          </a:ln>
        </p:spPr>
      </p:pic>
    </p:spTree>
  </p:cSld>
  <p:transition>
    <p:wipe dir="r"/>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9 </a:t>
            </a:r>
            <a:endParaRPr b="0" lang="en-US" sz="1400" spc="-1" strike="noStrike">
              <a:solidFill>
                <a:srgbClr val="ffffff"/>
              </a:solidFill>
              <a:latin typeface="Arial"/>
            </a:endParaRPr>
          </a:p>
        </p:txBody>
      </p:sp>
      <p:pic>
        <p:nvPicPr>
          <p:cNvPr id="88" name="Main graphic" descr=""/>
          <p:cNvPicPr/>
          <p:nvPr/>
        </p:nvPicPr>
        <p:blipFill>
          <a:blip r:embed="rId1"/>
          <a:stretch/>
        </p:blipFill>
        <p:spPr>
          <a:xfrm>
            <a:off x="1422360" y="1009440"/>
            <a:ext cx="6350040" cy="4489920"/>
          </a:xfrm>
          <a:prstGeom prst="rect">
            <a:avLst/>
          </a:prstGeom>
          <a:ln>
            <a:noFill/>
          </a:ln>
        </p:spPr>
      </p:pic>
      <p:sp>
        <p:nvSpPr>
          <p:cNvPr id="8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2019 38677-698DOI: (10.1016/j.healun.2019.05.004) </a:t>
            </a:r>
            <a:endParaRPr b="0" lang="en-US" sz="900" spc="-1" strike="noStrike">
              <a:solidFill>
                <a:srgbClr val="ffffff"/>
              </a:solidFill>
              <a:latin typeface="Arial"/>
            </a:endParaRPr>
          </a:p>
        </p:txBody>
      </p:sp>
      <p:sp>
        <p:nvSpPr>
          <p:cNvPr id="9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2019 Dr. Michael M. Givertz</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9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10 </a:t>
            </a:r>
            <a:endParaRPr b="0" lang="en-US" sz="1400" spc="-1" strike="noStrike">
              <a:solidFill>
                <a:srgbClr val="ffffff"/>
              </a:solidFill>
              <a:latin typeface="Arial"/>
            </a:endParaRPr>
          </a:p>
        </p:txBody>
      </p:sp>
      <p:pic>
        <p:nvPicPr>
          <p:cNvPr id="93" name="Main graphic" descr=""/>
          <p:cNvPicPr/>
          <p:nvPr/>
        </p:nvPicPr>
        <p:blipFill>
          <a:blip r:embed="rId1"/>
          <a:stretch/>
        </p:blipFill>
        <p:spPr>
          <a:xfrm>
            <a:off x="3495600" y="762120"/>
            <a:ext cx="2203920" cy="4984200"/>
          </a:xfrm>
          <a:prstGeom prst="rect">
            <a:avLst/>
          </a:prstGeom>
          <a:ln>
            <a:noFill/>
          </a:ln>
        </p:spPr>
      </p:pic>
      <p:sp>
        <p:nvSpPr>
          <p:cNvPr id="9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2019 38677-698DOI: (10.1016/j.healun.2019.05.004) </a:t>
            </a:r>
            <a:endParaRPr b="0" lang="en-US" sz="900" spc="-1" strike="noStrike">
              <a:solidFill>
                <a:srgbClr val="ffffff"/>
              </a:solidFill>
              <a:latin typeface="Arial"/>
            </a:endParaRPr>
          </a:p>
        </p:txBody>
      </p:sp>
      <p:sp>
        <p:nvSpPr>
          <p:cNvPr id="9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2019 Dr. Michael M. Givertz</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9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 </a:t>
            </a:r>
            <a:endParaRPr b="0" lang="en-US" sz="1400" spc="-1" strike="noStrike">
              <a:solidFill>
                <a:srgbClr val="ffffff"/>
              </a:solidFill>
              <a:latin typeface="Arial"/>
            </a:endParaRPr>
          </a:p>
        </p:txBody>
      </p:sp>
      <p:pic>
        <p:nvPicPr>
          <p:cNvPr id="48" name="Main graphic" descr=""/>
          <p:cNvPicPr/>
          <p:nvPr/>
        </p:nvPicPr>
        <p:blipFill>
          <a:blip r:embed="rId1"/>
          <a:stretch/>
        </p:blipFill>
        <p:spPr>
          <a:xfrm>
            <a:off x="2397240" y="762120"/>
            <a:ext cx="4400280" cy="4984200"/>
          </a:xfrm>
          <a:prstGeom prst="rect">
            <a:avLst/>
          </a:prstGeom>
          <a:ln>
            <a:noFill/>
          </a:ln>
        </p:spPr>
      </p:pic>
      <p:sp>
        <p:nvSpPr>
          <p:cNvPr id="4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2019 38677-698DOI: (10.1016/j.healun.2019.05.004) </a:t>
            </a:r>
            <a:endParaRPr b="0" lang="en-US" sz="900" spc="-1" strike="noStrike">
              <a:solidFill>
                <a:srgbClr val="ffffff"/>
              </a:solidFill>
              <a:latin typeface="Arial"/>
            </a:endParaRPr>
          </a:p>
        </p:txBody>
      </p:sp>
      <p:sp>
        <p:nvSpPr>
          <p:cNvPr id="5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2019 Dr. Michael M. Givertz</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 </a:t>
            </a:r>
            <a:endParaRPr b="0" lang="en-US" sz="1400" spc="-1" strike="noStrike">
              <a:solidFill>
                <a:srgbClr val="ffffff"/>
              </a:solidFill>
              <a:latin typeface="Arial"/>
            </a:endParaRPr>
          </a:p>
        </p:txBody>
      </p:sp>
      <p:pic>
        <p:nvPicPr>
          <p:cNvPr id="53" name="Main graphic" descr=""/>
          <p:cNvPicPr/>
          <p:nvPr/>
        </p:nvPicPr>
        <p:blipFill>
          <a:blip r:embed="rId1"/>
          <a:stretch/>
        </p:blipFill>
        <p:spPr>
          <a:xfrm>
            <a:off x="2065320" y="762120"/>
            <a:ext cx="5064120" cy="4984200"/>
          </a:xfrm>
          <a:prstGeom prst="rect">
            <a:avLst/>
          </a:prstGeom>
          <a:ln>
            <a:noFill/>
          </a:ln>
        </p:spPr>
      </p:pic>
      <p:sp>
        <p:nvSpPr>
          <p:cNvPr id="5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2019 38677-698DOI: (10.1016/j.healun.2019.05.004) </a:t>
            </a:r>
            <a:endParaRPr b="0" lang="en-US" sz="900" spc="-1" strike="noStrike">
              <a:solidFill>
                <a:srgbClr val="ffffff"/>
              </a:solidFill>
              <a:latin typeface="Arial"/>
            </a:endParaRPr>
          </a:p>
        </p:txBody>
      </p:sp>
      <p:sp>
        <p:nvSpPr>
          <p:cNvPr id="5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2019 Dr. Michael M. Givertz</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3 </a:t>
            </a:r>
            <a:endParaRPr b="0" lang="en-US" sz="1400" spc="-1" strike="noStrike">
              <a:solidFill>
                <a:srgbClr val="ffffff"/>
              </a:solidFill>
              <a:latin typeface="Arial"/>
            </a:endParaRPr>
          </a:p>
        </p:txBody>
      </p:sp>
      <p:pic>
        <p:nvPicPr>
          <p:cNvPr id="58" name="Main graphic" descr=""/>
          <p:cNvPicPr/>
          <p:nvPr/>
        </p:nvPicPr>
        <p:blipFill>
          <a:blip r:embed="rId1"/>
          <a:stretch/>
        </p:blipFill>
        <p:spPr>
          <a:xfrm>
            <a:off x="1856160" y="762120"/>
            <a:ext cx="5482080" cy="4984200"/>
          </a:xfrm>
          <a:prstGeom prst="rect">
            <a:avLst/>
          </a:prstGeom>
          <a:ln>
            <a:noFill/>
          </a:ln>
        </p:spPr>
      </p:pic>
      <p:sp>
        <p:nvSpPr>
          <p:cNvPr id="5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2019 38677-698DOI: (10.1016/j.healun.2019.05.004) </a:t>
            </a:r>
            <a:endParaRPr b="0" lang="en-US" sz="900" spc="-1" strike="noStrike">
              <a:solidFill>
                <a:srgbClr val="ffffff"/>
              </a:solidFill>
              <a:latin typeface="Arial"/>
            </a:endParaRPr>
          </a:p>
        </p:txBody>
      </p:sp>
      <p:sp>
        <p:nvSpPr>
          <p:cNvPr id="6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2019 Dr. Michael M. Givertz</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4 </a:t>
            </a:r>
            <a:endParaRPr b="0" lang="en-US" sz="1400" spc="-1" strike="noStrike">
              <a:solidFill>
                <a:srgbClr val="ffffff"/>
              </a:solidFill>
              <a:latin typeface="Arial"/>
            </a:endParaRPr>
          </a:p>
        </p:txBody>
      </p:sp>
      <p:pic>
        <p:nvPicPr>
          <p:cNvPr id="63" name="Main graphic" descr=""/>
          <p:cNvPicPr/>
          <p:nvPr/>
        </p:nvPicPr>
        <p:blipFill>
          <a:blip r:embed="rId1"/>
          <a:stretch/>
        </p:blipFill>
        <p:spPr>
          <a:xfrm>
            <a:off x="1422360" y="1499040"/>
            <a:ext cx="6350040" cy="3510360"/>
          </a:xfrm>
          <a:prstGeom prst="rect">
            <a:avLst/>
          </a:prstGeom>
          <a:ln>
            <a:noFill/>
          </a:ln>
        </p:spPr>
      </p:pic>
      <p:sp>
        <p:nvSpPr>
          <p:cNvPr id="6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2019 38677-698DOI: (10.1016/j.healun.2019.05.004) </a:t>
            </a:r>
            <a:endParaRPr b="0" lang="en-US" sz="900" spc="-1" strike="noStrike">
              <a:solidFill>
                <a:srgbClr val="ffffff"/>
              </a:solidFill>
              <a:latin typeface="Arial"/>
            </a:endParaRPr>
          </a:p>
        </p:txBody>
      </p:sp>
      <p:sp>
        <p:nvSpPr>
          <p:cNvPr id="6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2019 Dr. Michael M. Givertz</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5 </a:t>
            </a:r>
            <a:endParaRPr b="0" lang="en-US" sz="1400" spc="-1" strike="noStrike">
              <a:solidFill>
                <a:srgbClr val="ffffff"/>
              </a:solidFill>
              <a:latin typeface="Arial"/>
            </a:endParaRPr>
          </a:p>
        </p:txBody>
      </p:sp>
      <p:pic>
        <p:nvPicPr>
          <p:cNvPr id="68" name="Main graphic" descr=""/>
          <p:cNvPicPr/>
          <p:nvPr/>
        </p:nvPicPr>
        <p:blipFill>
          <a:blip r:embed="rId1"/>
          <a:stretch/>
        </p:blipFill>
        <p:spPr>
          <a:xfrm>
            <a:off x="1422360" y="1788840"/>
            <a:ext cx="6350040" cy="2930760"/>
          </a:xfrm>
          <a:prstGeom prst="rect">
            <a:avLst/>
          </a:prstGeom>
          <a:ln>
            <a:noFill/>
          </a:ln>
        </p:spPr>
      </p:pic>
      <p:sp>
        <p:nvSpPr>
          <p:cNvPr id="6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2019 38677-698DOI: (10.1016/j.healun.2019.05.004) </a:t>
            </a:r>
            <a:endParaRPr b="0" lang="en-US" sz="900" spc="-1" strike="noStrike">
              <a:solidFill>
                <a:srgbClr val="ffffff"/>
              </a:solidFill>
              <a:latin typeface="Arial"/>
            </a:endParaRPr>
          </a:p>
        </p:txBody>
      </p:sp>
      <p:sp>
        <p:nvSpPr>
          <p:cNvPr id="7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2019 Dr. Michael M. Givertz</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7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6 </a:t>
            </a:r>
            <a:endParaRPr b="0" lang="en-US" sz="1400" spc="-1" strike="noStrike">
              <a:solidFill>
                <a:srgbClr val="ffffff"/>
              </a:solidFill>
              <a:latin typeface="Arial"/>
            </a:endParaRPr>
          </a:p>
        </p:txBody>
      </p:sp>
      <p:pic>
        <p:nvPicPr>
          <p:cNvPr id="73" name="Main graphic" descr=""/>
          <p:cNvPicPr/>
          <p:nvPr/>
        </p:nvPicPr>
        <p:blipFill>
          <a:blip r:embed="rId1"/>
          <a:stretch/>
        </p:blipFill>
        <p:spPr>
          <a:xfrm>
            <a:off x="2032560" y="762120"/>
            <a:ext cx="5130000" cy="4984200"/>
          </a:xfrm>
          <a:prstGeom prst="rect">
            <a:avLst/>
          </a:prstGeom>
          <a:ln>
            <a:noFill/>
          </a:ln>
        </p:spPr>
      </p:pic>
      <p:sp>
        <p:nvSpPr>
          <p:cNvPr id="7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2019 38677-698DOI: (10.1016/j.healun.2019.05.004) </a:t>
            </a:r>
            <a:endParaRPr b="0" lang="en-US" sz="900" spc="-1" strike="noStrike">
              <a:solidFill>
                <a:srgbClr val="ffffff"/>
              </a:solidFill>
              <a:latin typeface="Arial"/>
            </a:endParaRPr>
          </a:p>
        </p:txBody>
      </p:sp>
      <p:sp>
        <p:nvSpPr>
          <p:cNvPr id="7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2019 Dr. Michael M. Givertz</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7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7 </a:t>
            </a:r>
            <a:endParaRPr b="0" lang="en-US" sz="1400" spc="-1" strike="noStrike">
              <a:solidFill>
                <a:srgbClr val="ffffff"/>
              </a:solidFill>
              <a:latin typeface="Arial"/>
            </a:endParaRPr>
          </a:p>
        </p:txBody>
      </p:sp>
      <p:pic>
        <p:nvPicPr>
          <p:cNvPr id="78" name="Main graphic" descr=""/>
          <p:cNvPicPr/>
          <p:nvPr/>
        </p:nvPicPr>
        <p:blipFill>
          <a:blip r:embed="rId1"/>
          <a:stretch/>
        </p:blipFill>
        <p:spPr>
          <a:xfrm>
            <a:off x="1422360" y="1316160"/>
            <a:ext cx="6350040" cy="3876480"/>
          </a:xfrm>
          <a:prstGeom prst="rect">
            <a:avLst/>
          </a:prstGeom>
          <a:ln>
            <a:noFill/>
          </a:ln>
        </p:spPr>
      </p:pic>
      <p:sp>
        <p:nvSpPr>
          <p:cNvPr id="7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2019 38677-698DOI: (10.1016/j.healun.2019.05.004) </a:t>
            </a:r>
            <a:endParaRPr b="0" lang="en-US" sz="900" spc="-1" strike="noStrike">
              <a:solidFill>
                <a:srgbClr val="ffffff"/>
              </a:solidFill>
              <a:latin typeface="Arial"/>
            </a:endParaRPr>
          </a:p>
        </p:txBody>
      </p:sp>
      <p:sp>
        <p:nvSpPr>
          <p:cNvPr id="8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2019 Dr. Michael M. Givertz</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8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8 </a:t>
            </a:r>
            <a:endParaRPr b="0" lang="en-US" sz="1400" spc="-1" strike="noStrike">
              <a:solidFill>
                <a:srgbClr val="ffffff"/>
              </a:solidFill>
              <a:latin typeface="Arial"/>
            </a:endParaRPr>
          </a:p>
        </p:txBody>
      </p:sp>
      <p:pic>
        <p:nvPicPr>
          <p:cNvPr id="83" name="Main graphic" descr=""/>
          <p:cNvPicPr/>
          <p:nvPr/>
        </p:nvPicPr>
        <p:blipFill>
          <a:blip r:embed="rId1"/>
          <a:stretch/>
        </p:blipFill>
        <p:spPr>
          <a:xfrm>
            <a:off x="1422360" y="1530000"/>
            <a:ext cx="6350040" cy="3448440"/>
          </a:xfrm>
          <a:prstGeom prst="rect">
            <a:avLst/>
          </a:prstGeom>
          <a:ln>
            <a:noFill/>
          </a:ln>
        </p:spPr>
      </p:pic>
      <p:sp>
        <p:nvSpPr>
          <p:cNvPr id="8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2019 38677-698DOI: (10.1016/j.healun.2019.05.004) </a:t>
            </a:r>
            <a:endParaRPr b="0" lang="en-US" sz="900" spc="-1" strike="noStrike">
              <a:solidFill>
                <a:srgbClr val="ffffff"/>
              </a:solidFill>
              <a:latin typeface="Arial"/>
            </a:endParaRPr>
          </a:p>
        </p:txBody>
      </p:sp>
      <p:sp>
        <p:nvSpPr>
          <p:cNvPr id="8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2019 Dr. Michael M. Givertz</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8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LibreOffice/6.0.7.3$Linux_X86_64 LibreOffice_project/dc89aa7a9eabfd848af146d5086077aeed2ae4a5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