
<file path=[Content_Types].xml><?xml version="1.0" encoding="utf-8"?>
<Types xmlns="http://schemas.openxmlformats.org/package/2006/content-types">
  <Override PartName="/_rels/.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_rels/presentation.xml.rels" ContentType="application/vnd.openxmlformats-package.relationships+xml"/>
  <Override PartName="/ppt/media/image3.jpeg" ContentType="image/jpeg"/>
  <Override PartName="/ppt/media/image2.jpeg" ContentType="image/jpeg"/>
  <Override PartName="/ppt/media/image1.jpeg" ContentType="image/jpeg"/>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1.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p>
            <a:r>
              <a:rPr b="0" lang="en-US" sz="1400" spc="-1" strike="noStrike">
                <a:solidFill>
                  <a:srgbClr val="303d22"/>
                </a:solidFill>
                <a:latin typeface="Arial"/>
              </a:rPr>
              <a:t>&lt;header&gt;</a:t>
            </a:r>
            <a:endParaRPr b="0" lang="en-US" sz="1400" spc="-1" strike="noStrike">
              <a:solidFill>
                <a:srgbClr val="303d22"/>
              </a:solidFill>
              <a:latin typeface="Arial"/>
            </a:endParaRPr>
          </a:p>
        </p:txBody>
      </p:sp>
      <p:sp>
        <p:nvSpPr>
          <p:cNvPr id="41"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303d22"/>
                </a:solidFill>
                <a:latin typeface="Arial"/>
              </a:rPr>
              <a:t>&lt;date/time&gt;</a:t>
            </a:r>
            <a:endParaRPr b="0" lang="en-US" sz="1400" spc="-1" strike="noStrike">
              <a:solidFill>
                <a:srgbClr val="303d22"/>
              </a:solidFill>
              <a:latin typeface="Arial"/>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303d22"/>
                </a:solidFill>
                <a:latin typeface="Arial"/>
              </a:rPr>
              <a:t>&lt;footer&gt;</a:t>
            </a:r>
            <a:endParaRPr b="0" lang="en-US" sz="1400" spc="-1" strike="noStrike">
              <a:solidFill>
                <a:srgbClr val="303d22"/>
              </a:solidFill>
              <a:latin typeface="Arial"/>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p>
            <a:pPr algn="r"/>
            <a:fld id="{1C2789FB-6090-4DF2-A63E-5BADA5FC0620}" type="slidenum">
              <a:rPr b="0" lang="en-US" sz="1400" spc="-1" strike="noStrike">
                <a:solidFill>
                  <a:srgbClr val="303d22"/>
                </a:solidFill>
                <a:latin typeface="Arial"/>
              </a:rPr>
              <a:t>&lt;number&gt;</a:t>
            </a:fld>
            <a:endParaRPr b="0" lang="en-US" sz="1400" spc="-1" strike="noStrike">
              <a:solidFill>
                <a:srgbClr val="303d22"/>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PlaceHolder 1"/>
          <p:cNvSpPr>
            <a:spLocks noGrp="1"/>
          </p:cNvSpPr>
          <p:nvPr>
            <p:ph type="sldImg"/>
          </p:nvPr>
        </p:nvSpPr>
        <p:spPr>
          <a:xfrm>
            <a:off x="1371600" y="763560"/>
            <a:ext cx="5029200" cy="3772080"/>
          </a:xfrm>
          <a:prstGeom prst="rect">
            <a:avLst/>
          </a:prstGeom>
        </p:spPr>
      </p:sp>
      <p:sp>
        <p:nvSpPr>
          <p:cNvPr id="5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Histopathologic changes commonly encountered in RAS. (A) Intra-alveolar fibroelastosis (IAFE). (B) Non-specific interstitial pneumonia (NSIP). (C) Acute fibrinous and organizing pneumonia (AFOP). (D) Obliterative bronchiolitis (OB).</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hyperlink" Target="http://www.elsevier.com/termsandconditions" TargetMode="External"/><Relationship Id="rId2" Type="http://schemas.openxmlformats.org/officeDocument/2006/relationships/image" Target="../media/image1.jpeg"/><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hyperlink" Target="http://www.elsevier.com/termsandconditions" TargetMode="External"/><Relationship Id="rId3" Type="http://schemas.openxmlformats.org/officeDocument/2006/relationships/image" Target="../media/image3.jpe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360000" y="1260000"/>
            <a:ext cx="8640000" cy="2549520"/>
          </a:xfrm>
          <a:prstGeom prst="rect">
            <a:avLst/>
          </a:prstGeom>
          <a:noFill/>
          <a:ln>
            <a:noFill/>
          </a:ln>
        </p:spPr>
        <p:txBody>
          <a:bodyPr lIns="90000" rIns="90000" tIns="45000" bIns="45000"/>
          <a:p>
            <a:pPr algn="ctr">
              <a:lnSpc>
                <a:spcPct val="100000"/>
              </a:lnSpc>
              <a:spcAft>
                <a:spcPts val="3186"/>
              </a:spcAft>
            </a:pPr>
            <a:r>
              <a:rPr b="0" i="1" lang="en-US" sz="1700" spc="-1" strike="noStrike">
                <a:solidFill>
                  <a:srgbClr val="ffffff"/>
                </a:solidFill>
                <a:latin typeface="Arial"/>
              </a:rPr>
              <a:t>Chronic lung allograft dysfunction: Definition and update of restrictive allograft syndrome―A consensus report from the Pulmonary Council of the ISHLT</a:t>
            </a:r>
            <a:r>
              <a:rPr b="0" lang="en-US" sz="1700" spc="-1" strike="noStrike">
                <a:solidFill>
                  <a:srgbClr val="ffffff"/>
                </a:solidFill>
                <a:latin typeface="Arial"/>
              </a:rPr>
              <a:t> </a:t>
            </a:r>
            <a:endParaRPr b="0" lang="en-US" sz="1700" spc="-1" strike="noStrike">
              <a:solidFill>
                <a:srgbClr val="ffffff"/>
              </a:solidFill>
              <a:latin typeface="Arial"/>
            </a:endParaRPr>
          </a:p>
          <a:p>
            <a:pPr algn="ctr">
              <a:spcAft>
                <a:spcPts val="2750"/>
              </a:spcAft>
            </a:pPr>
            <a:r>
              <a:rPr b="0" i="1" lang="en-US" sz="1100" spc="-1" strike="noStrike">
                <a:solidFill>
                  <a:srgbClr val="ffffff"/>
                </a:solidFill>
                <a:latin typeface="Arial"/>
              </a:rPr>
              <a:t>Allan R. Glanville, MBBS, MD, Geert M. Verleden, MD, PhD, Jamie L. Todd, MD, Christian Benden, MD, FCCP, Fiorella Calabrese, MD, Jens Gottlieb, MD, Ramsey R. Hachem, MD, Deborah Levine, MD, Federica Meloni, MD, PhD, Scott M. Palmer, MD, MHS, Antonio Roman, MD, Masaaki Sato, MD, PhD, Lianne G. Singer, MD, FRCPC, Sofya Tokman, MD, Stijn E. Verleden, PhD, Jan von der Thüsen, MBBS, PhD, Robin Vos, MD, PhD, Gregory Snell, MD</a:t>
            </a:r>
            <a:r>
              <a:rPr b="0" lang="en-US" sz="1100" spc="-1" strike="noStrike">
                <a:solidFill>
                  <a:srgbClr val="ffffff"/>
                </a:solidFill>
                <a:latin typeface="Arial"/>
              </a:rPr>
              <a:t> </a:t>
            </a:r>
            <a:endParaRPr b="0" lang="en-US" sz="1100" spc="-1" strike="noStrike">
              <a:solidFill>
                <a:srgbClr val="ffffff"/>
              </a:solidFill>
              <a:latin typeface="Arial"/>
            </a:endParaRPr>
          </a:p>
          <a:p>
            <a:pPr algn="ctr"/>
            <a:r>
              <a:rPr b="0" i="1" lang="en-US" sz="1200" spc="-1" strike="noStrike">
                <a:solidFill>
                  <a:srgbClr val="ffffff"/>
                </a:solidFill>
                <a:latin typeface="Arial"/>
              </a:rPr>
              <a:t>The Journal of Heart and Lung Transplantation</a:t>
            </a:r>
            <a:r>
              <a:rPr b="0" lang="en-US" sz="1200" spc="-1" strike="noStrike">
                <a:solidFill>
                  <a:srgbClr val="ffffff"/>
                </a:solidFill>
                <a:latin typeface="Arial"/>
              </a:rPr>
              <a:t> </a:t>
            </a:r>
            <a:endParaRPr b="0" lang="en-US" sz="1200" spc="-1" strike="noStrike">
              <a:solidFill>
                <a:srgbClr val="ffffff"/>
              </a:solidFill>
              <a:latin typeface="Arial"/>
            </a:endParaRPr>
          </a:p>
          <a:p>
            <a:pPr algn="ctr"/>
            <a:r>
              <a:rPr b="0" lang="en-US" sz="1200" spc="-1" strike="noStrike">
                <a:solidFill>
                  <a:srgbClr val="ffffff"/>
                </a:solidFill>
                <a:latin typeface="Arial"/>
              </a:rPr>
              <a:t>Volume 38 Issue 5 Pages 483-492 (May 2019) </a:t>
            </a:r>
            <a:endParaRPr b="0" lang="en-US" sz="1200" spc="-1" strike="noStrike">
              <a:solidFill>
                <a:srgbClr val="ffffff"/>
              </a:solidFill>
              <a:latin typeface="Arial"/>
            </a:endParaRPr>
          </a:p>
          <a:p>
            <a:pPr algn="ctr"/>
            <a:r>
              <a:rPr b="0" lang="en-US" sz="1000" spc="-1" strike="noStrike">
                <a:solidFill>
                  <a:srgbClr val="ffffff"/>
                </a:solidFill>
                <a:latin typeface="Arial"/>
              </a:rPr>
              <a:t>DOI: 10.1016/j.healun.2019.03.008</a:t>
            </a:r>
            <a:endParaRPr b="0" lang="en-US" sz="1000" spc="-1" strike="noStrike">
              <a:solidFill>
                <a:srgbClr val="ffffff"/>
              </a:solidFill>
              <a:latin typeface="Arial"/>
            </a:endParaRPr>
          </a:p>
        </p:txBody>
      </p:sp>
      <p:sp>
        <p:nvSpPr>
          <p:cNvPr id="45" name="TextShape 2"/>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2019 International Society for Heart and Lung Transplantation</a:t>
            </a:r>
            <a:r>
              <a:rPr b="0" lang="en-US" sz="900" spc="-1" strike="noStrike">
                <a:solidFill>
                  <a:srgbClr val="ffffff"/>
                </a:solidFill>
                <a:latin typeface="Arial"/>
                <a:hlinkClick r:id="rId1"/>
              </a:rPr>
              <a:t> Terms and Conditions</a:t>
            </a:r>
            <a:endParaRPr b="0" lang="en-US" sz="900" spc="-1" strike="noStrike">
              <a:solidFill>
                <a:srgbClr val="ffffff"/>
              </a:solidFill>
              <a:latin typeface="Arial"/>
            </a:endParaRPr>
          </a:p>
        </p:txBody>
      </p:sp>
      <p:pic>
        <p:nvPicPr>
          <p:cNvPr id="46" name="Logo" descr=""/>
          <p:cNvPicPr/>
          <p:nvPr/>
        </p:nvPicPr>
        <p:blipFill>
          <a:blip r:embed="rId2"/>
          <a:stretch/>
        </p:blipFill>
        <p:spPr>
          <a:xfrm>
            <a:off x="79560" y="6064200"/>
            <a:ext cx="707760" cy="793800"/>
          </a:xfrm>
          <a:prstGeom prst="rect">
            <a:avLst/>
          </a:prstGeom>
          <a:ln>
            <a:noFill/>
          </a:ln>
        </p:spPr>
      </p:pic>
    </p:spTree>
  </p:cSld>
  <p:transition>
    <p:wipe dir="r"/>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 </a:t>
            </a:r>
            <a:endParaRPr b="0" lang="en-US" sz="1400" spc="-1" strike="noStrike">
              <a:solidFill>
                <a:srgbClr val="ffffff"/>
              </a:solidFill>
              <a:latin typeface="Arial"/>
            </a:endParaRPr>
          </a:p>
        </p:txBody>
      </p:sp>
      <p:pic>
        <p:nvPicPr>
          <p:cNvPr id="48" name="Main graphic" descr=""/>
          <p:cNvPicPr/>
          <p:nvPr/>
        </p:nvPicPr>
        <p:blipFill>
          <a:blip r:embed="rId1"/>
          <a:stretch/>
        </p:blipFill>
        <p:spPr>
          <a:xfrm>
            <a:off x="2302560" y="762120"/>
            <a:ext cx="4590000" cy="4984200"/>
          </a:xfrm>
          <a:prstGeom prst="rect">
            <a:avLst/>
          </a:prstGeom>
          <a:ln>
            <a:noFill/>
          </a:ln>
        </p:spPr>
      </p:pic>
      <p:sp>
        <p:nvSpPr>
          <p:cNvPr id="4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2019 38483-492DOI: (10.1016/j.healun.2019.03.008) </a:t>
            </a:r>
            <a:endParaRPr b="0" lang="en-US" sz="900" spc="-1" strike="noStrike">
              <a:solidFill>
                <a:srgbClr val="ffffff"/>
              </a:solidFill>
              <a:latin typeface="Arial"/>
            </a:endParaRPr>
          </a:p>
        </p:txBody>
      </p:sp>
      <p:sp>
        <p:nvSpPr>
          <p:cNvPr id="5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2019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LibreOffice/6.0.7.3$Linux_X86_64 LibreOffice_project/dc89aa7a9eabfd848af146d5086077aeed2ae4a5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