
<file path=[Content_Types].xml><?xml version="1.0" encoding="utf-8"?>
<Types xmlns="http://schemas.openxmlformats.org/package/2006/content-types">
  <Override PartName="/_rels/.rels" ContentType="application/vnd.openxmlformats-package.relationships+xml"/>
  <Override PartName="/ppt/notesSlides/_rels/notesSlide3.xml.rels" ContentType="application/vnd.openxmlformats-package.relationships+xml"/>
  <Override PartName="/ppt/notesSlides/_rels/notesSlide2.xml.rels" ContentType="application/vnd.openxmlformats-package.relationships+xml"/>
  <Override PartName="/ppt/notesSlides/notesSlide3.xml" ContentType="application/vnd.openxmlformats-officedocument.presentationml.notesSlide+xml"/>
  <Override PartName="/ppt/notesSlides/notesSlide2.xml" ContentType="application/vnd.openxmlformats-officedocument.presentationml.notesSlide+xml"/>
  <Override PartName="/ppt/_rels/presentation.xml.rels" ContentType="application/vnd.openxmlformats-package.relationships+xml"/>
  <Override PartName="/ppt/media/image5.jpeg" ContentType="image/jpeg"/>
  <Override PartName="/ppt/media/image4.jpeg" ContentType="image/jpeg"/>
  <Override PartName="/ppt/media/image3.jpeg" ContentType="image/jpeg"/>
  <Override PartName="/ppt/media/image2.jpeg" ContentType="image/jpeg"/>
  <Override PartName="/ppt/media/image1.jpeg" ContentType="image/jpeg"/>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slideMasters/_rels/slideMaster1.xml.rels" ContentType="application/vnd.openxmlformats-package.relationships+xml"/>
  <Override PartName="/ppt/slideMasters/slideMaster1.xml" ContentType="application/vnd.openxmlformats-officedocument.presentationml.slideMaster+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sldImg"/>
          </p:nvPr>
        </p:nvSpPr>
        <p:spPr>
          <a:xfrm>
            <a:off x="216000" y="812520"/>
            <a:ext cx="7127280" cy="4008960"/>
          </a:xfrm>
          <a:prstGeom prst="rect">
            <a:avLst/>
          </a:prstGeom>
        </p:spPr>
        <p:txBody>
          <a:bodyPr lIns="0" rIns="0" tIns="0" bIns="0" anchor="ctr"/>
          <a:p>
            <a:pPr algn="ctr"/>
            <a:r>
              <a:rPr b="0" lang="en-US" sz="4400" spc="-1" strike="noStrike">
                <a:latin typeface="Arial"/>
              </a:rPr>
              <a:t>Click to move the slide</a:t>
            </a:r>
            <a:endParaRPr b="0" lang="en-US" sz="4400" spc="-1" strike="noStrike">
              <a:latin typeface="Arial"/>
            </a:endParaRPr>
          </a:p>
        </p:txBody>
      </p:sp>
      <p:sp>
        <p:nvSpPr>
          <p:cNvPr id="39" name="PlaceHolder 2"/>
          <p:cNvSpPr>
            <a:spLocks noGrp="1"/>
          </p:cNvSpPr>
          <p:nvPr>
            <p:ph type="body"/>
          </p:nvPr>
        </p:nvSpPr>
        <p:spPr>
          <a:xfrm>
            <a:off x="756000" y="5078520"/>
            <a:ext cx="6047640" cy="4811040"/>
          </a:xfrm>
          <a:prstGeom prst="rect">
            <a:avLst/>
          </a:prstGeom>
        </p:spPr>
        <p:txBody>
          <a:bodyPr lIns="0" rIns="0" tIns="0" bIns="0"/>
          <a:p>
            <a:r>
              <a:rPr b="0" lang="en-US" sz="2000" spc="-1" strike="noStrike">
                <a:latin typeface="Arial"/>
              </a:rPr>
              <a:t>Click to edit the notes format</a:t>
            </a:r>
            <a:endParaRPr b="0" lang="en-US" sz="2000" spc="-1" strike="noStrike">
              <a:latin typeface="Arial"/>
            </a:endParaRPr>
          </a:p>
        </p:txBody>
      </p:sp>
      <p:sp>
        <p:nvSpPr>
          <p:cNvPr id="40" name="PlaceHolder 3"/>
          <p:cNvSpPr>
            <a:spLocks noGrp="1"/>
          </p:cNvSpPr>
          <p:nvPr>
            <p:ph type="hdr"/>
          </p:nvPr>
        </p:nvSpPr>
        <p:spPr>
          <a:xfrm>
            <a:off x="0" y="0"/>
            <a:ext cx="3280680" cy="534240"/>
          </a:xfrm>
          <a:prstGeom prst="rect">
            <a:avLst/>
          </a:prstGeom>
        </p:spPr>
        <p:txBody>
          <a:bodyPr lIns="0" rIns="0" tIns="0" bIns="0"/>
          <a:p>
            <a:r>
              <a:rPr b="0" lang="en-US" sz="1400" spc="-1" strike="noStrike">
                <a:solidFill>
                  <a:srgbClr val="303d22"/>
                </a:solidFill>
                <a:latin typeface="Arial"/>
              </a:rPr>
              <a:t>&lt;header&gt;</a:t>
            </a:r>
            <a:endParaRPr b="0" lang="en-US" sz="1400" spc="-1" strike="noStrike">
              <a:solidFill>
                <a:srgbClr val="303d22"/>
              </a:solidFill>
              <a:latin typeface="Arial"/>
            </a:endParaRPr>
          </a:p>
        </p:txBody>
      </p:sp>
      <p:sp>
        <p:nvSpPr>
          <p:cNvPr id="41" name="PlaceHolder 4"/>
          <p:cNvSpPr>
            <a:spLocks noGrp="1"/>
          </p:cNvSpPr>
          <p:nvPr>
            <p:ph type="dt"/>
          </p:nvPr>
        </p:nvSpPr>
        <p:spPr>
          <a:xfrm>
            <a:off x="4278960" y="0"/>
            <a:ext cx="3280680" cy="534240"/>
          </a:xfrm>
          <a:prstGeom prst="rect">
            <a:avLst/>
          </a:prstGeom>
        </p:spPr>
        <p:txBody>
          <a:bodyPr lIns="0" rIns="0" tIns="0" bIns="0"/>
          <a:p>
            <a:pPr algn="r"/>
            <a:r>
              <a:rPr b="0" lang="en-US" sz="1400" spc="-1" strike="noStrike">
                <a:solidFill>
                  <a:srgbClr val="303d22"/>
                </a:solidFill>
                <a:latin typeface="Arial"/>
              </a:rPr>
              <a:t>&lt;date/time&gt;</a:t>
            </a:r>
            <a:endParaRPr b="0" lang="en-US" sz="1400" spc="-1" strike="noStrike">
              <a:solidFill>
                <a:srgbClr val="303d22"/>
              </a:solidFill>
              <a:latin typeface="Arial"/>
            </a:endParaRPr>
          </a:p>
        </p:txBody>
      </p:sp>
      <p:sp>
        <p:nvSpPr>
          <p:cNvPr id="42" name="PlaceHolder 5"/>
          <p:cNvSpPr>
            <a:spLocks noGrp="1"/>
          </p:cNvSpPr>
          <p:nvPr>
            <p:ph type="ftr"/>
          </p:nvPr>
        </p:nvSpPr>
        <p:spPr>
          <a:xfrm>
            <a:off x="0" y="10157400"/>
            <a:ext cx="3280680" cy="534240"/>
          </a:xfrm>
          <a:prstGeom prst="rect">
            <a:avLst/>
          </a:prstGeom>
        </p:spPr>
        <p:txBody>
          <a:bodyPr lIns="0" rIns="0" tIns="0" bIns="0" anchor="b"/>
          <a:p>
            <a:r>
              <a:rPr b="0" lang="en-US" sz="1400" spc="-1" strike="noStrike">
                <a:solidFill>
                  <a:srgbClr val="303d22"/>
                </a:solidFill>
                <a:latin typeface="Arial"/>
              </a:rPr>
              <a:t>&lt;footer&gt;</a:t>
            </a:r>
            <a:endParaRPr b="0" lang="en-US" sz="1400" spc="-1" strike="noStrike">
              <a:solidFill>
                <a:srgbClr val="303d22"/>
              </a:solidFill>
              <a:latin typeface="Arial"/>
            </a:endParaRPr>
          </a:p>
        </p:txBody>
      </p:sp>
      <p:sp>
        <p:nvSpPr>
          <p:cNvPr id="43" name="PlaceHolder 6"/>
          <p:cNvSpPr>
            <a:spLocks noGrp="1"/>
          </p:cNvSpPr>
          <p:nvPr>
            <p:ph type="sldNum"/>
          </p:nvPr>
        </p:nvSpPr>
        <p:spPr>
          <a:xfrm>
            <a:off x="4278960" y="10157400"/>
            <a:ext cx="3280680" cy="534240"/>
          </a:xfrm>
          <a:prstGeom prst="rect">
            <a:avLst/>
          </a:prstGeom>
        </p:spPr>
        <p:txBody>
          <a:bodyPr lIns="0" rIns="0" tIns="0" bIns="0" anchor="b"/>
          <a:p>
            <a:pPr algn="r"/>
            <a:fld id="{FD7961BE-E8DD-43ED-AF95-2300D8481245}" type="slidenum">
              <a:rPr b="0" lang="en-US" sz="1400" spc="-1" strike="noStrike">
                <a:solidFill>
                  <a:srgbClr val="303d22"/>
                </a:solidFill>
                <a:latin typeface="Arial"/>
              </a:rPr>
              <a:t>&lt;number&gt;</a:t>
            </a:fld>
            <a:endParaRPr b="0" lang="en-US" sz="1400" spc="-1" strike="noStrike">
              <a:solidFill>
                <a:srgbClr val="303d22"/>
              </a:solidFill>
              <a:latin typeface="Arial"/>
            </a:endParaRPr>
          </a:p>
        </p:txBody>
      </p:sp>
    </p:spTree>
  </p:cSld>
  <p:clrMap bg1="lt1" bg2="lt2" tx1="dk1" tx2="dk2" accent1="accent1" accent2="accent2" accent3="accent3" accent4="accent4" accent5="accent5" accent6="accent6" hlink="hlink" folHlink="folHlink"/>
</p:notesMaster>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 name="PlaceHolder 1"/>
          <p:cNvSpPr>
            <a:spLocks noGrp="1"/>
          </p:cNvSpPr>
          <p:nvPr>
            <p:ph type="sldImg"/>
          </p:nvPr>
        </p:nvSpPr>
        <p:spPr>
          <a:xfrm>
            <a:off x="1371600" y="763560"/>
            <a:ext cx="5029200" cy="3772080"/>
          </a:xfrm>
          <a:prstGeom prst="rect">
            <a:avLst/>
          </a:prstGeom>
        </p:spPr>
      </p:sp>
      <p:sp>
        <p:nvSpPr>
          <p:cNvPr id="58"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(A) Transbronchial biopsy at high-power magnification showing no cellular rejection or neutrophilic margination (hematoxylin–eosin stain; original magnification ×400). (B) C4d staining showing diffuse, strong, linear staining of the interstitial alveolar capillaries (×400). (C) Persistent C4d staining 6 weeks after study in (B) (×400). (D) Absence of C4d staining 3 months after study in (B) (×400).</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 name="PlaceHolder 1"/>
          <p:cNvSpPr>
            <a:spLocks noGrp="1"/>
          </p:cNvSpPr>
          <p:nvPr>
            <p:ph type="sldImg"/>
          </p:nvPr>
        </p:nvSpPr>
        <p:spPr>
          <a:xfrm>
            <a:off x="1371600" y="763560"/>
            <a:ext cx="5029200" cy="3772080"/>
          </a:xfrm>
          <a:prstGeom prst="rect">
            <a:avLst/>
          </a:prstGeom>
        </p:spPr>
      </p:sp>
      <p:sp>
        <p:nvSpPr>
          <p:cNvPr id="60"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Classification of antibody-mediated rejection (AMR) according to presence (clinical) or absence (sub-clinical) of allograft dysfunction, and confidence of diagnosis.</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3200" spc="-1" strike="noStrike">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3200" spc="-1" strike="noStrike">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3200" spc="-1" strike="noStrike">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3200" spc="-1" strike="noStrike">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3200" spc="-1" strike="noStrike">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3200" spc="-1" strike="noStrike">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9240" cy="1144800"/>
          </a:xfrm>
          <a:prstGeom prst="rect">
            <a:avLst/>
          </a:prstGeom>
        </p:spPr>
        <p:txBody>
          <a:bodyPr lIns="0" rIns="0" tIns="0" bIns="0" anchor="ctr"/>
          <a:p>
            <a:pPr algn="ctr"/>
            <a:r>
              <a:rPr b="0" lang="en-US" sz="4400" spc="-1" strike="noStrike">
                <a:latin typeface="Arial"/>
              </a:rPr>
              <a:t>Click to edit the title text format</a:t>
            </a:r>
            <a:endParaRPr b="0" lang="en-US" sz="4400" spc="-1" strike="noStrike">
              <a:latin typeface="Arial"/>
            </a:endParaRPr>
          </a:p>
        </p:txBody>
      </p:sp>
      <p:sp>
        <p:nvSpPr>
          <p:cNvPr id="1"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ffffff"/>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ffffff"/>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ffffff"/>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ffffff"/>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ffffff"/>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ffffff"/>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hyperlink" Target="http://www.elsevier.com/termsandconditions" TargetMode="External"/><Relationship Id="rId2" Type="http://schemas.openxmlformats.org/officeDocument/2006/relationships/image" Target="../media/image1.jpeg"/><Relationship Id="rId3"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hyperlink" Target="http://www.elsevier.com/termsandconditions" TargetMode="External"/><Relationship Id="rId3" Type="http://schemas.openxmlformats.org/officeDocument/2006/relationships/image" Target="../media/image3.jpeg"/><Relationship Id="rId4" Type="http://schemas.openxmlformats.org/officeDocument/2006/relationships/slideLayout" Target="../slideLayouts/slideLayout1.xml"/><Relationship Id="rId5"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hyperlink" Target="http://www.elsevier.com/termsandconditions" TargetMode="External"/><Relationship Id="rId3" Type="http://schemas.openxmlformats.org/officeDocument/2006/relationships/image" Target="../media/image5.jpeg"/><Relationship Id="rId4" Type="http://schemas.openxmlformats.org/officeDocument/2006/relationships/slideLayout" Target="../slideLayouts/slideLayout1.xml"/><Relationship Id="rId5" Type="http://schemas.openxmlformats.org/officeDocument/2006/relationships/notesSlide" Target="../notesSlides/notesSlide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 name="TextShape 1"/>
          <p:cNvSpPr txBox="1"/>
          <p:nvPr/>
        </p:nvSpPr>
        <p:spPr>
          <a:xfrm>
            <a:off x="360000" y="1260000"/>
            <a:ext cx="8640000" cy="2549520"/>
          </a:xfrm>
          <a:prstGeom prst="rect">
            <a:avLst/>
          </a:prstGeom>
          <a:noFill/>
          <a:ln>
            <a:noFill/>
          </a:ln>
        </p:spPr>
        <p:txBody>
          <a:bodyPr lIns="90000" rIns="90000" tIns="45000" bIns="45000"/>
          <a:p>
            <a:pPr algn="ctr">
              <a:lnSpc>
                <a:spcPct val="100000"/>
              </a:lnSpc>
              <a:spcAft>
                <a:spcPts val="3186"/>
              </a:spcAft>
            </a:pPr>
            <a:r>
              <a:rPr b="0" i="1" lang="en-US" sz="1700" spc="-1" strike="noStrike">
                <a:solidFill>
                  <a:srgbClr val="ffffff"/>
                </a:solidFill>
                <a:latin typeface="Arial"/>
              </a:rPr>
              <a:t>Antibody-mediated rejection of the lung: A consensus report of the International Society for Heart and Lung Transplantation</a:t>
            </a:r>
            <a:r>
              <a:rPr b="0" lang="en-US" sz="1700" spc="-1" strike="noStrike">
                <a:solidFill>
                  <a:srgbClr val="ffffff"/>
                </a:solidFill>
                <a:latin typeface="Arial"/>
              </a:rPr>
              <a:t> </a:t>
            </a:r>
            <a:endParaRPr b="0" lang="en-US" sz="1700" spc="-1" strike="noStrike">
              <a:solidFill>
                <a:srgbClr val="ffffff"/>
              </a:solidFill>
              <a:latin typeface="Arial"/>
            </a:endParaRPr>
          </a:p>
          <a:p>
            <a:pPr algn="ctr">
              <a:spcAft>
                <a:spcPts val="2750"/>
              </a:spcAft>
            </a:pPr>
            <a:r>
              <a:rPr b="0" i="1" lang="en-US" sz="1100" spc="-1" strike="noStrike">
                <a:solidFill>
                  <a:srgbClr val="ffffff"/>
                </a:solidFill>
                <a:latin typeface="Arial"/>
              </a:rPr>
              <a:t>Deborah J. Levine, MD, Allan R. Glanville, MBBS, MD, Christina Aboyoun, BA, MBA, John Belperio, MD, Christian Benden, MD, FCCP, Gerald J. Berry, MD, Ramsey Hachem, MD, Don Hayes, Jr., MD, MS, Desley Neil, MBBS, PhD, Nancy L. Reinsmoen, PhD, D(ABHI), Laurie D. Snyder, MD, Stuart Sweet, MD, PhD, Dolly Tyan, PhD, Geert Verleden, MD, PhD, Glen Westall, MBBS, PhD, Roger D. Yusen, MD, MPH, Martin Zamora, MD, Adriana Zeevi, PhD</a:t>
            </a:r>
            <a:r>
              <a:rPr b="0" lang="en-US" sz="1100" spc="-1" strike="noStrike">
                <a:solidFill>
                  <a:srgbClr val="ffffff"/>
                </a:solidFill>
                <a:latin typeface="Arial"/>
              </a:rPr>
              <a:t> </a:t>
            </a:r>
            <a:endParaRPr b="0" lang="en-US" sz="1100" spc="-1" strike="noStrike">
              <a:solidFill>
                <a:srgbClr val="ffffff"/>
              </a:solidFill>
              <a:latin typeface="Arial"/>
            </a:endParaRPr>
          </a:p>
          <a:p>
            <a:pPr algn="ctr"/>
            <a:r>
              <a:rPr b="0" i="1" lang="en-US" sz="1200" spc="-1" strike="noStrike">
                <a:solidFill>
                  <a:srgbClr val="ffffff"/>
                </a:solidFill>
                <a:latin typeface="Arial"/>
              </a:rPr>
              <a:t>The Journal of Heart and Lung Transplantation</a:t>
            </a:r>
            <a:r>
              <a:rPr b="0" lang="en-US" sz="1200" spc="-1" strike="noStrike">
                <a:solidFill>
                  <a:srgbClr val="ffffff"/>
                </a:solidFill>
                <a:latin typeface="Arial"/>
              </a:rPr>
              <a:t> </a:t>
            </a:r>
            <a:endParaRPr b="0" lang="en-US" sz="1200" spc="-1" strike="noStrike">
              <a:solidFill>
                <a:srgbClr val="ffffff"/>
              </a:solidFill>
              <a:latin typeface="Arial"/>
            </a:endParaRPr>
          </a:p>
          <a:p>
            <a:pPr algn="ctr"/>
            <a:r>
              <a:rPr b="0" lang="en-US" sz="1200" spc="-1" strike="noStrike">
                <a:solidFill>
                  <a:srgbClr val="ffffff"/>
                </a:solidFill>
                <a:latin typeface="Arial"/>
              </a:rPr>
              <a:t>Volume 35 Issue 4 Pages 397-406 (April 2016) </a:t>
            </a:r>
            <a:endParaRPr b="0" lang="en-US" sz="1200" spc="-1" strike="noStrike">
              <a:solidFill>
                <a:srgbClr val="ffffff"/>
              </a:solidFill>
              <a:latin typeface="Arial"/>
            </a:endParaRPr>
          </a:p>
          <a:p>
            <a:pPr algn="ctr"/>
            <a:r>
              <a:rPr b="0" lang="en-US" sz="1000" spc="-1" strike="noStrike">
                <a:solidFill>
                  <a:srgbClr val="ffffff"/>
                </a:solidFill>
                <a:latin typeface="Arial"/>
              </a:rPr>
              <a:t>DOI: 10.1016/j.healun.2016.01.1223</a:t>
            </a:r>
            <a:endParaRPr b="0" lang="en-US" sz="1000" spc="-1" strike="noStrike">
              <a:solidFill>
                <a:srgbClr val="ffffff"/>
              </a:solidFill>
              <a:latin typeface="Arial"/>
            </a:endParaRPr>
          </a:p>
        </p:txBody>
      </p:sp>
      <p:sp>
        <p:nvSpPr>
          <p:cNvPr id="45" name="TextShape 2"/>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2016 International Society for Heart and Lung Transplantation</a:t>
            </a:r>
            <a:r>
              <a:rPr b="0" lang="en-US" sz="900" spc="-1" strike="noStrike">
                <a:solidFill>
                  <a:srgbClr val="ffffff"/>
                </a:solidFill>
                <a:latin typeface="Arial"/>
                <a:hlinkClick r:id="rId1"/>
              </a:rPr>
              <a:t> Terms and Conditions</a:t>
            </a:r>
            <a:endParaRPr b="0" lang="en-US" sz="900" spc="-1" strike="noStrike">
              <a:solidFill>
                <a:srgbClr val="ffffff"/>
              </a:solidFill>
              <a:latin typeface="Arial"/>
            </a:endParaRPr>
          </a:p>
        </p:txBody>
      </p:sp>
      <p:pic>
        <p:nvPicPr>
          <p:cNvPr id="46" name="Logo" descr=""/>
          <p:cNvPicPr/>
          <p:nvPr/>
        </p:nvPicPr>
        <p:blipFill>
          <a:blip r:embed="rId2"/>
          <a:stretch/>
        </p:blipFill>
        <p:spPr>
          <a:xfrm>
            <a:off x="79560" y="6064200"/>
            <a:ext cx="707760" cy="793800"/>
          </a:xfrm>
          <a:prstGeom prst="rect">
            <a:avLst/>
          </a:prstGeom>
          <a:ln>
            <a:noFill/>
          </a:ln>
        </p:spPr>
      </p:pic>
    </p:spTree>
  </p:cSld>
  <p:transition>
    <p:wipe dir="r"/>
  </p:transition>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1 </a:t>
            </a:r>
            <a:endParaRPr b="0" lang="en-US" sz="1400" spc="-1" strike="noStrike">
              <a:solidFill>
                <a:srgbClr val="ffffff"/>
              </a:solidFill>
              <a:latin typeface="Arial"/>
            </a:endParaRPr>
          </a:p>
        </p:txBody>
      </p:sp>
      <p:pic>
        <p:nvPicPr>
          <p:cNvPr id="48" name="Main graphic" descr=""/>
          <p:cNvPicPr/>
          <p:nvPr/>
        </p:nvPicPr>
        <p:blipFill>
          <a:blip r:embed="rId1"/>
          <a:stretch/>
        </p:blipFill>
        <p:spPr>
          <a:xfrm>
            <a:off x="1422360" y="881280"/>
            <a:ext cx="6350040" cy="4745520"/>
          </a:xfrm>
          <a:prstGeom prst="rect">
            <a:avLst/>
          </a:prstGeom>
          <a:ln>
            <a:noFill/>
          </a:ln>
        </p:spPr>
      </p:pic>
      <p:sp>
        <p:nvSpPr>
          <p:cNvPr id="4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2016 35397-406DOI: (10.1016/j.healun.2016.01.1223) </a:t>
            </a:r>
            <a:endParaRPr b="0" lang="en-US" sz="900" spc="-1" strike="noStrike">
              <a:solidFill>
                <a:srgbClr val="ffffff"/>
              </a:solidFill>
              <a:latin typeface="Arial"/>
            </a:endParaRPr>
          </a:p>
        </p:txBody>
      </p:sp>
      <p:sp>
        <p:nvSpPr>
          <p:cNvPr id="5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2016 International Society for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5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2 </a:t>
            </a:r>
            <a:endParaRPr b="0" lang="en-US" sz="1400" spc="-1" strike="noStrike">
              <a:solidFill>
                <a:srgbClr val="ffffff"/>
              </a:solidFill>
              <a:latin typeface="Arial"/>
            </a:endParaRPr>
          </a:p>
        </p:txBody>
      </p:sp>
      <p:pic>
        <p:nvPicPr>
          <p:cNvPr id="53" name="Main graphic" descr=""/>
          <p:cNvPicPr/>
          <p:nvPr/>
        </p:nvPicPr>
        <p:blipFill>
          <a:blip r:embed="rId1"/>
          <a:stretch/>
        </p:blipFill>
        <p:spPr>
          <a:xfrm>
            <a:off x="1422360" y="2242080"/>
            <a:ext cx="6350040" cy="2024640"/>
          </a:xfrm>
          <a:prstGeom prst="rect">
            <a:avLst/>
          </a:prstGeom>
          <a:ln>
            <a:noFill/>
          </a:ln>
        </p:spPr>
      </p:pic>
      <p:sp>
        <p:nvSpPr>
          <p:cNvPr id="54"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2016 35397-406DOI: (10.1016/j.healun.2016.01.1223) </a:t>
            </a:r>
            <a:endParaRPr b="0" lang="en-US" sz="900" spc="-1" strike="noStrike">
              <a:solidFill>
                <a:srgbClr val="ffffff"/>
              </a:solidFill>
              <a:latin typeface="Arial"/>
            </a:endParaRPr>
          </a:p>
        </p:txBody>
      </p:sp>
      <p:sp>
        <p:nvSpPr>
          <p:cNvPr id="55"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2016 International Society for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56"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LibreOffice/6.0.7.3$Linux_X86_64 LibreOffice_project/dc89aa7a9eabfd848af146d5086077aeed2ae4a5</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en-US</dc:language>
  <cp:lastModifiedBy/>
  <cp:revision>0</cp:revision>
  <dc:subject/>
  <dc:title/>
</cp:coreProperties>
</file>