
<file path=[Content_Types].xml><?xml version="1.0" encoding="utf-8"?>
<Types xmlns="http://schemas.openxmlformats.org/package/2006/content-types">
  <Override PartName="/_rels/.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media/image3.jpeg" ContentType="image/jpeg"/>
  <Override PartName="/ppt/media/image2.jpeg" ContentType="image/jpeg"/>
  <Override PartName="/ppt/media/image1.jpeg" ContentType="image/jpeg"/>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1.xml" ContentType="application/vnd.openxmlformats-officedocument.presentationml.slid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sldImg"/>
          </p:nvPr>
        </p:nvSpPr>
        <p:spPr>
          <a:xfrm>
            <a:off x="216000" y="812520"/>
            <a:ext cx="7127280" cy="4008960"/>
          </a:xfrm>
          <a:prstGeom prst="rect">
            <a:avLst/>
          </a:prstGeom>
        </p:spPr>
        <p:txBody>
          <a:bodyPr lIns="0" rIns="0" tIns="0" bIns="0" anchor="ctr"/>
          <a:p>
            <a:pPr algn="ctr"/>
            <a:r>
              <a:rPr b="0" lang="en-US" sz="4400" spc="-1" strike="noStrike">
                <a:latin typeface="Arial"/>
              </a:rPr>
              <a:t>Click to move the slide</a:t>
            </a:r>
            <a:endParaRPr b="0" lang="en-US" sz="4400" spc="-1" strike="noStrike">
              <a:latin typeface="Arial"/>
            </a:endParaRPr>
          </a:p>
        </p:txBody>
      </p:sp>
      <p:sp>
        <p:nvSpPr>
          <p:cNvPr id="39" name="PlaceHolder 2"/>
          <p:cNvSpPr>
            <a:spLocks noGrp="1"/>
          </p:cNvSpPr>
          <p:nvPr>
            <p:ph type="body"/>
          </p:nvPr>
        </p:nvSpPr>
        <p:spPr>
          <a:xfrm>
            <a:off x="756000" y="5078520"/>
            <a:ext cx="6047640" cy="4811040"/>
          </a:xfrm>
          <a:prstGeom prst="rect">
            <a:avLst/>
          </a:prstGeom>
        </p:spPr>
        <p:txBody>
          <a:bodyPr lIns="0" rIns="0" tIns="0" bIns="0"/>
          <a:p>
            <a:r>
              <a:rPr b="0" lang="en-US" sz="2000" spc="-1" strike="noStrike">
                <a:latin typeface="Arial"/>
              </a:rPr>
              <a:t>Click to edit the notes format</a:t>
            </a:r>
            <a:endParaRPr b="0" lang="en-US" sz="2000" spc="-1" strike="noStrike">
              <a:latin typeface="Arial"/>
            </a:endParaRPr>
          </a:p>
        </p:txBody>
      </p:sp>
      <p:sp>
        <p:nvSpPr>
          <p:cNvPr id="40" name="PlaceHolder 3"/>
          <p:cNvSpPr>
            <a:spLocks noGrp="1"/>
          </p:cNvSpPr>
          <p:nvPr>
            <p:ph type="hdr"/>
          </p:nvPr>
        </p:nvSpPr>
        <p:spPr>
          <a:xfrm>
            <a:off x="0" y="0"/>
            <a:ext cx="3280680" cy="534240"/>
          </a:xfrm>
          <a:prstGeom prst="rect">
            <a:avLst/>
          </a:prstGeom>
        </p:spPr>
        <p:txBody>
          <a:bodyPr lIns="0" rIns="0" tIns="0" bIns="0"/>
          <a:p>
            <a:r>
              <a:rPr b="0" lang="en-US" sz="1400" spc="-1" strike="noStrike">
                <a:solidFill>
                  <a:srgbClr val="303d22"/>
                </a:solidFill>
                <a:latin typeface="Arial"/>
              </a:rPr>
              <a:t>&lt;header&gt;</a:t>
            </a:r>
            <a:endParaRPr b="0" lang="en-US" sz="1400" spc="-1" strike="noStrike">
              <a:solidFill>
                <a:srgbClr val="303d22"/>
              </a:solidFill>
              <a:latin typeface="Arial"/>
            </a:endParaRPr>
          </a:p>
        </p:txBody>
      </p:sp>
      <p:sp>
        <p:nvSpPr>
          <p:cNvPr id="41" name="PlaceHolder 4"/>
          <p:cNvSpPr>
            <a:spLocks noGrp="1"/>
          </p:cNvSpPr>
          <p:nvPr>
            <p:ph type="dt"/>
          </p:nvPr>
        </p:nvSpPr>
        <p:spPr>
          <a:xfrm>
            <a:off x="4278960" y="0"/>
            <a:ext cx="3280680" cy="534240"/>
          </a:xfrm>
          <a:prstGeom prst="rect">
            <a:avLst/>
          </a:prstGeom>
        </p:spPr>
        <p:txBody>
          <a:bodyPr lIns="0" rIns="0" tIns="0" bIns="0"/>
          <a:p>
            <a:pPr algn="r"/>
            <a:r>
              <a:rPr b="0" lang="en-US" sz="1400" spc="-1" strike="noStrike">
                <a:solidFill>
                  <a:srgbClr val="303d22"/>
                </a:solidFill>
                <a:latin typeface="Arial"/>
              </a:rPr>
              <a:t>&lt;date/time&gt;</a:t>
            </a:r>
            <a:endParaRPr b="0" lang="en-US" sz="1400" spc="-1" strike="noStrike">
              <a:solidFill>
                <a:srgbClr val="303d22"/>
              </a:solidFill>
              <a:latin typeface="Arial"/>
            </a:endParaRPr>
          </a:p>
        </p:txBody>
      </p:sp>
      <p:sp>
        <p:nvSpPr>
          <p:cNvPr id="42" name="PlaceHolder 5"/>
          <p:cNvSpPr>
            <a:spLocks noGrp="1"/>
          </p:cNvSpPr>
          <p:nvPr>
            <p:ph type="ftr"/>
          </p:nvPr>
        </p:nvSpPr>
        <p:spPr>
          <a:xfrm>
            <a:off x="0" y="10157400"/>
            <a:ext cx="3280680" cy="534240"/>
          </a:xfrm>
          <a:prstGeom prst="rect">
            <a:avLst/>
          </a:prstGeom>
        </p:spPr>
        <p:txBody>
          <a:bodyPr lIns="0" rIns="0" tIns="0" bIns="0" anchor="b"/>
          <a:p>
            <a:r>
              <a:rPr b="0" lang="en-US" sz="1400" spc="-1" strike="noStrike">
                <a:solidFill>
                  <a:srgbClr val="303d22"/>
                </a:solidFill>
                <a:latin typeface="Arial"/>
              </a:rPr>
              <a:t>&lt;footer&gt;</a:t>
            </a:r>
            <a:endParaRPr b="0" lang="en-US" sz="1400" spc="-1" strike="noStrike">
              <a:solidFill>
                <a:srgbClr val="303d22"/>
              </a:solidFill>
              <a:latin typeface="Arial"/>
            </a:endParaRPr>
          </a:p>
        </p:txBody>
      </p:sp>
      <p:sp>
        <p:nvSpPr>
          <p:cNvPr id="43" name="PlaceHolder 6"/>
          <p:cNvSpPr>
            <a:spLocks noGrp="1"/>
          </p:cNvSpPr>
          <p:nvPr>
            <p:ph type="sldNum"/>
          </p:nvPr>
        </p:nvSpPr>
        <p:spPr>
          <a:xfrm>
            <a:off x="4278960" y="10157400"/>
            <a:ext cx="3280680" cy="534240"/>
          </a:xfrm>
          <a:prstGeom prst="rect">
            <a:avLst/>
          </a:prstGeom>
        </p:spPr>
        <p:txBody>
          <a:bodyPr lIns="0" rIns="0" tIns="0" bIns="0" anchor="b"/>
          <a:p>
            <a:pPr algn="r"/>
            <a:fld id="{3FC650FE-120C-4D68-BE16-0B2DD88F429C}" type="slidenum">
              <a:rPr b="0" lang="en-US" sz="1400" spc="-1" strike="noStrike">
                <a:solidFill>
                  <a:srgbClr val="303d22"/>
                </a:solidFill>
                <a:latin typeface="Arial"/>
              </a:rPr>
              <a:t>&lt;number&gt;</a:t>
            </a:fld>
            <a:endParaRPr b="0" lang="en-US" sz="1400" spc="-1" strike="noStrike">
              <a:solidFill>
                <a:srgbClr val="303d22"/>
              </a:solidFill>
              <a:latin typeface="Arial"/>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PlaceHolder 1"/>
          <p:cNvSpPr>
            <a:spLocks noGrp="1"/>
          </p:cNvSpPr>
          <p:nvPr>
            <p:ph type="sldImg"/>
          </p:nvPr>
        </p:nvSpPr>
        <p:spPr>
          <a:xfrm>
            <a:off x="1371600" y="763560"/>
            <a:ext cx="5029200" cy="3772080"/>
          </a:xfrm>
          <a:prstGeom prst="rect">
            <a:avLst/>
          </a:prstGeom>
        </p:spPr>
      </p:sp>
      <p:sp>
        <p:nvSpPr>
          <p:cNvPr id="53" name="PlaceHolder 2"/>
          <p:cNvSpPr>
            <a:spLocks noGrp="1"/>
          </p:cNvSpPr>
          <p:nvPr>
            <p:ph type="body"/>
          </p:nvPr>
        </p:nvSpPr>
        <p:spPr>
          <a:xfrm>
            <a:off x="777960" y="4776840"/>
            <a:ext cx="6216480" cy="4525200"/>
          </a:xfrm>
          <a:prstGeom prst="rect">
            <a:avLst/>
          </a:prstGeom>
        </p:spPr>
        <p:txBody>
          <a:bodyPr lIns="0" rIns="0" tIns="0" bIns="0"/>
          <a:p>
            <a:r>
              <a:rPr b="0" lang="en-US" sz="900" spc="-1" strike="noStrike">
                <a:latin typeface="Arial"/>
              </a:rPr>
              <a:t>Illustration of ventricular assist device VAD-specific, VAD-related, and non-VAD infection. CVC, central venous catheter; PVC, peripheral vascular catheter.</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ffffff"/>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ffffff"/>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ffffff"/>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ffffff"/>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ffffff"/>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ffffff"/>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hyperlink" Target="http://www.elsevier.com/termsandconditions" TargetMode="External"/><Relationship Id="rId2" Type="http://schemas.openxmlformats.org/officeDocument/2006/relationships/image" Target="../media/image1.jpeg"/><Relationship Id="rId3"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hyperlink" Target="http://www.elsevier.com/termsandconditions" TargetMode="External"/><Relationship Id="rId3" Type="http://schemas.openxmlformats.org/officeDocument/2006/relationships/image" Target="../media/image3.jpeg"/><Relationship Id="rId4" Type="http://schemas.openxmlformats.org/officeDocument/2006/relationships/slideLayout" Target="../slideLayouts/slideLayout1.xml"/><Relationship Id="rId5" Type="http://schemas.openxmlformats.org/officeDocument/2006/relationships/notesSlide" Target="../notesSlides/notesSlide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TextShape 1"/>
          <p:cNvSpPr txBox="1"/>
          <p:nvPr/>
        </p:nvSpPr>
        <p:spPr>
          <a:xfrm>
            <a:off x="360000" y="1260000"/>
            <a:ext cx="8640000" cy="2549520"/>
          </a:xfrm>
          <a:prstGeom prst="rect">
            <a:avLst/>
          </a:prstGeom>
          <a:noFill/>
          <a:ln>
            <a:noFill/>
          </a:ln>
        </p:spPr>
        <p:txBody>
          <a:bodyPr lIns="90000" rIns="90000" tIns="45000" bIns="45000"/>
          <a:p>
            <a:pPr algn="ctr">
              <a:lnSpc>
                <a:spcPct val="100000"/>
              </a:lnSpc>
              <a:spcAft>
                <a:spcPts val="3186"/>
              </a:spcAft>
            </a:pPr>
            <a:r>
              <a:rPr b="0" i="1" lang="en-US" sz="1700" spc="-1" strike="noStrike">
                <a:solidFill>
                  <a:srgbClr val="ffffff"/>
                </a:solidFill>
                <a:latin typeface="Arial"/>
              </a:rPr>
              <a:t>Working formulation for the standardization of definitions of infections in patients using ventricular assist devices</a:t>
            </a:r>
            <a:r>
              <a:rPr b="0" lang="en-US" sz="1700" spc="-1" strike="noStrike">
                <a:solidFill>
                  <a:srgbClr val="ffffff"/>
                </a:solidFill>
                <a:latin typeface="Arial"/>
              </a:rPr>
              <a:t> </a:t>
            </a:r>
            <a:endParaRPr b="0" lang="en-US" sz="1700" spc="-1" strike="noStrike">
              <a:solidFill>
                <a:srgbClr val="ffffff"/>
              </a:solidFill>
              <a:latin typeface="Arial"/>
            </a:endParaRPr>
          </a:p>
          <a:p>
            <a:pPr algn="ctr">
              <a:spcAft>
                <a:spcPts val="2750"/>
              </a:spcAft>
            </a:pPr>
            <a:r>
              <a:rPr b="0" i="1" lang="en-US" sz="1100" spc="-1" strike="noStrike">
                <a:solidFill>
                  <a:srgbClr val="ffffff"/>
                </a:solidFill>
                <a:latin typeface="Arial"/>
              </a:rPr>
              <a:t>Margaret M. Hannan, MD, Shahid Husain, MD, Frauke Mattner, MD, Lara Danziger-Isakov, MD, Richard J. Drew, MB, G. Ralph Corey, MD, Stephan Schueler, MD, PhD, William L. Holman, MD, Leo P. Lawler, MD, Steve M. Gordon, MD, Niall G. Mahon, MD, John M. Herre, MD, Kate Gould, MB, Jose G. Montoya, MD, Robert F. Padera, MD, PhD, Robert L. Kormos, MD, John V. Conte, MD, Martha L. Mooney, MD</a:t>
            </a:r>
            <a:r>
              <a:rPr b="0" lang="en-US" sz="1100" spc="-1" strike="noStrike">
                <a:solidFill>
                  <a:srgbClr val="ffffff"/>
                </a:solidFill>
                <a:latin typeface="Arial"/>
              </a:rPr>
              <a:t> </a:t>
            </a:r>
            <a:endParaRPr b="0" lang="en-US" sz="1100" spc="-1" strike="noStrike">
              <a:solidFill>
                <a:srgbClr val="ffffff"/>
              </a:solidFill>
              <a:latin typeface="Arial"/>
            </a:endParaRPr>
          </a:p>
          <a:p>
            <a:pPr algn="ctr"/>
            <a:r>
              <a:rPr b="0" i="1" lang="en-US" sz="1200" spc="-1" strike="noStrike">
                <a:solidFill>
                  <a:srgbClr val="ffffff"/>
                </a:solidFill>
                <a:latin typeface="Arial"/>
              </a:rPr>
              <a:t>The Journal of Heart and Lung Transplantation</a:t>
            </a:r>
            <a:r>
              <a:rPr b="0" lang="en-US" sz="1200" spc="-1" strike="noStrike">
                <a:solidFill>
                  <a:srgbClr val="ffffff"/>
                </a:solidFill>
                <a:latin typeface="Arial"/>
              </a:rPr>
              <a:t> </a:t>
            </a:r>
            <a:endParaRPr b="0" lang="en-US" sz="1200" spc="-1" strike="noStrike">
              <a:solidFill>
                <a:srgbClr val="ffffff"/>
              </a:solidFill>
              <a:latin typeface="Arial"/>
            </a:endParaRPr>
          </a:p>
          <a:p>
            <a:pPr algn="ctr"/>
            <a:r>
              <a:rPr b="0" lang="en-US" sz="1200" spc="-1" strike="noStrike">
                <a:solidFill>
                  <a:srgbClr val="ffffff"/>
                </a:solidFill>
                <a:latin typeface="Arial"/>
              </a:rPr>
              <a:t>Volume 30 Issue 4 Pages 375-384 (April 2011) </a:t>
            </a:r>
            <a:endParaRPr b="0" lang="en-US" sz="1200" spc="-1" strike="noStrike">
              <a:solidFill>
                <a:srgbClr val="ffffff"/>
              </a:solidFill>
              <a:latin typeface="Arial"/>
            </a:endParaRPr>
          </a:p>
          <a:p>
            <a:pPr algn="ctr"/>
            <a:r>
              <a:rPr b="0" lang="en-US" sz="1000" spc="-1" strike="noStrike">
                <a:solidFill>
                  <a:srgbClr val="ffffff"/>
                </a:solidFill>
                <a:latin typeface="Arial"/>
              </a:rPr>
              <a:t>DOI: 10.1016/j.healun.2011.01.717</a:t>
            </a:r>
            <a:endParaRPr b="0" lang="en-US" sz="1000" spc="-1" strike="noStrike">
              <a:solidFill>
                <a:srgbClr val="ffffff"/>
              </a:solidFill>
              <a:latin typeface="Arial"/>
            </a:endParaRPr>
          </a:p>
        </p:txBody>
      </p:sp>
      <p:sp>
        <p:nvSpPr>
          <p:cNvPr id="45" name="TextShape 2"/>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2011 International Society for Heart and Lung Transplantation</a:t>
            </a:r>
            <a:r>
              <a:rPr b="0" lang="en-US" sz="900" spc="-1" strike="noStrike">
                <a:solidFill>
                  <a:srgbClr val="ffffff"/>
                </a:solidFill>
                <a:latin typeface="Arial"/>
                <a:hlinkClick r:id="rId1"/>
              </a:rPr>
              <a:t> Terms and Conditions</a:t>
            </a:r>
            <a:endParaRPr b="0" lang="en-US" sz="900" spc="-1" strike="noStrike">
              <a:solidFill>
                <a:srgbClr val="ffffff"/>
              </a:solidFill>
              <a:latin typeface="Arial"/>
            </a:endParaRPr>
          </a:p>
        </p:txBody>
      </p:sp>
      <p:pic>
        <p:nvPicPr>
          <p:cNvPr id="46" name="Logo" descr=""/>
          <p:cNvPicPr/>
          <p:nvPr/>
        </p:nvPicPr>
        <p:blipFill>
          <a:blip r:embed="rId2"/>
          <a:stretch/>
        </p:blipFill>
        <p:spPr>
          <a:xfrm>
            <a:off x="79560" y="6064200"/>
            <a:ext cx="707760" cy="793800"/>
          </a:xfrm>
          <a:prstGeom prst="rect">
            <a:avLst/>
          </a:prstGeom>
          <a:ln>
            <a:noFill/>
          </a:ln>
        </p:spPr>
      </p:pic>
    </p:spTree>
  </p:cSld>
  <p:transition>
    <p:wipe dir="r"/>
  </p:transition>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4129560" y="79200"/>
            <a:ext cx="884880" cy="307080"/>
          </a:xfrm>
          <a:prstGeom prst="rect">
            <a:avLst/>
          </a:prstGeom>
          <a:noFill/>
          <a:ln>
            <a:noFill/>
          </a:ln>
        </p:spPr>
        <p:style>
          <a:lnRef idx="0"/>
          <a:fillRef idx="0"/>
          <a:effectRef idx="0"/>
          <a:fontRef idx="minor"/>
        </p:style>
        <p:txBody>
          <a:bodyPr wrap="none" lIns="90000" rIns="90000" tIns="46800" bIns="46800"/>
          <a:p>
            <a:r>
              <a:rPr b="0" lang="en-US" sz="1400" spc="-1" strike="noStrike">
                <a:solidFill>
                  <a:srgbClr val="ffffff"/>
                </a:solidFill>
                <a:latin typeface="Arial"/>
              </a:rPr>
              <a:t>Figure 1 </a:t>
            </a:r>
            <a:endParaRPr b="0" lang="en-US" sz="1400" spc="-1" strike="noStrike">
              <a:solidFill>
                <a:srgbClr val="ffffff"/>
              </a:solidFill>
              <a:latin typeface="Arial"/>
            </a:endParaRPr>
          </a:p>
        </p:txBody>
      </p:sp>
      <p:pic>
        <p:nvPicPr>
          <p:cNvPr id="48" name="Main graphic" descr=""/>
          <p:cNvPicPr/>
          <p:nvPr/>
        </p:nvPicPr>
        <p:blipFill>
          <a:blip r:embed="rId1"/>
          <a:stretch/>
        </p:blipFill>
        <p:spPr>
          <a:xfrm>
            <a:off x="1422360" y="1013760"/>
            <a:ext cx="6350040" cy="4481280"/>
          </a:xfrm>
          <a:prstGeom prst="rect">
            <a:avLst/>
          </a:prstGeom>
          <a:ln>
            <a:noFill/>
          </a:ln>
        </p:spPr>
      </p:pic>
      <p:sp>
        <p:nvSpPr>
          <p:cNvPr id="49" name="TextShape 2"/>
          <p:cNvSpPr txBox="1"/>
          <p:nvPr/>
        </p:nvSpPr>
        <p:spPr>
          <a:xfrm>
            <a:off x="952560" y="6477120"/>
            <a:ext cx="8254800" cy="231120"/>
          </a:xfrm>
          <a:prstGeom prst="rect">
            <a:avLst/>
          </a:prstGeom>
          <a:noFill/>
          <a:ln>
            <a:noFill/>
          </a:ln>
        </p:spPr>
        <p:txBody>
          <a:bodyPr lIns="90000" rIns="90000" tIns="45000" bIns="45000"/>
          <a:p>
            <a:r>
              <a:rPr b="0" i="1" lang="en-US" sz="900" spc="-1" strike="noStrike">
                <a:solidFill>
                  <a:srgbClr val="ffffff"/>
                </a:solidFill>
                <a:latin typeface="Arial"/>
              </a:rPr>
              <a:t>The Journal of Heart and Lung Transplantation</a:t>
            </a:r>
            <a:r>
              <a:rPr b="0" lang="en-US" sz="900" spc="-1" strike="noStrike">
                <a:solidFill>
                  <a:srgbClr val="ffffff"/>
                </a:solidFill>
                <a:latin typeface="Arial"/>
              </a:rPr>
              <a:t> 2011 30375-384DOI: (10.1016/j.healun.2011.01.717) </a:t>
            </a:r>
            <a:endParaRPr b="0" lang="en-US" sz="900" spc="-1" strike="noStrike">
              <a:solidFill>
                <a:srgbClr val="ffffff"/>
              </a:solidFill>
              <a:latin typeface="Arial"/>
            </a:endParaRPr>
          </a:p>
        </p:txBody>
      </p:sp>
      <p:sp>
        <p:nvSpPr>
          <p:cNvPr id="50" name="TextShape 3"/>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2011 International Society for Heart and Lung Transplantation</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51" name="Logo" descr=""/>
          <p:cNvPicPr/>
          <p:nvPr/>
        </p:nvPicPr>
        <p:blipFill>
          <a:blip r:embed="rId3"/>
          <a:stretch/>
        </p:blipFill>
        <p:spPr>
          <a:xfrm>
            <a:off x="79560" y="6064200"/>
            <a:ext cx="707760" cy="793800"/>
          </a:xfrm>
          <a:prstGeom prst="rect">
            <a:avLst/>
          </a:prstGeom>
          <a:ln>
            <a:noFill/>
          </a:ln>
        </p:spPr>
      </p:pic>
    </p:spTree>
  </p:cSld>
  <p:transition>
    <p:wipe dir="r"/>
  </p:transition>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LibreOffice/6.0.7.3$Linux_X86_64 LibreOffice_project/dc89aa7a9eabfd848af146d5086077aeed2ae4a5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cp:revision>0</cp:revision>
  <dc:subject/>
  <dc:title/>
</cp:coreProperties>
</file>