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3.jpeg" ContentType="image/jpeg"/>
  <Override PartName="/ppt/media/image2.jpeg" ContentType="image/jpeg"/>
  <Override PartName="/ppt/media/image1.jpeg" ContentType="image/jpeg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&lt;header&gt;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FE1EC1F-9524-4D10-A039-DCCA3361A404}" type="slidenum">
              <a:rPr b="0" lang="en-US" sz="1400" spc="-1" strike="noStrike">
                <a:solidFill>
                  <a:srgbClr val="303d22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9200" cy="3772080"/>
          </a:xfrm>
          <a:prstGeom prst="rect">
            <a:avLst/>
          </a:prstGeom>
        </p:spPr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52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900" spc="-1" strike="noStrike">
                <a:latin typeface="Arial"/>
              </a:rPr>
              <a:t>Conceptualization of key post-transplant psychosocial domains and specific outcomes within each. This multidimensional conceptual perspective derives from the larger field of psychosocial and QOL research in the context of chronic illness.</a:t>
            </a:r>
            <a:r>
              <a:rPr b="0" lang="en-US" sz="900" spc="-1" strike="noStrike" baseline="33000">
                <a:latin typeface="Arial"/>
              </a:rPr>
              <a:t>53,98,99</a:t>
            </a:r>
            <a:r>
              <a:rPr b="0" lang="en-US" sz="900" spc="-1" strike="noStrike">
                <a:latin typeface="Arial"/>
              </a:rPr>
              <a:t> Adapted from Dew MA, Switzer GE, DiMartini AF, et al. Psychosocial assessments and outcomes in organ transplantation. Prog Transplant 2000; 10;239–59. Used with permission.</a:t>
            </a:r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elsevier.com/termsandconditions" TargetMode="Externa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hyperlink" Target="http://www.elsevier.com/termsandconditions" TargetMode="External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60000" y="1260000"/>
            <a:ext cx="8640000" cy="2733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Aft>
                <a:spcPts val="3186"/>
              </a:spcAft>
            </a:pPr>
            <a:r>
              <a:rPr b="0" i="1" lang="en-US" sz="1700" spc="-1" strike="noStrike">
                <a:solidFill>
                  <a:srgbClr val="ffffff"/>
                </a:solidFill>
                <a:latin typeface="Arial"/>
              </a:rPr>
              <a:t>Report of the Psychosocial Outcomes Workgroup of the Nursing and Social Sciences Council of the International Society for Heart and Lung Transplantation: Present Status of Research on Psychosocial Outcomes in Cardiothoracic Transplantation: Review and Recommendations for the Field</a:t>
            </a: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7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spcAft>
                <a:spcPts val="2750"/>
              </a:spcAft>
            </a:pPr>
            <a:r>
              <a:rPr b="0" i="1" lang="en-US" sz="1100" spc="-1" strike="noStrike">
                <a:solidFill>
                  <a:srgbClr val="ffffff"/>
                </a:solidFill>
                <a:latin typeface="Arial"/>
              </a:rPr>
              <a:t>Sandra Cupples, DNSc, RN, Mary Amanda Dew, PhD, Kathleen L. Grady, PhD, APN, Sabina De Geest, PhD, RN, Fabienne Dobbels, PhD, Dorothy Lanuza, PhD, RN, Wayne Paris, PhD</a:t>
            </a:r>
            <a:r>
              <a:rPr b="0" lang="en-US" sz="11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1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i="1" lang="en-US" sz="12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Volume 25 Issue 6 Pages 716-725 (June 2006) 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000" spc="-1" strike="noStrike">
                <a:solidFill>
                  <a:srgbClr val="ffffff"/>
                </a:solidFill>
                <a:latin typeface="Arial"/>
              </a:rPr>
              <a:t>DOI: 10.1016/j.healun.2006.02.005</a:t>
            </a:r>
            <a:endParaRPr b="0" lang="en-US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952560" y="6624000"/>
            <a:ext cx="555624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Copyright © 2006 International Society for Heart and Lung Transplantation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  <a:hlinkClick r:id="rId1"/>
              </a:rPr>
              <a:t> Terms and Conditions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6" name="Logo" descr=""/>
          <p:cNvPicPr/>
          <p:nvPr/>
        </p:nvPicPr>
        <p:blipFill>
          <a:blip r:embed="rId2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129560" y="79200"/>
            <a:ext cx="884880" cy="3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Figure 1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8" name="Main graphic" descr=""/>
          <p:cNvPicPr/>
          <p:nvPr/>
        </p:nvPicPr>
        <p:blipFill>
          <a:blip r:embed="rId1"/>
          <a:stretch/>
        </p:blipFill>
        <p:spPr>
          <a:xfrm>
            <a:off x="1422360" y="1137600"/>
            <a:ext cx="6350040" cy="4233240"/>
          </a:xfrm>
          <a:prstGeom prst="rect">
            <a:avLst/>
          </a:prstGeom>
          <a:ln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952560" y="6477120"/>
            <a:ext cx="825480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i="1" lang="en-US" sz="9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 2006 25716-725DOI: (10.1016/j.healun.2006.02.005) 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952560" y="6624000"/>
            <a:ext cx="555624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/>
          <a:p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Copyright © 2006 International Society for Heart and Lung Transplantation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  <a:hlinkClick r:id="rId2"/>
              </a:rPr>
              <a:t> Terms and Conditions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1" name="Logo" descr=""/>
          <p:cNvPicPr/>
          <p:nvPr/>
        </p:nvPicPr>
        <p:blipFill>
          <a:blip r:embed="rId3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LibreOffice/6.0.7.3$Linux_X86_64 LibreOffice_project/dc89aa7a9eabfd848af146d5086077aeed2ae4a5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