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5.jpeg" ContentType="image/jpeg"/>
  <Override PartName="/ppt/media/image4.gif" ContentType="image/gif"/>
  <Override PartName="/ppt/media/image3.jpeg" ContentType="image/jpeg"/>
  <Override PartName="/ppt/media/image2.jpeg" ContentType="image/jpeg"/>
  <Override PartName="/ppt/media/image1.jpeg" ContentType="image/jpeg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BF83C58-4CF9-4D91-8A93-C3A7D0DBE772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Cadaveric donors offered (≥ 1 organ) and lungs recovered and transplanted, January 1999 to November 2001. Filled bars: donors offered; diagonally lined bars: lung donors; vertically lined bars: lungs recovered; horizontally lined bars: lungs transplanted. (data source: UNOS/OPTN, as of March 29, 2002).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Yearly increase in the number of patients waiting, lung transplants performed and deaths while on the waiting list. (From Trulock, </a:t>
            </a:r>
            <a:r>
              <a:rPr b="0" i="1" lang="en-US" sz="900" spc="-1" strike="noStrike">
                <a:latin typeface="Arial"/>
              </a:rPr>
              <a:t>Semin Resp Crit Care Med,</a:t>
            </a:r>
            <a:r>
              <a:rPr b="0" lang="en-US" sz="900" spc="-1" strike="noStrike">
                <a:latin typeface="Arial"/>
              </a:rPr>
              <a:t> 2001 [UNOS data] with permission).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12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A review of lung transplant donor acceptability criteria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Jonathan B Orens, MD, Annette Boehler, MD, Marc de Perrot, MD, Marc Estenne, MD, Allan R Glanville, MD, FRACP, Shaf Keshavjee, MD, Robert Kotloff, MD, Judith Morton, MBBS, FRACP, Sean M Studer, MD, Dirk Van Raemdonck, MD, PhD, Thomas Waddel, MD, MSc, PhD, FRCSC, Gregory I Snell, MBBS, FRACP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22 Issue 11 Pages 1183-1200 (November 2003)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10.1016/S1053-2498(03)00096-2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46" name="Logo" descr=""/>
          <p:cNvPicPr/>
          <p:nvPr/>
        </p:nvPicPr>
        <p:blipFill>
          <a:blip r:embed="rId1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045680" y="79200"/>
            <a:ext cx="10522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1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1422360" y="1140480"/>
            <a:ext cx="6350040" cy="422748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2003 221183-1200DOI: (10.1016/S1053-2498(03)00096-2)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1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045680" y="79200"/>
            <a:ext cx="10522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2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3" name="Main graphic" descr=""/>
          <p:cNvPicPr/>
          <p:nvPr/>
        </p:nvPicPr>
        <p:blipFill>
          <a:blip r:embed="rId1"/>
          <a:stretch/>
        </p:blipFill>
        <p:spPr>
          <a:xfrm>
            <a:off x="1422360" y="1378080"/>
            <a:ext cx="6350040" cy="3752280"/>
          </a:xfrm>
          <a:prstGeom prst="rect">
            <a:avLst/>
          </a:prstGeom>
          <a:ln>
            <a:noFill/>
          </a:ln>
        </p:spPr>
      </p:pic>
      <p:sp>
        <p:nvSpPr>
          <p:cNvPr id="54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2003 221183-1200DOI: (10.1016/S1053-2498(03)00096-2)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6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