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3.jpeg" ContentType="image/jpeg"/>
  <Override PartName="/ppt/media/image2.gif" ContentType="image/gif"/>
  <Override PartName="/ppt/media/image1.jpeg" ContentType="image/jpeg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&lt;header&gt;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6BF407F-57BD-4983-A000-20CC870329D0}" type="slidenum">
              <a:rPr b="0" lang="en-US" sz="1400" spc="-1" strike="noStrike">
                <a:solidFill>
                  <a:srgbClr val="303d22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9200" cy="3772080"/>
          </a:xfrm>
          <a:prstGeom prst="rect">
            <a:avLst/>
          </a:prstGeom>
        </p:spPr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52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900" spc="-1" strike="noStrike">
                <a:latin typeface="Arial"/>
              </a:rPr>
              <a:t>Stages in the evolution of HF and recommended therapy by stage. FHx CM indicates family history of cardiomyopathy; MI, myocardial infarction; LV, left ventricular; and IV, intravenous.</a:t>
            </a:r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60000" y="1260000"/>
            <a:ext cx="8640000" cy="2716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  <a:spcAft>
                <a:spcPts val="3186"/>
              </a:spcAft>
            </a:pPr>
            <a:r>
              <a:rPr b="0" i="1" lang="en-US" sz="1700" spc="-1" strike="noStrike">
                <a:solidFill>
                  <a:srgbClr val="ffffff"/>
                </a:solidFill>
                <a:latin typeface="Arial"/>
              </a:rPr>
              <a:t>ACC/AHA guidelines for the evaluation and management of chronic heart failure in the adult: executive summary</a:t>
            </a: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7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spcAft>
                <a:spcPts val="2750"/>
              </a:spcAft>
            </a:pPr>
            <a:r>
              <a:rPr b="0" i="1" lang="en-US" sz="1100" spc="-1" strike="noStrike">
                <a:solidFill>
                  <a:srgbClr val="ffffff"/>
                </a:solidFill>
                <a:latin typeface="Arial"/>
              </a:rPr>
              <a:t>Sharon A Hunt, MD, David W Baker, MD, MPH, Marshall H Chin, MD, MPH, Michael P Cinquegrani, MD, Arthur M Feldman, MD, PhD, Gary S Francis, MD, Theodore G Ganiats, MD, Sidney Goldstein, MD, Gabriel Gregoratos, MD, Mariell L Jessup, MD, R.Joseph Noble, MD, Milton Packer, MD, Marc A Silver, MD, Lynne Warner Stevenson, MD, Raymond J Gibbons, MD, Elliott M Antman, MD, Joseph S Alpert, MD, David P Faxon, MD, Valentin Fuster, MD, PhD, Gabriel Gregoratos, MD, Alice K Jacobs, MD, Loren F Hiratzka, MD, Richard O Russell, MD, Sidney C Smith, MD</a:t>
            </a:r>
            <a:r>
              <a:rPr b="0" lang="en-US" sz="11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1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i="1" lang="en-US" sz="12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Volume 21 Issue 2 Pages 189-203 (February 2002) 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000" spc="-1" strike="noStrike">
                <a:solidFill>
                  <a:srgbClr val="ffffff"/>
                </a:solidFill>
                <a:latin typeface="Arial"/>
              </a:rPr>
              <a:t>DOI: 10.1016/S1053-2498(01)00776-8</a:t>
            </a:r>
            <a:endParaRPr b="0" lang="en-US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952560" y="6509880"/>
            <a:ext cx="5556240" cy="459720"/>
          </a:xfrm>
          <a:prstGeom prst="rect">
            <a:avLst/>
          </a:prstGeom>
          <a:noFill/>
          <a:ln>
            <a:noFill/>
          </a:ln>
        </p:spPr>
      </p:sp>
      <p:pic>
        <p:nvPicPr>
          <p:cNvPr id="46" name="Logo" descr=""/>
          <p:cNvPicPr/>
          <p:nvPr/>
        </p:nvPicPr>
        <p:blipFill>
          <a:blip r:embed="rId1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120200" y="79200"/>
            <a:ext cx="903240" cy="30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FIGURE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8" name="Main graphic" descr=""/>
          <p:cNvPicPr/>
          <p:nvPr/>
        </p:nvPicPr>
        <p:blipFill>
          <a:blip r:embed="rId1"/>
          <a:stretch/>
        </p:blipFill>
        <p:spPr>
          <a:xfrm>
            <a:off x="1422360" y="1339560"/>
            <a:ext cx="6350040" cy="3829320"/>
          </a:xfrm>
          <a:prstGeom prst="rect">
            <a:avLst/>
          </a:prstGeom>
          <a:ln>
            <a:noFill/>
          </a:ln>
        </p:spPr>
      </p:pic>
      <p:sp>
        <p:nvSpPr>
          <p:cNvPr id="49" name="TextShape 2"/>
          <p:cNvSpPr txBox="1"/>
          <p:nvPr/>
        </p:nvSpPr>
        <p:spPr>
          <a:xfrm>
            <a:off x="952560" y="6477120"/>
            <a:ext cx="825480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i="1" lang="en-US" sz="9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 2002 21189-203DOI: (10.1016/S1053-2498(01)00776-8) 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952560" y="6509880"/>
            <a:ext cx="5556240" cy="459720"/>
          </a:xfrm>
          <a:prstGeom prst="rect">
            <a:avLst/>
          </a:prstGeom>
          <a:noFill/>
          <a:ln>
            <a:noFill/>
          </a:ln>
        </p:spPr>
      </p:sp>
      <p:pic>
        <p:nvPicPr>
          <p:cNvPr id="51" name="Logo" descr=""/>
          <p:cNvPicPr/>
          <p:nvPr/>
        </p:nvPicPr>
        <p:blipFill>
          <a:blip r:embed="rId2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LibreOffice/6.0.7.3$Linux_X86_64 LibreOffice_project/dc89aa7a9eabfd848af146d5086077aeed2ae4a5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