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media/image3.jpeg" ContentType="image/jpeg"/>
  <Override PartName="/ppt/media/image2.gif" ContentType="image/gif"/>
  <Override PartName="/ppt/media/image1.jpeg" ContentType="image/jpeg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&lt;header&gt;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&lt;date/time&gt;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303d22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C4EF67E-FC8E-4B05-9FC3-7864836B5B8F}" type="slidenum">
              <a:rPr b="0" lang="en-US" sz="1400" spc="-1" strike="noStrike">
                <a:solidFill>
                  <a:srgbClr val="303d22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303d22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ldImg"/>
          </p:nvPr>
        </p:nvSpPr>
        <p:spPr>
          <a:xfrm>
            <a:off x="1371600" y="763560"/>
            <a:ext cx="5029200" cy="3772080"/>
          </a:xfrm>
          <a:prstGeom prst="rect">
            <a:avLst/>
          </a:prstGeom>
        </p:spPr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777960" y="4776840"/>
            <a:ext cx="6216480" cy="452520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900" spc="-1" strike="noStrike">
                <a:latin typeface="Arial"/>
              </a:rPr>
              <a:t>Recommended heart donor management algorithm, which has been incorporated into UNOS critical pathway. CVP indicates central venous pressure; sat., saturation; HCT, hematocrit; MAP, mean arterial pressure; echo, echocardiography; LVEF, left ventricular ejection fraction; T3, triiodothyronine; SVR, systemic vascular resistance; BG, blood glucose; PCWP, pulmonary capillary wedge pressure.</a:t>
            </a:r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  <a:p>
            <a:endParaRPr b="0" lang="en-US" sz="9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360000" y="1260000"/>
            <a:ext cx="8640000" cy="2549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pPr algn="ctr">
              <a:lnSpc>
                <a:spcPct val="100000"/>
              </a:lnSpc>
              <a:spcAft>
                <a:spcPts val="3186"/>
              </a:spcAft>
            </a:pPr>
            <a:r>
              <a:rPr b="0" i="1" lang="en-US" sz="1700" spc="-1" strike="noStrike">
                <a:solidFill>
                  <a:srgbClr val="ffffff"/>
                </a:solidFill>
                <a:latin typeface="Arial"/>
              </a:rPr>
              <a:t>Maximizing use of organs recovered from the cadaver donor: cardiac recommendations1 </a:t>
            </a:r>
            <a:r>
              <a:rPr b="0" lang="en-US" sz="17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700" spc="-1" strike="noStrike">
              <a:solidFill>
                <a:srgbClr val="ffffff"/>
              </a:solidFill>
              <a:latin typeface="Arial"/>
            </a:endParaRPr>
          </a:p>
          <a:p>
            <a:pPr algn="ctr">
              <a:spcAft>
                <a:spcPts val="2750"/>
              </a:spcAft>
            </a:pPr>
            <a:r>
              <a:rPr b="0" i="1" lang="en-US" sz="1100" spc="-1" strike="noStrike">
                <a:solidFill>
                  <a:srgbClr val="ffffff"/>
                </a:solidFill>
                <a:latin typeface="Arial"/>
              </a:rPr>
              <a:t>Jonathan G Zaroff, MD, Bruce R Rosengard, MD, William F Armstrong, MD, Wayne D Babcock, BSN, Anthony D’Alessandro, MD, G.William Dec, MD, Niloo M Edwards, MD, Robert S Higgins, MD, Valluvan Jeevanandum, MD, Myron Kauffman, MD, James K Kirklin, MD, Stephen R Large, MD, Daniel Marelli, MD, Tammie S Peterson, RN, W.Steves Ring, MD, Robert C Robbins, MD, Stuart D Russell, MD, David O Taylor, MD, Adrian Van Bakel, MD, John Wallwork, MB, James B Young, MD</a:t>
            </a:r>
            <a:r>
              <a:rPr b="0" lang="en-US" sz="11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1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i="1" lang="en-US" sz="12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 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200" spc="-1" strike="noStrike">
                <a:solidFill>
                  <a:srgbClr val="ffffff"/>
                </a:solidFill>
                <a:latin typeface="Arial"/>
              </a:rPr>
              <a:t>Volume 21 Issue 11 Pages 1153-1160 (November 2002) </a:t>
            </a:r>
            <a:endParaRPr b="0" lang="en-US" sz="1200" spc="-1" strike="noStrike">
              <a:solidFill>
                <a:srgbClr val="ffffff"/>
              </a:solidFill>
              <a:latin typeface="Arial"/>
            </a:endParaRPr>
          </a:p>
          <a:p>
            <a:pPr algn="ctr"/>
            <a:r>
              <a:rPr b="0" lang="en-US" sz="1000" spc="-1" strike="noStrike">
                <a:solidFill>
                  <a:srgbClr val="ffffff"/>
                </a:solidFill>
                <a:latin typeface="Arial"/>
              </a:rPr>
              <a:t>DOI: 10.1016/S1053-2498(02)00526-0</a:t>
            </a:r>
            <a:endParaRPr b="0" lang="en-US" sz="10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TextShape 2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46" name="Logo" descr=""/>
          <p:cNvPicPr/>
          <p:nvPr/>
        </p:nvPicPr>
        <p:blipFill>
          <a:blip r:embed="rId1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045680" y="79200"/>
            <a:ext cx="1052280" cy="307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/>
          <a:p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FIGURE 1 </a:t>
            </a:r>
            <a:endParaRPr b="0" lang="en-US" sz="1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48" name="Main graphic" descr=""/>
          <p:cNvPicPr/>
          <p:nvPr/>
        </p:nvPicPr>
        <p:blipFill>
          <a:blip r:embed="rId1"/>
          <a:stretch/>
        </p:blipFill>
        <p:spPr>
          <a:xfrm>
            <a:off x="2693160" y="762120"/>
            <a:ext cx="3808440" cy="4984200"/>
          </a:xfrm>
          <a:prstGeom prst="rect">
            <a:avLst/>
          </a:prstGeom>
          <a:ln>
            <a:noFill/>
          </a:ln>
        </p:spPr>
      </p:pic>
      <p:sp>
        <p:nvSpPr>
          <p:cNvPr id="49" name="TextShape 2"/>
          <p:cNvSpPr txBox="1"/>
          <p:nvPr/>
        </p:nvSpPr>
        <p:spPr>
          <a:xfrm>
            <a:off x="952560" y="6477120"/>
            <a:ext cx="8254800" cy="231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/>
          <a:p>
            <a:r>
              <a:rPr b="0" i="1" lang="en-US" sz="900" spc="-1" strike="noStrike">
                <a:solidFill>
                  <a:srgbClr val="ffffff"/>
                </a:solidFill>
                <a:latin typeface="Arial"/>
              </a:rPr>
              <a:t>The Journal of Heart and Lung Transplantation</a:t>
            </a:r>
            <a:r>
              <a:rPr b="0" lang="en-US" sz="900" spc="-1" strike="noStrike">
                <a:solidFill>
                  <a:srgbClr val="ffffff"/>
                </a:solidFill>
                <a:latin typeface="Arial"/>
              </a:rPr>
              <a:t> 2002 211153-1160DOI: (10.1016/S1053-2498(02)00526-0) </a:t>
            </a:r>
            <a:endParaRPr b="0" lang="en-US" sz="9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TextShape 3"/>
          <p:cNvSpPr txBox="1"/>
          <p:nvPr/>
        </p:nvSpPr>
        <p:spPr>
          <a:xfrm>
            <a:off x="952560" y="6509880"/>
            <a:ext cx="5556240" cy="459720"/>
          </a:xfrm>
          <a:prstGeom prst="rect">
            <a:avLst/>
          </a:prstGeom>
          <a:noFill/>
          <a:ln>
            <a:noFill/>
          </a:ln>
        </p:spPr>
      </p:sp>
      <p:pic>
        <p:nvPicPr>
          <p:cNvPr id="51" name="Logo" descr=""/>
          <p:cNvPicPr/>
          <p:nvPr/>
        </p:nvPicPr>
        <p:blipFill>
          <a:blip r:embed="rId2"/>
          <a:stretch/>
        </p:blipFill>
        <p:spPr>
          <a:xfrm>
            <a:off x="79560" y="6064200"/>
            <a:ext cx="707760" cy="793800"/>
          </a:xfrm>
          <a:prstGeom prst="rect">
            <a:avLst/>
          </a:prstGeom>
          <a:ln>
            <a:noFill/>
          </a:ln>
        </p:spPr>
      </p:pic>
    </p:spTree>
  </p:cSld>
  <p:transition>
    <p:wipe dir="r"/>
  </p:transition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LibreOffice_project/dc89aa7a9eabfd848af146d5086077aeed2ae4a5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cp:revision>0</cp:revision>
  <dc:subject/>
  <dc:title/>
</cp:coreProperties>
</file>