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_rels/presentation.xml.rels" ContentType="application/vnd.openxmlformats-package.relationships+xml"/>
  <Override PartName="/ppt/media/image5.jpeg" ContentType="image/jpeg"/>
  <Override PartName="/ppt/media/image4.gif" ContentType="image/gif"/>
  <Override PartName="/ppt/media/image3.jpeg" ContentType="image/jpeg"/>
  <Override PartName="/ppt/media/image2.gif" ContentType="image/gif"/>
  <Override PartName="/ppt/media/image1.jpeg" ContentType="image/jpeg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&lt;header&gt;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&lt;date/time&gt;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&lt;footer&gt;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71ED3FA7-ADC2-4E65-99E5-70F6BFE6D5FB}" type="slidenum">
              <a:rPr b="0" lang="en-US" sz="1400" spc="-1" strike="noStrike">
                <a:solidFill>
                  <a:srgbClr val="303d22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9200" cy="3772080"/>
          </a:xfrm>
          <a:prstGeom prst="rect">
            <a:avLst/>
          </a:prstGeom>
        </p:spPr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520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900" spc="-1" strike="noStrike">
                <a:latin typeface="Arial"/>
              </a:rPr>
              <a:t>Number of heart transplants performed annually worldwide in the years 1982–1999, inclusive (Courtesy J. Hosenpud, MD, International Society for Heart and Lung Transplantation/United Network for Organ Sharing Registry).</a:t>
            </a:r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9200" cy="3772080"/>
          </a:xfrm>
          <a:prstGeom prst="rect">
            <a:avLst/>
          </a:prstGeom>
        </p:spPr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520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900" spc="-1" strike="noStrike">
                <a:latin typeface="Arial"/>
              </a:rPr>
              <a:t>Number of single and bilateral/double lung transplants performed annually worldwide in the years 1985–1999, inclusive (Courtesy J. Hosenpud, MD, International Society for Heart and Lung Transplantation/United Network for Organ Sharing Registry).</a:t>
            </a:r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gif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360000" y="1260000"/>
            <a:ext cx="8640000" cy="2214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  <a:spcAft>
                <a:spcPts val="3186"/>
              </a:spcAft>
            </a:pPr>
            <a:r>
              <a:rPr b="0" i="1" lang="en-US" sz="1700" spc="-1" strike="noStrike">
                <a:solidFill>
                  <a:srgbClr val="ffffff"/>
                </a:solidFill>
                <a:latin typeface="Arial"/>
              </a:rPr>
              <a:t>Report of the xenotransplantation advisory committee of the international society for heart and lung transplantation:</a:t>
            </a:r>
            <a:r>
              <a:rPr b="0" lang="en-US" sz="17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7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spcAft>
                <a:spcPts val="2750"/>
              </a:spcAft>
            </a:pPr>
            <a:r>
              <a:rPr b="0" i="1" lang="en-US" sz="1100" spc="-1" strike="noStrike">
                <a:solidFill>
                  <a:srgbClr val="ffffff"/>
                </a:solidFill>
                <a:latin typeface="Arial"/>
              </a:rPr>
              <a:t>D.K.C. Cooper, MD, A.M. Keogh, MD, J. Brink, P.A. Corris, W. Klepetko, MD, R.N. Pierson, MD, M. Schmoeckel, MD, R. Shirakura, MD, L. Warner Stevenson, MD</a:t>
            </a:r>
            <a:r>
              <a:rPr b="0" lang="en-US" sz="11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1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i="1" lang="en-US" sz="1200" spc="-1" strike="noStrike">
                <a:solidFill>
                  <a:srgbClr val="ffffff"/>
                </a:solidFill>
                <a:latin typeface="Arial"/>
              </a:rPr>
              <a:t>The Journal of Heart and Lung Transplantation</a:t>
            </a: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2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Volume 19 Issue 12 Pages 1125-1165 (December 2000) </a:t>
            </a:r>
            <a:endParaRPr b="0" lang="en-US" sz="12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lang="en-US" sz="1000" spc="-1" strike="noStrike">
                <a:solidFill>
                  <a:srgbClr val="ffffff"/>
                </a:solidFill>
                <a:latin typeface="Arial"/>
              </a:rPr>
              <a:t>DOI: 10.1016/S1053-2498(00)00224-2</a:t>
            </a:r>
            <a:endParaRPr b="0" lang="en-US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952560" y="6509880"/>
            <a:ext cx="5556240" cy="459720"/>
          </a:xfrm>
          <a:prstGeom prst="rect">
            <a:avLst/>
          </a:prstGeom>
          <a:noFill/>
          <a:ln>
            <a:noFill/>
          </a:ln>
        </p:spPr>
      </p:sp>
      <p:pic>
        <p:nvPicPr>
          <p:cNvPr id="46" name="Logo" descr=""/>
          <p:cNvPicPr/>
          <p:nvPr/>
        </p:nvPicPr>
        <p:blipFill>
          <a:blip r:embed="rId1"/>
          <a:stretch/>
        </p:blipFill>
        <p:spPr>
          <a:xfrm>
            <a:off x="79560" y="6064200"/>
            <a:ext cx="707760" cy="79380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4045680" y="79200"/>
            <a:ext cx="1052280" cy="30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FIGURE 1 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48" name="Main graphic" descr=""/>
          <p:cNvPicPr/>
          <p:nvPr/>
        </p:nvPicPr>
        <p:blipFill>
          <a:blip r:embed="rId1"/>
          <a:stretch/>
        </p:blipFill>
        <p:spPr>
          <a:xfrm>
            <a:off x="1422360" y="1491840"/>
            <a:ext cx="6350040" cy="3524760"/>
          </a:xfrm>
          <a:prstGeom prst="rect">
            <a:avLst/>
          </a:prstGeom>
          <a:ln>
            <a:noFill/>
          </a:ln>
        </p:spPr>
      </p:pic>
      <p:sp>
        <p:nvSpPr>
          <p:cNvPr id="49" name="TextShape 2"/>
          <p:cNvSpPr txBox="1"/>
          <p:nvPr/>
        </p:nvSpPr>
        <p:spPr>
          <a:xfrm>
            <a:off x="952560" y="6477120"/>
            <a:ext cx="8254800" cy="23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i="1" lang="en-US" sz="900" spc="-1" strike="noStrike">
                <a:solidFill>
                  <a:srgbClr val="ffffff"/>
                </a:solidFill>
                <a:latin typeface="Arial"/>
              </a:rPr>
              <a:t>The Journal of Heart and Lung Transplantation</a:t>
            </a:r>
            <a:r>
              <a:rPr b="0" lang="en-US" sz="900" spc="-1" strike="noStrike">
                <a:solidFill>
                  <a:srgbClr val="ffffff"/>
                </a:solidFill>
                <a:latin typeface="Arial"/>
              </a:rPr>
              <a:t> 2000 191125-1165DOI: (10.1016/S1053-2498(00)00224-2) </a:t>
            </a:r>
            <a:endParaRPr b="0" lang="en-US" sz="9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TextShape 3"/>
          <p:cNvSpPr txBox="1"/>
          <p:nvPr/>
        </p:nvSpPr>
        <p:spPr>
          <a:xfrm>
            <a:off x="952560" y="6509880"/>
            <a:ext cx="5556240" cy="459720"/>
          </a:xfrm>
          <a:prstGeom prst="rect">
            <a:avLst/>
          </a:prstGeom>
          <a:noFill/>
          <a:ln>
            <a:noFill/>
          </a:ln>
        </p:spPr>
      </p:sp>
      <p:pic>
        <p:nvPicPr>
          <p:cNvPr id="51" name="Logo" descr=""/>
          <p:cNvPicPr/>
          <p:nvPr/>
        </p:nvPicPr>
        <p:blipFill>
          <a:blip r:embed="rId2"/>
          <a:stretch/>
        </p:blipFill>
        <p:spPr>
          <a:xfrm>
            <a:off x="79560" y="6064200"/>
            <a:ext cx="707760" cy="79380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4045680" y="79200"/>
            <a:ext cx="1052280" cy="30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FIGURE 2 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3" name="Main graphic" descr=""/>
          <p:cNvPicPr/>
          <p:nvPr/>
        </p:nvPicPr>
        <p:blipFill>
          <a:blip r:embed="rId1"/>
          <a:stretch/>
        </p:blipFill>
        <p:spPr>
          <a:xfrm>
            <a:off x="1422360" y="1572480"/>
            <a:ext cx="6350040" cy="3363480"/>
          </a:xfrm>
          <a:prstGeom prst="rect">
            <a:avLst/>
          </a:prstGeom>
          <a:ln>
            <a:noFill/>
          </a:ln>
        </p:spPr>
      </p:pic>
      <p:sp>
        <p:nvSpPr>
          <p:cNvPr id="54" name="TextShape 2"/>
          <p:cNvSpPr txBox="1"/>
          <p:nvPr/>
        </p:nvSpPr>
        <p:spPr>
          <a:xfrm>
            <a:off x="952560" y="6477120"/>
            <a:ext cx="8254800" cy="23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i="1" lang="en-US" sz="900" spc="-1" strike="noStrike">
                <a:solidFill>
                  <a:srgbClr val="ffffff"/>
                </a:solidFill>
                <a:latin typeface="Arial"/>
              </a:rPr>
              <a:t>The Journal of Heart and Lung Transplantation</a:t>
            </a:r>
            <a:r>
              <a:rPr b="0" lang="en-US" sz="900" spc="-1" strike="noStrike">
                <a:solidFill>
                  <a:srgbClr val="ffffff"/>
                </a:solidFill>
                <a:latin typeface="Arial"/>
              </a:rPr>
              <a:t> 2000 191125-1165DOI: (10.1016/S1053-2498(00)00224-2) </a:t>
            </a:r>
            <a:endParaRPr b="0" lang="en-US" sz="9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TextShape 3"/>
          <p:cNvSpPr txBox="1"/>
          <p:nvPr/>
        </p:nvSpPr>
        <p:spPr>
          <a:xfrm>
            <a:off x="952560" y="6509880"/>
            <a:ext cx="5556240" cy="459720"/>
          </a:xfrm>
          <a:prstGeom prst="rect">
            <a:avLst/>
          </a:prstGeom>
          <a:noFill/>
          <a:ln>
            <a:noFill/>
          </a:ln>
        </p:spPr>
      </p:sp>
      <p:pic>
        <p:nvPicPr>
          <p:cNvPr id="56" name="Logo" descr=""/>
          <p:cNvPicPr/>
          <p:nvPr/>
        </p:nvPicPr>
        <p:blipFill>
          <a:blip r:embed="rId2"/>
          <a:stretch/>
        </p:blipFill>
        <p:spPr>
          <a:xfrm>
            <a:off x="79560" y="6064200"/>
            <a:ext cx="707760" cy="79380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LibreOffice/6.0.7.3$Linux_X86_64 LibreOffice_project/dc89aa7a9eabfd848af146d5086077aeed2ae4a5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