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charts/chart22.xml" ContentType="application/vnd.openxmlformats-officedocument.drawingml.chart+xml"/>
  <Override PartName="/ppt/drawings/drawing2.xml" ContentType="application/vnd.openxmlformats-officedocument.drawingml.chartshapes+xml"/>
  <Override PartName="/ppt/charts/chart23.xml" ContentType="application/vnd.openxmlformats-officedocument.drawingml.chart+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24.xml" ContentType="application/vnd.openxmlformats-officedocument.drawingml.chart+xml"/>
  <Override PartName="/ppt/drawings/drawing4.xml" ContentType="application/vnd.openxmlformats-officedocument.drawingml.chartshapes+xml"/>
  <Override PartName="/ppt/charts/chart25.xml" ContentType="application/vnd.openxmlformats-officedocument.drawingml.chart+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drawings/drawing6.xml" ContentType="application/vnd.openxmlformats-officedocument.drawingml.chartshapes+xml"/>
  <Override PartName="/ppt/charts/chart27.xml" ContentType="application/vnd.openxmlformats-officedocument.drawingml.chart+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28.xml" ContentType="application/vnd.openxmlformats-officedocument.drawingml.chart+xml"/>
  <Override PartName="/ppt/drawings/drawing8.xml" ContentType="application/vnd.openxmlformats-officedocument.drawingml.chartshapes+xml"/>
  <Override PartName="/ppt/charts/chart29.xml" ContentType="application/vnd.openxmlformats-officedocument.drawingml.chart+xml"/>
  <Override PartName="/ppt/drawings/drawing9.xml" ContentType="application/vnd.openxmlformats-officedocument.drawingml.chartshapes+xml"/>
  <Override PartName="/ppt/notesSlides/notesSlide33.xml" ContentType="application/vnd.openxmlformats-officedocument.presentationml.notesSlide+xml"/>
  <Override PartName="/ppt/charts/chart30.xml" ContentType="application/vnd.openxmlformats-officedocument.drawingml.chart+xml"/>
  <Override PartName="/ppt/drawings/drawing10.xml" ContentType="application/vnd.openxmlformats-officedocument.drawingml.chartshapes+xml"/>
  <Override PartName="/ppt/charts/chart31.xml" ContentType="application/vnd.openxmlformats-officedocument.drawingml.chart+xml"/>
  <Override PartName="/ppt/drawings/drawing11.xml" ContentType="application/vnd.openxmlformats-officedocument.drawingml.chartshapes+xml"/>
  <Override PartName="/ppt/notesSlides/notesSlide34.xml" ContentType="application/vnd.openxmlformats-officedocument.presentationml.notesSlid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4.xml" ContentType="application/vnd.openxmlformats-officedocument.drawingml.chart+xml"/>
  <Override PartName="/ppt/notesSlides/notesSlide37.xml" ContentType="application/vnd.openxmlformats-officedocument.presentationml.notesSlide+xml"/>
  <Override PartName="/ppt/charts/chart35.xml" ContentType="application/vnd.openxmlformats-officedocument.drawingml.chart+xml"/>
  <Override PartName="/ppt/drawings/drawing12.xml" ContentType="application/vnd.openxmlformats-officedocument.drawingml.chartshapes+xml"/>
  <Override PartName="/ppt/notesSlides/notesSlide38.xml" ContentType="application/vnd.openxmlformats-officedocument.presentationml.notesSlide+xml"/>
  <Override PartName="/ppt/charts/chart36.xml" ContentType="application/vnd.openxmlformats-officedocument.drawingml.chart+xml"/>
  <Override PartName="/ppt/drawings/drawing13.xml" ContentType="application/vnd.openxmlformats-officedocument.drawingml.chartshapes+xml"/>
  <Override PartName="/ppt/notesSlides/notesSlide39.xml" ContentType="application/vnd.openxmlformats-officedocument.presentationml.notesSlide+xml"/>
  <Override PartName="/ppt/charts/chart37.xml" ContentType="application/vnd.openxmlformats-officedocument.drawingml.chart+xml"/>
  <Override PartName="/ppt/drawings/drawing14.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notesSlides/notesSlide41.xml" ContentType="application/vnd.openxmlformats-officedocument.presentationml.notesSlide+xml"/>
  <Override PartName="/ppt/charts/chart39.xml" ContentType="application/vnd.openxmlformats-officedocument.drawingml.chart+xml"/>
  <Override PartName="/ppt/drawings/drawing15.xml" ContentType="application/vnd.openxmlformats-officedocument.drawingml.chartshapes+xml"/>
  <Override PartName="/ppt/notesSlides/notesSlide42.xml" ContentType="application/vnd.openxmlformats-officedocument.presentationml.notesSlide+xml"/>
  <Override PartName="/ppt/charts/chart40.xml" ContentType="application/vnd.openxmlformats-officedocument.drawingml.chart+xml"/>
  <Override PartName="/ppt/notesSlides/notesSlide43.xml" ContentType="application/vnd.openxmlformats-officedocument.presentationml.notesSlide+xml"/>
  <Override PartName="/ppt/charts/chart41.xml" ContentType="application/vnd.openxmlformats-officedocument.drawingml.chart+xml"/>
  <Override PartName="/ppt/drawings/drawing16.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2.xml" ContentType="application/vnd.openxmlformats-officedocument.drawingml.chart+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9.xml" ContentType="application/vnd.openxmlformats-officedocument.presentationml.notesSlide+xml"/>
  <Override PartName="/ppt/charts/chart4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0.xml" ContentType="application/vnd.openxmlformats-officedocument.presentationml.notesSlide+xml"/>
  <Override PartName="/ppt/charts/chart4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56.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57.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5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1.xml" ContentType="application/vnd.openxmlformats-officedocument.presentationml.notesSlide+xml"/>
  <Override PartName="/ppt/charts/chart5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2.xml" ContentType="application/vnd.openxmlformats-officedocument.presentationml.notesSlide+xml"/>
  <Override PartName="/ppt/charts/chart5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3.xml" ContentType="application/vnd.openxmlformats-officedocument.presentationml.notesSlide+xml"/>
  <Override PartName="/ppt/charts/chart5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4.xml" ContentType="application/vnd.openxmlformats-officedocument.presentationml.notesSlide+xml"/>
  <Override PartName="/ppt/charts/chart59.xml" ContentType="application/vnd.openxmlformats-officedocument.drawingml.chart+xml"/>
  <Override PartName="/ppt/drawings/drawing17.xml" ContentType="application/vnd.openxmlformats-officedocument.drawingml.chartshapes+xml"/>
  <Override PartName="/ppt/charts/chart60.xml" ContentType="application/vnd.openxmlformats-officedocument.drawingml.chart+xml"/>
  <Override PartName="/ppt/drawings/drawing18.xml" ContentType="application/vnd.openxmlformats-officedocument.drawingml.chartshapes+xml"/>
  <Override PartName="/ppt/notesSlides/notesSlide65.xml" ContentType="application/vnd.openxmlformats-officedocument.presentationml.notesSlide+xml"/>
  <Override PartName="/ppt/charts/chart61.xml" ContentType="application/vnd.openxmlformats-officedocument.drawingml.chart+xml"/>
  <Override PartName="/ppt/drawings/drawing19.xml" ContentType="application/vnd.openxmlformats-officedocument.drawingml.chartshapes+xml"/>
  <Override PartName="/ppt/charts/chart62.xml" ContentType="application/vnd.openxmlformats-officedocument.drawingml.chart+xml"/>
  <Override PartName="/ppt/drawings/drawing20.xml" ContentType="application/vnd.openxmlformats-officedocument.drawingml.chartshapes+xml"/>
  <Override PartName="/ppt/notesSlides/notesSlide66.xml" ContentType="application/vnd.openxmlformats-officedocument.presentationml.notesSlide+xml"/>
  <Override PartName="/ppt/charts/chart63.xml" ContentType="application/vnd.openxmlformats-officedocument.drawingml.chart+xml"/>
  <Override PartName="/ppt/drawings/drawing21.xml" ContentType="application/vnd.openxmlformats-officedocument.drawingml.chartshapes+xml"/>
  <Override PartName="/ppt/charts/chart64.xml" ContentType="application/vnd.openxmlformats-officedocument.drawingml.chart+xml"/>
  <Override PartName="/ppt/drawings/drawing22.xml" ContentType="application/vnd.openxmlformats-officedocument.drawingml.chartshapes+xml"/>
  <Override PartName="/ppt/notesSlides/notesSlide67.xml" ContentType="application/vnd.openxmlformats-officedocument.presentationml.notesSlide+xml"/>
  <Override PartName="/ppt/charts/chart65.xml" ContentType="application/vnd.openxmlformats-officedocument.drawingml.chart+xml"/>
  <Override PartName="/ppt/drawings/drawing23.xml" ContentType="application/vnd.openxmlformats-officedocument.drawingml.chartshapes+xml"/>
  <Override PartName="/ppt/charts/chart66.xml" ContentType="application/vnd.openxmlformats-officedocument.drawingml.chart+xml"/>
  <Override PartName="/ppt/drawings/drawing24.xml" ContentType="application/vnd.openxmlformats-officedocument.drawingml.chartshapes+xml"/>
  <Override PartName="/ppt/notesSlides/notesSlide68.xml" ContentType="application/vnd.openxmlformats-officedocument.presentationml.notesSlide+xml"/>
  <Override PartName="/ppt/charts/chart6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9.xml" ContentType="application/vnd.openxmlformats-officedocument.presentationml.notesSlide+xml"/>
  <Override PartName="/ppt/charts/chart6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0.xml" ContentType="application/vnd.openxmlformats-officedocument.presentationml.notesSlide+xml"/>
  <Override PartName="/ppt/charts/chart6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7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71.xml" ContentType="application/vnd.openxmlformats-officedocument.drawingml.chart+xml"/>
  <Override PartName="/ppt/drawings/drawing25.xml" ContentType="application/vnd.openxmlformats-officedocument.drawingml.chartshapes+xml"/>
  <Override PartName="/ppt/notesSlides/notesSlide73.xml" ContentType="application/vnd.openxmlformats-officedocument.presentationml.notesSlide+xml"/>
  <Override PartName="/ppt/charts/chart72.xml" ContentType="application/vnd.openxmlformats-officedocument.drawingml.chart+xml"/>
  <Override PartName="/ppt/drawings/drawing26.xml" ContentType="application/vnd.openxmlformats-officedocument.drawingml.chartshapes+xml"/>
  <Override PartName="/ppt/notesSlides/notesSlide74.xml" ContentType="application/vnd.openxmlformats-officedocument.presentationml.notesSlide+xml"/>
  <Override PartName="/ppt/charts/chart73.xml" ContentType="application/vnd.openxmlformats-officedocument.drawingml.chart+xml"/>
  <Override PartName="/ppt/drawings/drawing27.xml" ContentType="application/vnd.openxmlformats-officedocument.drawingml.chartshapes+xml"/>
  <Override PartName="/ppt/notesSlides/notesSlide75.xml" ContentType="application/vnd.openxmlformats-officedocument.presentationml.notesSlide+xml"/>
  <Override PartName="/ppt/charts/chart74.xml" ContentType="application/vnd.openxmlformats-officedocument.drawingml.chart+xml"/>
  <Override PartName="/ppt/drawings/drawing28.xml" ContentType="application/vnd.openxmlformats-officedocument.drawingml.chartshapes+xml"/>
  <Override PartName="/ppt/notesSlides/notesSlide76.xml" ContentType="application/vnd.openxmlformats-officedocument.presentationml.notesSlide+xml"/>
  <Override PartName="/ppt/charts/chart75.xml" ContentType="application/vnd.openxmlformats-officedocument.drawingml.chart+xml"/>
  <Override PartName="/ppt/drawings/drawing29.xml" ContentType="application/vnd.openxmlformats-officedocument.drawingml.chartshapes+xml"/>
  <Override PartName="/ppt/notesSlides/notesSlide77.xml" ContentType="application/vnd.openxmlformats-officedocument.presentationml.notesSlide+xml"/>
  <Override PartName="/ppt/charts/chart76.xml" ContentType="application/vnd.openxmlformats-officedocument.drawingml.chart+xml"/>
  <Override PartName="/ppt/drawings/drawing30.xml" ContentType="application/vnd.openxmlformats-officedocument.drawingml.chartshapes+xml"/>
  <Override PartName="/ppt/notesSlides/notesSlide78.xml" ContentType="application/vnd.openxmlformats-officedocument.presentationml.notesSlide+xml"/>
  <Override PartName="/ppt/charts/chart77.xml" ContentType="application/vnd.openxmlformats-officedocument.drawingml.chart+xml"/>
  <Override PartName="/ppt/drawings/drawing31.xml" ContentType="application/vnd.openxmlformats-officedocument.drawingml.chartshapes+xml"/>
  <Override PartName="/ppt/notesSlides/notesSlide79.xml" ContentType="application/vnd.openxmlformats-officedocument.presentationml.notesSlide+xml"/>
  <Override PartName="/ppt/charts/chart78.xml" ContentType="application/vnd.openxmlformats-officedocument.drawingml.chart+xml"/>
  <Override PartName="/ppt/drawings/drawing32.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79.xml" ContentType="application/vnd.openxmlformats-officedocument.drawingml.chart+xml"/>
  <Override PartName="/ppt/notesSlides/notesSlide82.xml" ContentType="application/vnd.openxmlformats-officedocument.presentationml.notesSlide+xml"/>
  <Override PartName="/ppt/charts/chart80.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9"/>
  </p:notesMasterIdLst>
  <p:handoutMasterIdLst>
    <p:handoutMasterId r:id="rId90"/>
  </p:handoutMasterIdLst>
  <p:sldIdLst>
    <p:sldId id="2002" r:id="rId6"/>
    <p:sldId id="2206" r:id="rId7"/>
    <p:sldId id="258" r:id="rId8"/>
    <p:sldId id="260" r:id="rId9"/>
    <p:sldId id="259" r:id="rId10"/>
    <p:sldId id="2246" r:id="rId11"/>
    <p:sldId id="2063" r:id="rId12"/>
    <p:sldId id="2199" r:id="rId13"/>
    <p:sldId id="2201" r:id="rId14"/>
    <p:sldId id="2200" r:id="rId15"/>
    <p:sldId id="2052" r:id="rId16"/>
    <p:sldId id="2054" r:id="rId17"/>
    <p:sldId id="2051" r:id="rId18"/>
    <p:sldId id="2185" r:id="rId19"/>
    <p:sldId id="2115" r:id="rId20"/>
    <p:sldId id="2223" r:id="rId21"/>
    <p:sldId id="2117" r:id="rId22"/>
    <p:sldId id="2067" r:id="rId23"/>
    <p:sldId id="2196" r:id="rId24"/>
    <p:sldId id="2087" r:id="rId25"/>
    <p:sldId id="2207" r:id="rId26"/>
    <p:sldId id="2173" r:id="rId27"/>
    <p:sldId id="2090" r:id="rId28"/>
    <p:sldId id="2102" r:id="rId29"/>
    <p:sldId id="2118" r:id="rId30"/>
    <p:sldId id="2224" r:id="rId31"/>
    <p:sldId id="2103" r:id="rId32"/>
    <p:sldId id="2119" r:id="rId33"/>
    <p:sldId id="2217" r:id="rId34"/>
    <p:sldId id="2086" r:id="rId35"/>
    <p:sldId id="2083" r:id="rId36"/>
    <p:sldId id="2082" r:id="rId37"/>
    <p:sldId id="2111" r:id="rId38"/>
    <p:sldId id="2209" r:id="rId39"/>
    <p:sldId id="2211" r:id="rId40"/>
    <p:sldId id="2176" r:id="rId41"/>
    <p:sldId id="2168" r:id="rId42"/>
    <p:sldId id="2219" r:id="rId43"/>
    <p:sldId id="2169" r:id="rId44"/>
    <p:sldId id="2221" r:id="rId45"/>
    <p:sldId id="2177" r:id="rId46"/>
    <p:sldId id="2220" r:id="rId47"/>
    <p:sldId id="2178" r:id="rId48"/>
    <p:sldId id="2222" r:id="rId49"/>
    <p:sldId id="2183" r:id="rId50"/>
    <p:sldId id="2231" r:id="rId51"/>
    <p:sldId id="2232" r:id="rId52"/>
    <p:sldId id="2184" r:id="rId53"/>
    <p:sldId id="2202" r:id="rId54"/>
    <p:sldId id="2205" r:id="rId55"/>
    <p:sldId id="2204" r:id="rId56"/>
    <p:sldId id="2186" r:id="rId57"/>
    <p:sldId id="2155" r:id="rId58"/>
    <p:sldId id="2198" r:id="rId59"/>
    <p:sldId id="2153" r:id="rId60"/>
    <p:sldId id="2156" r:id="rId61"/>
    <p:sldId id="2158" r:id="rId62"/>
    <p:sldId id="2162" r:id="rId63"/>
    <p:sldId id="2163" r:id="rId64"/>
    <p:sldId id="2187" r:id="rId65"/>
    <p:sldId id="2215" r:id="rId66"/>
    <p:sldId id="2216" r:id="rId67"/>
    <p:sldId id="2159" r:id="rId68"/>
    <p:sldId id="2161" r:id="rId69"/>
    <p:sldId id="2160" r:id="rId70"/>
    <p:sldId id="2157" r:id="rId71"/>
    <p:sldId id="2164" r:id="rId72"/>
    <p:sldId id="2165" r:id="rId73"/>
    <p:sldId id="2225" r:id="rId74"/>
    <p:sldId id="2226" r:id="rId75"/>
    <p:sldId id="2213" r:id="rId76"/>
    <p:sldId id="2188" r:id="rId77"/>
    <p:sldId id="2170" r:id="rId78"/>
    <p:sldId id="2238" r:id="rId79"/>
    <p:sldId id="2171" r:id="rId80"/>
    <p:sldId id="2239" r:id="rId81"/>
    <p:sldId id="2190" r:id="rId82"/>
    <p:sldId id="2240" r:id="rId83"/>
    <p:sldId id="2193" r:id="rId84"/>
    <p:sldId id="2241" r:id="rId85"/>
    <p:sldId id="2195" r:id="rId86"/>
    <p:sldId id="2229" r:id="rId87"/>
    <p:sldId id="2230" r:id="rId88"/>
  </p:sldIdLst>
  <p:sldSz cx="12801600" cy="7315200"/>
  <p:notesSz cx="6858000" cy="9144000"/>
  <p:defaultTex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40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C221B-CF96-6B64-DE3B-0C3A59CFB525}" name="Lucinda Ewing" initials="LE" userId="S::ewingluc@unos.org::8ea2d8c7-5df0-443c-839f-8d7e1b6e71f4" providerId="AD"/>
  <p188:author id="{1EA04423-FD70-B7F2-D9B5-FFF061D24576}" name="Rebecca J Cogswell" initials="RC" userId="S::cogsw014_umn.edu#ext#@unositoperations.onmicrosoft.com::effb258f-a37f-4534-9229-93454b5d763f" providerId="AD"/>
  <p188:author id="{5813FA4D-505F-E5A9-5679-C17DB12050E5}" name="Wida Cherikh" initials="WC" userId="S::cherikws@unos.org::0497a4a2-d26b-496d-960e-fb8e2686194b" providerId="AD"/>
  <p188:author id="{DE9E5085-5C72-AE8C-2DC3-FEC4C4D5FA39}" name="Alan Hopkinson" initials="AH" userId="S::hopkinal@unos.org::1f9ce718-1cc0-4e37-b0c9-1180c24c9aec" providerId="AD"/>
  <p188:author id="{9503F1AF-EA1C-3069-FACB-26CF24945084}" name="Alexandra Lewis" initials="AL" userId="S::lewisale@unos.org::47ff227e-8ffa-47c6-a31e-754f45be52bb" providerId="AD"/>
  <p188:author id="{571DB1C2-9B28-0ABA-DDDB-C9AA272D2F52}" name="Shaina Kian" initials="SK" userId="S::kiankhsh@unos.org::330db58e-b116-45d0-ad60-d7a550ea43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 id="2" name="Wida Cherikh" initials="WC" lastIdx="198" clrIdx="2">
    <p:extLst>
      <p:ext uri="{19B8F6BF-5375-455C-9EA6-DF929625EA0E}">
        <p15:presenceInfo xmlns:p15="http://schemas.microsoft.com/office/powerpoint/2012/main" userId="S-1-5-21-3838001524-2532167733-2738084025-2225" providerId="AD"/>
      </p:ext>
    </p:extLst>
  </p:cmAuthor>
  <p:cmAuthor id="3" name="Aparna Sadavarte" initials="AS" lastIdx="75" clrIdx="3">
    <p:extLst>
      <p:ext uri="{19B8F6BF-5375-455C-9EA6-DF929625EA0E}">
        <p15:presenceInfo xmlns:p15="http://schemas.microsoft.com/office/powerpoint/2012/main" userId="S-1-5-21-3838001524-2532167733-2738084025-15799" providerId="AD"/>
      </p:ext>
    </p:extLst>
  </p:cmAuthor>
  <p:cmAuthor id="4" name="Lyna Cherikh" initials="LC" lastIdx="5" clrIdx="4">
    <p:extLst>
      <p:ext uri="{19B8F6BF-5375-455C-9EA6-DF929625EA0E}">
        <p15:presenceInfo xmlns:p15="http://schemas.microsoft.com/office/powerpoint/2012/main" userId="S-1-5-21-3838001524-2532167733-2738084025-20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F99"/>
    <a:srgbClr val="00D1CC"/>
    <a:srgbClr val="008080"/>
    <a:srgbClr val="C58BFF"/>
    <a:srgbClr val="9933FF"/>
    <a:srgbClr val="7ABC32"/>
    <a:srgbClr val="0038A8"/>
    <a:srgbClr val="8C3FC5"/>
    <a:srgbClr val="FF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CB4B1-CE70-4022-93F2-E7C2BF30B42B}" v="93" dt="2026-04-15T13:52:32.120"/>
    <p1510:client id="{FA7D7512-BF65-4A68-8C7E-426A690DC51F}" v="1" dt="2026-04-15T14:18:0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48" y="264"/>
      </p:cViewPr>
      <p:guideLst>
        <p:guide orient="horz" pos="2280"/>
        <p:guide pos="4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8.xml"/><Relationship Id="rId1" Type="http://schemas.microsoft.com/office/2011/relationships/chartStyle" Target="style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0.xml"/><Relationship Id="rId1" Type="http://schemas.microsoft.com/office/2011/relationships/chartStyle" Target="style1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1.xml"/><Relationship Id="rId1" Type="http://schemas.microsoft.com/office/2011/relationships/chartStyle" Target="style1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2.xml"/><Relationship Id="rId1" Type="http://schemas.microsoft.com/office/2011/relationships/chartStyle" Target="style12.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3.xml"/><Relationship Id="rId1" Type="http://schemas.microsoft.com/office/2011/relationships/chartStyle" Target="style1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4.xml"/><Relationship Id="rId1" Type="http://schemas.microsoft.com/office/2011/relationships/chartStyle" Target="style1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15.xml"/><Relationship Id="rId1" Type="http://schemas.microsoft.com/office/2011/relationships/chartStyle" Target="style1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6.xml"/><Relationship Id="rId1" Type="http://schemas.microsoft.com/office/2011/relationships/chartStyle" Target="style16.xml"/></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7.xml"/><Relationship Id="rId1" Type="http://schemas.microsoft.com/office/2011/relationships/chartStyle" Target="style1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18.xml"/><Relationship Id="rId1" Type="http://schemas.microsoft.com/office/2011/relationships/chartStyle" Target="style1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19.xml"/><Relationship Id="rId1" Type="http://schemas.microsoft.com/office/2011/relationships/chartStyle" Target="style19.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0.xml"/><Relationship Id="rId1" Type="http://schemas.microsoft.com/office/2011/relationships/chartStyle" Target="style20.xml"/></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28</c:v>
                </c:pt>
                <c:pt idx="1">
                  <c:v>22</c:v>
                </c:pt>
                <c:pt idx="2">
                  <c:v>21</c:v>
                </c:pt>
                <c:pt idx="3">
                  <c:v>30</c:v>
                </c:pt>
                <c:pt idx="4">
                  <c:v>24</c:v>
                </c:pt>
                <c:pt idx="5">
                  <c:v>30</c:v>
                </c:pt>
                <c:pt idx="6">
                  <c:v>31</c:v>
                </c:pt>
                <c:pt idx="7">
                  <c:v>35</c:v>
                </c:pt>
                <c:pt idx="8">
                  <c:v>37</c:v>
                </c:pt>
                <c:pt idx="9">
                  <c:v>56</c:v>
                </c:pt>
                <c:pt idx="10">
                  <c:v>86</c:v>
                </c:pt>
                <c:pt idx="11">
                  <c:v>135</c:v>
                </c:pt>
                <c:pt idx="12">
                  <c:v>119</c:v>
                </c:pt>
                <c:pt idx="13">
                  <c:v>143</c:v>
                </c:pt>
                <c:pt idx="14">
                  <c:v>109</c:v>
                </c:pt>
                <c:pt idx="15">
                  <c:v>121</c:v>
                </c:pt>
                <c:pt idx="16">
                  <c:v>114</c:v>
                </c:pt>
                <c:pt idx="17">
                  <c:v>151</c:v>
                </c:pt>
                <c:pt idx="18">
                  <c:v>166</c:v>
                </c:pt>
                <c:pt idx="19">
                  <c:v>184</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521</c:v>
                </c:pt>
                <c:pt idx="1">
                  <c:v>540</c:v>
                </c:pt>
                <c:pt idx="2">
                  <c:v>497</c:v>
                </c:pt>
                <c:pt idx="3">
                  <c:v>528</c:v>
                </c:pt>
                <c:pt idx="4">
                  <c:v>528</c:v>
                </c:pt>
                <c:pt idx="5">
                  <c:v>484</c:v>
                </c:pt>
                <c:pt idx="6">
                  <c:v>501</c:v>
                </c:pt>
                <c:pt idx="7">
                  <c:v>512</c:v>
                </c:pt>
                <c:pt idx="8">
                  <c:v>565</c:v>
                </c:pt>
                <c:pt idx="9">
                  <c:v>603</c:v>
                </c:pt>
                <c:pt idx="10">
                  <c:v>640</c:v>
                </c:pt>
                <c:pt idx="11">
                  <c:v>629</c:v>
                </c:pt>
                <c:pt idx="12">
                  <c:v>633</c:v>
                </c:pt>
                <c:pt idx="13">
                  <c:v>679</c:v>
                </c:pt>
                <c:pt idx="14">
                  <c:v>642</c:v>
                </c:pt>
                <c:pt idx="15">
                  <c:v>587</c:v>
                </c:pt>
                <c:pt idx="16">
                  <c:v>592</c:v>
                </c:pt>
                <c:pt idx="17">
                  <c:v>605</c:v>
                </c:pt>
                <c:pt idx="18">
                  <c:v>652</c:v>
                </c:pt>
                <c:pt idx="19">
                  <c:v>576</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12</c:v>
                </c:pt>
                <c:pt idx="15">
                  <c:v>10</c:v>
                </c:pt>
                <c:pt idx="16">
                  <c:v>10</c:v>
                </c:pt>
                <c:pt idx="17">
                  <c:v>32</c:v>
                </c:pt>
                <c:pt idx="18">
                  <c:v>34</c:v>
                </c:pt>
                <c:pt idx="19">
                  <c:v>68</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2141</c:v>
                </c:pt>
                <c:pt idx="1">
                  <c:v>2208</c:v>
                </c:pt>
                <c:pt idx="2">
                  <c:v>2232</c:v>
                </c:pt>
                <c:pt idx="3">
                  <c:v>2180</c:v>
                </c:pt>
                <c:pt idx="4">
                  <c:v>2224</c:v>
                </c:pt>
                <c:pt idx="5">
                  <c:v>2354</c:v>
                </c:pt>
                <c:pt idx="6">
                  <c:v>2336</c:v>
                </c:pt>
                <c:pt idx="7">
                  <c:v>2394</c:v>
                </c:pt>
                <c:pt idx="8">
                  <c:v>2553</c:v>
                </c:pt>
                <c:pt idx="9">
                  <c:v>2673</c:v>
                </c:pt>
                <c:pt idx="10">
                  <c:v>2821</c:v>
                </c:pt>
                <c:pt idx="11">
                  <c:v>3217</c:v>
                </c:pt>
                <c:pt idx="12">
                  <c:v>3262</c:v>
                </c:pt>
                <c:pt idx="13">
                  <c:v>3435</c:v>
                </c:pt>
                <c:pt idx="14">
                  <c:v>3582</c:v>
                </c:pt>
                <c:pt idx="15">
                  <c:v>3688</c:v>
                </c:pt>
                <c:pt idx="16">
                  <c:v>3838</c:v>
                </c:pt>
                <c:pt idx="17">
                  <c:v>4135</c:v>
                </c:pt>
                <c:pt idx="18">
                  <c:v>4566</c:v>
                </c:pt>
                <c:pt idx="19">
                  <c:v>4597</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298</c:v>
                </c:pt>
                <c:pt idx="10">
                  <c:v>345</c:v>
                </c:pt>
                <c:pt idx="11">
                  <c:v>352</c:v>
                </c:pt>
                <c:pt idx="12">
                  <c:v>371</c:v>
                </c:pt>
                <c:pt idx="13">
                  <c:v>346</c:v>
                </c:pt>
                <c:pt idx="14">
                  <c:v>363</c:v>
                </c:pt>
                <c:pt idx="15">
                  <c:v>294</c:v>
                </c:pt>
                <c:pt idx="16">
                  <c:v>318</c:v>
                </c:pt>
                <c:pt idx="17">
                  <c:v>317</c:v>
                </c:pt>
                <c:pt idx="18">
                  <c:v>380</c:v>
                </c:pt>
                <c:pt idx="19">
                  <c:v>864</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493168675346357"/>
          <c:h val="0.73981201956729292"/>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05E-2"/>
                  <c:y val="-2.412028008335927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7.9523941918048079E-3"/>
                  <c:y val="1.46965723791557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9034825151E-2"/>
                  <c:y val="-4.0668307626641987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c:formatCode>
                <c:ptCount val="5"/>
                <c:pt idx="0">
                  <c:v>0.307</c:v>
                </c:pt>
                <c:pt idx="1">
                  <c:v>0.184</c:v>
                </c:pt>
                <c:pt idx="2">
                  <c:v>0.39900000000000002</c:v>
                </c:pt>
                <c:pt idx="3">
                  <c:v>5.0000000000000001E-3</c:v>
                </c:pt>
                <c:pt idx="4">
                  <c:v>0.106</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71909002303153"/>
          <c:h val="0.7480692536462536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5.060178167584866E-2"/>
                  <c:y val="-8.34979613088059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266666400969617E-2"/>
                  <c:y val="4.500754362783141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2.0162309899296391E-2"/>
                  <c:y val="-2.10985371747617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c:formatCode>
                <c:ptCount val="5"/>
                <c:pt idx="0">
                  <c:v>0.38100000000000001</c:v>
                </c:pt>
                <c:pt idx="1">
                  <c:v>8.2000000000000003E-2</c:v>
                </c:pt>
                <c:pt idx="2">
                  <c:v>0.434</c:v>
                </c:pt>
                <c:pt idx="3">
                  <c:v>7.0000000000000001E-3</c:v>
                </c:pt>
                <c:pt idx="4">
                  <c:v>9.6000000000000002E-2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l"/>
      <c:layout>
        <c:manualLayout>
          <c:xMode val="edge"/>
          <c:yMode val="edge"/>
          <c:x val="6.1863129707542833E-2"/>
          <c:y val="0.15364459213865303"/>
          <c:w val="0.31222281708839433"/>
          <c:h val="0.66728827948235325"/>
        </c:manualLayout>
      </c:layout>
      <c:overlay val="0"/>
      <c:spPr>
        <a:noFill/>
        <a:ln>
          <a:solidFill>
            <a:schemeClr val="bg2"/>
          </a:solidFill>
        </a:ln>
      </c:spPr>
      <c:txPr>
        <a:bodyPr/>
        <a:lstStyle/>
        <a:p>
          <a:pPr>
            <a:defRPr sz="17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0.11661535174944225"/>
          <c:w val="0.89554283488292996"/>
          <c:h val="0.76255380174529452"/>
        </c:manualLayout>
      </c:layout>
      <c:barChart>
        <c:barDir val="col"/>
        <c:grouping val="stacked"/>
        <c:varyColors val="0"/>
        <c:ser>
          <c:idx val="0"/>
          <c:order val="0"/>
          <c:tx>
            <c:strRef>
              <c:f>Sheet1!$B$1</c:f>
              <c:strCache>
                <c:ptCount val="1"/>
                <c:pt idx="0">
                  <c:v>18-24  </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107</c:v>
                </c:pt>
                <c:pt idx="1">
                  <c:v>128</c:v>
                </c:pt>
                <c:pt idx="2">
                  <c:v>123</c:v>
                </c:pt>
                <c:pt idx="3">
                  <c:v>101</c:v>
                </c:pt>
                <c:pt idx="4">
                  <c:v>101</c:v>
                </c:pt>
                <c:pt idx="5">
                  <c:v>108</c:v>
                </c:pt>
                <c:pt idx="6">
                  <c:v>111</c:v>
                </c:pt>
                <c:pt idx="7">
                  <c:v>117</c:v>
                </c:pt>
                <c:pt idx="8">
                  <c:v>134</c:v>
                </c:pt>
                <c:pt idx="9">
                  <c:v>152</c:v>
                </c:pt>
                <c:pt idx="10">
                  <c:v>131</c:v>
                </c:pt>
                <c:pt idx="11">
                  <c:v>159</c:v>
                </c:pt>
                <c:pt idx="12">
                  <c:v>155</c:v>
                </c:pt>
                <c:pt idx="13">
                  <c:v>174</c:v>
                </c:pt>
                <c:pt idx="14">
                  <c:v>196</c:v>
                </c:pt>
                <c:pt idx="15">
                  <c:v>165</c:v>
                </c:pt>
                <c:pt idx="16">
                  <c:v>162</c:v>
                </c:pt>
                <c:pt idx="17">
                  <c:v>212</c:v>
                </c:pt>
                <c:pt idx="18">
                  <c:v>200</c:v>
                </c:pt>
                <c:pt idx="19">
                  <c:v>222</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25-39</c:v>
                </c:pt>
              </c:strCache>
            </c:strRef>
          </c:tx>
          <c:spPr>
            <a:solidFill>
              <a:srgbClr val="7ABC32"/>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306</c:v>
                </c:pt>
                <c:pt idx="1">
                  <c:v>297</c:v>
                </c:pt>
                <c:pt idx="2">
                  <c:v>314</c:v>
                </c:pt>
                <c:pt idx="3">
                  <c:v>299</c:v>
                </c:pt>
                <c:pt idx="4">
                  <c:v>267</c:v>
                </c:pt>
                <c:pt idx="5">
                  <c:v>309</c:v>
                </c:pt>
                <c:pt idx="6">
                  <c:v>288</c:v>
                </c:pt>
                <c:pt idx="7">
                  <c:v>304</c:v>
                </c:pt>
                <c:pt idx="8">
                  <c:v>337</c:v>
                </c:pt>
                <c:pt idx="9">
                  <c:v>395</c:v>
                </c:pt>
                <c:pt idx="10">
                  <c:v>448</c:v>
                </c:pt>
                <c:pt idx="11">
                  <c:v>484</c:v>
                </c:pt>
                <c:pt idx="12">
                  <c:v>492</c:v>
                </c:pt>
                <c:pt idx="13">
                  <c:v>493</c:v>
                </c:pt>
                <c:pt idx="14">
                  <c:v>556</c:v>
                </c:pt>
                <c:pt idx="15">
                  <c:v>518</c:v>
                </c:pt>
                <c:pt idx="16">
                  <c:v>545</c:v>
                </c:pt>
                <c:pt idx="17">
                  <c:v>620</c:v>
                </c:pt>
                <c:pt idx="18">
                  <c:v>687</c:v>
                </c:pt>
                <c:pt idx="19">
                  <c:v>727</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40-59</c:v>
                </c:pt>
              </c:strCache>
            </c:strRef>
          </c:tx>
          <c:spPr>
            <a:solidFill>
              <a:srgbClr val="E2AC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1271</c:v>
                </c:pt>
                <c:pt idx="1">
                  <c:v>1284</c:v>
                </c:pt>
                <c:pt idx="2">
                  <c:v>1216</c:v>
                </c:pt>
                <c:pt idx="3">
                  <c:v>1162</c:v>
                </c:pt>
                <c:pt idx="4">
                  <c:v>1159</c:v>
                </c:pt>
                <c:pt idx="5">
                  <c:v>1172</c:v>
                </c:pt>
                <c:pt idx="6">
                  <c:v>1169</c:v>
                </c:pt>
                <c:pt idx="7">
                  <c:v>1181</c:v>
                </c:pt>
                <c:pt idx="8">
                  <c:v>1232</c:v>
                </c:pt>
                <c:pt idx="9">
                  <c:v>1460</c:v>
                </c:pt>
                <c:pt idx="10">
                  <c:v>1655</c:v>
                </c:pt>
                <c:pt idx="11">
                  <c:v>1749</c:v>
                </c:pt>
                <c:pt idx="12">
                  <c:v>1787</c:v>
                </c:pt>
                <c:pt idx="13">
                  <c:v>1789</c:v>
                </c:pt>
                <c:pt idx="14">
                  <c:v>1857</c:v>
                </c:pt>
                <c:pt idx="15">
                  <c:v>1888</c:v>
                </c:pt>
                <c:pt idx="16">
                  <c:v>1985</c:v>
                </c:pt>
                <c:pt idx="17">
                  <c:v>2068</c:v>
                </c:pt>
                <c:pt idx="18">
                  <c:v>2388</c:v>
                </c:pt>
                <c:pt idx="19">
                  <c:v>2485</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60-69</c:v>
                </c:pt>
              </c:strCache>
            </c:strRef>
          </c:tx>
          <c:spPr>
            <a:solidFill>
              <a:srgbClr val="C000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613</c:v>
                </c:pt>
                <c:pt idx="1">
                  <c:v>656</c:v>
                </c:pt>
                <c:pt idx="2">
                  <c:v>674</c:v>
                </c:pt>
                <c:pt idx="3">
                  <c:v>695</c:v>
                </c:pt>
                <c:pt idx="4">
                  <c:v>756</c:v>
                </c:pt>
                <c:pt idx="5">
                  <c:v>790</c:v>
                </c:pt>
                <c:pt idx="6">
                  <c:v>791</c:v>
                </c:pt>
                <c:pt idx="7">
                  <c:v>852</c:v>
                </c:pt>
                <c:pt idx="8">
                  <c:v>878</c:v>
                </c:pt>
                <c:pt idx="9">
                  <c:v>991</c:v>
                </c:pt>
                <c:pt idx="10">
                  <c:v>1000</c:v>
                </c:pt>
                <c:pt idx="11">
                  <c:v>1251</c:v>
                </c:pt>
                <c:pt idx="12">
                  <c:v>1270</c:v>
                </c:pt>
                <c:pt idx="13">
                  <c:v>1383</c:v>
                </c:pt>
                <c:pt idx="14">
                  <c:v>1351</c:v>
                </c:pt>
                <c:pt idx="15">
                  <c:v>1384</c:v>
                </c:pt>
                <c:pt idx="16">
                  <c:v>1395</c:v>
                </c:pt>
                <c:pt idx="17">
                  <c:v>1554</c:v>
                </c:pt>
                <c:pt idx="18">
                  <c:v>1670</c:v>
                </c:pt>
                <c:pt idx="19">
                  <c:v>1906</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≥70</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30</c:v>
                </c:pt>
                <c:pt idx="1">
                  <c:v>34</c:v>
                </c:pt>
                <c:pt idx="2">
                  <c:v>34</c:v>
                </c:pt>
                <c:pt idx="3">
                  <c:v>46</c:v>
                </c:pt>
                <c:pt idx="4">
                  <c:v>43</c:v>
                </c:pt>
                <c:pt idx="5">
                  <c:v>61</c:v>
                </c:pt>
                <c:pt idx="6">
                  <c:v>64</c:v>
                </c:pt>
                <c:pt idx="7">
                  <c:v>67</c:v>
                </c:pt>
                <c:pt idx="8">
                  <c:v>90</c:v>
                </c:pt>
                <c:pt idx="9">
                  <c:v>116</c:v>
                </c:pt>
                <c:pt idx="10">
                  <c:v>79</c:v>
                </c:pt>
                <c:pt idx="11">
                  <c:v>103</c:v>
                </c:pt>
                <c:pt idx="12">
                  <c:v>124</c:v>
                </c:pt>
                <c:pt idx="13">
                  <c:v>145</c:v>
                </c:pt>
                <c:pt idx="14">
                  <c:v>125</c:v>
                </c:pt>
                <c:pt idx="15">
                  <c:v>144</c:v>
                </c:pt>
                <c:pt idx="16">
                  <c:v>168</c:v>
                </c:pt>
                <c:pt idx="17">
                  <c:v>168</c:v>
                </c:pt>
                <c:pt idx="18">
                  <c:v>180</c:v>
                </c:pt>
                <c:pt idx="19">
                  <c:v>249</c:v>
                </c:pt>
              </c:numCache>
            </c:numRef>
          </c:val>
          <c:extLst>
            <c:ext xmlns:c16="http://schemas.microsoft.com/office/drawing/2014/chart" uri="{C3380CC4-5D6E-409C-BE32-E72D297353CC}">
              <c16:uniqueId val="{00000004-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7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0"/>
      </c:valAx>
      <c:spPr>
        <a:solidFill>
          <a:schemeClr val="tx1"/>
        </a:solidFill>
        <a:ln>
          <a:solidFill>
            <a:schemeClr val="bg2"/>
          </a:solidFill>
        </a:ln>
        <a:effectLst/>
      </c:spPr>
    </c:plotArea>
    <c:legend>
      <c:legendPos val="t"/>
      <c:layout>
        <c:manualLayout>
          <c:xMode val="edge"/>
          <c:yMode val="edge"/>
          <c:x val="9.7431259221688188E-2"/>
          <c:y val="2.1674479888784872E-2"/>
          <c:w val="0.88440060090425243"/>
          <c:h val="8.2972324630539135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0.11661535174944225"/>
          <c:w val="0.89554283488292996"/>
          <c:h val="0.75556131838960716"/>
        </c:manualLayout>
      </c:layout>
      <c:barChart>
        <c:barDir val="col"/>
        <c:grouping val="stacked"/>
        <c:varyColors val="0"/>
        <c:ser>
          <c:idx val="0"/>
          <c:order val="0"/>
          <c:tx>
            <c:strRef>
              <c:f>Sheet1!$B$1</c:f>
              <c:strCache>
                <c:ptCount val="1"/>
                <c:pt idx="0">
                  <c:v>&lt;1</c:v>
                </c:pt>
              </c:strCache>
            </c:strRef>
          </c:tx>
          <c:spPr>
            <a:solidFill>
              <a:srgbClr val="00808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89</c:v>
                </c:pt>
                <c:pt idx="1">
                  <c:v>103</c:v>
                </c:pt>
                <c:pt idx="2">
                  <c:v>94</c:v>
                </c:pt>
                <c:pt idx="3">
                  <c:v>110</c:v>
                </c:pt>
                <c:pt idx="4">
                  <c:v>128</c:v>
                </c:pt>
                <c:pt idx="5">
                  <c:v>116</c:v>
                </c:pt>
                <c:pt idx="6">
                  <c:v>124</c:v>
                </c:pt>
                <c:pt idx="7">
                  <c:v>112</c:v>
                </c:pt>
                <c:pt idx="8">
                  <c:v>127</c:v>
                </c:pt>
                <c:pt idx="9">
                  <c:v>129</c:v>
                </c:pt>
                <c:pt idx="10">
                  <c:v>135</c:v>
                </c:pt>
                <c:pt idx="11">
                  <c:v>141</c:v>
                </c:pt>
                <c:pt idx="12">
                  <c:v>117</c:v>
                </c:pt>
                <c:pt idx="13">
                  <c:v>132</c:v>
                </c:pt>
                <c:pt idx="14">
                  <c:v>141</c:v>
                </c:pt>
                <c:pt idx="15">
                  <c:v>130</c:v>
                </c:pt>
                <c:pt idx="16">
                  <c:v>114</c:v>
                </c:pt>
                <c:pt idx="17">
                  <c:v>119</c:v>
                </c:pt>
                <c:pt idx="18">
                  <c:v>124</c:v>
                </c:pt>
                <c:pt idx="19">
                  <c:v>106</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1-5</c:v>
                </c:pt>
              </c:strCache>
            </c:strRef>
          </c:tx>
          <c:spPr>
            <a:solidFill>
              <a:srgbClr val="00FF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82</c:v>
                </c:pt>
                <c:pt idx="1">
                  <c:v>89</c:v>
                </c:pt>
                <c:pt idx="2">
                  <c:v>95</c:v>
                </c:pt>
                <c:pt idx="3">
                  <c:v>117</c:v>
                </c:pt>
                <c:pt idx="4">
                  <c:v>112</c:v>
                </c:pt>
                <c:pt idx="5">
                  <c:v>97</c:v>
                </c:pt>
                <c:pt idx="6">
                  <c:v>98</c:v>
                </c:pt>
                <c:pt idx="7">
                  <c:v>108</c:v>
                </c:pt>
                <c:pt idx="8">
                  <c:v>117</c:v>
                </c:pt>
                <c:pt idx="9">
                  <c:v>123</c:v>
                </c:pt>
                <c:pt idx="10">
                  <c:v>143</c:v>
                </c:pt>
                <c:pt idx="11">
                  <c:v>128</c:v>
                </c:pt>
                <c:pt idx="12">
                  <c:v>134</c:v>
                </c:pt>
                <c:pt idx="13">
                  <c:v>145</c:v>
                </c:pt>
                <c:pt idx="14">
                  <c:v>150</c:v>
                </c:pt>
                <c:pt idx="15">
                  <c:v>135</c:v>
                </c:pt>
                <c:pt idx="16">
                  <c:v>141</c:v>
                </c:pt>
                <c:pt idx="17">
                  <c:v>124</c:v>
                </c:pt>
                <c:pt idx="18">
                  <c:v>143</c:v>
                </c:pt>
                <c:pt idx="19">
                  <c:v>165</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6-10</c:v>
                </c:pt>
              </c:strCache>
            </c:strRef>
          </c:tx>
          <c:spPr>
            <a:solidFill>
              <a:srgbClr val="00FF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51</c:v>
                </c:pt>
                <c:pt idx="1">
                  <c:v>48</c:v>
                </c:pt>
                <c:pt idx="2">
                  <c:v>53</c:v>
                </c:pt>
                <c:pt idx="3">
                  <c:v>71</c:v>
                </c:pt>
                <c:pt idx="4">
                  <c:v>65</c:v>
                </c:pt>
                <c:pt idx="5">
                  <c:v>63</c:v>
                </c:pt>
                <c:pt idx="6">
                  <c:v>59</c:v>
                </c:pt>
                <c:pt idx="7">
                  <c:v>71</c:v>
                </c:pt>
                <c:pt idx="8">
                  <c:v>73</c:v>
                </c:pt>
                <c:pt idx="9">
                  <c:v>81</c:v>
                </c:pt>
                <c:pt idx="10">
                  <c:v>105</c:v>
                </c:pt>
                <c:pt idx="11">
                  <c:v>88</c:v>
                </c:pt>
                <c:pt idx="12">
                  <c:v>69</c:v>
                </c:pt>
                <c:pt idx="13">
                  <c:v>101</c:v>
                </c:pt>
                <c:pt idx="14">
                  <c:v>98</c:v>
                </c:pt>
                <c:pt idx="15">
                  <c:v>93</c:v>
                </c:pt>
                <c:pt idx="16">
                  <c:v>86</c:v>
                </c:pt>
                <c:pt idx="17">
                  <c:v>97</c:v>
                </c:pt>
                <c:pt idx="18">
                  <c:v>101</c:v>
                </c:pt>
                <c:pt idx="19">
                  <c:v>131</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11-17</c:v>
                </c:pt>
              </c:strCache>
            </c:strRef>
          </c:tx>
          <c:spPr>
            <a:solidFill>
              <a:srgbClr val="00206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141</c:v>
                </c:pt>
                <c:pt idx="1">
                  <c:v>131</c:v>
                </c:pt>
                <c:pt idx="2">
                  <c:v>147</c:v>
                </c:pt>
                <c:pt idx="3">
                  <c:v>137</c:v>
                </c:pt>
                <c:pt idx="4">
                  <c:v>145</c:v>
                </c:pt>
                <c:pt idx="5">
                  <c:v>152</c:v>
                </c:pt>
                <c:pt idx="6">
                  <c:v>164</c:v>
                </c:pt>
                <c:pt idx="7">
                  <c:v>129</c:v>
                </c:pt>
                <c:pt idx="8">
                  <c:v>167</c:v>
                </c:pt>
                <c:pt idx="9">
                  <c:v>183</c:v>
                </c:pt>
                <c:pt idx="10">
                  <c:v>196</c:v>
                </c:pt>
                <c:pt idx="11">
                  <c:v>230</c:v>
                </c:pt>
                <c:pt idx="12">
                  <c:v>237</c:v>
                </c:pt>
                <c:pt idx="13">
                  <c:v>243</c:v>
                </c:pt>
                <c:pt idx="14">
                  <c:v>234</c:v>
                </c:pt>
                <c:pt idx="15">
                  <c:v>243</c:v>
                </c:pt>
                <c:pt idx="16">
                  <c:v>276</c:v>
                </c:pt>
                <c:pt idx="17">
                  <c:v>278</c:v>
                </c:pt>
                <c:pt idx="18">
                  <c:v>305</c:v>
                </c:pt>
                <c:pt idx="19">
                  <c:v>298</c:v>
                </c:pt>
              </c:numCache>
            </c:numRef>
          </c:val>
          <c:extLst>
            <c:ext xmlns:c16="http://schemas.microsoft.com/office/drawing/2014/chart" uri="{C3380CC4-5D6E-409C-BE32-E72D297353CC}">
              <c16:uniqueId val="{00000003-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8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
      </c:valAx>
      <c:spPr>
        <a:solidFill>
          <a:schemeClr val="tx1"/>
        </a:solidFill>
        <a:ln>
          <a:solidFill>
            <a:schemeClr val="bg2"/>
          </a:solidFill>
        </a:ln>
        <a:effectLst/>
      </c:spPr>
    </c:plotArea>
    <c:legend>
      <c:legendPos val="t"/>
      <c:layout>
        <c:manualLayout>
          <c:xMode val="edge"/>
          <c:yMode val="edge"/>
          <c:x val="9.1683967372759939E-2"/>
          <c:y val="2.1674479888784872E-2"/>
          <c:w val="0.89014789275318074"/>
          <c:h val="8.2972324630539135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0.13784576607761875"/>
          <c:w val="0.89554283488292996"/>
          <c:h val="0.72486930916524039"/>
        </c:manualLayout>
      </c:layout>
      <c:barChart>
        <c:barDir val="col"/>
        <c:grouping val="stacked"/>
        <c:varyColors val="0"/>
        <c:ser>
          <c:idx val="0"/>
          <c:order val="0"/>
          <c:tx>
            <c:strRef>
              <c:f>Sheet1!$B$1</c:f>
              <c:strCache>
                <c:ptCount val="1"/>
                <c:pt idx="0">
                  <c:v>CHD</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71</c:v>
                </c:pt>
                <c:pt idx="1">
                  <c:v>72</c:v>
                </c:pt>
                <c:pt idx="2">
                  <c:v>50</c:v>
                </c:pt>
                <c:pt idx="3">
                  <c:v>50</c:v>
                </c:pt>
                <c:pt idx="4">
                  <c:v>58</c:v>
                </c:pt>
                <c:pt idx="5">
                  <c:v>82</c:v>
                </c:pt>
                <c:pt idx="6">
                  <c:v>83</c:v>
                </c:pt>
                <c:pt idx="7">
                  <c:v>88</c:v>
                </c:pt>
                <c:pt idx="8">
                  <c:v>92</c:v>
                </c:pt>
                <c:pt idx="9">
                  <c:v>102</c:v>
                </c:pt>
                <c:pt idx="10">
                  <c:v>97</c:v>
                </c:pt>
                <c:pt idx="11">
                  <c:v>105</c:v>
                </c:pt>
                <c:pt idx="12">
                  <c:v>121</c:v>
                </c:pt>
                <c:pt idx="13">
                  <c:v>147</c:v>
                </c:pt>
                <c:pt idx="14">
                  <c:v>171</c:v>
                </c:pt>
                <c:pt idx="15">
                  <c:v>148</c:v>
                </c:pt>
                <c:pt idx="16">
                  <c:v>165</c:v>
                </c:pt>
                <c:pt idx="17">
                  <c:v>203</c:v>
                </c:pt>
                <c:pt idx="18">
                  <c:v>229</c:v>
                </c:pt>
                <c:pt idx="19">
                  <c:v>220</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NICM</c:v>
                </c:pt>
              </c:strCache>
            </c:strRef>
          </c:tx>
          <c:spPr>
            <a:solidFill>
              <a:srgbClr val="7ABC32"/>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985</c:v>
                </c:pt>
                <c:pt idx="1">
                  <c:v>1042</c:v>
                </c:pt>
                <c:pt idx="2">
                  <c:v>1067</c:v>
                </c:pt>
                <c:pt idx="3">
                  <c:v>1040</c:v>
                </c:pt>
                <c:pt idx="4">
                  <c:v>1038</c:v>
                </c:pt>
                <c:pt idx="5">
                  <c:v>1052</c:v>
                </c:pt>
                <c:pt idx="6">
                  <c:v>1120</c:v>
                </c:pt>
                <c:pt idx="7">
                  <c:v>1165</c:v>
                </c:pt>
                <c:pt idx="8">
                  <c:v>1267</c:v>
                </c:pt>
                <c:pt idx="9">
                  <c:v>1366</c:v>
                </c:pt>
                <c:pt idx="10">
                  <c:v>1519</c:v>
                </c:pt>
                <c:pt idx="11">
                  <c:v>1792</c:v>
                </c:pt>
                <c:pt idx="12">
                  <c:v>1853</c:v>
                </c:pt>
                <c:pt idx="13">
                  <c:v>1838</c:v>
                </c:pt>
                <c:pt idx="14">
                  <c:v>1936</c:v>
                </c:pt>
                <c:pt idx="15">
                  <c:v>2085</c:v>
                </c:pt>
                <c:pt idx="16">
                  <c:v>2025</c:v>
                </c:pt>
                <c:pt idx="17">
                  <c:v>2320</c:v>
                </c:pt>
                <c:pt idx="18">
                  <c:v>2513</c:v>
                </c:pt>
                <c:pt idx="19">
                  <c:v>2587</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HCM</c:v>
                </c:pt>
              </c:strCache>
            </c:strRef>
          </c:tx>
          <c:spPr>
            <a:solidFill>
              <a:srgbClr val="E2AC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58</c:v>
                </c:pt>
                <c:pt idx="1">
                  <c:v>58</c:v>
                </c:pt>
                <c:pt idx="2">
                  <c:v>63</c:v>
                </c:pt>
                <c:pt idx="3">
                  <c:v>55</c:v>
                </c:pt>
                <c:pt idx="4">
                  <c:v>57</c:v>
                </c:pt>
                <c:pt idx="5">
                  <c:v>50</c:v>
                </c:pt>
                <c:pt idx="6">
                  <c:v>72</c:v>
                </c:pt>
                <c:pt idx="7">
                  <c:v>66</c:v>
                </c:pt>
                <c:pt idx="8">
                  <c:v>61</c:v>
                </c:pt>
                <c:pt idx="9">
                  <c:v>78</c:v>
                </c:pt>
                <c:pt idx="10">
                  <c:v>100</c:v>
                </c:pt>
                <c:pt idx="11">
                  <c:v>122</c:v>
                </c:pt>
                <c:pt idx="12">
                  <c:v>131</c:v>
                </c:pt>
                <c:pt idx="13">
                  <c:v>176</c:v>
                </c:pt>
                <c:pt idx="14">
                  <c:v>131</c:v>
                </c:pt>
                <c:pt idx="15">
                  <c:v>147</c:v>
                </c:pt>
                <c:pt idx="16">
                  <c:v>167</c:v>
                </c:pt>
                <c:pt idx="17">
                  <c:v>182</c:v>
                </c:pt>
                <c:pt idx="18">
                  <c:v>197</c:v>
                </c:pt>
                <c:pt idx="19">
                  <c:v>198</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ICM</c:v>
                </c:pt>
              </c:strCache>
            </c:strRef>
          </c:tx>
          <c:spPr>
            <a:solidFill>
              <a:srgbClr val="C000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947</c:v>
                </c:pt>
                <c:pt idx="1">
                  <c:v>949</c:v>
                </c:pt>
                <c:pt idx="2">
                  <c:v>919</c:v>
                </c:pt>
                <c:pt idx="3">
                  <c:v>870</c:v>
                </c:pt>
                <c:pt idx="4">
                  <c:v>848</c:v>
                </c:pt>
                <c:pt idx="5">
                  <c:v>899</c:v>
                </c:pt>
                <c:pt idx="6">
                  <c:v>829</c:v>
                </c:pt>
                <c:pt idx="7">
                  <c:v>902</c:v>
                </c:pt>
                <c:pt idx="8">
                  <c:v>896</c:v>
                </c:pt>
                <c:pt idx="9">
                  <c:v>950</c:v>
                </c:pt>
                <c:pt idx="10">
                  <c:v>964</c:v>
                </c:pt>
                <c:pt idx="11">
                  <c:v>1058</c:v>
                </c:pt>
                <c:pt idx="12">
                  <c:v>996</c:v>
                </c:pt>
                <c:pt idx="13">
                  <c:v>1083</c:v>
                </c:pt>
                <c:pt idx="14">
                  <c:v>1026</c:v>
                </c:pt>
                <c:pt idx="15">
                  <c:v>1025</c:v>
                </c:pt>
                <c:pt idx="16">
                  <c:v>1157</c:v>
                </c:pt>
                <c:pt idx="17">
                  <c:v>1115</c:v>
                </c:pt>
                <c:pt idx="18">
                  <c:v>1266</c:v>
                </c:pt>
                <c:pt idx="19">
                  <c:v>1342</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RCM</c:v>
                </c:pt>
              </c:strCache>
            </c:strRef>
          </c:tx>
          <c:spPr>
            <a:solidFill>
              <a:srgbClr val="00FF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23</c:v>
                </c:pt>
                <c:pt idx="1">
                  <c:v>27</c:v>
                </c:pt>
                <c:pt idx="2">
                  <c:v>32</c:v>
                </c:pt>
                <c:pt idx="3">
                  <c:v>31</c:v>
                </c:pt>
                <c:pt idx="4">
                  <c:v>33</c:v>
                </c:pt>
                <c:pt idx="5">
                  <c:v>44</c:v>
                </c:pt>
                <c:pt idx="6">
                  <c:v>33</c:v>
                </c:pt>
                <c:pt idx="7">
                  <c:v>43</c:v>
                </c:pt>
                <c:pt idx="8">
                  <c:v>40</c:v>
                </c:pt>
                <c:pt idx="9">
                  <c:v>56</c:v>
                </c:pt>
                <c:pt idx="10">
                  <c:v>44</c:v>
                </c:pt>
                <c:pt idx="11">
                  <c:v>51</c:v>
                </c:pt>
                <c:pt idx="12">
                  <c:v>51</c:v>
                </c:pt>
                <c:pt idx="13">
                  <c:v>52</c:v>
                </c:pt>
                <c:pt idx="14">
                  <c:v>57</c:v>
                </c:pt>
                <c:pt idx="15">
                  <c:v>46</c:v>
                </c:pt>
                <c:pt idx="16">
                  <c:v>48</c:v>
                </c:pt>
                <c:pt idx="17">
                  <c:v>68</c:v>
                </c:pt>
                <c:pt idx="18">
                  <c:v>69</c:v>
                </c:pt>
                <c:pt idx="19">
                  <c:v>55</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VCM</c:v>
                </c:pt>
              </c:strCache>
            </c:strRef>
          </c:tx>
          <c:spPr>
            <a:solidFill>
              <a:srgbClr val="00808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Sheet1!$G$2:$G$21</c:f>
              <c:numCache>
                <c:formatCode>General</c:formatCode>
                <c:ptCount val="20"/>
                <c:pt idx="0">
                  <c:v>83</c:v>
                </c:pt>
                <c:pt idx="1">
                  <c:v>75</c:v>
                </c:pt>
                <c:pt idx="2">
                  <c:v>58</c:v>
                </c:pt>
                <c:pt idx="3">
                  <c:v>58</c:v>
                </c:pt>
                <c:pt idx="4">
                  <c:v>61</c:v>
                </c:pt>
                <c:pt idx="5">
                  <c:v>58</c:v>
                </c:pt>
                <c:pt idx="6">
                  <c:v>50</c:v>
                </c:pt>
                <c:pt idx="7">
                  <c:v>36</c:v>
                </c:pt>
                <c:pt idx="8">
                  <c:v>64</c:v>
                </c:pt>
                <c:pt idx="9">
                  <c:v>50</c:v>
                </c:pt>
                <c:pt idx="10">
                  <c:v>38</c:v>
                </c:pt>
                <c:pt idx="11">
                  <c:v>51</c:v>
                </c:pt>
                <c:pt idx="12">
                  <c:v>50</c:v>
                </c:pt>
                <c:pt idx="13">
                  <c:v>54</c:v>
                </c:pt>
                <c:pt idx="14">
                  <c:v>56</c:v>
                </c:pt>
                <c:pt idx="15">
                  <c:v>57</c:v>
                </c:pt>
                <c:pt idx="16">
                  <c:v>31</c:v>
                </c:pt>
                <c:pt idx="17">
                  <c:v>58</c:v>
                </c:pt>
                <c:pt idx="18">
                  <c:v>57</c:v>
                </c:pt>
                <c:pt idx="19">
                  <c:v>74</c:v>
                </c:pt>
              </c:numCache>
            </c:numRef>
          </c:val>
          <c:extLst>
            <c:ext xmlns:c16="http://schemas.microsoft.com/office/drawing/2014/chart" uri="{C3380CC4-5D6E-409C-BE32-E72D297353CC}">
              <c16:uniqueId val="{00000005-F152-4D88-8C65-B84EFBC09CB8}"/>
            </c:ext>
          </c:extLst>
        </c:ser>
        <c:ser>
          <c:idx val="6"/>
          <c:order val="6"/>
          <c:tx>
            <c:strRef>
              <c:f>Sheet1!$H$1</c:f>
              <c:strCache>
                <c:ptCount val="1"/>
                <c:pt idx="0">
                  <c:v>Retransplant</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Sheet1!$H$2:$H$21</c:f>
              <c:numCache>
                <c:formatCode>General</c:formatCode>
                <c:ptCount val="20"/>
                <c:pt idx="0">
                  <c:v>93</c:v>
                </c:pt>
                <c:pt idx="1">
                  <c:v>84</c:v>
                </c:pt>
                <c:pt idx="2">
                  <c:v>86</c:v>
                </c:pt>
                <c:pt idx="3">
                  <c:v>74</c:v>
                </c:pt>
                <c:pt idx="4">
                  <c:v>71</c:v>
                </c:pt>
                <c:pt idx="5">
                  <c:v>81</c:v>
                </c:pt>
                <c:pt idx="6">
                  <c:v>91</c:v>
                </c:pt>
                <c:pt idx="7">
                  <c:v>77</c:v>
                </c:pt>
                <c:pt idx="8">
                  <c:v>91</c:v>
                </c:pt>
                <c:pt idx="9">
                  <c:v>92</c:v>
                </c:pt>
                <c:pt idx="10">
                  <c:v>81</c:v>
                </c:pt>
                <c:pt idx="11">
                  <c:v>82</c:v>
                </c:pt>
                <c:pt idx="12">
                  <c:v>93</c:v>
                </c:pt>
                <c:pt idx="13">
                  <c:v>112</c:v>
                </c:pt>
                <c:pt idx="14">
                  <c:v>116</c:v>
                </c:pt>
                <c:pt idx="15">
                  <c:v>122</c:v>
                </c:pt>
                <c:pt idx="16">
                  <c:v>110</c:v>
                </c:pt>
                <c:pt idx="17">
                  <c:v>126</c:v>
                </c:pt>
                <c:pt idx="18">
                  <c:v>141</c:v>
                </c:pt>
                <c:pt idx="19">
                  <c:v>130</c:v>
                </c:pt>
              </c:numCache>
            </c:numRef>
          </c:val>
          <c:extLst>
            <c:ext xmlns:c16="http://schemas.microsoft.com/office/drawing/2014/chart" uri="{C3380CC4-5D6E-409C-BE32-E72D297353CC}">
              <c16:uniqueId val="{00000007-F152-4D88-8C65-B84EFBC09CB8}"/>
            </c:ext>
          </c:extLst>
        </c:ser>
        <c:ser>
          <c:idx val="7"/>
          <c:order val="7"/>
          <c:tx>
            <c:strRef>
              <c:f>Sheet1!$I$1</c:f>
              <c:strCache>
                <c:ptCount val="1"/>
                <c:pt idx="0">
                  <c:v>Other</c:v>
                </c:pt>
              </c:strCache>
            </c:strRef>
          </c:tx>
          <c:spPr>
            <a:solidFill>
              <a:srgbClr val="0038A8"/>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Sheet1!$I$2:$I$21</c:f>
              <c:numCache>
                <c:formatCode>General</c:formatCode>
                <c:ptCount val="20"/>
                <c:pt idx="0">
                  <c:v>67</c:v>
                </c:pt>
                <c:pt idx="1">
                  <c:v>79</c:v>
                </c:pt>
                <c:pt idx="2">
                  <c:v>69</c:v>
                </c:pt>
                <c:pt idx="3">
                  <c:v>91</c:v>
                </c:pt>
                <c:pt idx="4">
                  <c:v>117</c:v>
                </c:pt>
                <c:pt idx="5">
                  <c:v>141</c:v>
                </c:pt>
                <c:pt idx="6">
                  <c:v>111</c:v>
                </c:pt>
                <c:pt idx="7">
                  <c:v>109</c:v>
                </c:pt>
                <c:pt idx="8">
                  <c:v>123</c:v>
                </c:pt>
                <c:pt idx="9">
                  <c:v>125</c:v>
                </c:pt>
                <c:pt idx="10">
                  <c:v>126</c:v>
                </c:pt>
                <c:pt idx="11">
                  <c:v>146</c:v>
                </c:pt>
                <c:pt idx="12">
                  <c:v>174</c:v>
                </c:pt>
                <c:pt idx="13">
                  <c:v>210</c:v>
                </c:pt>
                <c:pt idx="14">
                  <c:v>262</c:v>
                </c:pt>
                <c:pt idx="15">
                  <c:v>214</c:v>
                </c:pt>
                <c:pt idx="16">
                  <c:v>273</c:v>
                </c:pt>
                <c:pt idx="17">
                  <c:v>265</c:v>
                </c:pt>
                <c:pt idx="18">
                  <c:v>313</c:v>
                </c:pt>
                <c:pt idx="19">
                  <c:v>377</c:v>
                </c:pt>
              </c:numCache>
            </c:numRef>
          </c:val>
          <c:extLst>
            <c:ext xmlns:c16="http://schemas.microsoft.com/office/drawing/2014/chart" uri="{C3380CC4-5D6E-409C-BE32-E72D297353CC}">
              <c16:uniqueId val="{00000008-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6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0"/>
      </c:valAx>
      <c:spPr>
        <a:solidFill>
          <a:schemeClr val="tx1"/>
        </a:solidFill>
        <a:ln>
          <a:solidFill>
            <a:schemeClr val="bg2"/>
          </a:solidFill>
        </a:ln>
        <a:effectLst/>
      </c:spPr>
    </c:plotArea>
    <c:legend>
      <c:legendPos val="t"/>
      <c:layout>
        <c:manualLayout>
          <c:xMode val="edge"/>
          <c:yMode val="edge"/>
          <c:x val="9.1683967372759939E-2"/>
          <c:y val="1.6654135482664464E-2"/>
          <c:w val="0.89014789275318074"/>
          <c:h val="9.023037452976071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1728905932285E-2"/>
          <c:y val="0.1292645916580954"/>
          <c:w val="0.9035890531191626"/>
          <c:h val="0.69862654700247895"/>
        </c:manualLayout>
      </c:layout>
      <c:barChart>
        <c:barDir val="col"/>
        <c:grouping val="stacked"/>
        <c:varyColors val="0"/>
        <c:ser>
          <c:idx val="0"/>
          <c:order val="0"/>
          <c:tx>
            <c:strRef>
              <c:f>Sheet1!$B$1</c:f>
              <c:strCache>
                <c:ptCount val="1"/>
                <c:pt idx="0">
                  <c:v>CHD</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134</c:v>
                </c:pt>
                <c:pt idx="1">
                  <c:v>141</c:v>
                </c:pt>
                <c:pt idx="2">
                  <c:v>140</c:v>
                </c:pt>
                <c:pt idx="3">
                  <c:v>177</c:v>
                </c:pt>
                <c:pt idx="4">
                  <c:v>173</c:v>
                </c:pt>
                <c:pt idx="5">
                  <c:v>165</c:v>
                </c:pt>
                <c:pt idx="6">
                  <c:v>167</c:v>
                </c:pt>
                <c:pt idx="7">
                  <c:v>178</c:v>
                </c:pt>
                <c:pt idx="8">
                  <c:v>196</c:v>
                </c:pt>
                <c:pt idx="9">
                  <c:v>209</c:v>
                </c:pt>
                <c:pt idx="10">
                  <c:v>225</c:v>
                </c:pt>
                <c:pt idx="11">
                  <c:v>239</c:v>
                </c:pt>
                <c:pt idx="12">
                  <c:v>234</c:v>
                </c:pt>
                <c:pt idx="13">
                  <c:v>260</c:v>
                </c:pt>
                <c:pt idx="14">
                  <c:v>275</c:v>
                </c:pt>
                <c:pt idx="15">
                  <c:v>237</c:v>
                </c:pt>
                <c:pt idx="16">
                  <c:v>270</c:v>
                </c:pt>
                <c:pt idx="17">
                  <c:v>277</c:v>
                </c:pt>
                <c:pt idx="18">
                  <c:v>310</c:v>
                </c:pt>
                <c:pt idx="19">
                  <c:v>287</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DCM</c:v>
                </c:pt>
              </c:strCache>
            </c:strRef>
          </c:tx>
          <c:spPr>
            <a:solidFill>
              <a:srgbClr val="7ABC32"/>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154</c:v>
                </c:pt>
                <c:pt idx="1">
                  <c:v>164</c:v>
                </c:pt>
                <c:pt idx="2">
                  <c:v>162</c:v>
                </c:pt>
                <c:pt idx="3">
                  <c:v>179</c:v>
                </c:pt>
                <c:pt idx="4">
                  <c:v>184</c:v>
                </c:pt>
                <c:pt idx="5">
                  <c:v>190</c:v>
                </c:pt>
                <c:pt idx="6">
                  <c:v>212</c:v>
                </c:pt>
                <c:pt idx="7">
                  <c:v>158</c:v>
                </c:pt>
                <c:pt idx="8">
                  <c:v>201</c:v>
                </c:pt>
                <c:pt idx="9">
                  <c:v>191</c:v>
                </c:pt>
                <c:pt idx="10">
                  <c:v>210</c:v>
                </c:pt>
                <c:pt idx="11">
                  <c:v>218</c:v>
                </c:pt>
                <c:pt idx="12">
                  <c:v>186</c:v>
                </c:pt>
                <c:pt idx="13">
                  <c:v>210</c:v>
                </c:pt>
                <c:pt idx="14">
                  <c:v>231</c:v>
                </c:pt>
                <c:pt idx="15">
                  <c:v>203</c:v>
                </c:pt>
                <c:pt idx="16">
                  <c:v>207</c:v>
                </c:pt>
                <c:pt idx="17">
                  <c:v>197</c:v>
                </c:pt>
                <c:pt idx="18">
                  <c:v>226</c:v>
                </c:pt>
                <c:pt idx="19">
                  <c:v>240</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Column1</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Ref>
          </c:val>
          <c:extLst>
            <c:ext xmlns:c16="http://schemas.microsoft.com/office/drawing/2014/chart" uri="{C3380CC4-5D6E-409C-BE32-E72D297353CC}">
              <c16:uniqueId val="{00000002-F152-4D88-8C65-B84EFBC09CB8}"/>
            </c:ext>
          </c:extLst>
        </c:ser>
        <c:ser>
          <c:idx val="3"/>
          <c:order val="3"/>
          <c:tx>
            <c:strRef>
              <c:f>Sheet1!$E$1</c:f>
              <c:strCache>
                <c:ptCount val="1"/>
                <c:pt idx="0">
                  <c:v>Column2</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Ref>
          </c:val>
          <c:extLst>
            <c:ext xmlns:c16="http://schemas.microsoft.com/office/drawing/2014/chart" uri="{C3380CC4-5D6E-409C-BE32-E72D297353CC}">
              <c16:uniqueId val="{00000003-F152-4D88-8C65-B84EFBC09CB8}"/>
            </c:ext>
          </c:extLst>
        </c:ser>
        <c:ser>
          <c:idx val="4"/>
          <c:order val="4"/>
          <c:tx>
            <c:strRef>
              <c:f>Sheet1!$F$1</c:f>
              <c:strCache>
                <c:ptCount val="1"/>
                <c:pt idx="0">
                  <c:v>Column3</c:v>
                </c:pt>
              </c:strCache>
            </c:strRef>
          </c:tx>
          <c:spPr>
            <a:solidFill>
              <a:schemeClr val="accent5"/>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Ref>
          </c:val>
          <c:extLst>
            <c:ext xmlns:c16="http://schemas.microsoft.com/office/drawing/2014/chart" uri="{C3380CC4-5D6E-409C-BE32-E72D297353CC}">
              <c16:uniqueId val="{00000000-D4A2-4499-A9E0-C7D9FC298CAF}"/>
            </c:ext>
          </c:extLst>
        </c:ser>
        <c:ser>
          <c:idx val="5"/>
          <c:order val="5"/>
          <c:tx>
            <c:strRef>
              <c:f>Sheet1!$G$1</c:f>
              <c:strCache>
                <c:ptCount val="1"/>
                <c:pt idx="0">
                  <c:v>Column4</c:v>
                </c:pt>
              </c:strCache>
            </c:strRef>
          </c:tx>
          <c:spPr>
            <a:solidFill>
              <a:schemeClr val="accent6"/>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Sheet1!$G$2:$G$21</c:f>
            </c:numRef>
          </c:val>
          <c:extLst>
            <c:ext xmlns:c16="http://schemas.microsoft.com/office/drawing/2014/chart" uri="{C3380CC4-5D6E-409C-BE32-E72D297353CC}">
              <c16:uniqueId val="{00000001-D4A2-4499-A9E0-C7D9FC298CAF}"/>
            </c:ext>
          </c:extLst>
        </c:ser>
        <c:ser>
          <c:idx val="6"/>
          <c:order val="6"/>
          <c:tx>
            <c:strRef>
              <c:f>Sheet1!$H$1</c:f>
              <c:strCache>
                <c:ptCount val="1"/>
                <c:pt idx="0">
                  <c:v>Retransplant</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Sheet1!$H$2:$H$21</c:f>
              <c:numCache>
                <c:formatCode>General</c:formatCode>
                <c:ptCount val="20"/>
                <c:pt idx="0">
                  <c:v>31</c:v>
                </c:pt>
                <c:pt idx="1">
                  <c:v>16</c:v>
                </c:pt>
                <c:pt idx="2">
                  <c:v>36</c:v>
                </c:pt>
                <c:pt idx="3">
                  <c:v>28</c:v>
                </c:pt>
                <c:pt idx="4">
                  <c:v>30</c:v>
                </c:pt>
                <c:pt idx="5">
                  <c:v>25</c:v>
                </c:pt>
                <c:pt idx="6">
                  <c:v>28</c:v>
                </c:pt>
                <c:pt idx="7">
                  <c:v>26</c:v>
                </c:pt>
                <c:pt idx="8">
                  <c:v>22</c:v>
                </c:pt>
                <c:pt idx="9">
                  <c:v>14</c:v>
                </c:pt>
                <c:pt idx="10">
                  <c:v>35</c:v>
                </c:pt>
                <c:pt idx="11">
                  <c:v>22</c:v>
                </c:pt>
                <c:pt idx="12">
                  <c:v>14</c:v>
                </c:pt>
                <c:pt idx="13">
                  <c:v>19</c:v>
                </c:pt>
                <c:pt idx="14">
                  <c:v>23</c:v>
                </c:pt>
                <c:pt idx="15">
                  <c:v>28</c:v>
                </c:pt>
                <c:pt idx="16">
                  <c:v>24</c:v>
                </c:pt>
                <c:pt idx="17">
                  <c:v>25</c:v>
                </c:pt>
                <c:pt idx="18">
                  <c:v>18</c:v>
                </c:pt>
                <c:pt idx="19">
                  <c:v>19</c:v>
                </c:pt>
              </c:numCache>
            </c:numRef>
          </c:val>
          <c:extLst>
            <c:ext xmlns:c16="http://schemas.microsoft.com/office/drawing/2014/chart" uri="{C3380CC4-5D6E-409C-BE32-E72D297353CC}">
              <c16:uniqueId val="{00000002-D4A2-4499-A9E0-C7D9FC298CAF}"/>
            </c:ext>
          </c:extLst>
        </c:ser>
        <c:ser>
          <c:idx val="7"/>
          <c:order val="7"/>
          <c:tx>
            <c:strRef>
              <c:f>Sheet1!$I$1</c:f>
              <c:strCache>
                <c:ptCount val="1"/>
                <c:pt idx="0">
                  <c:v>Other</c:v>
                </c:pt>
              </c:strCache>
            </c:strRef>
          </c:tx>
          <c:spPr>
            <a:solidFill>
              <a:srgbClr val="0038A8"/>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Sheet1!$I$2:$I$21</c:f>
              <c:numCache>
                <c:formatCode>General</c:formatCode>
                <c:ptCount val="20"/>
                <c:pt idx="0">
                  <c:v>44</c:v>
                </c:pt>
                <c:pt idx="1">
                  <c:v>50</c:v>
                </c:pt>
                <c:pt idx="2">
                  <c:v>51</c:v>
                </c:pt>
                <c:pt idx="3">
                  <c:v>48</c:v>
                </c:pt>
                <c:pt idx="4">
                  <c:v>61</c:v>
                </c:pt>
                <c:pt idx="5">
                  <c:v>47</c:v>
                </c:pt>
                <c:pt idx="6">
                  <c:v>36</c:v>
                </c:pt>
                <c:pt idx="7">
                  <c:v>56</c:v>
                </c:pt>
                <c:pt idx="8">
                  <c:v>63</c:v>
                </c:pt>
                <c:pt idx="9">
                  <c:v>61</c:v>
                </c:pt>
                <c:pt idx="10">
                  <c:v>72</c:v>
                </c:pt>
                <c:pt idx="11">
                  <c:v>73</c:v>
                </c:pt>
                <c:pt idx="12">
                  <c:v>80</c:v>
                </c:pt>
                <c:pt idx="13">
                  <c:v>96</c:v>
                </c:pt>
                <c:pt idx="14">
                  <c:v>61</c:v>
                </c:pt>
                <c:pt idx="15">
                  <c:v>91</c:v>
                </c:pt>
                <c:pt idx="16">
                  <c:v>76</c:v>
                </c:pt>
                <c:pt idx="17">
                  <c:v>87</c:v>
                </c:pt>
                <c:pt idx="18">
                  <c:v>74</c:v>
                </c:pt>
                <c:pt idx="19">
                  <c:v>67</c:v>
                </c:pt>
              </c:numCache>
            </c:numRef>
          </c:val>
          <c:extLst>
            <c:ext xmlns:c16="http://schemas.microsoft.com/office/drawing/2014/chart" uri="{C3380CC4-5D6E-409C-BE32-E72D297353CC}">
              <c16:uniqueId val="{00000003-D4A2-4499-A9E0-C7D9FC298CAF}"/>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8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4198361397314186E-3"/>
              <c:y val="0.1875681369419935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
      </c:valAx>
      <c:spPr>
        <a:noFill/>
        <a:ln>
          <a:solidFill>
            <a:schemeClr val="bg2"/>
          </a:solidFill>
        </a:ln>
        <a:effectLst/>
      </c:spPr>
    </c:plotArea>
    <c:legend>
      <c:legendPos val="t"/>
      <c:layout>
        <c:manualLayout>
          <c:xMode val="edge"/>
          <c:yMode val="edge"/>
          <c:x val="0.11122475965911592"/>
          <c:y val="1.8908063079233903E-2"/>
          <c:w val="0.8450958222890298"/>
          <c:h val="7.9193332897852353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solidFill>
              <a:srgbClr val="CC99FF"/>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General</c:formatCode>
                <c:ptCount val="21"/>
                <c:pt idx="0">
                  <c:v>26.36</c:v>
                </c:pt>
                <c:pt idx="1">
                  <c:v>23.9</c:v>
                </c:pt>
                <c:pt idx="2">
                  <c:v>28.15</c:v>
                </c:pt>
                <c:pt idx="3">
                  <c:v>29.11</c:v>
                </c:pt>
                <c:pt idx="4">
                  <c:v>36.81</c:v>
                </c:pt>
                <c:pt idx="5">
                  <c:v>39.31</c:v>
                </c:pt>
                <c:pt idx="6">
                  <c:v>40.14</c:v>
                </c:pt>
                <c:pt idx="7">
                  <c:v>40.799999999999997</c:v>
                </c:pt>
                <c:pt idx="8">
                  <c:v>48.67</c:v>
                </c:pt>
                <c:pt idx="9">
                  <c:v>49.26</c:v>
                </c:pt>
                <c:pt idx="10">
                  <c:v>50.07</c:v>
                </c:pt>
                <c:pt idx="11">
                  <c:v>55.18</c:v>
                </c:pt>
                <c:pt idx="12">
                  <c:v>53.62</c:v>
                </c:pt>
                <c:pt idx="13">
                  <c:v>51.33</c:v>
                </c:pt>
                <c:pt idx="14">
                  <c:v>62.65</c:v>
                </c:pt>
                <c:pt idx="15">
                  <c:v>60.26</c:v>
                </c:pt>
                <c:pt idx="16">
                  <c:v>60.31</c:v>
                </c:pt>
                <c:pt idx="17">
                  <c:v>60.16</c:v>
                </c:pt>
                <c:pt idx="18">
                  <c:v>59.59</c:v>
                </c:pt>
                <c:pt idx="19">
                  <c:v>62.95</c:v>
                </c:pt>
                <c:pt idx="20">
                  <c:v>63.33</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25"/>
        <c:axId val="588379248"/>
        <c:axId val="592170368"/>
      </c:barChart>
      <c:catAx>
        <c:axId val="588379248"/>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8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a:solidFill>
                      <a:schemeClr val="bg2"/>
                    </a:solidFill>
                  </a:rPr>
                  <a:t>% of transplants</a:t>
                </a:r>
              </a:p>
            </c:rich>
          </c:tx>
          <c:layout>
            <c:manualLayout>
              <c:xMode val="edge"/>
              <c:yMode val="edge"/>
              <c:x val="4.4217870202122173E-3"/>
              <c:y val="0.2842038708180275"/>
            </c:manualLayout>
          </c:layout>
          <c:overlay val="0"/>
        </c:title>
        <c:numFmt formatCode="#,##0" sourceLinked="0"/>
        <c:majorTickMark val="out"/>
        <c:minorTickMark val="none"/>
        <c:tickLblPos val="nextTo"/>
        <c:spPr>
          <a:ln>
            <a:solidFill>
              <a:schemeClr val="bg2"/>
            </a:solidFill>
          </a:ln>
        </c:spPr>
        <c:txPr>
          <a:bodyPr/>
          <a:lstStyle/>
          <a:p>
            <a:pPr>
              <a:defRPr sz="18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9866175187605E-2"/>
          <c:y val="0.14736724298979728"/>
          <c:w val="0.85364050414144033"/>
          <c:h val="0.70853697660143344"/>
        </c:manualLayout>
      </c:layout>
      <c:barChart>
        <c:barDir val="col"/>
        <c:grouping val="stack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Sheet1!$B$2:$B$22</c:f>
              <c:numCache>
                <c:formatCode>0.00</c:formatCode>
                <c:ptCount val="21"/>
                <c:pt idx="0">
                  <c:v>0.73640000000000005</c:v>
                </c:pt>
                <c:pt idx="1">
                  <c:v>0.7609999999999999</c:v>
                </c:pt>
                <c:pt idx="2">
                  <c:v>0.71849999999999992</c:v>
                </c:pt>
                <c:pt idx="3">
                  <c:v>0.70889999999999997</c:v>
                </c:pt>
                <c:pt idx="4">
                  <c:v>0.63190000000000002</c:v>
                </c:pt>
                <c:pt idx="5">
                  <c:v>0.6069</c:v>
                </c:pt>
                <c:pt idx="6">
                  <c:v>0.59860000000000002</c:v>
                </c:pt>
                <c:pt idx="7">
                  <c:v>0.59200000000000008</c:v>
                </c:pt>
                <c:pt idx="8">
                  <c:v>0.51329999999999998</c:v>
                </c:pt>
                <c:pt idx="9">
                  <c:v>0.50740000000000007</c:v>
                </c:pt>
                <c:pt idx="10">
                  <c:v>0.49930000000000002</c:v>
                </c:pt>
                <c:pt idx="11">
                  <c:v>0.44819999999999999</c:v>
                </c:pt>
                <c:pt idx="12">
                  <c:v>0.46380000000000005</c:v>
                </c:pt>
                <c:pt idx="13">
                  <c:v>0.48670000000000002</c:v>
                </c:pt>
                <c:pt idx="14">
                  <c:v>0.3735</c:v>
                </c:pt>
                <c:pt idx="15">
                  <c:v>0.39740000000000003</c:v>
                </c:pt>
                <c:pt idx="16">
                  <c:v>0.39689999999999998</c:v>
                </c:pt>
                <c:pt idx="17">
                  <c:v>0.39840000000000003</c:v>
                </c:pt>
                <c:pt idx="18">
                  <c:v>0.40409999999999996</c:v>
                </c:pt>
                <c:pt idx="19">
                  <c:v>0.3705</c:v>
                </c:pt>
                <c:pt idx="20">
                  <c:v>0.36670000000000003</c:v>
                </c:pt>
              </c:numCache>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Sheet1!$C$2:$C$22</c:f>
              <c:numCache>
                <c:formatCode>0.00</c:formatCode>
                <c:ptCount val="21"/>
                <c:pt idx="0">
                  <c:v>9.7000000000000003E-3</c:v>
                </c:pt>
                <c:pt idx="1">
                  <c:v>8.6E-3</c:v>
                </c:pt>
                <c:pt idx="2">
                  <c:v>1.5900000000000001E-2</c:v>
                </c:pt>
                <c:pt idx="3">
                  <c:v>1.3999999999999999E-2</c:v>
                </c:pt>
                <c:pt idx="4">
                  <c:v>1.5700000000000002E-2</c:v>
                </c:pt>
                <c:pt idx="5">
                  <c:v>1.5900000000000001E-2</c:v>
                </c:pt>
                <c:pt idx="6">
                  <c:v>1.6799999999999999E-2</c:v>
                </c:pt>
                <c:pt idx="7">
                  <c:v>1.3999999999999999E-2</c:v>
                </c:pt>
                <c:pt idx="8">
                  <c:v>2.1299999999999999E-2</c:v>
                </c:pt>
                <c:pt idx="9">
                  <c:v>1.7500000000000002E-2</c:v>
                </c:pt>
                <c:pt idx="10">
                  <c:v>2.1899999999999999E-2</c:v>
                </c:pt>
                <c:pt idx="11">
                  <c:v>2.1899999999999999E-2</c:v>
                </c:pt>
                <c:pt idx="12">
                  <c:v>2.0099999999999996E-2</c:v>
                </c:pt>
                <c:pt idx="13">
                  <c:v>3.0499999999999999E-2</c:v>
                </c:pt>
                <c:pt idx="14">
                  <c:v>6.0899999999999996E-2</c:v>
                </c:pt>
                <c:pt idx="15">
                  <c:v>5.7000000000000002E-2</c:v>
                </c:pt>
                <c:pt idx="16">
                  <c:v>6.7299999999999999E-2</c:v>
                </c:pt>
                <c:pt idx="17">
                  <c:v>6.3600000000000004E-2</c:v>
                </c:pt>
                <c:pt idx="18">
                  <c:v>8.0600000000000005E-2</c:v>
                </c:pt>
                <c:pt idx="19">
                  <c:v>8.900000000000001E-2</c:v>
                </c:pt>
                <c:pt idx="20">
                  <c:v>9.69E-2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7ABC32"/>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Sheet1!$D$2:$D$22</c:f>
              <c:numCache>
                <c:formatCode>0.00</c:formatCode>
                <c:ptCount val="21"/>
                <c:pt idx="0">
                  <c:v>0.17600000000000002</c:v>
                </c:pt>
                <c:pt idx="1">
                  <c:v>0.16070000000000001</c:v>
                </c:pt>
                <c:pt idx="2">
                  <c:v>0.17280000000000001</c:v>
                </c:pt>
                <c:pt idx="3">
                  <c:v>0.1966</c:v>
                </c:pt>
                <c:pt idx="4">
                  <c:v>0.2767</c:v>
                </c:pt>
                <c:pt idx="5">
                  <c:v>0.3039</c:v>
                </c:pt>
                <c:pt idx="6">
                  <c:v>0.29600000000000004</c:v>
                </c:pt>
                <c:pt idx="7">
                  <c:v>0.30940000000000001</c:v>
                </c:pt>
                <c:pt idx="8">
                  <c:v>0.37229999999999996</c:v>
                </c:pt>
                <c:pt idx="9">
                  <c:v>0.38469999999999999</c:v>
                </c:pt>
                <c:pt idx="10">
                  <c:v>0.38869999999999999</c:v>
                </c:pt>
                <c:pt idx="11">
                  <c:v>0.43630000000000002</c:v>
                </c:pt>
                <c:pt idx="12">
                  <c:v>0.42109999999999997</c:v>
                </c:pt>
                <c:pt idx="13">
                  <c:v>0.37170000000000003</c:v>
                </c:pt>
                <c:pt idx="14">
                  <c:v>0.26640000000000003</c:v>
                </c:pt>
                <c:pt idx="15">
                  <c:v>0.2742</c:v>
                </c:pt>
                <c:pt idx="16">
                  <c:v>0.2419</c:v>
                </c:pt>
                <c:pt idx="17">
                  <c:v>0.26069999999999999</c:v>
                </c:pt>
                <c:pt idx="18">
                  <c:v>0.21010000000000001</c:v>
                </c:pt>
                <c:pt idx="19">
                  <c:v>0.1386</c:v>
                </c:pt>
                <c:pt idx="20">
                  <c:v>0.13369999999999999</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xmlns:c15="http://schemas.microsoft.com/office/drawing/2012/chart"/>
            </c:numRef>
          </c:cat>
          <c:val>
            <c:numRef>
              <c:f>Sheet1!$E$2:$E$22</c:f>
              <c:numCache>
                <c:formatCode>0.00</c:formatCode>
                <c:ptCount val="21"/>
                <c:pt idx="0">
                  <c:v>7.7899999999999997E-2</c:v>
                </c:pt>
                <c:pt idx="1">
                  <c:v>6.9800000000000001E-2</c:v>
                </c:pt>
                <c:pt idx="2">
                  <c:v>9.2799999999999994E-2</c:v>
                </c:pt>
                <c:pt idx="3">
                  <c:v>8.0600000000000005E-2</c:v>
                </c:pt>
                <c:pt idx="4">
                  <c:v>7.5800000000000006E-2</c:v>
                </c:pt>
                <c:pt idx="5">
                  <c:v>7.3300000000000004E-2</c:v>
                </c:pt>
                <c:pt idx="6">
                  <c:v>8.8599999999999998E-2</c:v>
                </c:pt>
                <c:pt idx="7">
                  <c:v>8.4600000000000009E-2</c:v>
                </c:pt>
                <c:pt idx="8">
                  <c:v>9.3200000000000005E-2</c:v>
                </c:pt>
                <c:pt idx="9">
                  <c:v>9.0399999999999994E-2</c:v>
                </c:pt>
                <c:pt idx="10">
                  <c:v>9.01E-2</c:v>
                </c:pt>
                <c:pt idx="11">
                  <c:v>9.3699999999999992E-2</c:v>
                </c:pt>
                <c:pt idx="12">
                  <c:v>9.5000000000000001E-2</c:v>
                </c:pt>
                <c:pt idx="13">
                  <c:v>0.111</c:v>
                </c:pt>
                <c:pt idx="14">
                  <c:v>0.29920000000000002</c:v>
                </c:pt>
                <c:pt idx="15">
                  <c:v>0.27140000000000003</c:v>
                </c:pt>
                <c:pt idx="16">
                  <c:v>0.29399999999999998</c:v>
                </c:pt>
                <c:pt idx="17">
                  <c:v>0.27729999999999999</c:v>
                </c:pt>
                <c:pt idx="18">
                  <c:v>0.30510000000000004</c:v>
                </c:pt>
                <c:pt idx="19">
                  <c:v>0.40179999999999999</c:v>
                </c:pt>
                <c:pt idx="20">
                  <c:v>0.40270000000000006</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15"/>
        <c:overlap val="10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c:ext uri="{02D57815-91ED-43cb-92C2-25804820EDAC}">
                        <c15:formulaRef>
                          <c15:sqref>Sheet1!$F$2:$F$22</c15:sqref>
                        </c15:formulaRef>
                      </c:ext>
                    </c:extLst>
                    <c:numCache>
                      <c:formatCode>General</c:formatCode>
                      <c:ptCount val="21"/>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1"/>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2"/>
      </c:valAx>
      <c:spPr>
        <a:noFill/>
        <a:ln>
          <a:solidFill>
            <a:schemeClr val="bg2"/>
          </a:solidFill>
        </a:ln>
      </c:spPr>
    </c:plotArea>
    <c:legend>
      <c:legendPos val="t"/>
      <c:layout>
        <c:manualLayout>
          <c:xMode val="edge"/>
          <c:yMode val="edge"/>
          <c:x val="0.10139417841311024"/>
          <c:y val="2.1812460217370305E-2"/>
          <c:w val="0.84732664407797686"/>
          <c:h val="0.11016784937774154"/>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70741678694914E-2"/>
          <c:y val="0.12869400987366697"/>
          <c:w val="0.90253473451255517"/>
          <c:h val="0.73654684845643326"/>
        </c:manualLayout>
      </c:layout>
      <c:barChart>
        <c:barDir val="col"/>
        <c:grouping val="cluster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Sheet1!$B$2:$B$22</c:f>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Sheet1!$C$2:$C$22</c:f>
              <c:numCache>
                <c:formatCode>0.00</c:formatCode>
                <c:ptCount val="21"/>
                <c:pt idx="0">
                  <c:v>9.7000000000000003E-3</c:v>
                </c:pt>
                <c:pt idx="1">
                  <c:v>8.6E-3</c:v>
                </c:pt>
                <c:pt idx="2">
                  <c:v>1.5900000000000001E-2</c:v>
                </c:pt>
                <c:pt idx="3">
                  <c:v>1.3999999999999999E-2</c:v>
                </c:pt>
                <c:pt idx="4">
                  <c:v>1.5700000000000002E-2</c:v>
                </c:pt>
                <c:pt idx="5">
                  <c:v>1.5900000000000001E-2</c:v>
                </c:pt>
                <c:pt idx="6">
                  <c:v>1.6799999999999999E-2</c:v>
                </c:pt>
                <c:pt idx="7">
                  <c:v>1.3999999999999999E-2</c:v>
                </c:pt>
                <c:pt idx="8">
                  <c:v>2.1299999999999999E-2</c:v>
                </c:pt>
                <c:pt idx="9">
                  <c:v>1.7500000000000002E-2</c:v>
                </c:pt>
                <c:pt idx="10">
                  <c:v>2.1899999999999999E-2</c:v>
                </c:pt>
                <c:pt idx="11">
                  <c:v>2.1899999999999999E-2</c:v>
                </c:pt>
                <c:pt idx="12">
                  <c:v>2.0099999999999996E-2</c:v>
                </c:pt>
                <c:pt idx="13">
                  <c:v>3.0499999999999999E-2</c:v>
                </c:pt>
                <c:pt idx="14">
                  <c:v>6.0899999999999996E-2</c:v>
                </c:pt>
                <c:pt idx="15">
                  <c:v>5.7000000000000002E-2</c:v>
                </c:pt>
                <c:pt idx="16">
                  <c:v>6.7299999999999999E-2</c:v>
                </c:pt>
                <c:pt idx="17">
                  <c:v>6.3600000000000004E-2</c:v>
                </c:pt>
                <c:pt idx="18">
                  <c:v>8.0600000000000005E-2</c:v>
                </c:pt>
                <c:pt idx="19">
                  <c:v>8.900000000000001E-2</c:v>
                </c:pt>
                <c:pt idx="20">
                  <c:v>9.69E-2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7ABC32"/>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Sheet1!$D$2:$D$22</c:f>
              <c:numCache>
                <c:formatCode>0.00</c:formatCode>
                <c:ptCount val="21"/>
                <c:pt idx="0">
                  <c:v>0.17600000000000002</c:v>
                </c:pt>
                <c:pt idx="1">
                  <c:v>0.16070000000000001</c:v>
                </c:pt>
                <c:pt idx="2">
                  <c:v>0.17280000000000001</c:v>
                </c:pt>
                <c:pt idx="3">
                  <c:v>0.1966</c:v>
                </c:pt>
                <c:pt idx="4">
                  <c:v>0.2767</c:v>
                </c:pt>
                <c:pt idx="5">
                  <c:v>0.3039</c:v>
                </c:pt>
                <c:pt idx="6">
                  <c:v>0.29600000000000004</c:v>
                </c:pt>
                <c:pt idx="7">
                  <c:v>0.30940000000000001</c:v>
                </c:pt>
                <c:pt idx="8">
                  <c:v>0.37229999999999996</c:v>
                </c:pt>
                <c:pt idx="9">
                  <c:v>0.38469999999999999</c:v>
                </c:pt>
                <c:pt idx="10">
                  <c:v>0.38869999999999999</c:v>
                </c:pt>
                <c:pt idx="11">
                  <c:v>0.43630000000000002</c:v>
                </c:pt>
                <c:pt idx="12">
                  <c:v>0.42109999999999997</c:v>
                </c:pt>
                <c:pt idx="13">
                  <c:v>0.37170000000000003</c:v>
                </c:pt>
                <c:pt idx="14">
                  <c:v>0.26640000000000003</c:v>
                </c:pt>
                <c:pt idx="15">
                  <c:v>0.2742</c:v>
                </c:pt>
                <c:pt idx="16">
                  <c:v>0.2419</c:v>
                </c:pt>
                <c:pt idx="17">
                  <c:v>0.26069999999999999</c:v>
                </c:pt>
                <c:pt idx="18">
                  <c:v>0.21010000000000001</c:v>
                </c:pt>
                <c:pt idx="19">
                  <c:v>0.1386</c:v>
                </c:pt>
                <c:pt idx="20">
                  <c:v>0.13369999999999999</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xmlns:c15="http://schemas.microsoft.com/office/drawing/2012/chart"/>
            </c:numRef>
          </c:cat>
          <c:val>
            <c:numRef>
              <c:f>Sheet1!$E$2:$E$22</c:f>
              <c:numCache>
                <c:formatCode>0.00</c:formatCode>
                <c:ptCount val="21"/>
                <c:pt idx="0">
                  <c:v>7.7899999999999997E-2</c:v>
                </c:pt>
                <c:pt idx="1">
                  <c:v>6.9800000000000001E-2</c:v>
                </c:pt>
                <c:pt idx="2">
                  <c:v>9.2799999999999994E-2</c:v>
                </c:pt>
                <c:pt idx="3">
                  <c:v>8.0600000000000005E-2</c:v>
                </c:pt>
                <c:pt idx="4">
                  <c:v>7.5800000000000006E-2</c:v>
                </c:pt>
                <c:pt idx="5">
                  <c:v>7.3300000000000004E-2</c:v>
                </c:pt>
                <c:pt idx="6">
                  <c:v>8.8599999999999998E-2</c:v>
                </c:pt>
                <c:pt idx="7">
                  <c:v>8.4600000000000009E-2</c:v>
                </c:pt>
                <c:pt idx="8">
                  <c:v>9.3200000000000005E-2</c:v>
                </c:pt>
                <c:pt idx="9">
                  <c:v>9.0399999999999994E-2</c:v>
                </c:pt>
                <c:pt idx="10">
                  <c:v>9.01E-2</c:v>
                </c:pt>
                <c:pt idx="11">
                  <c:v>9.3699999999999992E-2</c:v>
                </c:pt>
                <c:pt idx="12">
                  <c:v>9.5000000000000001E-2</c:v>
                </c:pt>
                <c:pt idx="13">
                  <c:v>0.111</c:v>
                </c:pt>
                <c:pt idx="14">
                  <c:v>0.29920000000000002</c:v>
                </c:pt>
                <c:pt idx="15">
                  <c:v>0.27140000000000003</c:v>
                </c:pt>
                <c:pt idx="16">
                  <c:v>0.29399999999999998</c:v>
                </c:pt>
                <c:pt idx="17">
                  <c:v>0.27729999999999999</c:v>
                </c:pt>
                <c:pt idx="18">
                  <c:v>0.30510000000000004</c:v>
                </c:pt>
                <c:pt idx="19">
                  <c:v>0.40179999999999999</c:v>
                </c:pt>
                <c:pt idx="20">
                  <c:v>0.40270000000000006</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4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c:ext uri="{02D57815-91ED-43cb-92C2-25804820EDAC}">
                        <c15:formulaRef>
                          <c15:sqref>Sheet1!$F$2:$F$22</c15:sqref>
                        </c15:formulaRef>
                      </c:ext>
                    </c:extLst>
                    <c:numCache>
                      <c:formatCode>General</c:formatCode>
                      <c:ptCount val="21"/>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noMultiLvlLbl val="0"/>
      </c:catAx>
      <c:valAx>
        <c:axId val="682985552"/>
        <c:scaling>
          <c:orientation val="minMax"/>
          <c:max val="0.60000000000000009"/>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1"/>
      </c:valAx>
      <c:spPr>
        <a:noFill/>
        <a:ln>
          <a:solidFill>
            <a:schemeClr val="bg2"/>
          </a:solidFill>
        </a:ln>
      </c:spPr>
    </c:plotArea>
    <c:legend>
      <c:legendPos val="t"/>
      <c:layout>
        <c:manualLayout>
          <c:xMode val="edge"/>
          <c:yMode val="edge"/>
          <c:x val="0.12746654686603709"/>
          <c:y val="2.1812460217370305E-2"/>
          <c:w val="0.80688136230560559"/>
          <c:h val="9.1015472949891332E-2"/>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solidFill>
              <a:srgbClr val="CC99FF"/>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General</c:formatCode>
                <c:ptCount val="21"/>
                <c:pt idx="0">
                  <c:v>18.8</c:v>
                </c:pt>
                <c:pt idx="1">
                  <c:v>16.899999999999999</c:v>
                </c:pt>
                <c:pt idx="2">
                  <c:v>18.36</c:v>
                </c:pt>
                <c:pt idx="3">
                  <c:v>19.16</c:v>
                </c:pt>
                <c:pt idx="4">
                  <c:v>23.25</c:v>
                </c:pt>
                <c:pt idx="5">
                  <c:v>19.850000000000001</c:v>
                </c:pt>
                <c:pt idx="6">
                  <c:v>21.34</c:v>
                </c:pt>
                <c:pt idx="7">
                  <c:v>24.62</c:v>
                </c:pt>
                <c:pt idx="8">
                  <c:v>29.61</c:v>
                </c:pt>
                <c:pt idx="9">
                  <c:v>30.46</c:v>
                </c:pt>
                <c:pt idx="10">
                  <c:v>26.73</c:v>
                </c:pt>
                <c:pt idx="11">
                  <c:v>28.46</c:v>
                </c:pt>
                <c:pt idx="12">
                  <c:v>32.99</c:v>
                </c:pt>
                <c:pt idx="13">
                  <c:v>33.33</c:v>
                </c:pt>
                <c:pt idx="14">
                  <c:v>34.979999999999997</c:v>
                </c:pt>
                <c:pt idx="15">
                  <c:v>34.81</c:v>
                </c:pt>
                <c:pt idx="16">
                  <c:v>38.090000000000003</c:v>
                </c:pt>
                <c:pt idx="17">
                  <c:v>38.76</c:v>
                </c:pt>
                <c:pt idx="18">
                  <c:v>40.770000000000003</c:v>
                </c:pt>
                <c:pt idx="19">
                  <c:v>43.4</c:v>
                </c:pt>
                <c:pt idx="20">
                  <c:v>46.28</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35"/>
        <c:axId val="588379248"/>
        <c:axId val="592170368"/>
      </c:barChart>
      <c:catAx>
        <c:axId val="588379248"/>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4217870202122173E-3"/>
              <c:y val="0.284203870818027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28</c:v>
                </c:pt>
                <c:pt idx="1">
                  <c:v>22</c:v>
                </c:pt>
                <c:pt idx="2">
                  <c:v>21</c:v>
                </c:pt>
                <c:pt idx="3">
                  <c:v>30</c:v>
                </c:pt>
                <c:pt idx="4">
                  <c:v>23</c:v>
                </c:pt>
                <c:pt idx="5">
                  <c:v>30</c:v>
                </c:pt>
                <c:pt idx="6">
                  <c:v>31</c:v>
                </c:pt>
                <c:pt idx="7">
                  <c:v>34</c:v>
                </c:pt>
                <c:pt idx="8">
                  <c:v>36</c:v>
                </c:pt>
                <c:pt idx="9">
                  <c:v>48</c:v>
                </c:pt>
                <c:pt idx="10">
                  <c:v>75</c:v>
                </c:pt>
                <c:pt idx="11">
                  <c:v>112</c:v>
                </c:pt>
                <c:pt idx="12">
                  <c:v>103</c:v>
                </c:pt>
                <c:pt idx="13">
                  <c:v>118</c:v>
                </c:pt>
                <c:pt idx="14">
                  <c:v>92</c:v>
                </c:pt>
                <c:pt idx="15">
                  <c:v>113</c:v>
                </c:pt>
                <c:pt idx="16">
                  <c:v>97</c:v>
                </c:pt>
                <c:pt idx="17">
                  <c:v>136</c:v>
                </c:pt>
                <c:pt idx="18">
                  <c:v>147</c:v>
                </c:pt>
                <c:pt idx="19">
                  <c:v>165</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472</c:v>
                </c:pt>
                <c:pt idx="1">
                  <c:v>483</c:v>
                </c:pt>
                <c:pt idx="2">
                  <c:v>435</c:v>
                </c:pt>
                <c:pt idx="3">
                  <c:v>459</c:v>
                </c:pt>
                <c:pt idx="4">
                  <c:v>438</c:v>
                </c:pt>
                <c:pt idx="5">
                  <c:v>414</c:v>
                </c:pt>
                <c:pt idx="6">
                  <c:v>430</c:v>
                </c:pt>
                <c:pt idx="7">
                  <c:v>463</c:v>
                </c:pt>
                <c:pt idx="8">
                  <c:v>486</c:v>
                </c:pt>
                <c:pt idx="9">
                  <c:v>534</c:v>
                </c:pt>
                <c:pt idx="10">
                  <c:v>562</c:v>
                </c:pt>
                <c:pt idx="11">
                  <c:v>541</c:v>
                </c:pt>
                <c:pt idx="12">
                  <c:v>561</c:v>
                </c:pt>
                <c:pt idx="13">
                  <c:v>586</c:v>
                </c:pt>
                <c:pt idx="14">
                  <c:v>579</c:v>
                </c:pt>
                <c:pt idx="15">
                  <c:v>499</c:v>
                </c:pt>
                <c:pt idx="16">
                  <c:v>520</c:v>
                </c:pt>
                <c:pt idx="17">
                  <c:v>529</c:v>
                </c:pt>
                <c:pt idx="18">
                  <c:v>555</c:v>
                </c:pt>
                <c:pt idx="19">
                  <c:v>500</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9</c:v>
                </c:pt>
                <c:pt idx="15">
                  <c:v>8</c:v>
                </c:pt>
                <c:pt idx="16">
                  <c:v>8</c:v>
                </c:pt>
                <c:pt idx="17">
                  <c:v>28</c:v>
                </c:pt>
                <c:pt idx="18">
                  <c:v>28</c:v>
                </c:pt>
                <c:pt idx="19">
                  <c:v>53</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1827</c:v>
                </c:pt>
                <c:pt idx="1">
                  <c:v>1894</c:v>
                </c:pt>
                <c:pt idx="2">
                  <c:v>1905</c:v>
                </c:pt>
                <c:pt idx="3">
                  <c:v>1814</c:v>
                </c:pt>
                <c:pt idx="4">
                  <c:v>1865</c:v>
                </c:pt>
                <c:pt idx="5">
                  <c:v>1996</c:v>
                </c:pt>
                <c:pt idx="6">
                  <c:v>1962</c:v>
                </c:pt>
                <c:pt idx="7">
                  <c:v>2024</c:v>
                </c:pt>
                <c:pt idx="8">
                  <c:v>2149</c:v>
                </c:pt>
                <c:pt idx="9">
                  <c:v>2269</c:v>
                </c:pt>
                <c:pt idx="10">
                  <c:v>2364</c:v>
                </c:pt>
                <c:pt idx="11">
                  <c:v>2772</c:v>
                </c:pt>
                <c:pt idx="12">
                  <c:v>2831</c:v>
                </c:pt>
                <c:pt idx="13">
                  <c:v>2967</c:v>
                </c:pt>
                <c:pt idx="14">
                  <c:v>3075</c:v>
                </c:pt>
                <c:pt idx="15">
                  <c:v>3227</c:v>
                </c:pt>
                <c:pt idx="16">
                  <c:v>3352</c:v>
                </c:pt>
                <c:pt idx="17">
                  <c:v>3644</c:v>
                </c:pt>
                <c:pt idx="18">
                  <c:v>4060</c:v>
                </c:pt>
                <c:pt idx="19">
                  <c:v>4110</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263</c:v>
                </c:pt>
                <c:pt idx="10">
                  <c:v>312</c:v>
                </c:pt>
                <c:pt idx="11">
                  <c:v>321</c:v>
                </c:pt>
                <c:pt idx="12">
                  <c:v>333</c:v>
                </c:pt>
                <c:pt idx="13">
                  <c:v>311</c:v>
                </c:pt>
                <c:pt idx="14">
                  <c:v>330</c:v>
                </c:pt>
                <c:pt idx="15">
                  <c:v>252</c:v>
                </c:pt>
                <c:pt idx="16">
                  <c:v>278</c:v>
                </c:pt>
                <c:pt idx="17">
                  <c:v>285</c:v>
                </c:pt>
                <c:pt idx="18">
                  <c:v>335</c:v>
                </c:pt>
                <c:pt idx="19">
                  <c:v>761</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9866175187605E-2"/>
          <c:y val="0.14976814300592303"/>
          <c:w val="0.85364050414144033"/>
          <c:h val="0.70613607658530775"/>
        </c:manualLayout>
      </c:layout>
      <c:barChart>
        <c:barDir val="col"/>
        <c:grouping val="stack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Sheet1!$B$2:$B$22</c:f>
              <c:numCache>
                <c:formatCode>General</c:formatCode>
                <c:ptCount val="21"/>
                <c:pt idx="0">
                  <c:v>0.81200000000000006</c:v>
                </c:pt>
                <c:pt idx="1">
                  <c:v>0.83099999999999996</c:v>
                </c:pt>
                <c:pt idx="2">
                  <c:v>0.81640000000000001</c:v>
                </c:pt>
                <c:pt idx="3">
                  <c:v>0.80840000000000001</c:v>
                </c:pt>
                <c:pt idx="4">
                  <c:v>0.76749999999999996</c:v>
                </c:pt>
                <c:pt idx="5">
                  <c:v>0.80149999999999999</c:v>
                </c:pt>
                <c:pt idx="6">
                  <c:v>0.78659999999999997</c:v>
                </c:pt>
                <c:pt idx="7">
                  <c:v>0.75380000000000003</c:v>
                </c:pt>
                <c:pt idx="8">
                  <c:v>0.70389999999999997</c:v>
                </c:pt>
                <c:pt idx="9">
                  <c:v>0.69540000000000002</c:v>
                </c:pt>
                <c:pt idx="10">
                  <c:v>0.73270000000000002</c:v>
                </c:pt>
                <c:pt idx="11">
                  <c:v>0.71540000000000004</c:v>
                </c:pt>
                <c:pt idx="12">
                  <c:v>0.67010000000000003</c:v>
                </c:pt>
                <c:pt idx="13">
                  <c:v>0.66669999999999996</c:v>
                </c:pt>
                <c:pt idx="14">
                  <c:v>0.6502</c:v>
                </c:pt>
                <c:pt idx="15">
                  <c:v>0.65190000000000003</c:v>
                </c:pt>
                <c:pt idx="16">
                  <c:v>0.61909999999999998</c:v>
                </c:pt>
                <c:pt idx="17">
                  <c:v>0.61240000000000006</c:v>
                </c:pt>
                <c:pt idx="18">
                  <c:v>0.59230000000000005</c:v>
                </c:pt>
                <c:pt idx="19">
                  <c:v>0.56599999999999995</c:v>
                </c:pt>
                <c:pt idx="20">
                  <c:v>0.53720000000000001</c:v>
                </c:pt>
              </c:numCache>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Sheet1!$C$2:$C$22</c:f>
              <c:numCache>
                <c:formatCode>General</c:formatCode>
                <c:ptCount val="21"/>
                <c:pt idx="0">
                  <c:v>8.5500000000000007E-2</c:v>
                </c:pt>
                <c:pt idx="1">
                  <c:v>7.7600000000000002E-2</c:v>
                </c:pt>
                <c:pt idx="2">
                  <c:v>7.0599999999999996E-2</c:v>
                </c:pt>
                <c:pt idx="3">
                  <c:v>9.5799999999999996E-2</c:v>
                </c:pt>
                <c:pt idx="4">
                  <c:v>7.2499999999999995E-2</c:v>
                </c:pt>
                <c:pt idx="5">
                  <c:v>5.0900000000000001E-2</c:v>
                </c:pt>
                <c:pt idx="6">
                  <c:v>5.96E-2</c:v>
                </c:pt>
                <c:pt idx="7">
                  <c:v>6.3500000000000001E-2</c:v>
                </c:pt>
                <c:pt idx="8">
                  <c:v>5.04E-2</c:v>
                </c:pt>
                <c:pt idx="9">
                  <c:v>3.3099999999999997E-2</c:v>
                </c:pt>
                <c:pt idx="10">
                  <c:v>4.36E-2</c:v>
                </c:pt>
                <c:pt idx="11">
                  <c:v>4.6800000000000001E-2</c:v>
                </c:pt>
                <c:pt idx="12">
                  <c:v>4.1500000000000002E-2</c:v>
                </c:pt>
                <c:pt idx="13">
                  <c:v>4.5499999999999999E-2</c:v>
                </c:pt>
                <c:pt idx="14">
                  <c:v>2.93E-2</c:v>
                </c:pt>
                <c:pt idx="15">
                  <c:v>2.5000000000000001E-2</c:v>
                </c:pt>
                <c:pt idx="16">
                  <c:v>5.0700000000000002E-2</c:v>
                </c:pt>
                <c:pt idx="17">
                  <c:v>5.67E-2</c:v>
                </c:pt>
                <c:pt idx="18">
                  <c:v>4.2200000000000001E-2</c:v>
                </c:pt>
                <c:pt idx="19">
                  <c:v>6.5100000000000005E-2</c:v>
                </c:pt>
                <c:pt idx="20">
                  <c:v>2.93E-2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92D05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Sheet1!$D$2:$D$22</c:f>
              <c:numCache>
                <c:formatCode>General</c:formatCode>
                <c:ptCount val="21"/>
                <c:pt idx="0">
                  <c:v>7.4099999999999999E-2</c:v>
                </c:pt>
                <c:pt idx="1">
                  <c:v>5.8200000000000002E-2</c:v>
                </c:pt>
                <c:pt idx="2">
                  <c:v>8.7599999999999997E-2</c:v>
                </c:pt>
                <c:pt idx="3">
                  <c:v>7.1300000000000002E-2</c:v>
                </c:pt>
                <c:pt idx="4">
                  <c:v>0.125</c:v>
                </c:pt>
                <c:pt idx="5">
                  <c:v>0.1196</c:v>
                </c:pt>
                <c:pt idx="6">
                  <c:v>0.129</c:v>
                </c:pt>
                <c:pt idx="7">
                  <c:v>0.16500000000000001</c:v>
                </c:pt>
                <c:pt idx="8">
                  <c:v>0.21490000000000001</c:v>
                </c:pt>
                <c:pt idx="9">
                  <c:v>0.24060000000000001</c:v>
                </c:pt>
                <c:pt idx="10">
                  <c:v>0.19600000000000001</c:v>
                </c:pt>
                <c:pt idx="11">
                  <c:v>0.21049999999999999</c:v>
                </c:pt>
                <c:pt idx="12">
                  <c:v>0.2407</c:v>
                </c:pt>
                <c:pt idx="13">
                  <c:v>0.24809999999999999</c:v>
                </c:pt>
                <c:pt idx="14">
                  <c:v>0.27660000000000001</c:v>
                </c:pt>
                <c:pt idx="15">
                  <c:v>0.26919999999999999</c:v>
                </c:pt>
                <c:pt idx="16">
                  <c:v>0.2777</c:v>
                </c:pt>
                <c:pt idx="17">
                  <c:v>0.2797</c:v>
                </c:pt>
                <c:pt idx="18">
                  <c:v>0.28470000000000001</c:v>
                </c:pt>
                <c:pt idx="19">
                  <c:v>0.28570000000000001</c:v>
                </c:pt>
                <c:pt idx="20">
                  <c:v>0.3296</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xmlns:c15="http://schemas.microsoft.com/office/drawing/2012/chart"/>
            </c:numRef>
          </c:cat>
          <c:val>
            <c:numRef>
              <c:f>Sheet1!$E$2:$E$22</c:f>
              <c:numCache>
                <c:formatCode>General</c:formatCode>
                <c:ptCount val="21"/>
                <c:pt idx="0">
                  <c:v>2.8500000000000001E-2</c:v>
                </c:pt>
                <c:pt idx="1">
                  <c:v>3.32E-2</c:v>
                </c:pt>
                <c:pt idx="2">
                  <c:v>2.5399999999999999E-2</c:v>
                </c:pt>
                <c:pt idx="3">
                  <c:v>2.46E-2</c:v>
                </c:pt>
                <c:pt idx="4">
                  <c:v>3.5000000000000003E-2</c:v>
                </c:pt>
                <c:pt idx="5">
                  <c:v>2.8000000000000001E-2</c:v>
                </c:pt>
                <c:pt idx="6">
                  <c:v>2.4799999999999999E-2</c:v>
                </c:pt>
                <c:pt idx="7">
                  <c:v>1.78E-2</c:v>
                </c:pt>
                <c:pt idx="8">
                  <c:v>3.0700000000000002E-2</c:v>
                </c:pt>
                <c:pt idx="9">
                  <c:v>3.09E-2</c:v>
                </c:pt>
                <c:pt idx="10">
                  <c:v>2.7699999999999999E-2</c:v>
                </c:pt>
                <c:pt idx="11">
                  <c:v>2.7300000000000001E-2</c:v>
                </c:pt>
                <c:pt idx="12">
                  <c:v>4.7699999999999999E-2</c:v>
                </c:pt>
                <c:pt idx="13">
                  <c:v>3.9800000000000002E-2</c:v>
                </c:pt>
                <c:pt idx="14">
                  <c:v>4.3999999999999997E-2</c:v>
                </c:pt>
                <c:pt idx="15">
                  <c:v>5.3800000000000001E-2</c:v>
                </c:pt>
                <c:pt idx="16">
                  <c:v>5.2499999999999998E-2</c:v>
                </c:pt>
                <c:pt idx="17">
                  <c:v>5.1200000000000002E-2</c:v>
                </c:pt>
                <c:pt idx="18">
                  <c:v>8.0799999999999997E-2</c:v>
                </c:pt>
                <c:pt idx="19">
                  <c:v>8.3199999999999996E-2</c:v>
                </c:pt>
                <c:pt idx="20">
                  <c:v>0.1038</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15"/>
        <c:overlap val="10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c:ext uri="{02D57815-91ED-43cb-92C2-25804820EDAC}">
                        <c15:formulaRef>
                          <c15:sqref>Sheet1!$F$2:$F$22</c15:sqref>
                        </c15:formulaRef>
                      </c:ext>
                    </c:extLst>
                    <c:numCache>
                      <c:formatCode>General</c:formatCode>
                      <c:ptCount val="21"/>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xmlns:c15="http://schemas.microsoft.com/office/drawing/2012/chart">
                      <c:ext xmlns:c15="http://schemas.microsoft.com/office/drawing/2012/chart" uri="{02D57815-91ED-43cb-92C2-25804820EDAC}">
                        <c15:formulaRef>
                          <c15:sqref>Sheet1!$G$2:$G$22</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1"/>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2"/>
      </c:valAx>
      <c:spPr>
        <a:noFill/>
        <a:ln>
          <a:solidFill>
            <a:schemeClr val="bg2"/>
          </a:solidFill>
        </a:ln>
      </c:spPr>
    </c:plotArea>
    <c:legend>
      <c:legendPos val="t"/>
      <c:layout>
        <c:manualLayout>
          <c:xMode val="edge"/>
          <c:yMode val="edge"/>
          <c:x val="9.5663985838934498E-2"/>
          <c:y val="1.7010660185118841E-2"/>
          <c:w val="0.85420287516698779"/>
          <c:h val="0.11256874939386727"/>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14234125987901E-2"/>
          <c:y val="0.14976814300592303"/>
          <c:w val="0.87169328221021591"/>
          <c:h val="0.70375177300304237"/>
        </c:manualLayout>
      </c:layout>
      <c:barChart>
        <c:barDir val="col"/>
        <c:grouping val="cluster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Sheet1!$B$2:$B$22</c:f>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Sheet1!$C$2:$C$22</c:f>
              <c:numCache>
                <c:formatCode>General</c:formatCode>
                <c:ptCount val="21"/>
                <c:pt idx="0">
                  <c:v>8.5500000000000007E-2</c:v>
                </c:pt>
                <c:pt idx="1">
                  <c:v>7.7600000000000002E-2</c:v>
                </c:pt>
                <c:pt idx="2">
                  <c:v>7.0599999999999996E-2</c:v>
                </c:pt>
                <c:pt idx="3">
                  <c:v>9.5799999999999996E-2</c:v>
                </c:pt>
                <c:pt idx="4">
                  <c:v>7.2499999999999995E-2</c:v>
                </c:pt>
                <c:pt idx="5">
                  <c:v>5.0900000000000001E-2</c:v>
                </c:pt>
                <c:pt idx="6">
                  <c:v>5.96E-2</c:v>
                </c:pt>
                <c:pt idx="7">
                  <c:v>6.3500000000000001E-2</c:v>
                </c:pt>
                <c:pt idx="8">
                  <c:v>5.04E-2</c:v>
                </c:pt>
                <c:pt idx="9">
                  <c:v>3.3099999999999997E-2</c:v>
                </c:pt>
                <c:pt idx="10">
                  <c:v>4.36E-2</c:v>
                </c:pt>
                <c:pt idx="11">
                  <c:v>4.6800000000000001E-2</c:v>
                </c:pt>
                <c:pt idx="12">
                  <c:v>4.1500000000000002E-2</c:v>
                </c:pt>
                <c:pt idx="13">
                  <c:v>4.5499999999999999E-2</c:v>
                </c:pt>
                <c:pt idx="14">
                  <c:v>2.93E-2</c:v>
                </c:pt>
                <c:pt idx="15">
                  <c:v>2.5000000000000001E-2</c:v>
                </c:pt>
                <c:pt idx="16">
                  <c:v>5.0700000000000002E-2</c:v>
                </c:pt>
                <c:pt idx="17">
                  <c:v>5.67E-2</c:v>
                </c:pt>
                <c:pt idx="18">
                  <c:v>4.2200000000000001E-2</c:v>
                </c:pt>
                <c:pt idx="19">
                  <c:v>6.5100000000000005E-2</c:v>
                </c:pt>
                <c:pt idx="20">
                  <c:v>2.93E-2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92D05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c:numRef>
          </c:cat>
          <c:val>
            <c:numRef>
              <c:f>Sheet1!$D$2:$D$22</c:f>
              <c:numCache>
                <c:formatCode>General</c:formatCode>
                <c:ptCount val="21"/>
                <c:pt idx="0">
                  <c:v>7.4099999999999999E-2</c:v>
                </c:pt>
                <c:pt idx="1">
                  <c:v>5.8200000000000002E-2</c:v>
                </c:pt>
                <c:pt idx="2">
                  <c:v>8.7599999999999997E-2</c:v>
                </c:pt>
                <c:pt idx="3">
                  <c:v>7.1300000000000002E-2</c:v>
                </c:pt>
                <c:pt idx="4">
                  <c:v>0.125</c:v>
                </c:pt>
                <c:pt idx="5">
                  <c:v>0.1196</c:v>
                </c:pt>
                <c:pt idx="6">
                  <c:v>0.129</c:v>
                </c:pt>
                <c:pt idx="7">
                  <c:v>0.16500000000000001</c:v>
                </c:pt>
                <c:pt idx="8">
                  <c:v>0.21490000000000001</c:v>
                </c:pt>
                <c:pt idx="9">
                  <c:v>0.24060000000000001</c:v>
                </c:pt>
                <c:pt idx="10">
                  <c:v>0.19600000000000001</c:v>
                </c:pt>
                <c:pt idx="11">
                  <c:v>0.21049999999999999</c:v>
                </c:pt>
                <c:pt idx="12">
                  <c:v>0.2407</c:v>
                </c:pt>
                <c:pt idx="13">
                  <c:v>0.24809999999999999</c:v>
                </c:pt>
                <c:pt idx="14">
                  <c:v>0.27660000000000001</c:v>
                </c:pt>
                <c:pt idx="15">
                  <c:v>0.26919999999999999</c:v>
                </c:pt>
                <c:pt idx="16">
                  <c:v>0.2777</c:v>
                </c:pt>
                <c:pt idx="17">
                  <c:v>0.2797</c:v>
                </c:pt>
                <c:pt idx="18">
                  <c:v>0.28470000000000001</c:v>
                </c:pt>
                <c:pt idx="19">
                  <c:v>0.28570000000000001</c:v>
                </c:pt>
                <c:pt idx="20">
                  <c:v>0.3296</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extLst xmlns:c15="http://schemas.microsoft.com/office/drawing/2012/chart"/>
            </c:numRef>
          </c:cat>
          <c:val>
            <c:numRef>
              <c:f>Sheet1!$E$2:$E$22</c:f>
              <c:numCache>
                <c:formatCode>General</c:formatCode>
                <c:ptCount val="21"/>
                <c:pt idx="0">
                  <c:v>2.8500000000000001E-2</c:v>
                </c:pt>
                <c:pt idx="1">
                  <c:v>3.32E-2</c:v>
                </c:pt>
                <c:pt idx="2">
                  <c:v>2.5399999999999999E-2</c:v>
                </c:pt>
                <c:pt idx="3">
                  <c:v>2.46E-2</c:v>
                </c:pt>
                <c:pt idx="4">
                  <c:v>3.5000000000000003E-2</c:v>
                </c:pt>
                <c:pt idx="5">
                  <c:v>2.8000000000000001E-2</c:v>
                </c:pt>
                <c:pt idx="6">
                  <c:v>2.4799999999999999E-2</c:v>
                </c:pt>
                <c:pt idx="7">
                  <c:v>1.78E-2</c:v>
                </c:pt>
                <c:pt idx="8">
                  <c:v>3.0700000000000002E-2</c:v>
                </c:pt>
                <c:pt idx="9">
                  <c:v>3.09E-2</c:v>
                </c:pt>
                <c:pt idx="10">
                  <c:v>2.7699999999999999E-2</c:v>
                </c:pt>
                <c:pt idx="11">
                  <c:v>2.7300000000000001E-2</c:v>
                </c:pt>
                <c:pt idx="12">
                  <c:v>4.7699999999999999E-2</c:v>
                </c:pt>
                <c:pt idx="13">
                  <c:v>3.9800000000000002E-2</c:v>
                </c:pt>
                <c:pt idx="14">
                  <c:v>4.3999999999999997E-2</c:v>
                </c:pt>
                <c:pt idx="15">
                  <c:v>5.3800000000000001E-2</c:v>
                </c:pt>
                <c:pt idx="16">
                  <c:v>5.2499999999999998E-2</c:v>
                </c:pt>
                <c:pt idx="17">
                  <c:v>5.1200000000000002E-2</c:v>
                </c:pt>
                <c:pt idx="18">
                  <c:v>8.0799999999999997E-2</c:v>
                </c:pt>
                <c:pt idx="19">
                  <c:v>8.3199999999999996E-2</c:v>
                </c:pt>
                <c:pt idx="20">
                  <c:v>0.1038</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4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c:ext uri="{02D57815-91ED-43cb-92C2-25804820EDAC}">
                        <c15:formulaRef>
                          <c15:sqref>Sheet1!$F$2:$F$22</c15:sqref>
                        </c15:formulaRef>
                      </c:ext>
                    </c:extLst>
                    <c:numCache>
                      <c:formatCode>General</c:formatCode>
                      <c:ptCount val="21"/>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Sheet1!$A$2:$A$22</c15:sqref>
                        </c15:formulaRef>
                      </c:ext>
                    </c:extLst>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extLst xmlns:c15="http://schemas.microsoft.com/office/drawing/2012/chart">
                      <c:ext xmlns:c15="http://schemas.microsoft.com/office/drawing/2012/chart" uri="{02D57815-91ED-43cb-92C2-25804820EDAC}">
                        <c15:formulaRef>
                          <c15:sqref>Sheet1!$G$2:$G$22</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noMultiLvlLbl val="0"/>
      </c:catAx>
      <c:valAx>
        <c:axId val="682985552"/>
        <c:scaling>
          <c:orientation val="minMax"/>
          <c:max val="0.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1"/>
      </c:valAx>
      <c:spPr>
        <a:noFill/>
        <a:ln>
          <a:solidFill>
            <a:schemeClr val="bg2"/>
          </a:solidFill>
        </a:ln>
      </c:spPr>
    </c:plotArea>
    <c:legend>
      <c:legendPos val="t"/>
      <c:layout>
        <c:manualLayout>
          <c:xMode val="edge"/>
          <c:yMode val="edge"/>
          <c:x val="9.5663985838934498E-2"/>
          <c:y val="1.7010660185118841E-2"/>
          <c:w val="0.85761450214017743"/>
          <c:h val="0.10782177306277144"/>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Sheet1!$A$2:$A$34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Sheet1!$B$2:$B$34</c:f>
              <c:numCache>
                <c:formatCode>General</c:formatCode>
                <c:ptCount val="20"/>
                <c:pt idx="0">
                  <c:v>8</c:v>
                </c:pt>
                <c:pt idx="1">
                  <c:v>8</c:v>
                </c:pt>
                <c:pt idx="2">
                  <c:v>20</c:v>
                </c:pt>
                <c:pt idx="3">
                  <c:v>15</c:v>
                </c:pt>
                <c:pt idx="4">
                  <c:v>18</c:v>
                </c:pt>
                <c:pt idx="5">
                  <c:v>18</c:v>
                </c:pt>
                <c:pt idx="6">
                  <c:v>25</c:v>
                </c:pt>
                <c:pt idx="7">
                  <c:v>23</c:v>
                </c:pt>
                <c:pt idx="8">
                  <c:v>40</c:v>
                </c:pt>
                <c:pt idx="9">
                  <c:v>34</c:v>
                </c:pt>
                <c:pt idx="10">
                  <c:v>40</c:v>
                </c:pt>
                <c:pt idx="11">
                  <c:v>37</c:v>
                </c:pt>
                <c:pt idx="12">
                  <c:v>33</c:v>
                </c:pt>
                <c:pt idx="13">
                  <c:v>51</c:v>
                </c:pt>
                <c:pt idx="14">
                  <c:v>39</c:v>
                </c:pt>
                <c:pt idx="15">
                  <c:v>31</c:v>
                </c:pt>
                <c:pt idx="16">
                  <c:v>26</c:v>
                </c:pt>
                <c:pt idx="17">
                  <c:v>33</c:v>
                </c:pt>
                <c:pt idx="18">
                  <c:v>46</c:v>
                </c:pt>
                <c:pt idx="19">
                  <c:v>46</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Sheet1!$A$2:$A$34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Sheet1!$C$2:$C$34</c:f>
              <c:numCache>
                <c:formatCode>General</c:formatCode>
                <c:ptCount val="20"/>
                <c:pt idx="0">
                  <c:v>13</c:v>
                </c:pt>
                <c:pt idx="1">
                  <c:v>11</c:v>
                </c:pt>
                <c:pt idx="2">
                  <c:v>15</c:v>
                </c:pt>
                <c:pt idx="3">
                  <c:v>15</c:v>
                </c:pt>
                <c:pt idx="4">
                  <c:v>16</c:v>
                </c:pt>
                <c:pt idx="5">
                  <c:v>17</c:v>
                </c:pt>
                <c:pt idx="6">
                  <c:v>12</c:v>
                </c:pt>
                <c:pt idx="7">
                  <c:v>10</c:v>
                </c:pt>
                <c:pt idx="8">
                  <c:v>12</c:v>
                </c:pt>
                <c:pt idx="9">
                  <c:v>12</c:v>
                </c:pt>
                <c:pt idx="10">
                  <c:v>19</c:v>
                </c:pt>
                <c:pt idx="11">
                  <c:v>29</c:v>
                </c:pt>
                <c:pt idx="12">
                  <c:v>26</c:v>
                </c:pt>
                <c:pt idx="13">
                  <c:v>51</c:v>
                </c:pt>
                <c:pt idx="14">
                  <c:v>170</c:v>
                </c:pt>
                <c:pt idx="15">
                  <c:v>168</c:v>
                </c:pt>
                <c:pt idx="16">
                  <c:v>221</c:v>
                </c:pt>
                <c:pt idx="17">
                  <c:v>218</c:v>
                </c:pt>
                <c:pt idx="18">
                  <c:v>311</c:v>
                </c:pt>
                <c:pt idx="19">
                  <c:v>349</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Sheet1!$A$2:$A$34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Sheet1!$D$2:$D$34</c:f>
              <c:numCache>
                <c:formatCode>General</c:formatCode>
                <c:ptCount val="20"/>
                <c:pt idx="0">
                  <c:v>0</c:v>
                </c:pt>
                <c:pt idx="1">
                  <c:v>0</c:v>
                </c:pt>
                <c:pt idx="2">
                  <c:v>0</c:v>
                </c:pt>
                <c:pt idx="3">
                  <c:v>0</c:v>
                </c:pt>
                <c:pt idx="4">
                  <c:v>0</c:v>
                </c:pt>
                <c:pt idx="5">
                  <c:v>1</c:v>
                </c:pt>
                <c:pt idx="6">
                  <c:v>1</c:v>
                </c:pt>
                <c:pt idx="7">
                  <c:v>0</c:v>
                </c:pt>
                <c:pt idx="8">
                  <c:v>0</c:v>
                </c:pt>
                <c:pt idx="9">
                  <c:v>0</c:v>
                </c:pt>
                <c:pt idx="10">
                  <c:v>1</c:v>
                </c:pt>
                <c:pt idx="11">
                  <c:v>2</c:v>
                </c:pt>
                <c:pt idx="12">
                  <c:v>5</c:v>
                </c:pt>
                <c:pt idx="13">
                  <c:v>0</c:v>
                </c:pt>
                <c:pt idx="14">
                  <c:v>1</c:v>
                </c:pt>
                <c:pt idx="15">
                  <c:v>4</c:v>
                </c:pt>
                <c:pt idx="16">
                  <c:v>1</c:v>
                </c:pt>
                <c:pt idx="17">
                  <c:v>6</c:v>
                </c:pt>
                <c:pt idx="18">
                  <c:v>2</c:v>
                </c:pt>
                <c:pt idx="19">
                  <c:v>7</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6.4228569901039964E-2"/>
          <c:w val="0.6516533798011309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8</c:v>
                </c:pt>
                <c:pt idx="1">
                  <c:v>6</c:v>
                </c:pt>
                <c:pt idx="2">
                  <c:v>3</c:v>
                </c:pt>
                <c:pt idx="3">
                  <c:v>11</c:v>
                </c:pt>
                <c:pt idx="4">
                  <c:v>5</c:v>
                </c:pt>
                <c:pt idx="5">
                  <c:v>4</c:v>
                </c:pt>
                <c:pt idx="6">
                  <c:v>5</c:v>
                </c:pt>
                <c:pt idx="7">
                  <c:v>6</c:v>
                </c:pt>
                <c:pt idx="8">
                  <c:v>3</c:v>
                </c:pt>
                <c:pt idx="9">
                  <c:v>3</c:v>
                </c:pt>
                <c:pt idx="10">
                  <c:v>6</c:v>
                </c:pt>
                <c:pt idx="11">
                  <c:v>6</c:v>
                </c:pt>
                <c:pt idx="12">
                  <c:v>3</c:v>
                </c:pt>
                <c:pt idx="13">
                  <c:v>8</c:v>
                </c:pt>
                <c:pt idx="14">
                  <c:v>5</c:v>
                </c:pt>
                <c:pt idx="15">
                  <c:v>5</c:v>
                </c:pt>
                <c:pt idx="16">
                  <c:v>7</c:v>
                </c:pt>
                <c:pt idx="17">
                  <c:v>9</c:v>
                </c:pt>
                <c:pt idx="18">
                  <c:v>9</c:v>
                </c:pt>
                <c:pt idx="19">
                  <c:v>8</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22</c:v>
                </c:pt>
                <c:pt idx="1">
                  <c:v>22</c:v>
                </c:pt>
                <c:pt idx="2">
                  <c:v>22</c:v>
                </c:pt>
                <c:pt idx="3">
                  <c:v>28</c:v>
                </c:pt>
                <c:pt idx="4">
                  <c:v>24</c:v>
                </c:pt>
                <c:pt idx="5">
                  <c:v>16</c:v>
                </c:pt>
                <c:pt idx="6">
                  <c:v>19</c:v>
                </c:pt>
                <c:pt idx="7">
                  <c:v>19</c:v>
                </c:pt>
                <c:pt idx="8">
                  <c:v>20</c:v>
                </c:pt>
                <c:pt idx="9">
                  <c:v>12</c:v>
                </c:pt>
                <c:pt idx="10">
                  <c:v>16</c:v>
                </c:pt>
                <c:pt idx="11">
                  <c:v>18</c:v>
                </c:pt>
                <c:pt idx="12">
                  <c:v>17</c:v>
                </c:pt>
                <c:pt idx="13">
                  <c:v>15</c:v>
                </c:pt>
                <c:pt idx="14">
                  <c:v>9</c:v>
                </c:pt>
                <c:pt idx="15">
                  <c:v>8</c:v>
                </c:pt>
                <c:pt idx="16">
                  <c:v>20</c:v>
                </c:pt>
                <c:pt idx="17">
                  <c:v>21</c:v>
                </c:pt>
                <c:pt idx="18">
                  <c:v>13</c:v>
                </c:pt>
                <c:pt idx="19">
                  <c:v>22</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2</c:v>
                </c:pt>
                <c:pt idx="15">
                  <c:v>0</c:v>
                </c:pt>
                <c:pt idx="16">
                  <c:v>0</c:v>
                </c:pt>
                <c:pt idx="17">
                  <c:v>1</c:v>
                </c:pt>
                <c:pt idx="18">
                  <c:v>2</c:v>
                </c:pt>
                <c:pt idx="19">
                  <c:v>6</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Sheet1!$B$2:$B$24</c:f>
              <c:numCache>
                <c:formatCode>General</c:formatCode>
                <c:ptCount val="20"/>
                <c:pt idx="0">
                  <c:v>4</c:v>
                </c:pt>
                <c:pt idx="1">
                  <c:v>5</c:v>
                </c:pt>
                <c:pt idx="2">
                  <c:v>4</c:v>
                </c:pt>
                <c:pt idx="3">
                  <c:v>9</c:v>
                </c:pt>
                <c:pt idx="4">
                  <c:v>4</c:v>
                </c:pt>
                <c:pt idx="5">
                  <c:v>9</c:v>
                </c:pt>
                <c:pt idx="6">
                  <c:v>8</c:v>
                </c:pt>
                <c:pt idx="7">
                  <c:v>9</c:v>
                </c:pt>
                <c:pt idx="8">
                  <c:v>21</c:v>
                </c:pt>
                <c:pt idx="9">
                  <c:v>26</c:v>
                </c:pt>
                <c:pt idx="10">
                  <c:v>20</c:v>
                </c:pt>
                <c:pt idx="11">
                  <c:v>21</c:v>
                </c:pt>
                <c:pt idx="12">
                  <c:v>22</c:v>
                </c:pt>
                <c:pt idx="13">
                  <c:v>21</c:v>
                </c:pt>
                <c:pt idx="14">
                  <c:v>19</c:v>
                </c:pt>
                <c:pt idx="15">
                  <c:v>19</c:v>
                </c:pt>
                <c:pt idx="16">
                  <c:v>11</c:v>
                </c:pt>
                <c:pt idx="17">
                  <c:v>18</c:v>
                </c:pt>
                <c:pt idx="18">
                  <c:v>13</c:v>
                </c:pt>
                <c:pt idx="19">
                  <c:v>14</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Sheet1!$C$2:$C$24</c:f>
              <c:numCache>
                <c:formatCode>General</c:formatCode>
                <c:ptCount val="20"/>
                <c:pt idx="0">
                  <c:v>378</c:v>
                </c:pt>
                <c:pt idx="1">
                  <c:v>352</c:v>
                </c:pt>
                <c:pt idx="2">
                  <c:v>376</c:v>
                </c:pt>
                <c:pt idx="3">
                  <c:v>413</c:v>
                </c:pt>
                <c:pt idx="4">
                  <c:v>595</c:v>
                </c:pt>
                <c:pt idx="5">
                  <c:v>679</c:v>
                </c:pt>
                <c:pt idx="6">
                  <c:v>660</c:v>
                </c:pt>
                <c:pt idx="7">
                  <c:v>719</c:v>
                </c:pt>
                <c:pt idx="8">
                  <c:v>890</c:v>
                </c:pt>
                <c:pt idx="9">
                  <c:v>987</c:v>
                </c:pt>
                <c:pt idx="10">
                  <c:v>1041</c:v>
                </c:pt>
                <c:pt idx="11">
                  <c:v>1332</c:v>
                </c:pt>
                <c:pt idx="12">
                  <c:v>1311</c:v>
                </c:pt>
                <c:pt idx="13">
                  <c:v>1216</c:v>
                </c:pt>
                <c:pt idx="14">
                  <c:v>893</c:v>
                </c:pt>
                <c:pt idx="15">
                  <c:v>951</c:v>
                </c:pt>
                <c:pt idx="16">
                  <c:v>877</c:v>
                </c:pt>
                <c:pt idx="17">
                  <c:v>1007</c:v>
                </c:pt>
                <c:pt idx="18">
                  <c:v>899</c:v>
                </c:pt>
                <c:pt idx="19">
                  <c:v>582</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Sheet1!$A$2:$A$24</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Sheet1!$D$2:$D$24</c:f>
              <c:numCache>
                <c:formatCode>General</c:formatCode>
                <c:ptCount val="20"/>
                <c:pt idx="0">
                  <c:v>0</c:v>
                </c:pt>
                <c:pt idx="1">
                  <c:v>0</c:v>
                </c:pt>
                <c:pt idx="2">
                  <c:v>0</c:v>
                </c:pt>
                <c:pt idx="3">
                  <c:v>0</c:v>
                </c:pt>
                <c:pt idx="4">
                  <c:v>0</c:v>
                </c:pt>
                <c:pt idx="5">
                  <c:v>0</c:v>
                </c:pt>
                <c:pt idx="6">
                  <c:v>0</c:v>
                </c:pt>
                <c:pt idx="7">
                  <c:v>0</c:v>
                </c:pt>
                <c:pt idx="8">
                  <c:v>0</c:v>
                </c:pt>
                <c:pt idx="9">
                  <c:v>0</c:v>
                </c:pt>
                <c:pt idx="10">
                  <c:v>4</c:v>
                </c:pt>
                <c:pt idx="11">
                  <c:v>2</c:v>
                </c:pt>
                <c:pt idx="12">
                  <c:v>6</c:v>
                </c:pt>
                <c:pt idx="13">
                  <c:v>5</c:v>
                </c:pt>
                <c:pt idx="14">
                  <c:v>6</c:v>
                </c:pt>
                <c:pt idx="15">
                  <c:v>7</c:v>
                </c:pt>
                <c:pt idx="16">
                  <c:v>3</c:v>
                </c:pt>
                <c:pt idx="17">
                  <c:v>28</c:v>
                </c:pt>
                <c:pt idx="18">
                  <c:v>24</c:v>
                </c:pt>
                <c:pt idx="19">
                  <c:v>30</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17830942609436501"/>
          <c:y val="6.4228569901039964E-2"/>
          <c:w val="0.76126045366678896"/>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0</c:v>
                </c:pt>
                <c:pt idx="6">
                  <c:v>0</c:v>
                </c:pt>
                <c:pt idx="7">
                  <c:v>0</c:v>
                </c:pt>
                <c:pt idx="8">
                  <c:v>5</c:v>
                </c:pt>
                <c:pt idx="9">
                  <c:v>16</c:v>
                </c:pt>
                <c:pt idx="10">
                  <c:v>12</c:v>
                </c:pt>
                <c:pt idx="11">
                  <c:v>15</c:v>
                </c:pt>
                <c:pt idx="12">
                  <c:v>11</c:v>
                </c:pt>
                <c:pt idx="13">
                  <c:v>7</c:v>
                </c:pt>
                <c:pt idx="14">
                  <c:v>6</c:v>
                </c:pt>
                <c:pt idx="15">
                  <c:v>7</c:v>
                </c:pt>
                <c:pt idx="16">
                  <c:v>8</c:v>
                </c:pt>
                <c:pt idx="17">
                  <c:v>5</c:v>
                </c:pt>
                <c:pt idx="18">
                  <c:v>7</c:v>
                </c:pt>
                <c:pt idx="19">
                  <c:v>2</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26</c:v>
                </c:pt>
                <c:pt idx="1">
                  <c:v>21</c:v>
                </c:pt>
                <c:pt idx="2">
                  <c:v>31</c:v>
                </c:pt>
                <c:pt idx="3">
                  <c:v>29</c:v>
                </c:pt>
                <c:pt idx="4">
                  <c:v>50</c:v>
                </c:pt>
                <c:pt idx="5">
                  <c:v>47</c:v>
                </c:pt>
                <c:pt idx="6">
                  <c:v>52</c:v>
                </c:pt>
                <c:pt idx="7">
                  <c:v>65</c:v>
                </c:pt>
                <c:pt idx="8">
                  <c:v>93</c:v>
                </c:pt>
                <c:pt idx="9">
                  <c:v>93</c:v>
                </c:pt>
                <c:pt idx="10">
                  <c:v>86</c:v>
                </c:pt>
                <c:pt idx="11">
                  <c:v>93</c:v>
                </c:pt>
                <c:pt idx="12">
                  <c:v>105</c:v>
                </c:pt>
                <c:pt idx="13">
                  <c:v>124</c:v>
                </c:pt>
                <c:pt idx="14">
                  <c:v>145</c:v>
                </c:pt>
                <c:pt idx="15">
                  <c:v>131</c:v>
                </c:pt>
                <c:pt idx="16">
                  <c:v>138</c:v>
                </c:pt>
                <c:pt idx="17">
                  <c:v>145</c:v>
                </c:pt>
                <c:pt idx="18">
                  <c:v>152</c:v>
                </c:pt>
                <c:pt idx="19">
                  <c:v>146</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2</c:v>
                </c:pt>
                <c:pt idx="16">
                  <c:v>2</c:v>
                </c:pt>
                <c:pt idx="17">
                  <c:v>3</c:v>
                </c:pt>
                <c:pt idx="18">
                  <c:v>3</c:v>
                </c:pt>
                <c:pt idx="19">
                  <c:v>10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0"/>
      </c:valAx>
      <c:spPr>
        <a:noFill/>
        <a:ln>
          <a:solidFill>
            <a:schemeClr val="bg2"/>
          </a:solidFill>
        </a:ln>
      </c:spPr>
    </c:plotArea>
    <c:legend>
      <c:legendPos val="t"/>
      <c:layout>
        <c:manualLayout>
          <c:xMode val="edge"/>
          <c:yMode val="edge"/>
          <c:x val="0.26516786198790526"/>
          <c:y val="5.5053059915177109E-2"/>
          <c:w val="0.59788387186703462"/>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68</c:v>
                </c:pt>
                <c:pt idx="1">
                  <c:v>65</c:v>
                </c:pt>
                <c:pt idx="2">
                  <c:v>61</c:v>
                </c:pt>
                <c:pt idx="3">
                  <c:v>62</c:v>
                </c:pt>
                <c:pt idx="4">
                  <c:v>68</c:v>
                </c:pt>
                <c:pt idx="5">
                  <c:v>42</c:v>
                </c:pt>
                <c:pt idx="6">
                  <c:v>56</c:v>
                </c:pt>
                <c:pt idx="7">
                  <c:v>51</c:v>
                </c:pt>
                <c:pt idx="8">
                  <c:v>63</c:v>
                </c:pt>
                <c:pt idx="9">
                  <c:v>69</c:v>
                </c:pt>
                <c:pt idx="10">
                  <c:v>55</c:v>
                </c:pt>
                <c:pt idx="11">
                  <c:v>49</c:v>
                </c:pt>
                <c:pt idx="12">
                  <c:v>42</c:v>
                </c:pt>
                <c:pt idx="13">
                  <c:v>30</c:v>
                </c:pt>
                <c:pt idx="14">
                  <c:v>32</c:v>
                </c:pt>
                <c:pt idx="15">
                  <c:v>24</c:v>
                </c:pt>
                <c:pt idx="16">
                  <c:v>37</c:v>
                </c:pt>
                <c:pt idx="17">
                  <c:v>45</c:v>
                </c:pt>
                <c:pt idx="18">
                  <c:v>41</c:v>
                </c:pt>
                <c:pt idx="19">
                  <c:v>55</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101</c:v>
                </c:pt>
                <c:pt idx="1">
                  <c:v>90</c:v>
                </c:pt>
                <c:pt idx="2">
                  <c:v>143</c:v>
                </c:pt>
                <c:pt idx="3">
                  <c:v>110</c:v>
                </c:pt>
                <c:pt idx="4">
                  <c:v>96</c:v>
                </c:pt>
                <c:pt idx="5">
                  <c:v>124</c:v>
                </c:pt>
                <c:pt idx="6">
                  <c:v>143</c:v>
                </c:pt>
                <c:pt idx="7">
                  <c:v>147</c:v>
                </c:pt>
                <c:pt idx="8">
                  <c:v>165</c:v>
                </c:pt>
                <c:pt idx="9">
                  <c:v>169</c:v>
                </c:pt>
                <c:pt idx="10">
                  <c:v>190</c:v>
                </c:pt>
                <c:pt idx="11">
                  <c:v>242</c:v>
                </c:pt>
                <c:pt idx="12">
                  <c:v>259</c:v>
                </c:pt>
                <c:pt idx="13">
                  <c:v>339</c:v>
                </c:pt>
                <c:pt idx="14">
                  <c:v>998</c:v>
                </c:pt>
                <c:pt idx="15">
                  <c:v>943</c:v>
                </c:pt>
                <c:pt idx="16">
                  <c:v>1044</c:v>
                </c:pt>
                <c:pt idx="17">
                  <c:v>1074</c:v>
                </c:pt>
                <c:pt idx="18">
                  <c:v>1316</c:v>
                </c:pt>
                <c:pt idx="19">
                  <c:v>1754</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1</c:v>
                </c:pt>
                <c:pt idx="4">
                  <c:v>0</c:v>
                </c:pt>
                <c:pt idx="5">
                  <c:v>0</c:v>
                </c:pt>
                <c:pt idx="6">
                  <c:v>1</c:v>
                </c:pt>
                <c:pt idx="7">
                  <c:v>1</c:v>
                </c:pt>
                <c:pt idx="8">
                  <c:v>0</c:v>
                </c:pt>
                <c:pt idx="9">
                  <c:v>0</c:v>
                </c:pt>
                <c:pt idx="10">
                  <c:v>2</c:v>
                </c:pt>
                <c:pt idx="11">
                  <c:v>0</c:v>
                </c:pt>
                <c:pt idx="12">
                  <c:v>1</c:v>
                </c:pt>
                <c:pt idx="13">
                  <c:v>2</c:v>
                </c:pt>
                <c:pt idx="14">
                  <c:v>1</c:v>
                </c:pt>
                <c:pt idx="15">
                  <c:v>0</c:v>
                </c:pt>
                <c:pt idx="16">
                  <c:v>2</c:v>
                </c:pt>
                <c:pt idx="17">
                  <c:v>1</c:v>
                </c:pt>
                <c:pt idx="18">
                  <c:v>2</c:v>
                </c:pt>
                <c:pt idx="19">
                  <c:v>5</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c:v>
                </c:pt>
                <c:pt idx="1">
                  <c:v>1</c:v>
                </c:pt>
                <c:pt idx="2">
                  <c:v>0</c:v>
                </c:pt>
                <c:pt idx="3">
                  <c:v>1</c:v>
                </c:pt>
                <c:pt idx="4">
                  <c:v>2</c:v>
                </c:pt>
                <c:pt idx="5">
                  <c:v>1</c:v>
                </c:pt>
                <c:pt idx="6">
                  <c:v>0</c:v>
                </c:pt>
                <c:pt idx="7">
                  <c:v>0</c:v>
                </c:pt>
                <c:pt idx="8">
                  <c:v>3</c:v>
                </c:pt>
                <c:pt idx="9">
                  <c:v>5</c:v>
                </c:pt>
                <c:pt idx="10">
                  <c:v>6</c:v>
                </c:pt>
                <c:pt idx="11">
                  <c:v>5</c:v>
                </c:pt>
                <c:pt idx="12">
                  <c:v>5</c:v>
                </c:pt>
                <c:pt idx="13">
                  <c:v>6</c:v>
                </c:pt>
                <c:pt idx="14">
                  <c:v>4</c:v>
                </c:pt>
                <c:pt idx="15">
                  <c:v>5</c:v>
                </c:pt>
                <c:pt idx="16">
                  <c:v>4</c:v>
                </c:pt>
                <c:pt idx="17">
                  <c:v>6</c:v>
                </c:pt>
                <c:pt idx="18">
                  <c:v>8</c:v>
                </c:pt>
                <c:pt idx="19">
                  <c:v>3</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8</c:v>
                </c:pt>
                <c:pt idx="1">
                  <c:v>11</c:v>
                </c:pt>
                <c:pt idx="2">
                  <c:v>9</c:v>
                </c:pt>
                <c:pt idx="3">
                  <c:v>9</c:v>
                </c:pt>
                <c:pt idx="4">
                  <c:v>12</c:v>
                </c:pt>
                <c:pt idx="5">
                  <c:v>10</c:v>
                </c:pt>
                <c:pt idx="6">
                  <c:v>10</c:v>
                </c:pt>
                <c:pt idx="7">
                  <c:v>7</c:v>
                </c:pt>
                <c:pt idx="8">
                  <c:v>11</c:v>
                </c:pt>
                <c:pt idx="9">
                  <c:v>9</c:v>
                </c:pt>
                <c:pt idx="10">
                  <c:v>8</c:v>
                </c:pt>
                <c:pt idx="11">
                  <c:v>9</c:v>
                </c:pt>
                <c:pt idx="12">
                  <c:v>17</c:v>
                </c:pt>
                <c:pt idx="13">
                  <c:v>15</c:v>
                </c:pt>
                <c:pt idx="14">
                  <c:v>20</c:v>
                </c:pt>
                <c:pt idx="15">
                  <c:v>23</c:v>
                </c:pt>
                <c:pt idx="16">
                  <c:v>24</c:v>
                </c:pt>
                <c:pt idx="17">
                  <c:v>22</c:v>
                </c:pt>
                <c:pt idx="18">
                  <c:v>38</c:v>
                </c:pt>
                <c:pt idx="19">
                  <c:v>43</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101</c:v>
                </c:pt>
                <c:pt idx="1">
                  <c:v>115</c:v>
                </c:pt>
                <c:pt idx="2">
                  <c:v>121</c:v>
                </c:pt>
                <c:pt idx="3">
                  <c:v>94</c:v>
                </c:pt>
                <c:pt idx="4">
                  <c:v>97</c:v>
                </c:pt>
                <c:pt idx="5">
                  <c:v>119</c:v>
                </c:pt>
                <c:pt idx="6">
                  <c:v>116</c:v>
                </c:pt>
                <c:pt idx="7">
                  <c:v>123</c:v>
                </c:pt>
                <c:pt idx="8">
                  <c:v>143</c:v>
                </c:pt>
                <c:pt idx="9">
                  <c:v>156</c:v>
                </c:pt>
                <c:pt idx="10">
                  <c:v>171</c:v>
                </c:pt>
                <c:pt idx="11">
                  <c:v>159</c:v>
                </c:pt>
                <c:pt idx="12">
                  <c:v>157</c:v>
                </c:pt>
                <c:pt idx="13">
                  <c:v>184</c:v>
                </c:pt>
                <c:pt idx="14">
                  <c:v>165</c:v>
                </c:pt>
                <c:pt idx="15">
                  <c:v>136</c:v>
                </c:pt>
                <c:pt idx="16">
                  <c:v>139</c:v>
                </c:pt>
                <c:pt idx="17">
                  <c:v>124</c:v>
                </c:pt>
                <c:pt idx="18">
                  <c:v>170</c:v>
                </c:pt>
                <c:pt idx="19">
                  <c:v>136</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8</c:v>
                </c:pt>
                <c:pt idx="1">
                  <c:v>4</c:v>
                </c:pt>
                <c:pt idx="2">
                  <c:v>2</c:v>
                </c:pt>
                <c:pt idx="3">
                  <c:v>1</c:v>
                </c:pt>
                <c:pt idx="4">
                  <c:v>1</c:v>
                </c:pt>
                <c:pt idx="5">
                  <c:v>1</c:v>
                </c:pt>
                <c:pt idx="6">
                  <c:v>1</c:v>
                </c:pt>
                <c:pt idx="7">
                  <c:v>0</c:v>
                </c:pt>
                <c:pt idx="8">
                  <c:v>1</c:v>
                </c:pt>
                <c:pt idx="9">
                  <c:v>1</c:v>
                </c:pt>
                <c:pt idx="10">
                  <c:v>2</c:v>
                </c:pt>
                <c:pt idx="11">
                  <c:v>17</c:v>
                </c:pt>
                <c:pt idx="12">
                  <c:v>101</c:v>
                </c:pt>
                <c:pt idx="13">
                  <c:v>247</c:v>
                </c:pt>
                <c:pt idx="14">
                  <c:v>359</c:v>
                </c:pt>
                <c:pt idx="15">
                  <c:v>343</c:v>
                </c:pt>
                <c:pt idx="16">
                  <c:v>378</c:v>
                </c:pt>
                <c:pt idx="17">
                  <c:v>414</c:v>
                </c:pt>
                <c:pt idx="18">
                  <c:v>447</c:v>
                </c:pt>
                <c:pt idx="19">
                  <c:v>381</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5</c:v>
                </c:pt>
                <c:pt idx="8">
                  <c:v>3</c:v>
                </c:pt>
                <c:pt idx="9">
                  <c:v>4</c:v>
                </c:pt>
                <c:pt idx="10">
                  <c:v>19</c:v>
                </c:pt>
                <c:pt idx="11">
                  <c:v>16</c:v>
                </c:pt>
                <c:pt idx="12">
                  <c:v>13</c:v>
                </c:pt>
                <c:pt idx="13">
                  <c:v>21</c:v>
                </c:pt>
                <c:pt idx="14">
                  <c:v>12</c:v>
                </c:pt>
                <c:pt idx="15">
                  <c:v>16</c:v>
                </c:pt>
                <c:pt idx="16">
                  <c:v>7</c:v>
                </c:pt>
                <c:pt idx="17">
                  <c:v>16</c:v>
                </c:pt>
                <c:pt idx="18">
                  <c:v>11</c:v>
                </c:pt>
                <c:pt idx="19">
                  <c:v>15</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8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00"/>
      </c:valAx>
      <c:spPr>
        <a:noFill/>
        <a:ln>
          <a:solidFill>
            <a:schemeClr val="bg2"/>
          </a:solidFill>
        </a:ln>
      </c:spPr>
    </c:plotArea>
    <c:legend>
      <c:legendPos val="t"/>
      <c:layout>
        <c:manualLayout>
          <c:xMode val="edge"/>
          <c:yMode val="edge"/>
          <c:x val="0.22794281803353086"/>
          <c:y val="5.5053059915177109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11</c:v>
                </c:pt>
                <c:pt idx="1">
                  <c:v>15</c:v>
                </c:pt>
                <c:pt idx="2">
                  <c:v>25</c:v>
                </c:pt>
                <c:pt idx="3">
                  <c:v>20</c:v>
                </c:pt>
                <c:pt idx="4">
                  <c:v>21</c:v>
                </c:pt>
                <c:pt idx="5">
                  <c:v>20</c:v>
                </c:pt>
                <c:pt idx="6">
                  <c:v>23</c:v>
                </c:pt>
                <c:pt idx="7">
                  <c:v>14</c:v>
                </c:pt>
                <c:pt idx="8">
                  <c:v>21</c:v>
                </c:pt>
                <c:pt idx="9">
                  <c:v>13</c:v>
                </c:pt>
                <c:pt idx="10">
                  <c:v>20</c:v>
                </c:pt>
                <c:pt idx="11">
                  <c:v>31</c:v>
                </c:pt>
                <c:pt idx="12">
                  <c:v>19</c:v>
                </c:pt>
                <c:pt idx="13">
                  <c:v>34</c:v>
                </c:pt>
                <c:pt idx="14">
                  <c:v>18</c:v>
                </c:pt>
                <c:pt idx="15">
                  <c:v>28</c:v>
                </c:pt>
                <c:pt idx="16">
                  <c:v>21</c:v>
                </c:pt>
                <c:pt idx="17">
                  <c:v>23</c:v>
                </c:pt>
                <c:pt idx="18">
                  <c:v>26</c:v>
                </c:pt>
                <c:pt idx="19">
                  <c:v>24</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c:v>
                </c:pt>
                <c:pt idx="1">
                  <c:v>0</c:v>
                </c:pt>
                <c:pt idx="2">
                  <c:v>0</c:v>
                </c:pt>
                <c:pt idx="3">
                  <c:v>0</c:v>
                </c:pt>
                <c:pt idx="4">
                  <c:v>1</c:v>
                </c:pt>
                <c:pt idx="5">
                  <c:v>0</c:v>
                </c:pt>
                <c:pt idx="6">
                  <c:v>0</c:v>
                </c:pt>
                <c:pt idx="7">
                  <c:v>0</c:v>
                </c:pt>
                <c:pt idx="8">
                  <c:v>1</c:v>
                </c:pt>
                <c:pt idx="9">
                  <c:v>1</c:v>
                </c:pt>
                <c:pt idx="10">
                  <c:v>0</c:v>
                </c:pt>
                <c:pt idx="11">
                  <c:v>0</c:v>
                </c:pt>
                <c:pt idx="12">
                  <c:v>0</c:v>
                </c:pt>
                <c:pt idx="13">
                  <c:v>0</c:v>
                </c:pt>
                <c:pt idx="14">
                  <c:v>0</c:v>
                </c:pt>
                <c:pt idx="15">
                  <c:v>0</c:v>
                </c:pt>
                <c:pt idx="16">
                  <c:v>0</c:v>
                </c:pt>
                <c:pt idx="17">
                  <c:v>2</c:v>
                </c:pt>
                <c:pt idx="18">
                  <c:v>1</c:v>
                </c:pt>
                <c:pt idx="19">
                  <c:v>1</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2</c:v>
                </c:pt>
                <c:pt idx="10">
                  <c:v>4</c:v>
                </c:pt>
                <c:pt idx="11">
                  <c:v>2</c:v>
                </c:pt>
                <c:pt idx="12">
                  <c:v>1</c:v>
                </c:pt>
                <c:pt idx="13">
                  <c:v>0</c:v>
                </c:pt>
                <c:pt idx="14">
                  <c:v>2</c:v>
                </c:pt>
                <c:pt idx="15">
                  <c:v>0</c:v>
                </c:pt>
                <c:pt idx="16">
                  <c:v>2</c:v>
                </c:pt>
                <c:pt idx="17">
                  <c:v>0</c:v>
                </c:pt>
                <c:pt idx="18">
                  <c:v>3</c:v>
                </c:pt>
                <c:pt idx="19">
                  <c:v>4</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0"/>
      </c:valAx>
      <c:spPr>
        <a:noFill/>
        <a:ln>
          <a:solidFill>
            <a:schemeClr val="bg2"/>
          </a:solidFill>
        </a:ln>
      </c:spPr>
    </c:plotArea>
    <c:legend>
      <c:legendPos val="t"/>
      <c:layout>
        <c:manualLayout>
          <c:xMode val="edge"/>
          <c:yMode val="edge"/>
          <c:x val="0.28998455795748823"/>
          <c:y val="5.5053059915177109E-2"/>
          <c:w val="0.5730671758974516"/>
          <c:h val="9.0570592093130703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1</c:v>
                </c:pt>
                <c:pt idx="5">
                  <c:v>0</c:v>
                </c:pt>
                <c:pt idx="6">
                  <c:v>0</c:v>
                </c:pt>
                <c:pt idx="7">
                  <c:v>1</c:v>
                </c:pt>
                <c:pt idx="8">
                  <c:v>1</c:v>
                </c:pt>
                <c:pt idx="9">
                  <c:v>8</c:v>
                </c:pt>
                <c:pt idx="10">
                  <c:v>11</c:v>
                </c:pt>
                <c:pt idx="11">
                  <c:v>23</c:v>
                </c:pt>
                <c:pt idx="12">
                  <c:v>16</c:v>
                </c:pt>
                <c:pt idx="13">
                  <c:v>25</c:v>
                </c:pt>
                <c:pt idx="14">
                  <c:v>17</c:v>
                </c:pt>
                <c:pt idx="15">
                  <c:v>8</c:v>
                </c:pt>
                <c:pt idx="16">
                  <c:v>17</c:v>
                </c:pt>
                <c:pt idx="17">
                  <c:v>15</c:v>
                </c:pt>
                <c:pt idx="18">
                  <c:v>19</c:v>
                </c:pt>
                <c:pt idx="19">
                  <c:v>19</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49</c:v>
                </c:pt>
                <c:pt idx="1">
                  <c:v>57</c:v>
                </c:pt>
                <c:pt idx="2">
                  <c:v>62</c:v>
                </c:pt>
                <c:pt idx="3">
                  <c:v>69</c:v>
                </c:pt>
                <c:pt idx="4">
                  <c:v>90</c:v>
                </c:pt>
                <c:pt idx="5">
                  <c:v>70</c:v>
                </c:pt>
                <c:pt idx="6">
                  <c:v>71</c:v>
                </c:pt>
                <c:pt idx="7">
                  <c:v>49</c:v>
                </c:pt>
                <c:pt idx="8">
                  <c:v>79</c:v>
                </c:pt>
                <c:pt idx="9">
                  <c:v>69</c:v>
                </c:pt>
                <c:pt idx="10">
                  <c:v>78</c:v>
                </c:pt>
                <c:pt idx="11">
                  <c:v>88</c:v>
                </c:pt>
                <c:pt idx="12">
                  <c:v>72</c:v>
                </c:pt>
                <c:pt idx="13">
                  <c:v>93</c:v>
                </c:pt>
                <c:pt idx="14">
                  <c:v>63</c:v>
                </c:pt>
                <c:pt idx="15">
                  <c:v>88</c:v>
                </c:pt>
                <c:pt idx="16">
                  <c:v>72</c:v>
                </c:pt>
                <c:pt idx="17">
                  <c:v>76</c:v>
                </c:pt>
                <c:pt idx="18">
                  <c:v>97</c:v>
                </c:pt>
                <c:pt idx="19">
                  <c:v>76</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c:v>
                </c:pt>
                <c:pt idx="15">
                  <c:v>2</c:v>
                </c:pt>
                <c:pt idx="16">
                  <c:v>2</c:v>
                </c:pt>
                <c:pt idx="17">
                  <c:v>4</c:v>
                </c:pt>
                <c:pt idx="18">
                  <c:v>6</c:v>
                </c:pt>
                <c:pt idx="19">
                  <c:v>15</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314</c:v>
                </c:pt>
                <c:pt idx="1">
                  <c:v>314</c:v>
                </c:pt>
                <c:pt idx="2">
                  <c:v>327</c:v>
                </c:pt>
                <c:pt idx="3">
                  <c:v>366</c:v>
                </c:pt>
                <c:pt idx="4">
                  <c:v>359</c:v>
                </c:pt>
                <c:pt idx="5">
                  <c:v>358</c:v>
                </c:pt>
                <c:pt idx="6">
                  <c:v>374</c:v>
                </c:pt>
                <c:pt idx="7">
                  <c:v>370</c:v>
                </c:pt>
                <c:pt idx="8">
                  <c:v>404</c:v>
                </c:pt>
                <c:pt idx="9">
                  <c:v>404</c:v>
                </c:pt>
                <c:pt idx="10">
                  <c:v>457</c:v>
                </c:pt>
                <c:pt idx="11">
                  <c:v>445</c:v>
                </c:pt>
                <c:pt idx="12">
                  <c:v>431</c:v>
                </c:pt>
                <c:pt idx="13">
                  <c:v>468</c:v>
                </c:pt>
                <c:pt idx="14">
                  <c:v>507</c:v>
                </c:pt>
                <c:pt idx="15">
                  <c:v>461</c:v>
                </c:pt>
                <c:pt idx="16">
                  <c:v>486</c:v>
                </c:pt>
                <c:pt idx="17">
                  <c:v>491</c:v>
                </c:pt>
                <c:pt idx="18">
                  <c:v>506</c:v>
                </c:pt>
                <c:pt idx="19">
                  <c:v>487</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35</c:v>
                </c:pt>
                <c:pt idx="10">
                  <c:v>33</c:v>
                </c:pt>
                <c:pt idx="11">
                  <c:v>31</c:v>
                </c:pt>
                <c:pt idx="12">
                  <c:v>38</c:v>
                </c:pt>
                <c:pt idx="13">
                  <c:v>35</c:v>
                </c:pt>
                <c:pt idx="14">
                  <c:v>33</c:v>
                </c:pt>
                <c:pt idx="15">
                  <c:v>42</c:v>
                </c:pt>
                <c:pt idx="16">
                  <c:v>40</c:v>
                </c:pt>
                <c:pt idx="17">
                  <c:v>32</c:v>
                </c:pt>
                <c:pt idx="18">
                  <c:v>45</c:v>
                </c:pt>
                <c:pt idx="19">
                  <c:v>103</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Sheet1!$B$2:$B$20</c:f>
              <c:numCache>
                <c:formatCode>General</c:formatCode>
                <c:ptCount val="18"/>
                <c:pt idx="0">
                  <c:v>9</c:v>
                </c:pt>
                <c:pt idx="1">
                  <c:v>14</c:v>
                </c:pt>
                <c:pt idx="2">
                  <c:v>11</c:v>
                </c:pt>
                <c:pt idx="3">
                  <c:v>7</c:v>
                </c:pt>
                <c:pt idx="4">
                  <c:v>8</c:v>
                </c:pt>
                <c:pt idx="5">
                  <c:v>6</c:v>
                </c:pt>
                <c:pt idx="6">
                  <c:v>9</c:v>
                </c:pt>
                <c:pt idx="7">
                  <c:v>4</c:v>
                </c:pt>
                <c:pt idx="8">
                  <c:v>11</c:v>
                </c:pt>
                <c:pt idx="9">
                  <c:v>16</c:v>
                </c:pt>
                <c:pt idx="10">
                  <c:v>22</c:v>
                </c:pt>
                <c:pt idx="11">
                  <c:v>38</c:v>
                </c:pt>
                <c:pt idx="12">
                  <c:v>42</c:v>
                </c:pt>
                <c:pt idx="13">
                  <c:v>51</c:v>
                </c:pt>
                <c:pt idx="14">
                  <c:v>78</c:v>
                </c:pt>
                <c:pt idx="15">
                  <c:v>49</c:v>
                </c:pt>
                <c:pt idx="16">
                  <c:v>52</c:v>
                </c:pt>
                <c:pt idx="17">
                  <c:v>71</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Sheet1!$C$2:$C$20</c:f>
              <c:numCache>
                <c:formatCode>General</c:formatCode>
                <c:ptCount val="18"/>
                <c:pt idx="0">
                  <c:v>680</c:v>
                </c:pt>
                <c:pt idx="1">
                  <c:v>739</c:v>
                </c:pt>
                <c:pt idx="2">
                  <c:v>675</c:v>
                </c:pt>
                <c:pt idx="3">
                  <c:v>681</c:v>
                </c:pt>
                <c:pt idx="4">
                  <c:v>784</c:v>
                </c:pt>
                <c:pt idx="5">
                  <c:v>866</c:v>
                </c:pt>
                <c:pt idx="6">
                  <c:v>917</c:v>
                </c:pt>
                <c:pt idx="7">
                  <c:v>982</c:v>
                </c:pt>
                <c:pt idx="8">
                  <c:v>1103</c:v>
                </c:pt>
                <c:pt idx="9">
                  <c:v>1188</c:v>
                </c:pt>
                <c:pt idx="10">
                  <c:v>1296</c:v>
                </c:pt>
                <c:pt idx="11">
                  <c:v>1556</c:v>
                </c:pt>
                <c:pt idx="12">
                  <c:v>1658</c:v>
                </c:pt>
                <c:pt idx="13">
                  <c:v>1863</c:v>
                </c:pt>
                <c:pt idx="14">
                  <c:v>1948</c:v>
                </c:pt>
                <c:pt idx="15">
                  <c:v>2130</c:v>
                </c:pt>
                <c:pt idx="16">
                  <c:v>2289</c:v>
                </c:pt>
                <c:pt idx="17">
                  <c:v>2544</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Sheet1!$D$2:$D$20</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1</c:v>
                </c:pt>
                <c:pt idx="12">
                  <c:v>2</c:v>
                </c:pt>
                <c:pt idx="13">
                  <c:v>0</c:v>
                </c:pt>
                <c:pt idx="14">
                  <c:v>1</c:v>
                </c:pt>
                <c:pt idx="15">
                  <c:v>3</c:v>
                </c:pt>
                <c:pt idx="16">
                  <c:v>1</c:v>
                </c:pt>
                <c:pt idx="17">
                  <c:v>4</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30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0"/>
      </c:valAx>
      <c:spPr>
        <a:noFill/>
        <a:ln>
          <a:solidFill>
            <a:schemeClr val="bg2"/>
          </a:solidFill>
        </a:ln>
      </c:spPr>
    </c:plotArea>
    <c:legend>
      <c:legendPos val="t"/>
      <c:layout>
        <c:manualLayout>
          <c:xMode val="edge"/>
          <c:yMode val="edge"/>
          <c:x val="0.22794281803353086"/>
          <c:y val="5.5053059915177109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Sheet1!$B$2:$B$20</c:f>
              <c:numCache>
                <c:formatCode>General</c:formatCode>
                <c:ptCount val="18"/>
                <c:pt idx="0">
                  <c:v>1</c:v>
                </c:pt>
                <c:pt idx="1">
                  <c:v>2</c:v>
                </c:pt>
                <c:pt idx="2">
                  <c:v>1</c:v>
                </c:pt>
                <c:pt idx="3">
                  <c:v>3</c:v>
                </c:pt>
                <c:pt idx="4">
                  <c:v>4</c:v>
                </c:pt>
                <c:pt idx="5">
                  <c:v>1</c:v>
                </c:pt>
                <c:pt idx="6">
                  <c:v>1</c:v>
                </c:pt>
                <c:pt idx="7">
                  <c:v>0</c:v>
                </c:pt>
                <c:pt idx="8">
                  <c:v>1</c:v>
                </c:pt>
                <c:pt idx="9">
                  <c:v>3</c:v>
                </c:pt>
                <c:pt idx="10">
                  <c:v>4</c:v>
                </c:pt>
                <c:pt idx="11">
                  <c:v>3</c:v>
                </c:pt>
                <c:pt idx="12">
                  <c:v>6</c:v>
                </c:pt>
                <c:pt idx="13">
                  <c:v>3</c:v>
                </c:pt>
                <c:pt idx="14">
                  <c:v>0</c:v>
                </c:pt>
                <c:pt idx="15">
                  <c:v>9</c:v>
                </c:pt>
                <c:pt idx="16">
                  <c:v>9</c:v>
                </c:pt>
                <c:pt idx="17">
                  <c:v>4</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Sheet1!$C$2:$C$20</c:f>
              <c:numCache>
                <c:formatCode>General</c:formatCode>
                <c:ptCount val="18"/>
                <c:pt idx="0">
                  <c:v>37</c:v>
                </c:pt>
                <c:pt idx="1">
                  <c:v>23</c:v>
                </c:pt>
                <c:pt idx="2">
                  <c:v>41</c:v>
                </c:pt>
                <c:pt idx="3">
                  <c:v>32</c:v>
                </c:pt>
                <c:pt idx="4">
                  <c:v>34</c:v>
                </c:pt>
                <c:pt idx="5">
                  <c:v>40</c:v>
                </c:pt>
                <c:pt idx="6">
                  <c:v>40</c:v>
                </c:pt>
                <c:pt idx="7">
                  <c:v>48</c:v>
                </c:pt>
                <c:pt idx="8">
                  <c:v>51</c:v>
                </c:pt>
                <c:pt idx="9">
                  <c:v>40</c:v>
                </c:pt>
                <c:pt idx="10">
                  <c:v>54</c:v>
                </c:pt>
                <c:pt idx="11">
                  <c:v>51</c:v>
                </c:pt>
                <c:pt idx="12">
                  <c:v>55</c:v>
                </c:pt>
                <c:pt idx="13">
                  <c:v>66</c:v>
                </c:pt>
                <c:pt idx="14">
                  <c:v>94</c:v>
                </c:pt>
                <c:pt idx="15">
                  <c:v>96</c:v>
                </c:pt>
                <c:pt idx="16">
                  <c:v>114</c:v>
                </c:pt>
                <c:pt idx="17">
                  <c:v>124</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Sheet1!$D$2:$D$20</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5"/>
      </c:valAx>
      <c:spPr>
        <a:noFill/>
        <a:ln>
          <a:solidFill>
            <a:schemeClr val="bg2"/>
          </a:solidFill>
        </a:ln>
      </c:spPr>
    </c:plotArea>
    <c:legend>
      <c:legendPos val="t"/>
      <c:layout>
        <c:manualLayout>
          <c:xMode val="edge"/>
          <c:yMode val="edge"/>
          <c:x val="0.28998455795748823"/>
          <c:y val="5.5053059915177109E-2"/>
          <c:w val="0.5730671758974516"/>
          <c:h val="9.0570592093130703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8734423577928"/>
          <c:y val="0.15539775422376695"/>
          <c:w val="0.83353744502088878"/>
          <c:h val="0.760839923760899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c:v>
                </c:pt>
                <c:pt idx="1">
                  <c:v>7</c:v>
                </c:pt>
                <c:pt idx="2">
                  <c:v>7</c:v>
                </c:pt>
                <c:pt idx="3">
                  <c:v>8</c:v>
                </c:pt>
                <c:pt idx="4">
                  <c:v>9</c:v>
                </c:pt>
                <c:pt idx="5">
                  <c:v>21</c:v>
                </c:pt>
                <c:pt idx="6">
                  <c:v>15</c:v>
                </c:pt>
                <c:pt idx="7">
                  <c:v>10</c:v>
                </c:pt>
                <c:pt idx="8">
                  <c:v>16</c:v>
                </c:pt>
                <c:pt idx="9">
                  <c:v>21</c:v>
                </c:pt>
              </c:numCache>
            </c:numRef>
          </c:val>
          <c:extLst>
            <c:ext xmlns:c16="http://schemas.microsoft.com/office/drawing/2014/chart" uri="{C3380CC4-5D6E-409C-BE32-E72D297353CC}">
              <c16:uniqueId val="{00000000-0FC0-48FB-B56C-9A9ABC2534B4}"/>
            </c:ext>
          </c:extLst>
        </c:ser>
        <c:ser>
          <c:idx val="1"/>
          <c:order val="1"/>
          <c:tx>
            <c:strRef>
              <c:f>Sheet1!$C$1</c:f>
              <c:strCache>
                <c:ptCount val="1"/>
                <c:pt idx="0">
                  <c:v>Europe</c:v>
                </c:pt>
              </c:strCache>
            </c:strRef>
          </c:tx>
          <c:spPr>
            <a:solidFill>
              <a:srgbClr val="00B0F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13</c:v>
                </c:pt>
                <c:pt idx="1">
                  <c:v>17</c:v>
                </c:pt>
                <c:pt idx="2">
                  <c:v>17</c:v>
                </c:pt>
                <c:pt idx="3">
                  <c:v>26</c:v>
                </c:pt>
                <c:pt idx="4">
                  <c:v>33</c:v>
                </c:pt>
                <c:pt idx="5">
                  <c:v>11</c:v>
                </c:pt>
                <c:pt idx="6">
                  <c:v>31</c:v>
                </c:pt>
                <c:pt idx="7">
                  <c:v>54</c:v>
                </c:pt>
                <c:pt idx="8">
                  <c:v>55</c:v>
                </c:pt>
                <c:pt idx="9">
                  <c:v>43</c:v>
                </c:pt>
              </c:numCache>
            </c:numRef>
          </c:val>
          <c:extLst>
            <c:ext xmlns:c16="http://schemas.microsoft.com/office/drawing/2014/chart" uri="{C3380CC4-5D6E-409C-BE32-E72D297353CC}">
              <c16:uniqueId val="{00000001-0FC0-48FB-B56C-9A9ABC2534B4}"/>
            </c:ext>
          </c:extLst>
        </c:ser>
        <c:ser>
          <c:idx val="2"/>
          <c:order val="2"/>
          <c:tx>
            <c:strRef>
              <c:f>Sheet1!$D$1</c:f>
              <c:strCache>
                <c:ptCount val="1"/>
                <c:pt idx="0">
                  <c:v>Middle East</c:v>
                </c:pt>
              </c:strCache>
            </c:strRef>
          </c:tx>
          <c:spPr>
            <a:solidFill>
              <a:srgbClr val="C0000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4</c:v>
                </c:pt>
              </c:numCache>
            </c:numRef>
          </c:val>
          <c:extLst>
            <c:ext xmlns:c16="http://schemas.microsoft.com/office/drawing/2014/chart" uri="{C3380CC4-5D6E-409C-BE32-E72D297353CC}">
              <c16:uniqueId val="{00000002-0FC0-48FB-B56C-9A9ABC2534B4}"/>
            </c:ext>
          </c:extLst>
        </c:ser>
        <c:ser>
          <c:idx val="3"/>
          <c:order val="3"/>
          <c:tx>
            <c:strRef>
              <c:f>Sheet1!$E$1</c:f>
              <c:strCache>
                <c:ptCount val="1"/>
                <c:pt idx="0">
                  <c:v>North America</c:v>
                </c:pt>
              </c:strCache>
            </c:strRef>
          </c:tx>
          <c:spPr>
            <a:solidFill>
              <a:srgbClr val="92D05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Sheet1!$E$2:$E$11</c:f>
              <c:numCache>
                <c:formatCode>General</c:formatCode>
                <c:ptCount val="10"/>
                <c:pt idx="0">
                  <c:v>0</c:v>
                </c:pt>
                <c:pt idx="1">
                  <c:v>0</c:v>
                </c:pt>
                <c:pt idx="2">
                  <c:v>0</c:v>
                </c:pt>
                <c:pt idx="3">
                  <c:v>0</c:v>
                </c:pt>
                <c:pt idx="4">
                  <c:v>7</c:v>
                </c:pt>
                <c:pt idx="5">
                  <c:v>107</c:v>
                </c:pt>
                <c:pt idx="6">
                  <c:v>204</c:v>
                </c:pt>
                <c:pt idx="7">
                  <c:v>340</c:v>
                </c:pt>
                <c:pt idx="8">
                  <c:v>602</c:v>
                </c:pt>
                <c:pt idx="9">
                  <c:v>773</c:v>
                </c:pt>
              </c:numCache>
            </c:numRef>
          </c:val>
          <c:extLst>
            <c:ext xmlns:c16="http://schemas.microsoft.com/office/drawing/2014/chart" uri="{C3380CC4-5D6E-409C-BE32-E72D297353CC}">
              <c16:uniqueId val="{00000004-0FC0-48FB-B56C-9A9ABC2534B4}"/>
            </c:ext>
          </c:extLst>
        </c:ser>
        <c:dLbls>
          <c:showLegendKey val="0"/>
          <c:showVal val="0"/>
          <c:showCatName val="0"/>
          <c:showSerName val="0"/>
          <c:showPercent val="0"/>
          <c:showBubbleSize val="0"/>
        </c:dLbls>
        <c:gapWidth val="25"/>
        <c:overlap val="100"/>
        <c:axId val="1385458192"/>
        <c:axId val="1385448112"/>
      </c:barChart>
      <c:catAx>
        <c:axId val="1385458192"/>
        <c:scaling>
          <c:orientation val="minMax"/>
        </c:scaling>
        <c:delete val="0"/>
        <c:axPos val="b"/>
        <c:numFmt formatCode="General" sourceLinked="1"/>
        <c:majorTickMark val="none"/>
        <c:minorTickMark val="none"/>
        <c:tickLblPos val="nextTo"/>
        <c:spPr>
          <a:noFill/>
          <a:ln w="9525" cap="flat" cmpd="sng" algn="ctr">
            <a:solidFill>
              <a:schemeClr val="bg2">
                <a:lumMod val="65000"/>
                <a:lumOff val="35000"/>
              </a:schemeClr>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385448112"/>
        <c:crosses val="autoZero"/>
        <c:auto val="1"/>
        <c:lblAlgn val="ctr"/>
        <c:lblOffset val="100"/>
        <c:noMultiLvlLbl val="0"/>
      </c:catAx>
      <c:valAx>
        <c:axId val="1385448112"/>
        <c:scaling>
          <c:orientation val="minMax"/>
        </c:scaling>
        <c:delete val="0"/>
        <c:axPos val="l"/>
        <c:majorGridlines>
          <c:spPr>
            <a:ln w="9525" cap="flat" cmpd="sng" algn="ctr">
              <a:solidFill>
                <a:schemeClr val="bg2">
                  <a:lumMod val="50000"/>
                  <a:lumOff val="50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r>
                  <a:rPr lang="en-US" sz="1600" b="1" i="0" u="none" strike="noStrike" kern="1200" baseline="0">
                    <a:solidFill>
                      <a:schemeClr val="bg2"/>
                    </a:solidFill>
                  </a:rPr>
                  <a:t>Number of transplants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300" b="1" i="0" u="none" strike="noStrike" kern="1200" baseline="0">
                <a:solidFill>
                  <a:schemeClr val="bg2"/>
                </a:solidFill>
                <a:latin typeface="+mn-lt"/>
                <a:ea typeface="+mn-ea"/>
                <a:cs typeface="+mn-cs"/>
              </a:defRPr>
            </a:pPr>
            <a:endParaRPr lang="en-US"/>
          </a:p>
        </c:txPr>
        <c:crossAx val="1385458192"/>
        <c:crosses val="autoZero"/>
        <c:crossBetween val="between"/>
      </c:valAx>
      <c:spPr>
        <a:noFill/>
        <a:ln>
          <a:solidFill>
            <a:schemeClr val="bg2">
              <a:lumMod val="65000"/>
              <a:lumOff val="35000"/>
            </a:schemeClr>
          </a:solidFill>
        </a:ln>
        <a:effectLst/>
      </c:spPr>
    </c:plotArea>
    <c:legend>
      <c:legendPos val="t"/>
      <c:layout>
        <c:manualLayout>
          <c:xMode val="edge"/>
          <c:yMode val="edge"/>
          <c:x val="0.14268156815170099"/>
          <c:y val="1.7359857311996959E-2"/>
          <c:w val="0.81791169031599842"/>
          <c:h val="0.1099880552992212"/>
        </c:manualLayout>
      </c:layout>
      <c:overlay val="0"/>
      <c:spPr>
        <a:noFill/>
        <a:ln>
          <a:solidFill>
            <a:schemeClr val="bg2"/>
          </a:solidFill>
        </a:ln>
        <a:effectLst/>
      </c:spPr>
      <c:txPr>
        <a:bodyPr rot="0" spcFirstLastPara="1" vertOverflow="ellipsis" vert="horz" wrap="square" anchor="ctr" anchorCtr="1"/>
        <a:lstStyle/>
        <a:p>
          <a:pPr>
            <a:defRPr sz="13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2"/>
          </a:solidFill>
          <a:latin typeface="+mn-lt"/>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8734423577928"/>
          <c:y val="0.15539775422376695"/>
          <c:w val="0.83353744502088878"/>
          <c:h val="0.760839923760899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0</c:v>
                </c:pt>
                <c:pt idx="1">
                  <c:v>0</c:v>
                </c:pt>
                <c:pt idx="2">
                  <c:v>0</c:v>
                </c:pt>
                <c:pt idx="3">
                  <c:v>0</c:v>
                </c:pt>
                <c:pt idx="4">
                  <c:v>0</c:v>
                </c:pt>
                <c:pt idx="5">
                  <c:v>0</c:v>
                </c:pt>
                <c:pt idx="6">
                  <c:v>0</c:v>
                </c:pt>
                <c:pt idx="7">
                  <c:v>0</c:v>
                </c:pt>
                <c:pt idx="8">
                  <c:v>0</c:v>
                </c:pt>
                <c:pt idx="9">
                  <c:v>1</c:v>
                </c:pt>
              </c:numCache>
            </c:numRef>
          </c:val>
          <c:extLst>
            <c:ext xmlns:c16="http://schemas.microsoft.com/office/drawing/2014/chart" uri="{C3380CC4-5D6E-409C-BE32-E72D297353CC}">
              <c16:uniqueId val="{00000000-57BB-4427-87A2-120D37208810}"/>
            </c:ext>
          </c:extLst>
        </c:ser>
        <c:ser>
          <c:idx val="1"/>
          <c:order val="1"/>
          <c:tx>
            <c:strRef>
              <c:f>Sheet1!$C$1</c:f>
              <c:strCache>
                <c:ptCount val="1"/>
                <c:pt idx="0">
                  <c:v>Europe</c:v>
                </c:pt>
              </c:strCache>
            </c:strRef>
          </c:tx>
          <c:spPr>
            <a:solidFill>
              <a:srgbClr val="00B0F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0</c:v>
                </c:pt>
                <c:pt idx="1">
                  <c:v>1</c:v>
                </c:pt>
                <c:pt idx="2">
                  <c:v>1</c:v>
                </c:pt>
                <c:pt idx="3">
                  <c:v>2</c:v>
                </c:pt>
                <c:pt idx="4">
                  <c:v>1</c:v>
                </c:pt>
                <c:pt idx="5">
                  <c:v>7</c:v>
                </c:pt>
                <c:pt idx="6">
                  <c:v>6</c:v>
                </c:pt>
                <c:pt idx="7">
                  <c:v>3</c:v>
                </c:pt>
                <c:pt idx="8">
                  <c:v>7</c:v>
                </c:pt>
                <c:pt idx="9">
                  <c:v>8</c:v>
                </c:pt>
              </c:numCache>
            </c:numRef>
          </c:val>
          <c:extLst>
            <c:ext xmlns:c16="http://schemas.microsoft.com/office/drawing/2014/chart" uri="{C3380CC4-5D6E-409C-BE32-E72D297353CC}">
              <c16:uniqueId val="{00000001-57BB-4427-87A2-120D37208810}"/>
            </c:ext>
          </c:extLst>
        </c:ser>
        <c:ser>
          <c:idx val="2"/>
          <c:order val="2"/>
          <c:tx>
            <c:strRef>
              <c:f>Sheet1!$D$1</c:f>
              <c:strCache>
                <c:ptCount val="1"/>
                <c:pt idx="0">
                  <c:v>Middle East</c:v>
                </c:pt>
              </c:strCache>
            </c:strRef>
          </c:tx>
          <c:spPr>
            <a:solidFill>
              <a:srgbClr val="C0000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1</c:v>
                </c:pt>
              </c:numCache>
            </c:numRef>
          </c:val>
          <c:extLst>
            <c:ext xmlns:c16="http://schemas.microsoft.com/office/drawing/2014/chart" uri="{C3380CC4-5D6E-409C-BE32-E72D297353CC}">
              <c16:uniqueId val="{00000002-57BB-4427-87A2-120D37208810}"/>
            </c:ext>
          </c:extLst>
        </c:ser>
        <c:ser>
          <c:idx val="3"/>
          <c:order val="3"/>
          <c:tx>
            <c:strRef>
              <c:f>Sheet1!$E$1</c:f>
              <c:strCache>
                <c:ptCount val="1"/>
                <c:pt idx="0">
                  <c:v>North America</c:v>
                </c:pt>
              </c:strCache>
            </c:strRef>
          </c:tx>
          <c:spPr>
            <a:solidFill>
              <a:srgbClr val="92D050"/>
            </a:solidFill>
            <a:ln>
              <a:noFill/>
            </a:ln>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Sheet1!$E$2:$E$11</c:f>
              <c:numCache>
                <c:formatCode>General</c:formatCode>
                <c:ptCount val="10"/>
                <c:pt idx="0">
                  <c:v>0</c:v>
                </c:pt>
                <c:pt idx="1">
                  <c:v>0</c:v>
                </c:pt>
                <c:pt idx="2">
                  <c:v>0</c:v>
                </c:pt>
                <c:pt idx="3">
                  <c:v>0</c:v>
                </c:pt>
                <c:pt idx="4">
                  <c:v>0</c:v>
                </c:pt>
                <c:pt idx="5">
                  <c:v>0</c:v>
                </c:pt>
                <c:pt idx="6">
                  <c:v>1</c:v>
                </c:pt>
                <c:pt idx="7">
                  <c:v>3</c:v>
                </c:pt>
                <c:pt idx="8">
                  <c:v>10</c:v>
                </c:pt>
                <c:pt idx="9">
                  <c:v>14</c:v>
                </c:pt>
              </c:numCache>
            </c:numRef>
          </c:val>
          <c:extLst>
            <c:ext xmlns:c16="http://schemas.microsoft.com/office/drawing/2014/chart" uri="{C3380CC4-5D6E-409C-BE32-E72D297353CC}">
              <c16:uniqueId val="{00000003-57BB-4427-87A2-120D37208810}"/>
            </c:ext>
          </c:extLst>
        </c:ser>
        <c:dLbls>
          <c:showLegendKey val="0"/>
          <c:showVal val="0"/>
          <c:showCatName val="0"/>
          <c:showSerName val="0"/>
          <c:showPercent val="0"/>
          <c:showBubbleSize val="0"/>
        </c:dLbls>
        <c:gapWidth val="25"/>
        <c:overlap val="100"/>
        <c:axId val="1385458192"/>
        <c:axId val="1385448112"/>
      </c:barChart>
      <c:catAx>
        <c:axId val="1385458192"/>
        <c:scaling>
          <c:orientation val="minMax"/>
        </c:scaling>
        <c:delete val="0"/>
        <c:axPos val="b"/>
        <c:numFmt formatCode="General" sourceLinked="1"/>
        <c:majorTickMark val="none"/>
        <c:minorTickMark val="none"/>
        <c:tickLblPos val="nextTo"/>
        <c:spPr>
          <a:noFill/>
          <a:ln w="9525" cap="flat" cmpd="sng" algn="ctr">
            <a:solidFill>
              <a:schemeClr val="bg2">
                <a:lumMod val="65000"/>
                <a:lumOff val="35000"/>
              </a:schemeClr>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385448112"/>
        <c:crosses val="autoZero"/>
        <c:auto val="1"/>
        <c:lblAlgn val="ctr"/>
        <c:lblOffset val="100"/>
        <c:noMultiLvlLbl val="0"/>
      </c:catAx>
      <c:valAx>
        <c:axId val="1385448112"/>
        <c:scaling>
          <c:orientation val="minMax"/>
        </c:scaling>
        <c:delete val="0"/>
        <c:axPos val="l"/>
        <c:majorGridlines>
          <c:spPr>
            <a:ln w="9525" cap="flat" cmpd="sng" algn="ctr">
              <a:solidFill>
                <a:schemeClr val="bg2">
                  <a:lumMod val="50000"/>
                  <a:lumOff val="50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r>
                  <a:rPr lang="en-US" sz="1600" b="1" i="0" u="none" strike="noStrike" kern="1200" baseline="0">
                    <a:solidFill>
                      <a:schemeClr val="bg2"/>
                    </a:solidFill>
                  </a:rPr>
                  <a:t>Number of transplants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300" b="1" i="0" u="none" strike="noStrike" kern="1200" baseline="0">
                <a:solidFill>
                  <a:schemeClr val="bg2"/>
                </a:solidFill>
                <a:latin typeface="+mn-lt"/>
                <a:ea typeface="+mn-ea"/>
                <a:cs typeface="+mn-cs"/>
              </a:defRPr>
            </a:pPr>
            <a:endParaRPr lang="en-US"/>
          </a:p>
        </c:txPr>
        <c:crossAx val="1385458192"/>
        <c:crosses val="autoZero"/>
        <c:crossBetween val="between"/>
      </c:valAx>
      <c:spPr>
        <a:noFill/>
        <a:ln>
          <a:solidFill>
            <a:schemeClr val="bg2">
              <a:lumMod val="65000"/>
              <a:lumOff val="35000"/>
            </a:schemeClr>
          </a:solidFill>
        </a:ln>
        <a:effectLst/>
      </c:spPr>
    </c:plotArea>
    <c:legend>
      <c:legendPos val="t"/>
      <c:layout>
        <c:manualLayout>
          <c:xMode val="edge"/>
          <c:yMode val="edge"/>
          <c:x val="0.14919804073069551"/>
          <c:y val="1.7359857311996959E-2"/>
          <c:w val="0.80483228400668749"/>
          <c:h val="0.1099880552992212"/>
        </c:manualLayout>
      </c:layout>
      <c:overlay val="0"/>
      <c:spPr>
        <a:noFill/>
        <a:ln>
          <a:solidFill>
            <a:schemeClr val="bg2"/>
          </a:solidFill>
        </a:ln>
        <a:effectLst/>
      </c:spPr>
      <c:txPr>
        <a:bodyPr rot="0" spcFirstLastPara="1" vertOverflow="ellipsis" vert="horz" wrap="square" anchor="ctr" anchorCtr="1"/>
        <a:lstStyle/>
        <a:p>
          <a:pPr>
            <a:defRPr sz="13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2"/>
          </a:solidFill>
          <a:latin typeface="+mn-lt"/>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75889701796726661"/>
        </c:manualLayout>
      </c:layout>
      <c:scatterChart>
        <c:scatterStyle val="lineMarker"/>
        <c:varyColors val="0"/>
        <c:ser>
          <c:idx val="0"/>
          <c:order val="0"/>
          <c:tx>
            <c:strRef>
              <c:f>Sheet1!$B$1</c:f>
              <c:strCache>
                <c:ptCount val="1"/>
                <c:pt idx="0">
                  <c:v>2005-2009 (N=10,448)</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0.98124023439999997</c:v>
                </c:pt>
                <c:pt idx="2">
                  <c:v>0.97377441409999999</c:v>
                </c:pt>
                <c:pt idx="3">
                  <c:v>0.9681256104</c:v>
                </c:pt>
                <c:pt idx="4">
                  <c:v>0.96371826169999997</c:v>
                </c:pt>
                <c:pt idx="5">
                  <c:v>0.96007385249999999</c:v>
                </c:pt>
                <c:pt idx="6">
                  <c:v>0.95757446290000003</c:v>
                </c:pt>
                <c:pt idx="7">
                  <c:v>0.95555297849999998</c:v>
                </c:pt>
                <c:pt idx="8">
                  <c:v>0.95314514159999997</c:v>
                </c:pt>
                <c:pt idx="9">
                  <c:v>0.95150756839999995</c:v>
                </c:pt>
                <c:pt idx="10">
                  <c:v>0.9493878174</c:v>
                </c:pt>
                <c:pt idx="11">
                  <c:v>0.94784606930000004</c:v>
                </c:pt>
                <c:pt idx="12">
                  <c:v>0.94688232419999996</c:v>
                </c:pt>
                <c:pt idx="13">
                  <c:v>0.94524353029999997</c:v>
                </c:pt>
                <c:pt idx="14">
                  <c:v>0.9444720459</c:v>
                </c:pt>
                <c:pt idx="15">
                  <c:v>0.94350769040000004</c:v>
                </c:pt>
                <c:pt idx="16">
                  <c:v>0.94273620609999997</c:v>
                </c:pt>
                <c:pt idx="17">
                  <c:v>0.94119262699999995</c:v>
                </c:pt>
                <c:pt idx="18">
                  <c:v>0.93974548339999997</c:v>
                </c:pt>
                <c:pt idx="19">
                  <c:v>0.93897338870000002</c:v>
                </c:pt>
                <c:pt idx="20">
                  <c:v>0.93839416499999995</c:v>
                </c:pt>
                <c:pt idx="21">
                  <c:v>0.93742919920000001</c:v>
                </c:pt>
                <c:pt idx="22">
                  <c:v>0.93636779790000002</c:v>
                </c:pt>
                <c:pt idx="23">
                  <c:v>0.93511291500000004</c:v>
                </c:pt>
                <c:pt idx="24">
                  <c:v>0.93472656249999997</c:v>
                </c:pt>
                <c:pt idx="25">
                  <c:v>0.93327880860000001</c:v>
                </c:pt>
                <c:pt idx="26">
                  <c:v>0.93250671389999995</c:v>
                </c:pt>
                <c:pt idx="27">
                  <c:v>0.93144531249999996</c:v>
                </c:pt>
                <c:pt idx="28">
                  <c:v>0.93067321780000001</c:v>
                </c:pt>
                <c:pt idx="29">
                  <c:v>0.9299975586</c:v>
                </c:pt>
                <c:pt idx="30">
                  <c:v>0.9293212891</c:v>
                </c:pt>
                <c:pt idx="31">
                  <c:v>0.92883850099999998</c:v>
                </c:pt>
                <c:pt idx="32">
                  <c:v>0.92806640630000004</c:v>
                </c:pt>
                <c:pt idx="33">
                  <c:v>0.92748718259999996</c:v>
                </c:pt>
                <c:pt idx="34">
                  <c:v>0.92681091309999997</c:v>
                </c:pt>
                <c:pt idx="35">
                  <c:v>0.92594177249999998</c:v>
                </c:pt>
                <c:pt idx="36">
                  <c:v>0.92507263179999999</c:v>
                </c:pt>
                <c:pt idx="37">
                  <c:v>0.92420288090000002</c:v>
                </c:pt>
                <c:pt idx="38">
                  <c:v>0.9237200928</c:v>
                </c:pt>
                <c:pt idx="39">
                  <c:v>0.92294738769999995</c:v>
                </c:pt>
                <c:pt idx="40">
                  <c:v>0.92236755370000001</c:v>
                </c:pt>
                <c:pt idx="41">
                  <c:v>0.92130432129999995</c:v>
                </c:pt>
                <c:pt idx="42">
                  <c:v>0.92033813480000004</c:v>
                </c:pt>
                <c:pt idx="43">
                  <c:v>0.91966186520000004</c:v>
                </c:pt>
                <c:pt idx="44">
                  <c:v>0.91869506840000004</c:v>
                </c:pt>
                <c:pt idx="45">
                  <c:v>0.91753540040000003</c:v>
                </c:pt>
                <c:pt idx="46">
                  <c:v>0.91695556639999998</c:v>
                </c:pt>
                <c:pt idx="47">
                  <c:v>0.91618225099999995</c:v>
                </c:pt>
                <c:pt idx="48">
                  <c:v>0.91550537109999996</c:v>
                </c:pt>
                <c:pt idx="49">
                  <c:v>0.91453857419999995</c:v>
                </c:pt>
                <c:pt idx="50">
                  <c:v>0.91366882319999998</c:v>
                </c:pt>
                <c:pt idx="51">
                  <c:v>0.91279846190000002</c:v>
                </c:pt>
                <c:pt idx="52">
                  <c:v>0.9125085449</c:v>
                </c:pt>
                <c:pt idx="53">
                  <c:v>0.91163879390000002</c:v>
                </c:pt>
                <c:pt idx="54">
                  <c:v>0.91028564450000005</c:v>
                </c:pt>
                <c:pt idx="55">
                  <c:v>0.90980224610000004</c:v>
                </c:pt>
                <c:pt idx="56">
                  <c:v>0.90922180180000001</c:v>
                </c:pt>
                <c:pt idx="57">
                  <c:v>0.90854553220000001</c:v>
                </c:pt>
                <c:pt idx="58">
                  <c:v>0.9075787354</c:v>
                </c:pt>
                <c:pt idx="59">
                  <c:v>0.90709533689999999</c:v>
                </c:pt>
                <c:pt idx="60">
                  <c:v>0.90622497560000004</c:v>
                </c:pt>
                <c:pt idx="61">
                  <c:v>0.9056445313</c:v>
                </c:pt>
                <c:pt idx="62">
                  <c:v>0.90467773439999999</c:v>
                </c:pt>
                <c:pt idx="63">
                  <c:v>0.90409729000000005</c:v>
                </c:pt>
                <c:pt idx="64">
                  <c:v>0.90312988279999995</c:v>
                </c:pt>
                <c:pt idx="65">
                  <c:v>0.90216247559999996</c:v>
                </c:pt>
                <c:pt idx="66">
                  <c:v>0.90138854980000005</c:v>
                </c:pt>
                <c:pt idx="67">
                  <c:v>0.90032409670000002</c:v>
                </c:pt>
                <c:pt idx="68">
                  <c:v>0.89993713379999996</c:v>
                </c:pt>
                <c:pt idx="69">
                  <c:v>0.89887207030000005</c:v>
                </c:pt>
                <c:pt idx="70">
                  <c:v>0.89838867190000005</c:v>
                </c:pt>
                <c:pt idx="71">
                  <c:v>0.89790466309999994</c:v>
                </c:pt>
                <c:pt idx="72">
                  <c:v>0.89693603519999998</c:v>
                </c:pt>
                <c:pt idx="73">
                  <c:v>0.89606445310000005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2010-2017 (N=20,206)</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0.98747863769999999</c:v>
                </c:pt>
                <c:pt idx="2">
                  <c:v>0.98198425290000002</c:v>
                </c:pt>
                <c:pt idx="3">
                  <c:v>0.97673583980000001</c:v>
                </c:pt>
                <c:pt idx="4">
                  <c:v>0.97267150879999997</c:v>
                </c:pt>
                <c:pt idx="5">
                  <c:v>0.9697406006</c:v>
                </c:pt>
                <c:pt idx="6">
                  <c:v>0.96630737300000002</c:v>
                </c:pt>
                <c:pt idx="7">
                  <c:v>0.96391479489999998</c:v>
                </c:pt>
                <c:pt idx="8">
                  <c:v>0.96246765140000001</c:v>
                </c:pt>
                <c:pt idx="9">
                  <c:v>0.96057006840000003</c:v>
                </c:pt>
                <c:pt idx="10">
                  <c:v>0.95857238769999997</c:v>
                </c:pt>
                <c:pt idx="11">
                  <c:v>0.95682373050000002</c:v>
                </c:pt>
                <c:pt idx="12">
                  <c:v>0.95527465820000002</c:v>
                </c:pt>
                <c:pt idx="13">
                  <c:v>0.95432434079999995</c:v>
                </c:pt>
                <c:pt idx="14">
                  <c:v>0.95327453610000001</c:v>
                </c:pt>
                <c:pt idx="15">
                  <c:v>0.95202453610000004</c:v>
                </c:pt>
                <c:pt idx="16">
                  <c:v>0.95057373050000005</c:v>
                </c:pt>
                <c:pt idx="17">
                  <c:v>0.94967285160000003</c:v>
                </c:pt>
                <c:pt idx="18">
                  <c:v>0.94867248540000004</c:v>
                </c:pt>
                <c:pt idx="19">
                  <c:v>0.94787170409999999</c:v>
                </c:pt>
                <c:pt idx="20">
                  <c:v>0.94677124020000003</c:v>
                </c:pt>
                <c:pt idx="21">
                  <c:v>0.94577026369999995</c:v>
                </c:pt>
                <c:pt idx="22">
                  <c:v>0.94506958009999997</c:v>
                </c:pt>
                <c:pt idx="23">
                  <c:v>0.94416870119999996</c:v>
                </c:pt>
                <c:pt idx="24">
                  <c:v>0.94331787109999998</c:v>
                </c:pt>
                <c:pt idx="25">
                  <c:v>0.94251708980000004</c:v>
                </c:pt>
                <c:pt idx="26">
                  <c:v>0.94186706539999998</c:v>
                </c:pt>
                <c:pt idx="27">
                  <c:v>0.94131652830000001</c:v>
                </c:pt>
                <c:pt idx="28">
                  <c:v>0.94076599120000004</c:v>
                </c:pt>
                <c:pt idx="29">
                  <c:v>0.9404156494</c:v>
                </c:pt>
                <c:pt idx="30">
                  <c:v>0.93976501459999995</c:v>
                </c:pt>
                <c:pt idx="31">
                  <c:v>0.93886352539999995</c:v>
                </c:pt>
                <c:pt idx="32">
                  <c:v>0.93821289060000002</c:v>
                </c:pt>
                <c:pt idx="33">
                  <c:v>0.93756225589999997</c:v>
                </c:pt>
                <c:pt idx="34">
                  <c:v>0.93696166989999996</c:v>
                </c:pt>
                <c:pt idx="35">
                  <c:v>0.93646118160000003</c:v>
                </c:pt>
                <c:pt idx="36">
                  <c:v>0.93570983890000003</c:v>
                </c:pt>
                <c:pt idx="37">
                  <c:v>0.93535949709999999</c:v>
                </c:pt>
                <c:pt idx="38">
                  <c:v>0.93470825199999996</c:v>
                </c:pt>
                <c:pt idx="39">
                  <c:v>0.93385681149999999</c:v>
                </c:pt>
                <c:pt idx="40">
                  <c:v>0.93335571289999997</c:v>
                </c:pt>
                <c:pt idx="41">
                  <c:v>0.9326544189</c:v>
                </c:pt>
                <c:pt idx="42">
                  <c:v>0.93235412600000001</c:v>
                </c:pt>
                <c:pt idx="43">
                  <c:v>0.93190307620000001</c:v>
                </c:pt>
                <c:pt idx="44">
                  <c:v>0.93110168459999998</c:v>
                </c:pt>
                <c:pt idx="45">
                  <c:v>0.93050048829999998</c:v>
                </c:pt>
                <c:pt idx="46">
                  <c:v>0.9297485352</c:v>
                </c:pt>
                <c:pt idx="47">
                  <c:v>0.92914733890000001</c:v>
                </c:pt>
                <c:pt idx="48">
                  <c:v>0.92894714359999997</c:v>
                </c:pt>
                <c:pt idx="49">
                  <c:v>0.92844604490000004</c:v>
                </c:pt>
                <c:pt idx="50">
                  <c:v>0.92774475099999998</c:v>
                </c:pt>
                <c:pt idx="51">
                  <c:v>0.92689270020000003</c:v>
                </c:pt>
                <c:pt idx="52">
                  <c:v>0.92619140629999996</c:v>
                </c:pt>
                <c:pt idx="53">
                  <c:v>0.92569030760000004</c:v>
                </c:pt>
                <c:pt idx="54">
                  <c:v>0.92523925780000005</c:v>
                </c:pt>
                <c:pt idx="55">
                  <c:v>0.92478820799999994</c:v>
                </c:pt>
                <c:pt idx="56">
                  <c:v>0.92403686519999995</c:v>
                </c:pt>
                <c:pt idx="57">
                  <c:v>0.92348571779999999</c:v>
                </c:pt>
                <c:pt idx="58">
                  <c:v>0.92278381350000005</c:v>
                </c:pt>
                <c:pt idx="59">
                  <c:v>0.92213256840000002</c:v>
                </c:pt>
                <c:pt idx="60">
                  <c:v>0.92203186039999996</c:v>
                </c:pt>
                <c:pt idx="61">
                  <c:v>0.92102966310000001</c:v>
                </c:pt>
                <c:pt idx="62">
                  <c:v>0.92077941890000004</c:v>
                </c:pt>
                <c:pt idx="63">
                  <c:v>0.92052856449999998</c:v>
                </c:pt>
                <c:pt idx="64">
                  <c:v>0.91992675779999999</c:v>
                </c:pt>
                <c:pt idx="65">
                  <c:v>0.91962646479999999</c:v>
                </c:pt>
                <c:pt idx="66">
                  <c:v>0.91922546390000004</c:v>
                </c:pt>
                <c:pt idx="67">
                  <c:v>0.91872375490000002</c:v>
                </c:pt>
                <c:pt idx="68">
                  <c:v>0.9182226563</c:v>
                </c:pt>
                <c:pt idx="69">
                  <c:v>0.91762084960000001</c:v>
                </c:pt>
                <c:pt idx="70">
                  <c:v>0.91721984860000005</c:v>
                </c:pt>
                <c:pt idx="71">
                  <c:v>0.91671875000000003</c:v>
                </c:pt>
                <c:pt idx="72">
                  <c:v>0.91641784670000004</c:v>
                </c:pt>
                <c:pt idx="73">
                  <c:v>0.91586608889999999</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2018-2023 (N=20,437)</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0.9924645996</c:v>
                </c:pt>
                <c:pt idx="2">
                  <c:v>0.98815856930000001</c:v>
                </c:pt>
                <c:pt idx="3">
                  <c:v>0.98438964839999998</c:v>
                </c:pt>
                <c:pt idx="4">
                  <c:v>0.98125366209999998</c:v>
                </c:pt>
                <c:pt idx="5">
                  <c:v>0.97806335450000004</c:v>
                </c:pt>
                <c:pt idx="6">
                  <c:v>0.97565368649999995</c:v>
                </c:pt>
                <c:pt idx="7">
                  <c:v>0.97319030760000003</c:v>
                </c:pt>
                <c:pt idx="8">
                  <c:v>0.97151367190000004</c:v>
                </c:pt>
                <c:pt idx="9">
                  <c:v>0.96988586430000001</c:v>
                </c:pt>
                <c:pt idx="10">
                  <c:v>0.96815856929999999</c:v>
                </c:pt>
                <c:pt idx="11">
                  <c:v>0.96682556149999999</c:v>
                </c:pt>
                <c:pt idx="12">
                  <c:v>0.9654919434</c:v>
                </c:pt>
                <c:pt idx="13">
                  <c:v>0.96400939939999997</c:v>
                </c:pt>
                <c:pt idx="14">
                  <c:v>0.96232971190000005</c:v>
                </c:pt>
                <c:pt idx="15">
                  <c:v>0.96064941410000004</c:v>
                </c:pt>
                <c:pt idx="16">
                  <c:v>0.95975952149999999</c:v>
                </c:pt>
                <c:pt idx="17">
                  <c:v>0.95837585449999996</c:v>
                </c:pt>
                <c:pt idx="18">
                  <c:v>0.95748596190000002</c:v>
                </c:pt>
                <c:pt idx="19">
                  <c:v>0.95659606929999996</c:v>
                </c:pt>
                <c:pt idx="20">
                  <c:v>0.955458374</c:v>
                </c:pt>
                <c:pt idx="21">
                  <c:v>0.95402404789999995</c:v>
                </c:pt>
                <c:pt idx="22">
                  <c:v>0.95273742679999995</c:v>
                </c:pt>
                <c:pt idx="23">
                  <c:v>0.95150085449999999</c:v>
                </c:pt>
                <c:pt idx="24">
                  <c:v>0.95051086429999998</c:v>
                </c:pt>
                <c:pt idx="25">
                  <c:v>0.94962036130000005</c:v>
                </c:pt>
                <c:pt idx="26">
                  <c:v>0.94823486329999995</c:v>
                </c:pt>
                <c:pt idx="27">
                  <c:v>0.94749267579999996</c:v>
                </c:pt>
                <c:pt idx="28">
                  <c:v>0.94655212399999999</c:v>
                </c:pt>
                <c:pt idx="29">
                  <c:v>0.94595825200000005</c:v>
                </c:pt>
                <c:pt idx="30">
                  <c:v>0.94516601560000002</c:v>
                </c:pt>
                <c:pt idx="31">
                  <c:v>0.94477050780000005</c:v>
                </c:pt>
                <c:pt idx="32">
                  <c:v>0.94402770999999996</c:v>
                </c:pt>
                <c:pt idx="33">
                  <c:v>0.94343383790000002</c:v>
                </c:pt>
                <c:pt idx="34">
                  <c:v>0.94274047849999998</c:v>
                </c:pt>
                <c:pt idx="35">
                  <c:v>0.94165100099999999</c:v>
                </c:pt>
                <c:pt idx="36">
                  <c:v>0.94110656739999998</c:v>
                </c:pt>
                <c:pt idx="37">
                  <c:v>0.94011596679999998</c:v>
                </c:pt>
                <c:pt idx="38">
                  <c:v>0.93976928709999996</c:v>
                </c:pt>
                <c:pt idx="39">
                  <c:v>0.93922424319999998</c:v>
                </c:pt>
                <c:pt idx="40">
                  <c:v>0.93858032229999999</c:v>
                </c:pt>
                <c:pt idx="41">
                  <c:v>0.93793579100000002</c:v>
                </c:pt>
                <c:pt idx="42">
                  <c:v>0.9375891113</c:v>
                </c:pt>
                <c:pt idx="43">
                  <c:v>0.93709350589999996</c:v>
                </c:pt>
                <c:pt idx="44">
                  <c:v>0.93644958499999997</c:v>
                </c:pt>
                <c:pt idx="45">
                  <c:v>0.93565673829999996</c:v>
                </c:pt>
                <c:pt idx="46">
                  <c:v>0.93496276860000005</c:v>
                </c:pt>
                <c:pt idx="47">
                  <c:v>0.93407043460000005</c:v>
                </c:pt>
                <c:pt idx="48">
                  <c:v>0.93362487790000004</c:v>
                </c:pt>
                <c:pt idx="49">
                  <c:v>0.93322814939999998</c:v>
                </c:pt>
                <c:pt idx="50">
                  <c:v>0.93258361820000002</c:v>
                </c:pt>
                <c:pt idx="51">
                  <c:v>0.93189025879999998</c:v>
                </c:pt>
                <c:pt idx="52">
                  <c:v>0.93159240720000003</c:v>
                </c:pt>
                <c:pt idx="53">
                  <c:v>0.93119628909999996</c:v>
                </c:pt>
                <c:pt idx="54">
                  <c:v>0.93055175779999999</c:v>
                </c:pt>
                <c:pt idx="55">
                  <c:v>0.93010559079999999</c:v>
                </c:pt>
                <c:pt idx="56">
                  <c:v>0.92975891109999997</c:v>
                </c:pt>
                <c:pt idx="57">
                  <c:v>0.92946105960000003</c:v>
                </c:pt>
                <c:pt idx="58">
                  <c:v>0.9292132568</c:v>
                </c:pt>
                <c:pt idx="59">
                  <c:v>0.9287670898</c:v>
                </c:pt>
                <c:pt idx="60">
                  <c:v>0.92832031250000002</c:v>
                </c:pt>
                <c:pt idx="61">
                  <c:v>0.92782470699999997</c:v>
                </c:pt>
                <c:pt idx="62">
                  <c:v>0.92717956540000002</c:v>
                </c:pt>
                <c:pt idx="63">
                  <c:v>0.92703063959999998</c:v>
                </c:pt>
                <c:pt idx="64">
                  <c:v>0.92658386230000001</c:v>
                </c:pt>
                <c:pt idx="65">
                  <c:v>0.92618652339999996</c:v>
                </c:pt>
                <c:pt idx="66">
                  <c:v>0.92593811039999996</c:v>
                </c:pt>
                <c:pt idx="67">
                  <c:v>0.92554016110000004</c:v>
                </c:pt>
                <c:pt idx="68">
                  <c:v>0.92524169919999999</c:v>
                </c:pt>
                <c:pt idx="69">
                  <c:v>0.92479370120000004</c:v>
                </c:pt>
                <c:pt idx="70">
                  <c:v>0.9244946289</c:v>
                </c:pt>
                <c:pt idx="71">
                  <c:v>0.92399475099999995</c:v>
                </c:pt>
                <c:pt idx="72">
                  <c:v>0.92364379880000003</c:v>
                </c:pt>
                <c:pt idx="73">
                  <c:v>0.92324035640000002</c:v>
                </c:pt>
              </c:numCache>
            </c:numRef>
          </c:yVal>
          <c:smooth val="0"/>
          <c:extLst>
            <c:ext xmlns:c16="http://schemas.microsoft.com/office/drawing/2014/chart" uri="{C3380CC4-5D6E-409C-BE32-E72D297353CC}">
              <c16:uniqueId val="{00000001-D751-497E-9DEA-977D18E4CB80}"/>
            </c:ext>
          </c:extLst>
        </c:ser>
        <c:dLbls>
          <c:showLegendKey val="0"/>
          <c:showVal val="0"/>
          <c:showCatName val="0"/>
          <c:showSerName val="0"/>
          <c:showPercent val="0"/>
          <c:showBubbleSize val="0"/>
        </c:dLbls>
        <c:axId val="684752808"/>
        <c:axId val="684753200"/>
        <c:extLst>
          <c:ext xmlns:c15="http://schemas.microsoft.com/office/drawing/2012/chart" uri="{02D57815-91ED-43cb-92C2-25804820EDAC}">
            <c15:filteredScatterSeries>
              <c15:ser>
                <c:idx val="3"/>
                <c:order val="3"/>
                <c:tx>
                  <c:strRef>
                    <c:extLst>
                      <c:ext uri="{02D57815-91ED-43cb-92C2-25804820EDAC}">
                        <c15:formulaRef>
                          <c15:sqref>Sheet1!#REF!</c15:sqref>
                        </c15:formulaRef>
                      </c:ext>
                    </c:extLst>
                    <c:strCache>
                      <c:ptCount val="1"/>
                      <c:pt idx="0">
                        <c:v>#REF!</c:v>
                      </c:pt>
                    </c:strCache>
                  </c:strRef>
                </c:tx>
                <c:spPr>
                  <a:ln w="41275">
                    <a:solidFill>
                      <a:schemeClr val="accent6">
                        <a:lumMod val="75000"/>
                      </a:schemeClr>
                    </a:solidFill>
                  </a:ln>
                </c:spPr>
                <c:marker>
                  <c:symbol val="none"/>
                </c:marker>
                <c:xVal>
                  <c:numRef>
                    <c:extLst>
                      <c:ext uri="{02D57815-91ED-43cb-92C2-25804820EDAC}">
                        <c15:formulaRef>
                          <c15:sqref>Sheet1!$A$2:$A$75</c15:sqref>
                        </c15:formulaRef>
                      </c:ext>
                    </c:extLst>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extLst>
                      <c:ext uri="{02D57815-91ED-43cb-92C2-25804820EDAC}">
                        <c15:formulaRef>
                          <c15:sqref>Sheet1!#REF!</c15:sqref>
                        </c15:formulaRef>
                      </c:ext>
                    </c:extLst>
                    <c:numCache>
                      <c:formatCode>General</c:formatCode>
                      <c:ptCount val="1"/>
                      <c:pt idx="0">
                        <c:v>1</c:v>
                      </c:pt>
                    </c:numCache>
                  </c:numRef>
                </c:yVal>
                <c:smooth val="0"/>
                <c:extLst>
                  <c:ext xmlns:c16="http://schemas.microsoft.com/office/drawing/2014/chart" uri="{C3380CC4-5D6E-409C-BE32-E72D297353CC}">
                    <c16:uniqueId val="{00000002-D751-497E-9DEA-977D18E4CB80}"/>
                  </c:ext>
                </c:extLst>
              </c15:ser>
            </c15:filteredScatterSeries>
          </c:ext>
        </c:extLst>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5000000000000009"/>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584836651907839"/>
          <c:y val="0.45617245876680512"/>
          <c:w val="0.22990496219838019"/>
          <c:h val="0.23936329599861669"/>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21973327089205E-2"/>
          <c:y val="5.8440076244230546E-2"/>
          <c:w val="0.8991946913514941"/>
          <c:h val="0.65183006904075158"/>
        </c:manualLayout>
      </c:layout>
      <c:scatterChart>
        <c:scatterStyle val="lineMarker"/>
        <c:varyColors val="0"/>
        <c:ser>
          <c:idx val="0"/>
          <c:order val="0"/>
          <c:tx>
            <c:strRef>
              <c:f>Sheet1!$B$1</c:f>
              <c:strCache>
                <c:ptCount val="1"/>
                <c:pt idx="0">
                  <c:v>2005-2009 (N=9,255)</c:v>
                </c:pt>
              </c:strCache>
            </c:strRef>
          </c:tx>
          <c:spPr>
            <a:ln w="44450">
              <a:solidFill>
                <a:srgbClr val="00B0F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Sheet1!$B$2:$B$26</c:f>
              <c:numCache>
                <c:formatCode>General</c:formatCode>
                <c:ptCount val="25"/>
                <c:pt idx="0">
                  <c:v>100</c:v>
                </c:pt>
                <c:pt idx="1">
                  <c:v>100</c:v>
                </c:pt>
                <c:pt idx="2">
                  <c:v>100</c:v>
                </c:pt>
                <c:pt idx="3">
                  <c:v>100</c:v>
                </c:pt>
                <c:pt idx="4">
                  <c:v>99.967529296999999</c:v>
                </c:pt>
                <c:pt idx="5">
                  <c:v>98.690856933999996</c:v>
                </c:pt>
                <c:pt idx="6">
                  <c:v>97.694519043</c:v>
                </c:pt>
                <c:pt idx="7">
                  <c:v>96.740844726999995</c:v>
                </c:pt>
                <c:pt idx="8">
                  <c:v>96.003356933999996</c:v>
                </c:pt>
                <c:pt idx="9">
                  <c:v>94.970092773000005</c:v>
                </c:pt>
                <c:pt idx="10">
                  <c:v>93.968261718999997</c:v>
                </c:pt>
                <c:pt idx="11">
                  <c:v>93.248718261999997</c:v>
                </c:pt>
                <c:pt idx="12">
                  <c:v>92.396728515999996</c:v>
                </c:pt>
                <c:pt idx="13">
                  <c:v>91.531616210999999</c:v>
                </c:pt>
                <c:pt idx="14">
                  <c:v>90.555603027000004</c:v>
                </c:pt>
                <c:pt idx="15">
                  <c:v>89.688659668</c:v>
                </c:pt>
                <c:pt idx="16">
                  <c:v>88.853332519999995</c:v>
                </c:pt>
                <c:pt idx="17">
                  <c:v>88.027587890999996</c:v>
                </c:pt>
                <c:pt idx="18">
                  <c:v>87.112121582</c:v>
                </c:pt>
                <c:pt idx="19">
                  <c:v>86.316833496000001</c:v>
                </c:pt>
                <c:pt idx="20">
                  <c:v>85.497924804999997</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2010-2017 (N=18,254)</c:v>
                </c:pt>
              </c:strCache>
            </c:strRef>
          </c:tx>
          <c:spPr>
            <a:ln w="44450">
              <a:solidFill>
                <a:srgbClr val="00B050"/>
              </a:solidFill>
              <a:prstDash val="solid"/>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Sheet1!$C$2:$C$26</c:f>
              <c:numCache>
                <c:formatCode>General</c:formatCode>
                <c:ptCount val="25"/>
                <c:pt idx="0">
                  <c:v>100</c:v>
                </c:pt>
                <c:pt idx="1">
                  <c:v>100</c:v>
                </c:pt>
                <c:pt idx="2">
                  <c:v>100</c:v>
                </c:pt>
                <c:pt idx="3">
                  <c:v>100</c:v>
                </c:pt>
                <c:pt idx="4">
                  <c:v>99.989013671999999</c:v>
                </c:pt>
                <c:pt idx="5">
                  <c:v>98.984558105000005</c:v>
                </c:pt>
                <c:pt idx="6">
                  <c:v>98.006469726999995</c:v>
                </c:pt>
                <c:pt idx="7">
                  <c:v>97.077026367000002</c:v>
                </c:pt>
                <c:pt idx="8">
                  <c:v>96.301086425999998</c:v>
                </c:pt>
                <c:pt idx="9">
                  <c:v>95.561096191000004</c:v>
                </c:pt>
                <c:pt idx="10">
                  <c:v>94.642700195000003</c:v>
                </c:pt>
                <c:pt idx="11">
                  <c:v>93.922668457</c:v>
                </c:pt>
                <c:pt idx="12">
                  <c:v>93.313110351999995</c:v>
                </c:pt>
                <c:pt idx="13">
                  <c:v>92.707702636999997</c:v>
                </c:pt>
                <c:pt idx="14">
                  <c:v>91.923522949000002</c:v>
                </c:pt>
                <c:pt idx="15">
                  <c:v>91.238891601999995</c:v>
                </c:pt>
                <c:pt idx="16">
                  <c:v>90.486755371000001</c:v>
                </c:pt>
                <c:pt idx="17">
                  <c:v>89.704162597999996</c:v>
                </c:pt>
                <c:pt idx="18">
                  <c:v>88.897888183999996</c:v>
                </c:pt>
                <c:pt idx="19">
                  <c:v>88.112976074000002</c:v>
                </c:pt>
                <c:pt idx="20">
                  <c:v>87.260009765999996</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2018-2020 (N=8,725)</c:v>
                </c:pt>
              </c:strCache>
            </c:strRef>
          </c:tx>
          <c:spPr>
            <a:ln w="44450">
              <a:solidFill>
                <a:srgbClr val="FF000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Sheet1!$D$2:$D$26</c:f>
              <c:numCache>
                <c:formatCode>General</c:formatCode>
                <c:ptCount val="25"/>
                <c:pt idx="0">
                  <c:v>100</c:v>
                </c:pt>
                <c:pt idx="1">
                  <c:v>100</c:v>
                </c:pt>
                <c:pt idx="2">
                  <c:v>100</c:v>
                </c:pt>
                <c:pt idx="3">
                  <c:v>100</c:v>
                </c:pt>
                <c:pt idx="4">
                  <c:v>100</c:v>
                </c:pt>
                <c:pt idx="5">
                  <c:v>98.920227050999998</c:v>
                </c:pt>
                <c:pt idx="6">
                  <c:v>97.850341796999999</c:v>
                </c:pt>
                <c:pt idx="7">
                  <c:v>96.929748535000002</c:v>
                </c:pt>
                <c:pt idx="8">
                  <c:v>95.939025878999999</c:v>
                </c:pt>
                <c:pt idx="9">
                  <c:v>95.004699707</c:v>
                </c:pt>
                <c:pt idx="10">
                  <c:v>94.346679687999995</c:v>
                </c:pt>
                <c:pt idx="11">
                  <c:v>93.387451171999999</c:v>
                </c:pt>
                <c:pt idx="12">
                  <c:v>92.658569335999999</c:v>
                </c:pt>
                <c:pt idx="13">
                  <c:v>91.882324218999997</c:v>
                </c:pt>
                <c:pt idx="14">
                  <c:v>91.220581054999997</c:v>
                </c:pt>
                <c:pt idx="15">
                  <c:v>90.451721191000004</c:v>
                </c:pt>
                <c:pt idx="16">
                  <c:v>89.694458007999998</c:v>
                </c:pt>
                <c:pt idx="17">
                  <c:v>89.103576660000002</c:v>
                </c:pt>
                <c:pt idx="18">
                  <c:v>88.322875976999995</c:v>
                </c:pt>
                <c:pt idx="19">
                  <c:v>87.696105957</c:v>
                </c:pt>
                <c:pt idx="20">
                  <c:v>86.549987793</c:v>
                </c:pt>
              </c:numCache>
            </c:numRef>
          </c:yVal>
          <c:smooth val="0"/>
          <c:extLst>
            <c:ext xmlns:c16="http://schemas.microsoft.com/office/drawing/2014/chart" uri="{C3380CC4-5D6E-409C-BE32-E72D297353CC}">
              <c16:uniqueId val="{00000002-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a:t>
                </a:r>
                <a:r>
                  <a:rPr lang="en-US" sz="1800" baseline="0">
                    <a:solidFill>
                      <a:schemeClr val="bg2"/>
                    </a:solidFill>
                  </a:rPr>
                  <a:t> transplant</a:t>
                </a:r>
                <a:endParaRPr lang="en-US" sz="1800">
                  <a:solidFill>
                    <a:schemeClr val="bg2"/>
                  </a:solidFill>
                </a:endParaRPr>
              </a:p>
            </c:rich>
          </c:tx>
          <c:layout>
            <c:manualLayout>
              <c:xMode val="edge"/>
              <c:yMode val="edge"/>
              <c:x val="0.42637993899377585"/>
              <c:y val="0.77734076013007769"/>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8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5"/>
      </c:valAx>
      <c:spPr>
        <a:noFill/>
        <a:ln w="9525">
          <a:solidFill>
            <a:schemeClr val="bg2"/>
          </a:solidFill>
        </a:ln>
      </c:spPr>
    </c:plotArea>
    <c:legend>
      <c:legendPos val="l"/>
      <c:layout>
        <c:manualLayout>
          <c:xMode val="edge"/>
          <c:yMode val="edge"/>
          <c:x val="0.100717745773497"/>
          <c:y val="0.46851546080032724"/>
          <c:w val="0.19881907032754156"/>
          <c:h val="0.20603056686142743"/>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24405853377921E-2"/>
          <c:y val="2.299643858360988E-2"/>
          <c:w val="0.89142145759177382"/>
          <c:h val="0.78956268607114977"/>
        </c:manualLayout>
      </c:layout>
      <c:scatterChart>
        <c:scatterStyle val="lineMarker"/>
        <c:varyColors val="0"/>
        <c:ser>
          <c:idx val="0"/>
          <c:order val="0"/>
          <c:tx>
            <c:strRef>
              <c:f>Sheet1!$B$1</c:f>
              <c:strCache>
                <c:ptCount val="1"/>
                <c:pt idx="0">
                  <c:v>2005-2009 (N=1,771)</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0.98475402830000003</c:v>
                </c:pt>
                <c:pt idx="2">
                  <c:v>0.97628417970000003</c:v>
                </c:pt>
                <c:pt idx="3">
                  <c:v>0.96837280270000003</c:v>
                </c:pt>
                <c:pt idx="4">
                  <c:v>0.96554443359999997</c:v>
                </c:pt>
                <c:pt idx="5">
                  <c:v>0.96271362299999996</c:v>
                </c:pt>
                <c:pt idx="6">
                  <c:v>0.95987609860000001</c:v>
                </c:pt>
                <c:pt idx="7">
                  <c:v>0.95874084469999998</c:v>
                </c:pt>
                <c:pt idx="8">
                  <c:v>0.95590087889999997</c:v>
                </c:pt>
                <c:pt idx="9">
                  <c:v>0.95248535160000003</c:v>
                </c:pt>
                <c:pt idx="10">
                  <c:v>0.94963562010000002</c:v>
                </c:pt>
                <c:pt idx="11">
                  <c:v>0.94792541500000005</c:v>
                </c:pt>
                <c:pt idx="12">
                  <c:v>0.9473547363</c:v>
                </c:pt>
                <c:pt idx="13">
                  <c:v>0.94392883299999997</c:v>
                </c:pt>
                <c:pt idx="14">
                  <c:v>0.94049621579999998</c:v>
                </c:pt>
                <c:pt idx="15">
                  <c:v>0.93935241700000005</c:v>
                </c:pt>
                <c:pt idx="16">
                  <c:v>0.93935241700000005</c:v>
                </c:pt>
                <c:pt idx="17">
                  <c:v>0.93763488770000003</c:v>
                </c:pt>
                <c:pt idx="18">
                  <c:v>0.93706237790000002</c:v>
                </c:pt>
                <c:pt idx="19">
                  <c:v>0.93476928709999996</c:v>
                </c:pt>
                <c:pt idx="20">
                  <c:v>0.93419616699999997</c:v>
                </c:pt>
                <c:pt idx="21">
                  <c:v>0.93362243649999999</c:v>
                </c:pt>
                <c:pt idx="22">
                  <c:v>0.93304870610000001</c:v>
                </c:pt>
                <c:pt idx="23">
                  <c:v>0.93190185550000004</c:v>
                </c:pt>
                <c:pt idx="24">
                  <c:v>0.93075378419999999</c:v>
                </c:pt>
                <c:pt idx="25">
                  <c:v>0.93075378419999999</c:v>
                </c:pt>
                <c:pt idx="26">
                  <c:v>0.92903259279999995</c:v>
                </c:pt>
                <c:pt idx="27">
                  <c:v>0.92673706050000004</c:v>
                </c:pt>
                <c:pt idx="28">
                  <c:v>0.92558959959999998</c:v>
                </c:pt>
                <c:pt idx="29">
                  <c:v>0.9250158691</c:v>
                </c:pt>
                <c:pt idx="30">
                  <c:v>0.92444152830000004</c:v>
                </c:pt>
                <c:pt idx="31">
                  <c:v>0.92386779789999995</c:v>
                </c:pt>
                <c:pt idx="32">
                  <c:v>0.92329406739999997</c:v>
                </c:pt>
                <c:pt idx="33">
                  <c:v>0.92214660640000001</c:v>
                </c:pt>
                <c:pt idx="34">
                  <c:v>0.92157287600000004</c:v>
                </c:pt>
                <c:pt idx="35">
                  <c:v>0.92099792479999998</c:v>
                </c:pt>
                <c:pt idx="36">
                  <c:v>0.91984924320000006</c:v>
                </c:pt>
                <c:pt idx="37">
                  <c:v>0.91927429199999999</c:v>
                </c:pt>
                <c:pt idx="38">
                  <c:v>0.91869934080000004</c:v>
                </c:pt>
                <c:pt idx="39">
                  <c:v>0.91754882810000005</c:v>
                </c:pt>
                <c:pt idx="40">
                  <c:v>0.91754882810000005</c:v>
                </c:pt>
                <c:pt idx="41">
                  <c:v>0.9169732666</c:v>
                </c:pt>
                <c:pt idx="42">
                  <c:v>0.9169732666</c:v>
                </c:pt>
                <c:pt idx="43">
                  <c:v>0.91639709469999997</c:v>
                </c:pt>
                <c:pt idx="44">
                  <c:v>0.91639709469999997</c:v>
                </c:pt>
                <c:pt idx="45">
                  <c:v>0.91582092289999995</c:v>
                </c:pt>
                <c:pt idx="46">
                  <c:v>0.91582092289999995</c:v>
                </c:pt>
                <c:pt idx="47">
                  <c:v>0.91466735840000002</c:v>
                </c:pt>
                <c:pt idx="48">
                  <c:v>0.91236022949999995</c:v>
                </c:pt>
                <c:pt idx="49">
                  <c:v>0.91178344730000005</c:v>
                </c:pt>
                <c:pt idx="50">
                  <c:v>0.9106304932</c:v>
                </c:pt>
                <c:pt idx="51">
                  <c:v>0.9106304932</c:v>
                </c:pt>
                <c:pt idx="52">
                  <c:v>0.90947692869999996</c:v>
                </c:pt>
                <c:pt idx="53">
                  <c:v>0.90890014649999995</c:v>
                </c:pt>
                <c:pt idx="54">
                  <c:v>0.90832336430000005</c:v>
                </c:pt>
                <c:pt idx="55">
                  <c:v>0.90832336430000005</c:v>
                </c:pt>
                <c:pt idx="56">
                  <c:v>0.90716979980000001</c:v>
                </c:pt>
                <c:pt idx="57">
                  <c:v>0.90716979980000001</c:v>
                </c:pt>
                <c:pt idx="58">
                  <c:v>0.9065930176</c:v>
                </c:pt>
                <c:pt idx="59">
                  <c:v>0.9065930176</c:v>
                </c:pt>
                <c:pt idx="60">
                  <c:v>0.9065930176</c:v>
                </c:pt>
                <c:pt idx="61">
                  <c:v>0.90601684569999996</c:v>
                </c:pt>
                <c:pt idx="62">
                  <c:v>0.90544006349999995</c:v>
                </c:pt>
                <c:pt idx="63">
                  <c:v>0.90544006349999995</c:v>
                </c:pt>
                <c:pt idx="64">
                  <c:v>0.90544006349999995</c:v>
                </c:pt>
                <c:pt idx="65">
                  <c:v>0.90428649900000002</c:v>
                </c:pt>
                <c:pt idx="66">
                  <c:v>0.90370971680000001</c:v>
                </c:pt>
                <c:pt idx="67">
                  <c:v>0.90313293459999999</c:v>
                </c:pt>
                <c:pt idx="68">
                  <c:v>0.90313293459999999</c:v>
                </c:pt>
                <c:pt idx="69">
                  <c:v>0.90082641600000002</c:v>
                </c:pt>
                <c:pt idx="70">
                  <c:v>0.89909606929999997</c:v>
                </c:pt>
                <c:pt idx="71">
                  <c:v>0.89851928709999995</c:v>
                </c:pt>
                <c:pt idx="72">
                  <c:v>0.89851928709999995</c:v>
                </c:pt>
                <c:pt idx="73">
                  <c:v>0.89851928709999995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2010-2017 (N=3,533)</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0.99264038089999995</c:v>
                </c:pt>
                <c:pt idx="2">
                  <c:v>0.9892437744</c:v>
                </c:pt>
                <c:pt idx="3">
                  <c:v>0.98499755860000004</c:v>
                </c:pt>
                <c:pt idx="4">
                  <c:v>0.98188171390000001</c:v>
                </c:pt>
                <c:pt idx="5">
                  <c:v>0.97989746089999996</c:v>
                </c:pt>
                <c:pt idx="6">
                  <c:v>0.97762695310000003</c:v>
                </c:pt>
                <c:pt idx="7">
                  <c:v>0.97677429199999999</c:v>
                </c:pt>
                <c:pt idx="8">
                  <c:v>0.97563598630000004</c:v>
                </c:pt>
                <c:pt idx="9">
                  <c:v>0.97364379879999996</c:v>
                </c:pt>
                <c:pt idx="10">
                  <c:v>0.97278808589999999</c:v>
                </c:pt>
                <c:pt idx="11">
                  <c:v>0.97050659179999998</c:v>
                </c:pt>
                <c:pt idx="12">
                  <c:v>0.97022094729999997</c:v>
                </c:pt>
                <c:pt idx="13">
                  <c:v>0.96936462400000001</c:v>
                </c:pt>
                <c:pt idx="14">
                  <c:v>0.96822265630000004</c:v>
                </c:pt>
                <c:pt idx="15">
                  <c:v>0.96708068849999995</c:v>
                </c:pt>
                <c:pt idx="16">
                  <c:v>0.9659375</c:v>
                </c:pt>
                <c:pt idx="17">
                  <c:v>0.96565185549999999</c:v>
                </c:pt>
                <c:pt idx="18">
                  <c:v>0.96450866700000004</c:v>
                </c:pt>
                <c:pt idx="19">
                  <c:v>0.9639373779</c:v>
                </c:pt>
                <c:pt idx="20">
                  <c:v>0.96250854490000004</c:v>
                </c:pt>
                <c:pt idx="21">
                  <c:v>0.96193664550000002</c:v>
                </c:pt>
                <c:pt idx="22">
                  <c:v>0.96079223629999999</c:v>
                </c:pt>
                <c:pt idx="23">
                  <c:v>0.95993408199999997</c:v>
                </c:pt>
                <c:pt idx="24">
                  <c:v>0.95964782709999996</c:v>
                </c:pt>
                <c:pt idx="25">
                  <c:v>0.95964782709999996</c:v>
                </c:pt>
                <c:pt idx="26">
                  <c:v>0.95878845209999997</c:v>
                </c:pt>
                <c:pt idx="27">
                  <c:v>0.95764282229999997</c:v>
                </c:pt>
                <c:pt idx="28">
                  <c:v>0.95649780269999995</c:v>
                </c:pt>
                <c:pt idx="29">
                  <c:v>0.95535217289999996</c:v>
                </c:pt>
                <c:pt idx="30">
                  <c:v>0.95477905269999996</c:v>
                </c:pt>
                <c:pt idx="31">
                  <c:v>0.95334716799999997</c:v>
                </c:pt>
                <c:pt idx="32">
                  <c:v>0.95306091309999996</c:v>
                </c:pt>
                <c:pt idx="33">
                  <c:v>0.95220153809999997</c:v>
                </c:pt>
                <c:pt idx="34">
                  <c:v>0.95134155269999998</c:v>
                </c:pt>
                <c:pt idx="35">
                  <c:v>0.95134155269999998</c:v>
                </c:pt>
                <c:pt idx="36">
                  <c:v>0.9510546875</c:v>
                </c:pt>
                <c:pt idx="37">
                  <c:v>0.95019165039999998</c:v>
                </c:pt>
                <c:pt idx="38">
                  <c:v>0.9499041748</c:v>
                </c:pt>
                <c:pt idx="39">
                  <c:v>0.94932800289999997</c:v>
                </c:pt>
                <c:pt idx="40">
                  <c:v>0.94932800289999997</c:v>
                </c:pt>
                <c:pt idx="41">
                  <c:v>0.94875183110000005</c:v>
                </c:pt>
                <c:pt idx="42">
                  <c:v>0.94817504880000003</c:v>
                </c:pt>
                <c:pt idx="43">
                  <c:v>0.94817504880000003</c:v>
                </c:pt>
                <c:pt idx="44">
                  <c:v>0.9470214844</c:v>
                </c:pt>
                <c:pt idx="45">
                  <c:v>0.9470214844</c:v>
                </c:pt>
                <c:pt idx="46">
                  <c:v>0.9470214844</c:v>
                </c:pt>
                <c:pt idx="47">
                  <c:v>0.94673278809999994</c:v>
                </c:pt>
                <c:pt idx="48">
                  <c:v>0.94615539550000005</c:v>
                </c:pt>
                <c:pt idx="49">
                  <c:v>0.94528930659999999</c:v>
                </c:pt>
                <c:pt idx="50">
                  <c:v>0.94442260739999995</c:v>
                </c:pt>
                <c:pt idx="51">
                  <c:v>0.9435565186</c:v>
                </c:pt>
                <c:pt idx="52">
                  <c:v>0.94240112300000001</c:v>
                </c:pt>
                <c:pt idx="53">
                  <c:v>0.94240112300000001</c:v>
                </c:pt>
                <c:pt idx="54">
                  <c:v>0.94153442379999996</c:v>
                </c:pt>
                <c:pt idx="55">
                  <c:v>0.94124572750000002</c:v>
                </c:pt>
                <c:pt idx="56">
                  <c:v>0.94124572750000002</c:v>
                </c:pt>
                <c:pt idx="57">
                  <c:v>0.94095703129999997</c:v>
                </c:pt>
                <c:pt idx="58">
                  <c:v>0.93980102539999999</c:v>
                </c:pt>
                <c:pt idx="59">
                  <c:v>0.93951232910000004</c:v>
                </c:pt>
                <c:pt idx="60">
                  <c:v>0.93835693360000005</c:v>
                </c:pt>
                <c:pt idx="61">
                  <c:v>0.93777893069999996</c:v>
                </c:pt>
                <c:pt idx="62">
                  <c:v>0.93720092769999996</c:v>
                </c:pt>
                <c:pt idx="63">
                  <c:v>0.93691223140000002</c:v>
                </c:pt>
                <c:pt idx="64">
                  <c:v>0.93633422850000003</c:v>
                </c:pt>
                <c:pt idx="65">
                  <c:v>0.93633422850000003</c:v>
                </c:pt>
                <c:pt idx="66">
                  <c:v>0.93575622560000005</c:v>
                </c:pt>
                <c:pt idx="67">
                  <c:v>0.93575622560000005</c:v>
                </c:pt>
                <c:pt idx="68">
                  <c:v>0.93517822269999995</c:v>
                </c:pt>
                <c:pt idx="69">
                  <c:v>0.9348895264</c:v>
                </c:pt>
                <c:pt idx="70">
                  <c:v>0.93460021969999996</c:v>
                </c:pt>
                <c:pt idx="71">
                  <c:v>0.93402221679999997</c:v>
                </c:pt>
                <c:pt idx="72">
                  <c:v>0.93315429689999996</c:v>
                </c:pt>
                <c:pt idx="73">
                  <c:v>0.93315429689999996</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2018-2023 (N=3,160)</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0.9968353271</c:v>
                </c:pt>
                <c:pt idx="2">
                  <c:v>0.99303771969999999</c:v>
                </c:pt>
                <c:pt idx="3">
                  <c:v>0.99082275389999996</c:v>
                </c:pt>
                <c:pt idx="4">
                  <c:v>0.98829040530000001</c:v>
                </c:pt>
                <c:pt idx="5">
                  <c:v>0.98670654300000005</c:v>
                </c:pt>
                <c:pt idx="6">
                  <c:v>0.98385192870000004</c:v>
                </c:pt>
                <c:pt idx="7">
                  <c:v>0.98194458009999996</c:v>
                </c:pt>
                <c:pt idx="8">
                  <c:v>0.9793933105</c:v>
                </c:pt>
                <c:pt idx="9">
                  <c:v>0.9781164551</c:v>
                </c:pt>
                <c:pt idx="10">
                  <c:v>0.97683837890000003</c:v>
                </c:pt>
                <c:pt idx="11">
                  <c:v>0.9742810059</c:v>
                </c:pt>
                <c:pt idx="12">
                  <c:v>0.9742810059</c:v>
                </c:pt>
                <c:pt idx="13">
                  <c:v>0.97300170900000005</c:v>
                </c:pt>
                <c:pt idx="14">
                  <c:v>0.9714025879</c:v>
                </c:pt>
                <c:pt idx="15">
                  <c:v>0.97012329100000005</c:v>
                </c:pt>
                <c:pt idx="16">
                  <c:v>0.969163208</c:v>
                </c:pt>
                <c:pt idx="17">
                  <c:v>0.96820373540000004</c:v>
                </c:pt>
                <c:pt idx="18">
                  <c:v>0.96724426269999997</c:v>
                </c:pt>
                <c:pt idx="19">
                  <c:v>0.96532470699999995</c:v>
                </c:pt>
                <c:pt idx="20">
                  <c:v>0.96500427249999998</c:v>
                </c:pt>
                <c:pt idx="21">
                  <c:v>0.96372375489999995</c:v>
                </c:pt>
                <c:pt idx="22">
                  <c:v>0.96308349609999999</c:v>
                </c:pt>
                <c:pt idx="23">
                  <c:v>0.96276306150000002</c:v>
                </c:pt>
                <c:pt idx="24">
                  <c:v>0.96148132320000002</c:v>
                </c:pt>
                <c:pt idx="25">
                  <c:v>0.96051940920000001</c:v>
                </c:pt>
                <c:pt idx="26">
                  <c:v>0.96019897460000003</c:v>
                </c:pt>
                <c:pt idx="27">
                  <c:v>0.95955810549999998</c:v>
                </c:pt>
                <c:pt idx="28">
                  <c:v>0.95827575679999999</c:v>
                </c:pt>
                <c:pt idx="29">
                  <c:v>0.95731384279999998</c:v>
                </c:pt>
                <c:pt idx="30">
                  <c:v>0.95699279790000003</c:v>
                </c:pt>
                <c:pt idx="31">
                  <c:v>0.95667236330000005</c:v>
                </c:pt>
                <c:pt idx="32">
                  <c:v>0.95506835940000001</c:v>
                </c:pt>
                <c:pt idx="33">
                  <c:v>0.95442687989999997</c:v>
                </c:pt>
                <c:pt idx="34">
                  <c:v>0.95410644529999999</c:v>
                </c:pt>
                <c:pt idx="35">
                  <c:v>0.95282348630000002</c:v>
                </c:pt>
                <c:pt idx="36">
                  <c:v>0.95218200679999998</c:v>
                </c:pt>
                <c:pt idx="37">
                  <c:v>0.95218200679999998</c:v>
                </c:pt>
                <c:pt idx="38">
                  <c:v>0.95186096190000002</c:v>
                </c:pt>
                <c:pt idx="39">
                  <c:v>0.95025695799999998</c:v>
                </c:pt>
                <c:pt idx="40">
                  <c:v>0.94993652340000001</c:v>
                </c:pt>
                <c:pt idx="41">
                  <c:v>0.94961547850000005</c:v>
                </c:pt>
                <c:pt idx="42">
                  <c:v>0.94897399900000001</c:v>
                </c:pt>
                <c:pt idx="43">
                  <c:v>0.94801147460000001</c:v>
                </c:pt>
                <c:pt idx="44">
                  <c:v>0.94672790529999995</c:v>
                </c:pt>
                <c:pt idx="45">
                  <c:v>0.94608642580000002</c:v>
                </c:pt>
                <c:pt idx="46">
                  <c:v>0.94480346680000005</c:v>
                </c:pt>
                <c:pt idx="47">
                  <c:v>0.94416137700000002</c:v>
                </c:pt>
                <c:pt idx="48">
                  <c:v>0.94351989749999998</c:v>
                </c:pt>
                <c:pt idx="49">
                  <c:v>0.94287841800000005</c:v>
                </c:pt>
                <c:pt idx="50">
                  <c:v>0.94223632810000002</c:v>
                </c:pt>
                <c:pt idx="51">
                  <c:v>0.94191528319999995</c:v>
                </c:pt>
                <c:pt idx="52">
                  <c:v>0.94191528319999995</c:v>
                </c:pt>
                <c:pt idx="53">
                  <c:v>0.9415942383</c:v>
                </c:pt>
                <c:pt idx="54">
                  <c:v>0.9415942383</c:v>
                </c:pt>
                <c:pt idx="55">
                  <c:v>0.94030944819999995</c:v>
                </c:pt>
                <c:pt idx="56">
                  <c:v>0.93998779300000002</c:v>
                </c:pt>
                <c:pt idx="57">
                  <c:v>0.93870300289999997</c:v>
                </c:pt>
                <c:pt idx="58">
                  <c:v>0.93870300289999997</c:v>
                </c:pt>
                <c:pt idx="59">
                  <c:v>0.9377392578</c:v>
                </c:pt>
                <c:pt idx="60">
                  <c:v>0.93709655759999999</c:v>
                </c:pt>
                <c:pt idx="61">
                  <c:v>0.93677551270000003</c:v>
                </c:pt>
                <c:pt idx="62">
                  <c:v>0.93613281250000002</c:v>
                </c:pt>
                <c:pt idx="63">
                  <c:v>0.93613281250000002</c:v>
                </c:pt>
                <c:pt idx="64">
                  <c:v>0.93548889160000004</c:v>
                </c:pt>
                <c:pt idx="65">
                  <c:v>0.93548889160000004</c:v>
                </c:pt>
                <c:pt idx="66">
                  <c:v>0.93548889160000004</c:v>
                </c:pt>
                <c:pt idx="67">
                  <c:v>0.935166626</c:v>
                </c:pt>
                <c:pt idx="68">
                  <c:v>0.93387512210000001</c:v>
                </c:pt>
                <c:pt idx="69">
                  <c:v>0.93322875979999997</c:v>
                </c:pt>
                <c:pt idx="70">
                  <c:v>0.93290527339999996</c:v>
                </c:pt>
                <c:pt idx="71">
                  <c:v>0.93225708009999997</c:v>
                </c:pt>
                <c:pt idx="72">
                  <c:v>0.93225708009999997</c:v>
                </c:pt>
                <c:pt idx="73">
                  <c:v>0.93127380370000001</c:v>
                </c:pt>
              </c:numCache>
            </c:numRef>
          </c:yVal>
          <c:smooth val="0"/>
          <c:extLst>
            <c:ext xmlns:c16="http://schemas.microsoft.com/office/drawing/2014/chart" uri="{C3380CC4-5D6E-409C-BE32-E72D297353CC}">
              <c16:uniqueId val="{00000001-D751-497E-9DEA-977D18E4CB80}"/>
            </c:ext>
          </c:extLst>
        </c:ser>
        <c:dLbls>
          <c:showLegendKey val="0"/>
          <c:showVal val="0"/>
          <c:showCatName val="0"/>
          <c:showSerName val="0"/>
          <c:showPercent val="0"/>
          <c:showBubbleSize val="0"/>
        </c:dLbls>
        <c:axId val="684752808"/>
        <c:axId val="684753200"/>
        <c:extLst>
          <c:ext xmlns:c15="http://schemas.microsoft.com/office/drawing/2012/chart" uri="{02D57815-91ED-43cb-92C2-25804820EDAC}">
            <c15:filteredScatterSeries>
              <c15:ser>
                <c:idx val="3"/>
                <c:order val="3"/>
                <c:tx>
                  <c:strRef>
                    <c:extLst>
                      <c:ext uri="{02D57815-91ED-43cb-92C2-25804820EDAC}">
                        <c15:formulaRef>
                          <c15:sqref>Sheet1!#REF!</c15:sqref>
                        </c15:formulaRef>
                      </c:ext>
                    </c:extLst>
                    <c:strCache>
                      <c:ptCount val="1"/>
                      <c:pt idx="0">
                        <c:v>#REF!</c:v>
                      </c:pt>
                    </c:strCache>
                  </c:strRef>
                </c:tx>
                <c:spPr>
                  <a:ln w="41275">
                    <a:solidFill>
                      <a:schemeClr val="accent6">
                        <a:lumMod val="75000"/>
                      </a:schemeClr>
                    </a:solidFill>
                  </a:ln>
                </c:spPr>
                <c:marker>
                  <c:symbol val="none"/>
                </c:marker>
                <c:xVal>
                  <c:numRef>
                    <c:extLst>
                      <c:ext uri="{02D57815-91ED-43cb-92C2-25804820EDAC}">
                        <c15:formulaRef>
                          <c15:sqref>Sheet1!$A$2:$A$75</c15:sqref>
                        </c15:formulaRef>
                      </c:ext>
                    </c:extLst>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extLst>
                      <c:ext uri="{02D57815-91ED-43cb-92C2-25804820EDAC}">
                        <c15:formulaRef>
                          <c15:sqref>Sheet1!#REF!</c15:sqref>
                        </c15:formulaRef>
                      </c:ext>
                    </c:extLst>
                    <c:numCache>
                      <c:formatCode>General</c:formatCode>
                      <c:ptCount val="1"/>
                      <c:pt idx="0">
                        <c:v>1</c:v>
                      </c:pt>
                    </c:numCache>
                  </c:numRef>
                </c:yVal>
                <c:smooth val="0"/>
                <c:extLst>
                  <c:ext xmlns:c16="http://schemas.microsoft.com/office/drawing/2014/chart" uri="{C3380CC4-5D6E-409C-BE32-E72D297353CC}">
                    <c16:uniqueId val="{00000002-D751-497E-9DEA-977D18E4CB80}"/>
                  </c:ext>
                </c:extLst>
              </c15:ser>
            </c15:filteredScatterSeries>
          </c:ext>
        </c:extLst>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layout>
            <c:manualLayout>
              <c:xMode val="edge"/>
              <c:yMode val="edge"/>
              <c:x val="0.40514798466042073"/>
              <c:y val="0.880756294277316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5000000000000009"/>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9.789738611440689E-2"/>
          <c:y val="0.48669881636168538"/>
          <c:w val="0.22013211211087824"/>
          <c:h val="0.2966608858294003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45318775058329E-2"/>
          <c:y val="5.8440076244230546E-2"/>
          <c:w val="0.90127134590352498"/>
          <c:h val="0.68445817288547262"/>
        </c:manualLayout>
      </c:layout>
      <c:scatterChart>
        <c:scatterStyle val="lineMarker"/>
        <c:varyColors val="0"/>
        <c:ser>
          <c:idx val="0"/>
          <c:order val="0"/>
          <c:tx>
            <c:strRef>
              <c:f>Sheet1!$B$1</c:f>
              <c:strCache>
                <c:ptCount val="1"/>
                <c:pt idx="0">
                  <c:v>2005-2009 (N=1,556)</c:v>
                </c:pt>
              </c:strCache>
            </c:strRef>
          </c:tx>
          <c:spPr>
            <a:ln w="44450">
              <a:solidFill>
                <a:srgbClr val="00B0F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Sheet1!$B$2:$B$26</c:f>
              <c:numCache>
                <c:formatCode>General</c:formatCode>
                <c:ptCount val="25"/>
                <c:pt idx="0">
                  <c:v>100</c:v>
                </c:pt>
                <c:pt idx="1">
                  <c:v>100</c:v>
                </c:pt>
                <c:pt idx="2">
                  <c:v>100</c:v>
                </c:pt>
                <c:pt idx="3">
                  <c:v>100</c:v>
                </c:pt>
                <c:pt idx="4">
                  <c:v>100</c:v>
                </c:pt>
                <c:pt idx="5">
                  <c:v>98.711120605000005</c:v>
                </c:pt>
                <c:pt idx="6">
                  <c:v>97.550048828000001</c:v>
                </c:pt>
                <c:pt idx="7">
                  <c:v>96.517761230000005</c:v>
                </c:pt>
                <c:pt idx="8">
                  <c:v>95.678955078000001</c:v>
                </c:pt>
                <c:pt idx="9">
                  <c:v>94.515258789000001</c:v>
                </c:pt>
                <c:pt idx="10">
                  <c:v>93.609436035000002</c:v>
                </c:pt>
                <c:pt idx="11">
                  <c:v>92.961853027000004</c:v>
                </c:pt>
                <c:pt idx="12">
                  <c:v>92.119323730000005</c:v>
                </c:pt>
                <c:pt idx="13">
                  <c:v>91.206848144999995</c:v>
                </c:pt>
                <c:pt idx="14">
                  <c:v>90.357849121000001</c:v>
                </c:pt>
                <c:pt idx="15">
                  <c:v>89.5078125</c:v>
                </c:pt>
                <c:pt idx="16">
                  <c:v>88.721618652000004</c:v>
                </c:pt>
                <c:pt idx="17">
                  <c:v>87.999877929999997</c:v>
                </c:pt>
                <c:pt idx="18">
                  <c:v>87.474548339999998</c:v>
                </c:pt>
                <c:pt idx="19">
                  <c:v>87.079895019999995</c:v>
                </c:pt>
                <c:pt idx="20">
                  <c:v>86.290649414000001</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2010-2017 (N=3,227)</c:v>
                </c:pt>
              </c:strCache>
            </c:strRef>
          </c:tx>
          <c:spPr>
            <a:ln w="44450">
              <a:solidFill>
                <a:srgbClr val="00B050"/>
              </a:solidFill>
              <a:prstDash val="solid"/>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Sheet1!$C$2:$C$26</c:f>
              <c:numCache>
                <c:formatCode>General</c:formatCode>
                <c:ptCount val="25"/>
                <c:pt idx="0">
                  <c:v>100</c:v>
                </c:pt>
                <c:pt idx="1">
                  <c:v>100</c:v>
                </c:pt>
                <c:pt idx="2">
                  <c:v>100</c:v>
                </c:pt>
                <c:pt idx="3">
                  <c:v>100</c:v>
                </c:pt>
                <c:pt idx="4">
                  <c:v>100</c:v>
                </c:pt>
                <c:pt idx="5">
                  <c:v>99.503723144999995</c:v>
                </c:pt>
                <c:pt idx="6">
                  <c:v>98.603759765999996</c:v>
                </c:pt>
                <c:pt idx="7">
                  <c:v>97.734741210999999</c:v>
                </c:pt>
                <c:pt idx="8">
                  <c:v>96.958251953000001</c:v>
                </c:pt>
                <c:pt idx="9">
                  <c:v>96.491699218999997</c:v>
                </c:pt>
                <c:pt idx="10">
                  <c:v>95.962402343999997</c:v>
                </c:pt>
                <c:pt idx="11">
                  <c:v>95.401977539000001</c:v>
                </c:pt>
                <c:pt idx="12">
                  <c:v>94.716674804999997</c:v>
                </c:pt>
                <c:pt idx="13">
                  <c:v>93.967956543</c:v>
                </c:pt>
                <c:pt idx="14">
                  <c:v>93.468505859000004</c:v>
                </c:pt>
                <c:pt idx="15">
                  <c:v>92.937438964999998</c:v>
                </c:pt>
                <c:pt idx="16">
                  <c:v>92.280944824000002</c:v>
                </c:pt>
                <c:pt idx="17">
                  <c:v>91.685729980000005</c:v>
                </c:pt>
                <c:pt idx="18">
                  <c:v>91.184143066000004</c:v>
                </c:pt>
                <c:pt idx="19">
                  <c:v>90.555969238000003</c:v>
                </c:pt>
                <c:pt idx="20">
                  <c:v>89.706420898000005</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2018-2020 (N=1,431)</c:v>
                </c:pt>
              </c:strCache>
            </c:strRef>
          </c:tx>
          <c:spPr>
            <a:ln w="44450">
              <a:solidFill>
                <a:srgbClr val="FF000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Sheet1!$D$2:$D$26</c:f>
              <c:numCache>
                <c:formatCode>General</c:formatCode>
                <c:ptCount val="25"/>
                <c:pt idx="0">
                  <c:v>100</c:v>
                </c:pt>
                <c:pt idx="1">
                  <c:v>100</c:v>
                </c:pt>
                <c:pt idx="2">
                  <c:v>100</c:v>
                </c:pt>
                <c:pt idx="3">
                  <c:v>100</c:v>
                </c:pt>
                <c:pt idx="4">
                  <c:v>100</c:v>
                </c:pt>
                <c:pt idx="5">
                  <c:v>99.369079589999998</c:v>
                </c:pt>
                <c:pt idx="6">
                  <c:v>98.596618652000004</c:v>
                </c:pt>
                <c:pt idx="7">
                  <c:v>97.894348144999995</c:v>
                </c:pt>
                <c:pt idx="8">
                  <c:v>97.192077636999997</c:v>
                </c:pt>
                <c:pt idx="9">
                  <c:v>96.699645996000001</c:v>
                </c:pt>
                <c:pt idx="10">
                  <c:v>95.783996582</c:v>
                </c:pt>
                <c:pt idx="11">
                  <c:v>95.290344238000003</c:v>
                </c:pt>
                <c:pt idx="12">
                  <c:v>94.584472656000003</c:v>
                </c:pt>
                <c:pt idx="13">
                  <c:v>94.089782714999998</c:v>
                </c:pt>
                <c:pt idx="14">
                  <c:v>93.311828613000003</c:v>
                </c:pt>
                <c:pt idx="15">
                  <c:v>92.745849609000004</c:v>
                </c:pt>
                <c:pt idx="16">
                  <c:v>92.174194335999999</c:v>
                </c:pt>
                <c:pt idx="17">
                  <c:v>91.562316894999995</c:v>
                </c:pt>
                <c:pt idx="18">
                  <c:v>91.406860351999995</c:v>
                </c:pt>
                <c:pt idx="19">
                  <c:v>90.778137207</c:v>
                </c:pt>
                <c:pt idx="20">
                  <c:v>89.929016113000003</c:v>
                </c:pt>
              </c:numCache>
            </c:numRef>
          </c:yVal>
          <c:smooth val="0"/>
          <c:extLst>
            <c:ext xmlns:c16="http://schemas.microsoft.com/office/drawing/2014/chart" uri="{C3380CC4-5D6E-409C-BE32-E72D297353CC}">
              <c16:uniqueId val="{00000002-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 transplant</a:t>
                </a:r>
              </a:p>
            </c:rich>
          </c:tx>
          <c:layout>
            <c:manualLayout>
              <c:xMode val="edge"/>
              <c:yMode val="edge"/>
              <c:x val="0.3713485933649579"/>
              <c:y val="0.814988572258602"/>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85"/>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5"/>
      </c:valAx>
      <c:spPr>
        <a:noFill/>
        <a:ln w="9525">
          <a:solidFill>
            <a:schemeClr val="bg2"/>
          </a:solidFill>
        </a:ln>
      </c:spPr>
    </c:plotArea>
    <c:legend>
      <c:legendPos val="l"/>
      <c:layout>
        <c:manualLayout>
          <c:xMode val="edge"/>
          <c:yMode val="edge"/>
          <c:x val="9.6564436669435261E-2"/>
          <c:y val="0.483574585651737"/>
          <c:w val="0.18957795757100421"/>
          <c:h val="0.2286192541385420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75889701796726661"/>
        </c:manualLayout>
      </c:layout>
      <c:scatterChart>
        <c:scatterStyle val="lineMarker"/>
        <c:varyColors val="0"/>
        <c:ser>
          <c:idx val="0"/>
          <c:order val="0"/>
          <c:tx>
            <c:strRef>
              <c:f>Sheet1!$B$1</c:f>
              <c:strCache>
                <c:ptCount val="1"/>
                <c:pt idx="0">
                  <c:v>18-24 yrs (N=1,661)</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0.99157104490000003</c:v>
                </c:pt>
                <c:pt idx="2">
                  <c:v>0.98795898439999996</c:v>
                </c:pt>
                <c:pt idx="3">
                  <c:v>0.98554809570000002</c:v>
                </c:pt>
                <c:pt idx="4">
                  <c:v>0.98252563479999999</c:v>
                </c:pt>
                <c:pt idx="5">
                  <c:v>0.98070495609999997</c:v>
                </c:pt>
                <c:pt idx="6">
                  <c:v>0.97765563960000001</c:v>
                </c:pt>
                <c:pt idx="7">
                  <c:v>0.97581909180000004</c:v>
                </c:pt>
                <c:pt idx="8">
                  <c:v>0.97520690919999997</c:v>
                </c:pt>
                <c:pt idx="9">
                  <c:v>0.97398254390000005</c:v>
                </c:pt>
                <c:pt idx="10">
                  <c:v>0.97091674800000005</c:v>
                </c:pt>
                <c:pt idx="11">
                  <c:v>0.96907653810000005</c:v>
                </c:pt>
                <c:pt idx="12">
                  <c:v>0.96846252440000002</c:v>
                </c:pt>
                <c:pt idx="13">
                  <c:v>0.9678485107</c:v>
                </c:pt>
                <c:pt idx="14">
                  <c:v>0.9678485107</c:v>
                </c:pt>
                <c:pt idx="15">
                  <c:v>0.96661987299999996</c:v>
                </c:pt>
                <c:pt idx="16">
                  <c:v>0.96600402829999998</c:v>
                </c:pt>
                <c:pt idx="17">
                  <c:v>0.96477233890000003</c:v>
                </c:pt>
                <c:pt idx="18">
                  <c:v>0.96415649410000004</c:v>
                </c:pt>
                <c:pt idx="19">
                  <c:v>0.96292419429999998</c:v>
                </c:pt>
                <c:pt idx="20">
                  <c:v>0.96169189450000003</c:v>
                </c:pt>
                <c:pt idx="21">
                  <c:v>0.96169189450000003</c:v>
                </c:pt>
                <c:pt idx="22">
                  <c:v>0.96169189450000003</c:v>
                </c:pt>
                <c:pt idx="23">
                  <c:v>0.96107604980000005</c:v>
                </c:pt>
                <c:pt idx="24">
                  <c:v>0.95984375</c:v>
                </c:pt>
                <c:pt idx="25">
                  <c:v>0.95984375</c:v>
                </c:pt>
                <c:pt idx="26">
                  <c:v>0.95922668460000005</c:v>
                </c:pt>
                <c:pt idx="27">
                  <c:v>0.95922668460000005</c:v>
                </c:pt>
                <c:pt idx="28">
                  <c:v>0.95922668460000005</c:v>
                </c:pt>
                <c:pt idx="29">
                  <c:v>0.95860961909999998</c:v>
                </c:pt>
                <c:pt idx="30">
                  <c:v>0.95799316410000002</c:v>
                </c:pt>
                <c:pt idx="31">
                  <c:v>0.9567590332</c:v>
                </c:pt>
                <c:pt idx="32">
                  <c:v>0.9567590332</c:v>
                </c:pt>
                <c:pt idx="33">
                  <c:v>0.9567590332</c:v>
                </c:pt>
                <c:pt idx="34">
                  <c:v>0.9567590332</c:v>
                </c:pt>
                <c:pt idx="35">
                  <c:v>0.9567590332</c:v>
                </c:pt>
                <c:pt idx="36">
                  <c:v>0.9567590332</c:v>
                </c:pt>
                <c:pt idx="37">
                  <c:v>0.95614135739999995</c:v>
                </c:pt>
                <c:pt idx="38">
                  <c:v>0.95552368160000001</c:v>
                </c:pt>
                <c:pt idx="39">
                  <c:v>0.95490600589999997</c:v>
                </c:pt>
                <c:pt idx="40">
                  <c:v>0.95243530269999999</c:v>
                </c:pt>
                <c:pt idx="41">
                  <c:v>0.95243530269999999</c:v>
                </c:pt>
                <c:pt idx="42">
                  <c:v>0.9511999512</c:v>
                </c:pt>
                <c:pt idx="43">
                  <c:v>0.9511999512</c:v>
                </c:pt>
                <c:pt idx="44">
                  <c:v>0.94934509280000001</c:v>
                </c:pt>
                <c:pt idx="45">
                  <c:v>0.94872680659999997</c:v>
                </c:pt>
                <c:pt idx="46">
                  <c:v>0.94748962400000003</c:v>
                </c:pt>
                <c:pt idx="47">
                  <c:v>0.94748962400000003</c:v>
                </c:pt>
                <c:pt idx="48">
                  <c:v>0.94748962400000003</c:v>
                </c:pt>
                <c:pt idx="49">
                  <c:v>0.94748962400000003</c:v>
                </c:pt>
                <c:pt idx="50">
                  <c:v>0.94625305179999997</c:v>
                </c:pt>
                <c:pt idx="51">
                  <c:v>0.94625305179999997</c:v>
                </c:pt>
                <c:pt idx="52">
                  <c:v>0.94563415529999995</c:v>
                </c:pt>
                <c:pt idx="53">
                  <c:v>0.94501586910000002</c:v>
                </c:pt>
                <c:pt idx="54">
                  <c:v>0.94501586910000002</c:v>
                </c:pt>
                <c:pt idx="55">
                  <c:v>0.94377929689999995</c:v>
                </c:pt>
                <c:pt idx="56">
                  <c:v>0.94377929689999995</c:v>
                </c:pt>
                <c:pt idx="57">
                  <c:v>0.94377929689999995</c:v>
                </c:pt>
                <c:pt idx="58">
                  <c:v>0.94254211430000001</c:v>
                </c:pt>
                <c:pt idx="59">
                  <c:v>0.94192382809999997</c:v>
                </c:pt>
                <c:pt idx="60">
                  <c:v>0.94192382809999997</c:v>
                </c:pt>
                <c:pt idx="61">
                  <c:v>0.94130493159999995</c:v>
                </c:pt>
                <c:pt idx="62">
                  <c:v>0.94130493159999995</c:v>
                </c:pt>
                <c:pt idx="63">
                  <c:v>0.94130493159999995</c:v>
                </c:pt>
                <c:pt idx="64">
                  <c:v>0.94006713870000003</c:v>
                </c:pt>
                <c:pt idx="65">
                  <c:v>0.94006713870000003</c:v>
                </c:pt>
                <c:pt idx="66">
                  <c:v>0.93944763180000002</c:v>
                </c:pt>
                <c:pt idx="67">
                  <c:v>0.93944763180000002</c:v>
                </c:pt>
                <c:pt idx="68">
                  <c:v>0.93944763180000002</c:v>
                </c:pt>
                <c:pt idx="69">
                  <c:v>0.93882751460000002</c:v>
                </c:pt>
                <c:pt idx="70">
                  <c:v>0.93820678710000005</c:v>
                </c:pt>
                <c:pt idx="71">
                  <c:v>0.93820678710000005</c:v>
                </c:pt>
                <c:pt idx="72">
                  <c:v>0.93758361820000002</c:v>
                </c:pt>
                <c:pt idx="73">
                  <c:v>0.93633361820000005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25-39 yrs (N=5,038)</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0.99305236819999998</c:v>
                </c:pt>
                <c:pt idx="2">
                  <c:v>0.99027343749999996</c:v>
                </c:pt>
                <c:pt idx="3">
                  <c:v>0.98689758299999997</c:v>
                </c:pt>
                <c:pt idx="4">
                  <c:v>0.98451171879999999</c:v>
                </c:pt>
                <c:pt idx="5">
                  <c:v>0.98231933589999998</c:v>
                </c:pt>
                <c:pt idx="6">
                  <c:v>0.97892456049999999</c:v>
                </c:pt>
                <c:pt idx="7">
                  <c:v>0.97652160639999996</c:v>
                </c:pt>
                <c:pt idx="8">
                  <c:v>0.97571960449999995</c:v>
                </c:pt>
                <c:pt idx="9">
                  <c:v>0.97431579589999995</c:v>
                </c:pt>
                <c:pt idx="10">
                  <c:v>0.97411499020000003</c:v>
                </c:pt>
                <c:pt idx="11">
                  <c:v>0.97250793459999996</c:v>
                </c:pt>
                <c:pt idx="12">
                  <c:v>0.97230651859999995</c:v>
                </c:pt>
                <c:pt idx="13">
                  <c:v>0.97130126949999995</c:v>
                </c:pt>
                <c:pt idx="14">
                  <c:v>0.97009399409999997</c:v>
                </c:pt>
                <c:pt idx="15">
                  <c:v>0.9690881348</c:v>
                </c:pt>
                <c:pt idx="16">
                  <c:v>0.96848449709999995</c:v>
                </c:pt>
                <c:pt idx="17">
                  <c:v>0.96707519529999997</c:v>
                </c:pt>
                <c:pt idx="18">
                  <c:v>0.96687377929999996</c:v>
                </c:pt>
                <c:pt idx="19">
                  <c:v>0.96626953130000004</c:v>
                </c:pt>
                <c:pt idx="20">
                  <c:v>0.9656652832</c:v>
                </c:pt>
                <c:pt idx="21">
                  <c:v>0.96425537110000004</c:v>
                </c:pt>
                <c:pt idx="22">
                  <c:v>0.963651123</c:v>
                </c:pt>
                <c:pt idx="23">
                  <c:v>0.96264343259999996</c:v>
                </c:pt>
                <c:pt idx="24">
                  <c:v>0.96163635250000001</c:v>
                </c:pt>
                <c:pt idx="25">
                  <c:v>0.96083068849999997</c:v>
                </c:pt>
                <c:pt idx="26">
                  <c:v>0.96022644040000005</c:v>
                </c:pt>
                <c:pt idx="27">
                  <c:v>0.96002502440000004</c:v>
                </c:pt>
                <c:pt idx="28">
                  <c:v>0.9592193604</c:v>
                </c:pt>
                <c:pt idx="29">
                  <c:v>0.9592193604</c:v>
                </c:pt>
                <c:pt idx="30">
                  <c:v>0.95841369629999995</c:v>
                </c:pt>
                <c:pt idx="31">
                  <c:v>0.95841369629999995</c:v>
                </c:pt>
                <c:pt idx="32">
                  <c:v>0.95801025390000005</c:v>
                </c:pt>
                <c:pt idx="33">
                  <c:v>0.95680175779999999</c:v>
                </c:pt>
                <c:pt idx="34">
                  <c:v>0.95680175779999999</c:v>
                </c:pt>
                <c:pt idx="35">
                  <c:v>0.95559265140000005</c:v>
                </c:pt>
                <c:pt idx="36">
                  <c:v>0.95559265140000005</c:v>
                </c:pt>
                <c:pt idx="37">
                  <c:v>0.95498779300000003</c:v>
                </c:pt>
                <c:pt idx="38">
                  <c:v>0.95438293460000001</c:v>
                </c:pt>
                <c:pt idx="39">
                  <c:v>0.9539794922</c:v>
                </c:pt>
                <c:pt idx="40">
                  <c:v>0.95337463379999998</c:v>
                </c:pt>
                <c:pt idx="41">
                  <c:v>0.95317260739999998</c:v>
                </c:pt>
                <c:pt idx="42">
                  <c:v>0.95276916499999997</c:v>
                </c:pt>
                <c:pt idx="43">
                  <c:v>0.95216369629999997</c:v>
                </c:pt>
                <c:pt idx="44">
                  <c:v>0.95155883789999995</c:v>
                </c:pt>
                <c:pt idx="45">
                  <c:v>0.95115539549999994</c:v>
                </c:pt>
                <c:pt idx="46">
                  <c:v>0.95034790039999995</c:v>
                </c:pt>
                <c:pt idx="47">
                  <c:v>0.94994445800000005</c:v>
                </c:pt>
                <c:pt idx="48">
                  <c:v>0.94974243160000005</c:v>
                </c:pt>
                <c:pt idx="49">
                  <c:v>0.94893554690000004</c:v>
                </c:pt>
                <c:pt idx="50">
                  <c:v>0.94853149410000004</c:v>
                </c:pt>
                <c:pt idx="51">
                  <c:v>0.94812805180000004</c:v>
                </c:pt>
                <c:pt idx="52">
                  <c:v>0.94792602540000004</c:v>
                </c:pt>
                <c:pt idx="53">
                  <c:v>0.94752258300000003</c:v>
                </c:pt>
                <c:pt idx="54">
                  <c:v>0.94732055660000003</c:v>
                </c:pt>
                <c:pt idx="55">
                  <c:v>0.94711853030000004</c:v>
                </c:pt>
                <c:pt idx="56">
                  <c:v>0.94550292970000005</c:v>
                </c:pt>
                <c:pt idx="57">
                  <c:v>0.94509887699999995</c:v>
                </c:pt>
                <c:pt idx="58">
                  <c:v>0.94449279789999996</c:v>
                </c:pt>
                <c:pt idx="59">
                  <c:v>0.94348266599999997</c:v>
                </c:pt>
                <c:pt idx="60">
                  <c:v>0.94287658689999998</c:v>
                </c:pt>
                <c:pt idx="61">
                  <c:v>0.9418664551</c:v>
                </c:pt>
                <c:pt idx="62">
                  <c:v>0.9414624023</c:v>
                </c:pt>
                <c:pt idx="63">
                  <c:v>0.9414624023</c:v>
                </c:pt>
                <c:pt idx="64">
                  <c:v>0.94085632320000001</c:v>
                </c:pt>
                <c:pt idx="65">
                  <c:v>0.94085632320000001</c:v>
                </c:pt>
                <c:pt idx="66">
                  <c:v>0.94065368650000003</c:v>
                </c:pt>
                <c:pt idx="67">
                  <c:v>0.94024963380000004</c:v>
                </c:pt>
                <c:pt idx="68">
                  <c:v>0.93943969729999999</c:v>
                </c:pt>
                <c:pt idx="69">
                  <c:v>0.93883239750000003</c:v>
                </c:pt>
                <c:pt idx="70">
                  <c:v>0.93802124019999999</c:v>
                </c:pt>
                <c:pt idx="71">
                  <c:v>0.93781799320000003</c:v>
                </c:pt>
                <c:pt idx="72">
                  <c:v>0.93761474609999995</c:v>
                </c:pt>
                <c:pt idx="73">
                  <c:v>0.9374108887</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40-59 yrs (N=18,733)</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0.98975036620000001</c:v>
                </c:pt>
                <c:pt idx="2">
                  <c:v>0.98510620120000003</c:v>
                </c:pt>
                <c:pt idx="3">
                  <c:v>0.98046081539999996</c:v>
                </c:pt>
                <c:pt idx="4">
                  <c:v>0.97687988280000004</c:v>
                </c:pt>
                <c:pt idx="5">
                  <c:v>0.9736657715</c:v>
                </c:pt>
                <c:pt idx="6">
                  <c:v>0.97119689939999998</c:v>
                </c:pt>
                <c:pt idx="7">
                  <c:v>0.96899291990000003</c:v>
                </c:pt>
                <c:pt idx="8">
                  <c:v>0.96770202640000003</c:v>
                </c:pt>
                <c:pt idx="9">
                  <c:v>0.96614013669999999</c:v>
                </c:pt>
                <c:pt idx="10">
                  <c:v>0.96425476070000005</c:v>
                </c:pt>
                <c:pt idx="11">
                  <c:v>0.96263793949999998</c:v>
                </c:pt>
                <c:pt idx="12">
                  <c:v>0.96139831539999998</c:v>
                </c:pt>
                <c:pt idx="13">
                  <c:v>0.96042724609999996</c:v>
                </c:pt>
                <c:pt idx="14">
                  <c:v>0.95897094729999999</c:v>
                </c:pt>
                <c:pt idx="15">
                  <c:v>0.95783813480000002</c:v>
                </c:pt>
                <c:pt idx="16">
                  <c:v>0.95675842290000002</c:v>
                </c:pt>
                <c:pt idx="17">
                  <c:v>0.95584106449999995</c:v>
                </c:pt>
                <c:pt idx="18">
                  <c:v>0.95519348140000004</c:v>
                </c:pt>
                <c:pt idx="19">
                  <c:v>0.95454589840000004</c:v>
                </c:pt>
                <c:pt idx="20">
                  <c:v>0.95346679690000002</c:v>
                </c:pt>
                <c:pt idx="21">
                  <c:v>0.95227905270000002</c:v>
                </c:pt>
                <c:pt idx="22">
                  <c:v>0.95125305179999997</c:v>
                </c:pt>
                <c:pt idx="23">
                  <c:v>0.95038879389999997</c:v>
                </c:pt>
                <c:pt idx="24">
                  <c:v>0.94963256839999999</c:v>
                </c:pt>
                <c:pt idx="25">
                  <c:v>0.94860656740000004</c:v>
                </c:pt>
                <c:pt idx="26">
                  <c:v>0.948012085</c:v>
                </c:pt>
                <c:pt idx="27">
                  <c:v>0.94731018069999995</c:v>
                </c:pt>
                <c:pt idx="28">
                  <c:v>0.94677001949999995</c:v>
                </c:pt>
                <c:pt idx="29">
                  <c:v>0.94628356930000002</c:v>
                </c:pt>
                <c:pt idx="30">
                  <c:v>0.94568969729999997</c:v>
                </c:pt>
                <c:pt idx="31">
                  <c:v>0.94514953609999997</c:v>
                </c:pt>
                <c:pt idx="32">
                  <c:v>0.94428466799999999</c:v>
                </c:pt>
                <c:pt idx="33">
                  <c:v>0.9436364746</c:v>
                </c:pt>
                <c:pt idx="34">
                  <c:v>0.94325805659999995</c:v>
                </c:pt>
                <c:pt idx="35">
                  <c:v>0.94277221680000001</c:v>
                </c:pt>
                <c:pt idx="36">
                  <c:v>0.94212341310000003</c:v>
                </c:pt>
                <c:pt idx="37">
                  <c:v>0.94147460940000005</c:v>
                </c:pt>
                <c:pt idx="38">
                  <c:v>0.94093444820000005</c:v>
                </c:pt>
                <c:pt idx="39">
                  <c:v>0.94028503419999998</c:v>
                </c:pt>
                <c:pt idx="40">
                  <c:v>0.93985290529999999</c:v>
                </c:pt>
                <c:pt idx="41">
                  <c:v>0.93925781249999996</c:v>
                </c:pt>
                <c:pt idx="42">
                  <c:v>0.93898742680000002</c:v>
                </c:pt>
                <c:pt idx="43">
                  <c:v>0.93839233399999999</c:v>
                </c:pt>
                <c:pt idx="44">
                  <c:v>0.93774353030000002</c:v>
                </c:pt>
                <c:pt idx="45">
                  <c:v>0.93687866210000004</c:v>
                </c:pt>
                <c:pt idx="46">
                  <c:v>0.93628356930000001</c:v>
                </c:pt>
                <c:pt idx="47">
                  <c:v>0.93541809080000005</c:v>
                </c:pt>
                <c:pt idx="48">
                  <c:v>0.9352557373</c:v>
                </c:pt>
                <c:pt idx="49">
                  <c:v>0.93476928709999996</c:v>
                </c:pt>
                <c:pt idx="50">
                  <c:v>0.93417419430000004</c:v>
                </c:pt>
                <c:pt idx="51">
                  <c:v>0.93341674799999996</c:v>
                </c:pt>
                <c:pt idx="52">
                  <c:v>0.93282226560000003</c:v>
                </c:pt>
                <c:pt idx="53">
                  <c:v>0.93260559080000005</c:v>
                </c:pt>
                <c:pt idx="54">
                  <c:v>0.93206481929999996</c:v>
                </c:pt>
                <c:pt idx="55">
                  <c:v>0.93163208009999998</c:v>
                </c:pt>
                <c:pt idx="56">
                  <c:v>0.9311993408</c:v>
                </c:pt>
                <c:pt idx="57">
                  <c:v>0.93087463380000002</c:v>
                </c:pt>
                <c:pt idx="58">
                  <c:v>0.93060424799999997</c:v>
                </c:pt>
                <c:pt idx="59">
                  <c:v>0.93000915529999995</c:v>
                </c:pt>
                <c:pt idx="60">
                  <c:v>0.92968505859999995</c:v>
                </c:pt>
                <c:pt idx="61">
                  <c:v>0.92914367679999998</c:v>
                </c:pt>
                <c:pt idx="62">
                  <c:v>0.92865661619999995</c:v>
                </c:pt>
                <c:pt idx="63">
                  <c:v>0.92860229490000001</c:v>
                </c:pt>
                <c:pt idx="64">
                  <c:v>0.92822326659999999</c:v>
                </c:pt>
                <c:pt idx="65">
                  <c:v>0.92789855960000001</c:v>
                </c:pt>
                <c:pt idx="66">
                  <c:v>0.92741088869999999</c:v>
                </c:pt>
                <c:pt idx="67">
                  <c:v>0.92697753910000003</c:v>
                </c:pt>
                <c:pt idx="68">
                  <c:v>0.92654418949999995</c:v>
                </c:pt>
                <c:pt idx="69">
                  <c:v>0.92611022949999999</c:v>
                </c:pt>
                <c:pt idx="70">
                  <c:v>0.92583862299999997</c:v>
                </c:pt>
                <c:pt idx="71">
                  <c:v>0.92529541019999995</c:v>
                </c:pt>
                <c:pt idx="72">
                  <c:v>0.92513183590000003</c:v>
                </c:pt>
                <c:pt idx="73">
                  <c:v>0.92464050289999999</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60-69 yrs (N=13,763)</c:v>
                </c:pt>
              </c:strCache>
            </c:strRef>
          </c:tx>
          <c:spPr>
            <a:ln w="44450">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0.98888305659999998</c:v>
                </c:pt>
                <c:pt idx="2">
                  <c:v>0.98292358400000002</c:v>
                </c:pt>
                <c:pt idx="3">
                  <c:v>0.97812561040000001</c:v>
                </c:pt>
                <c:pt idx="4">
                  <c:v>0.97405151369999998</c:v>
                </c:pt>
                <c:pt idx="5">
                  <c:v>0.97062683110000003</c:v>
                </c:pt>
                <c:pt idx="6">
                  <c:v>0.96741516110000003</c:v>
                </c:pt>
                <c:pt idx="7">
                  <c:v>0.96456420899999995</c:v>
                </c:pt>
                <c:pt idx="8">
                  <c:v>0.96229675290000005</c:v>
                </c:pt>
                <c:pt idx="9">
                  <c:v>0.96017395019999996</c:v>
                </c:pt>
                <c:pt idx="10">
                  <c:v>0.95805114749999998</c:v>
                </c:pt>
                <c:pt idx="11">
                  <c:v>0.95651367190000003</c:v>
                </c:pt>
                <c:pt idx="12">
                  <c:v>0.95424377439999997</c:v>
                </c:pt>
                <c:pt idx="13">
                  <c:v>0.95285217290000002</c:v>
                </c:pt>
                <c:pt idx="14">
                  <c:v>0.95146057129999995</c:v>
                </c:pt>
                <c:pt idx="15">
                  <c:v>0.94948303219999997</c:v>
                </c:pt>
                <c:pt idx="16">
                  <c:v>0.94787109380000001</c:v>
                </c:pt>
                <c:pt idx="17">
                  <c:v>0.94662597660000003</c:v>
                </c:pt>
                <c:pt idx="18">
                  <c:v>0.94494079590000002</c:v>
                </c:pt>
                <c:pt idx="19">
                  <c:v>0.94376831049999999</c:v>
                </c:pt>
                <c:pt idx="20">
                  <c:v>0.94244934079999998</c:v>
                </c:pt>
                <c:pt idx="21">
                  <c:v>0.94112976069999998</c:v>
                </c:pt>
                <c:pt idx="22">
                  <c:v>0.94010375980000005</c:v>
                </c:pt>
                <c:pt idx="23">
                  <c:v>0.93885803219999997</c:v>
                </c:pt>
                <c:pt idx="24">
                  <c:v>0.93775878909999999</c:v>
                </c:pt>
                <c:pt idx="25">
                  <c:v>0.9370257568</c:v>
                </c:pt>
                <c:pt idx="26">
                  <c:v>0.93548645019999999</c:v>
                </c:pt>
                <c:pt idx="27">
                  <c:v>0.93460693360000002</c:v>
                </c:pt>
                <c:pt idx="28">
                  <c:v>0.93350769040000003</c:v>
                </c:pt>
                <c:pt idx="29">
                  <c:v>0.93284790039999999</c:v>
                </c:pt>
                <c:pt idx="30">
                  <c:v>0.93196838380000002</c:v>
                </c:pt>
                <c:pt idx="31">
                  <c:v>0.93101501460000002</c:v>
                </c:pt>
                <c:pt idx="32">
                  <c:v>0.93028198240000004</c:v>
                </c:pt>
                <c:pt idx="33">
                  <c:v>0.9298425293</c:v>
                </c:pt>
                <c:pt idx="34">
                  <c:v>0.92866943359999998</c:v>
                </c:pt>
                <c:pt idx="35">
                  <c:v>0.92749633789999997</c:v>
                </c:pt>
                <c:pt idx="36">
                  <c:v>0.92661621090000001</c:v>
                </c:pt>
                <c:pt idx="37">
                  <c:v>0.92588256840000005</c:v>
                </c:pt>
                <c:pt idx="38">
                  <c:v>0.9254431152</c:v>
                </c:pt>
                <c:pt idx="39">
                  <c:v>0.92456237789999995</c:v>
                </c:pt>
                <c:pt idx="40">
                  <c:v>0.92397583009999995</c:v>
                </c:pt>
                <c:pt idx="41">
                  <c:v>0.92316894530000004</c:v>
                </c:pt>
                <c:pt idx="42">
                  <c:v>0.92287536619999999</c:v>
                </c:pt>
                <c:pt idx="43">
                  <c:v>0.9225085449</c:v>
                </c:pt>
                <c:pt idx="44">
                  <c:v>0.92170166019999999</c:v>
                </c:pt>
                <c:pt idx="45">
                  <c:v>0.921114502</c:v>
                </c:pt>
                <c:pt idx="46">
                  <c:v>0.92023437500000005</c:v>
                </c:pt>
                <c:pt idx="47">
                  <c:v>0.91942749020000003</c:v>
                </c:pt>
                <c:pt idx="48">
                  <c:v>0.91876708979999999</c:v>
                </c:pt>
                <c:pt idx="49">
                  <c:v>0.91840026860000001</c:v>
                </c:pt>
                <c:pt idx="50">
                  <c:v>0.9175933838</c:v>
                </c:pt>
                <c:pt idx="51">
                  <c:v>0.91663940430000002</c:v>
                </c:pt>
                <c:pt idx="52">
                  <c:v>0.91619934079999998</c:v>
                </c:pt>
                <c:pt idx="53">
                  <c:v>0.91539184569999998</c:v>
                </c:pt>
                <c:pt idx="54">
                  <c:v>0.91458496089999997</c:v>
                </c:pt>
                <c:pt idx="55">
                  <c:v>0.91421813959999998</c:v>
                </c:pt>
                <c:pt idx="56">
                  <c:v>0.91392456050000004</c:v>
                </c:pt>
                <c:pt idx="57">
                  <c:v>0.91341064449999998</c:v>
                </c:pt>
                <c:pt idx="58">
                  <c:v>0.91282348629999999</c:v>
                </c:pt>
                <c:pt idx="59">
                  <c:v>0.91252990720000005</c:v>
                </c:pt>
                <c:pt idx="60">
                  <c:v>0.91238342289999996</c:v>
                </c:pt>
                <c:pt idx="61">
                  <c:v>0.9116491699</c:v>
                </c:pt>
                <c:pt idx="62">
                  <c:v>0.91128173830000003</c:v>
                </c:pt>
                <c:pt idx="63">
                  <c:v>0.91076782229999997</c:v>
                </c:pt>
                <c:pt idx="64">
                  <c:v>0.91010681149999995</c:v>
                </c:pt>
                <c:pt idx="65">
                  <c:v>0.90951904299999997</c:v>
                </c:pt>
                <c:pt idx="66">
                  <c:v>0.90937255859999999</c:v>
                </c:pt>
                <c:pt idx="67">
                  <c:v>0.90900512700000002</c:v>
                </c:pt>
                <c:pt idx="68">
                  <c:v>0.90878417970000003</c:v>
                </c:pt>
                <c:pt idx="69">
                  <c:v>0.90819641110000005</c:v>
                </c:pt>
                <c:pt idx="70">
                  <c:v>0.90790161130000002</c:v>
                </c:pt>
                <c:pt idx="71">
                  <c:v>0.90738647459999999</c:v>
                </c:pt>
                <c:pt idx="72">
                  <c:v>0.90694458010000001</c:v>
                </c:pt>
                <c:pt idx="73">
                  <c:v>0.90642700200000004</c:v>
                </c:pt>
              </c:numCache>
            </c:numRef>
          </c:yVal>
          <c:smooth val="0"/>
          <c:extLst>
            <c:ext xmlns:c16="http://schemas.microsoft.com/office/drawing/2014/chart" uri="{C3380CC4-5D6E-409C-BE32-E72D297353CC}">
              <c16:uniqueId val="{00000002-D751-497E-9DEA-977D18E4CB80}"/>
            </c:ext>
          </c:extLst>
        </c:ser>
        <c:ser>
          <c:idx val="4"/>
          <c:order val="4"/>
          <c:tx>
            <c:strRef>
              <c:f>Sheet1!$F$1</c:f>
              <c:strCache>
                <c:ptCount val="1"/>
                <c:pt idx="0">
                  <c:v>≥70 yrs (N=1,448)</c:v>
                </c:pt>
              </c:strCache>
            </c:strRef>
          </c:tx>
          <c:spPr>
            <a:ln w="44450">
              <a:solidFill>
                <a:srgbClr val="7030A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Sheet1!$F$2:$F$75</c:f>
              <c:numCache>
                <c:formatCode>General</c:formatCode>
                <c:ptCount val="74"/>
                <c:pt idx="0">
                  <c:v>1</c:v>
                </c:pt>
                <c:pt idx="1">
                  <c:v>0.99102172850000003</c:v>
                </c:pt>
                <c:pt idx="2">
                  <c:v>0.98411560060000003</c:v>
                </c:pt>
                <c:pt idx="3">
                  <c:v>0.9779003906</c:v>
                </c:pt>
                <c:pt idx="4">
                  <c:v>0.97375671389999996</c:v>
                </c:pt>
                <c:pt idx="5">
                  <c:v>0.97168457029999999</c:v>
                </c:pt>
                <c:pt idx="6">
                  <c:v>0.96754089359999995</c:v>
                </c:pt>
                <c:pt idx="7">
                  <c:v>0.96546752930000002</c:v>
                </c:pt>
                <c:pt idx="8">
                  <c:v>0.96339477539999996</c:v>
                </c:pt>
                <c:pt idx="9">
                  <c:v>0.96062988279999995</c:v>
                </c:pt>
                <c:pt idx="10">
                  <c:v>0.95717468260000005</c:v>
                </c:pt>
                <c:pt idx="11">
                  <c:v>0.95717468260000005</c:v>
                </c:pt>
                <c:pt idx="12">
                  <c:v>0.95579223629999999</c:v>
                </c:pt>
                <c:pt idx="13">
                  <c:v>0.95164550780000001</c:v>
                </c:pt>
                <c:pt idx="14">
                  <c:v>0.94957275389999996</c:v>
                </c:pt>
                <c:pt idx="15">
                  <c:v>0.94680786130000005</c:v>
                </c:pt>
                <c:pt idx="16">
                  <c:v>0.94611694339999997</c:v>
                </c:pt>
                <c:pt idx="17">
                  <c:v>0.94404357910000003</c:v>
                </c:pt>
                <c:pt idx="18">
                  <c:v>0.94335266110000005</c:v>
                </c:pt>
                <c:pt idx="19">
                  <c:v>0.94266174319999996</c:v>
                </c:pt>
                <c:pt idx="20">
                  <c:v>0.94127929690000001</c:v>
                </c:pt>
                <c:pt idx="21">
                  <c:v>0.93989624019999995</c:v>
                </c:pt>
                <c:pt idx="22">
                  <c:v>0.93712951659999999</c:v>
                </c:pt>
                <c:pt idx="23">
                  <c:v>0.93436340330000001</c:v>
                </c:pt>
                <c:pt idx="24">
                  <c:v>0.93367187500000004</c:v>
                </c:pt>
                <c:pt idx="25">
                  <c:v>0.93297973629999997</c:v>
                </c:pt>
                <c:pt idx="26">
                  <c:v>0.92952209470000002</c:v>
                </c:pt>
                <c:pt idx="27">
                  <c:v>0.92952209470000002</c:v>
                </c:pt>
                <c:pt idx="28">
                  <c:v>0.92883056639999995</c:v>
                </c:pt>
                <c:pt idx="29">
                  <c:v>0.92883056639999995</c:v>
                </c:pt>
                <c:pt idx="30">
                  <c:v>0.92813842769999999</c:v>
                </c:pt>
                <c:pt idx="31">
                  <c:v>0.92744628910000004</c:v>
                </c:pt>
                <c:pt idx="32">
                  <c:v>0.92744628910000004</c:v>
                </c:pt>
                <c:pt idx="33">
                  <c:v>0.92675415039999998</c:v>
                </c:pt>
                <c:pt idx="34">
                  <c:v>0.92467773440000001</c:v>
                </c:pt>
                <c:pt idx="35">
                  <c:v>0.92398559570000005</c:v>
                </c:pt>
                <c:pt idx="36">
                  <c:v>0.92260131840000004</c:v>
                </c:pt>
                <c:pt idx="37">
                  <c:v>0.92190917969999997</c:v>
                </c:pt>
                <c:pt idx="38">
                  <c:v>0.92190917969999997</c:v>
                </c:pt>
                <c:pt idx="39">
                  <c:v>0.92121704100000001</c:v>
                </c:pt>
                <c:pt idx="40">
                  <c:v>0.92121704100000001</c:v>
                </c:pt>
                <c:pt idx="41">
                  <c:v>0.91844848629999998</c:v>
                </c:pt>
                <c:pt idx="42">
                  <c:v>0.91844848629999998</c:v>
                </c:pt>
                <c:pt idx="43">
                  <c:v>0.91844848629999998</c:v>
                </c:pt>
                <c:pt idx="44">
                  <c:v>0.91844848629999998</c:v>
                </c:pt>
                <c:pt idx="45">
                  <c:v>0.91775634770000003</c:v>
                </c:pt>
                <c:pt idx="46">
                  <c:v>0.91775634770000003</c:v>
                </c:pt>
                <c:pt idx="47">
                  <c:v>0.91706420899999996</c:v>
                </c:pt>
                <c:pt idx="48">
                  <c:v>0.91706420899999996</c:v>
                </c:pt>
                <c:pt idx="49">
                  <c:v>0.91706420899999996</c:v>
                </c:pt>
                <c:pt idx="50">
                  <c:v>0.91637207030000001</c:v>
                </c:pt>
                <c:pt idx="51">
                  <c:v>0.91498779299999999</c:v>
                </c:pt>
                <c:pt idx="52">
                  <c:v>0.91429565430000004</c:v>
                </c:pt>
                <c:pt idx="53">
                  <c:v>0.91429565430000004</c:v>
                </c:pt>
                <c:pt idx="54">
                  <c:v>0.91429565430000004</c:v>
                </c:pt>
                <c:pt idx="55">
                  <c:v>0.91291137700000002</c:v>
                </c:pt>
                <c:pt idx="56">
                  <c:v>0.9115270996</c:v>
                </c:pt>
                <c:pt idx="57">
                  <c:v>0.9101422119</c:v>
                </c:pt>
                <c:pt idx="58">
                  <c:v>0.90944946289999995</c:v>
                </c:pt>
                <c:pt idx="59">
                  <c:v>0.90875671390000001</c:v>
                </c:pt>
                <c:pt idx="60">
                  <c:v>0.90875671390000001</c:v>
                </c:pt>
                <c:pt idx="61">
                  <c:v>0.90598632810000002</c:v>
                </c:pt>
                <c:pt idx="62">
                  <c:v>0.90460083010000003</c:v>
                </c:pt>
                <c:pt idx="63">
                  <c:v>0.90460083010000003</c:v>
                </c:pt>
                <c:pt idx="64">
                  <c:v>0.90460083010000003</c:v>
                </c:pt>
                <c:pt idx="65">
                  <c:v>0.90460083010000003</c:v>
                </c:pt>
                <c:pt idx="66">
                  <c:v>0.90460083010000003</c:v>
                </c:pt>
                <c:pt idx="67">
                  <c:v>0.90252136230000002</c:v>
                </c:pt>
                <c:pt idx="68">
                  <c:v>0.90182800289999998</c:v>
                </c:pt>
                <c:pt idx="69">
                  <c:v>0.90113342289999998</c:v>
                </c:pt>
                <c:pt idx="70">
                  <c:v>0.90113342289999998</c:v>
                </c:pt>
                <c:pt idx="71">
                  <c:v>0.89974060060000005</c:v>
                </c:pt>
                <c:pt idx="72">
                  <c:v>0.89834716800000003</c:v>
                </c:pt>
                <c:pt idx="73">
                  <c:v>0.89834716800000003</c:v>
                </c:pt>
              </c:numCache>
            </c:numRef>
          </c:yVal>
          <c:smooth val="0"/>
          <c:extLst>
            <c:ext xmlns:c16="http://schemas.microsoft.com/office/drawing/2014/chart" uri="{C3380CC4-5D6E-409C-BE32-E72D297353CC}">
              <c16:uniqueId val="{00000001-D217-4BB1-96CC-9C14EB35F4F4}"/>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5000000000000009"/>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584836651907839"/>
          <c:y val="0.40528927815681848"/>
          <c:w val="0.21476811215378444"/>
          <c:h val="0.34675843774085424"/>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00574767290012E-2"/>
          <c:y val="7.0989346953738638E-2"/>
          <c:w val="0.90853963683563299"/>
          <c:h val="0.68445817288547262"/>
        </c:manualLayout>
      </c:layout>
      <c:scatterChart>
        <c:scatterStyle val="lineMarker"/>
        <c:varyColors val="0"/>
        <c:ser>
          <c:idx val="0"/>
          <c:order val="0"/>
          <c:tx>
            <c:strRef>
              <c:f>Sheet1!$B$1</c:f>
              <c:strCache>
                <c:ptCount val="1"/>
                <c:pt idx="0">
                  <c:v>18-24 yrs (N=1,538)</c:v>
                </c:pt>
              </c:strCache>
            </c:strRef>
          </c:tx>
          <c:spPr>
            <a:ln w="44450">
              <a:solidFill>
                <a:srgbClr val="00B0F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100</c:v>
                </c:pt>
                <c:pt idx="1">
                  <c:v>100</c:v>
                </c:pt>
                <c:pt idx="2">
                  <c:v>100</c:v>
                </c:pt>
                <c:pt idx="3">
                  <c:v>100</c:v>
                </c:pt>
                <c:pt idx="4">
                  <c:v>99.934936523000005</c:v>
                </c:pt>
                <c:pt idx="5">
                  <c:v>98.307067871000001</c:v>
                </c:pt>
                <c:pt idx="6">
                  <c:v>96.741027832</c:v>
                </c:pt>
                <c:pt idx="7">
                  <c:v>95.761413574000002</c:v>
                </c:pt>
                <c:pt idx="8">
                  <c:v>94.781005859000004</c:v>
                </c:pt>
                <c:pt idx="9">
                  <c:v>93.276489257999998</c:v>
                </c:pt>
                <c:pt idx="10">
                  <c:v>91.770751953000001</c:v>
                </c:pt>
                <c:pt idx="11">
                  <c:v>90.853088378999999</c:v>
                </c:pt>
                <c:pt idx="12">
                  <c:v>89.673156738000003</c:v>
                </c:pt>
                <c:pt idx="13">
                  <c:v>88.426208496000001</c:v>
                </c:pt>
                <c:pt idx="14">
                  <c:v>87.570678710999999</c:v>
                </c:pt>
                <c:pt idx="15">
                  <c:v>86.185302734000004</c:v>
                </c:pt>
                <c:pt idx="16">
                  <c:v>85.056518554999997</c:v>
                </c:pt>
                <c:pt idx="17">
                  <c:v>83.705993652000004</c:v>
                </c:pt>
                <c:pt idx="18">
                  <c:v>82.825073242000002</c:v>
                </c:pt>
                <c:pt idx="19">
                  <c:v>81.871582031000003</c:v>
                </c:pt>
                <c:pt idx="20">
                  <c:v>80.904296875</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25-39 yrs (N=4,443)</c:v>
                </c:pt>
              </c:strCache>
            </c:strRef>
          </c:tx>
          <c:spPr>
            <a:ln w="44450">
              <a:solidFill>
                <a:srgbClr val="00B05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100</c:v>
                </c:pt>
                <c:pt idx="1">
                  <c:v>100</c:v>
                </c:pt>
                <c:pt idx="2">
                  <c:v>100</c:v>
                </c:pt>
                <c:pt idx="3">
                  <c:v>100</c:v>
                </c:pt>
                <c:pt idx="4">
                  <c:v>100</c:v>
                </c:pt>
                <c:pt idx="5">
                  <c:v>99.051757812999995</c:v>
                </c:pt>
                <c:pt idx="6">
                  <c:v>97.763610839999998</c:v>
                </c:pt>
                <c:pt idx="7">
                  <c:v>96.475158691000004</c:v>
                </c:pt>
                <c:pt idx="8">
                  <c:v>95.389099121000001</c:v>
                </c:pt>
                <c:pt idx="9">
                  <c:v>94.570922851999995</c:v>
                </c:pt>
                <c:pt idx="10">
                  <c:v>93.523986816000004</c:v>
                </c:pt>
                <c:pt idx="11">
                  <c:v>92.567016601999995</c:v>
                </c:pt>
                <c:pt idx="12">
                  <c:v>91.654113769999995</c:v>
                </c:pt>
                <c:pt idx="13">
                  <c:v>90.830261230000005</c:v>
                </c:pt>
                <c:pt idx="14">
                  <c:v>89.821655273000005</c:v>
                </c:pt>
                <c:pt idx="15">
                  <c:v>89.063842773000005</c:v>
                </c:pt>
                <c:pt idx="16">
                  <c:v>88.139892578000001</c:v>
                </c:pt>
                <c:pt idx="17">
                  <c:v>87.412109375</c:v>
                </c:pt>
                <c:pt idx="18">
                  <c:v>86.633483886999997</c:v>
                </c:pt>
                <c:pt idx="19">
                  <c:v>85.873107910000002</c:v>
                </c:pt>
                <c:pt idx="20">
                  <c:v>85.003295898000005</c:v>
                </c:pt>
              </c:numCache>
            </c:numRef>
          </c:yVal>
          <c:smooth val="0"/>
          <c:extLst>
            <c:ext xmlns:c16="http://schemas.microsoft.com/office/drawing/2014/chart" uri="{C3380CC4-5D6E-409C-BE32-E72D297353CC}">
              <c16:uniqueId val="{00000000-4FB8-4556-B33B-076C32F154CC}"/>
            </c:ext>
          </c:extLst>
        </c:ser>
        <c:ser>
          <c:idx val="2"/>
          <c:order val="2"/>
          <c:tx>
            <c:strRef>
              <c:f>Sheet1!$D$1</c:f>
              <c:strCache>
                <c:ptCount val="1"/>
                <c:pt idx="0">
                  <c:v>40-59 yrs (N=17,488)</c:v>
                </c:pt>
              </c:strCache>
            </c:strRef>
          </c:tx>
          <c:spPr>
            <a:ln w="44450">
              <a:solidFill>
                <a:srgbClr val="FF000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100</c:v>
                </c:pt>
                <c:pt idx="1">
                  <c:v>100</c:v>
                </c:pt>
                <c:pt idx="2">
                  <c:v>100</c:v>
                </c:pt>
                <c:pt idx="3">
                  <c:v>100</c:v>
                </c:pt>
                <c:pt idx="4">
                  <c:v>99.994262695000003</c:v>
                </c:pt>
                <c:pt idx="5">
                  <c:v>98.963012695000003</c:v>
                </c:pt>
                <c:pt idx="6">
                  <c:v>98.120056152000004</c:v>
                </c:pt>
                <c:pt idx="7">
                  <c:v>97.196105957</c:v>
                </c:pt>
                <c:pt idx="8">
                  <c:v>96.432312011999997</c:v>
                </c:pt>
                <c:pt idx="9">
                  <c:v>95.562744140999996</c:v>
                </c:pt>
                <c:pt idx="10">
                  <c:v>94.732055664000001</c:v>
                </c:pt>
                <c:pt idx="11">
                  <c:v>94.067871093999997</c:v>
                </c:pt>
                <c:pt idx="12">
                  <c:v>93.466552734000004</c:v>
                </c:pt>
                <c:pt idx="13">
                  <c:v>92.794067382999998</c:v>
                </c:pt>
                <c:pt idx="14">
                  <c:v>92.056579589999998</c:v>
                </c:pt>
                <c:pt idx="15">
                  <c:v>91.405334472999996</c:v>
                </c:pt>
                <c:pt idx="16">
                  <c:v>90.716186523000005</c:v>
                </c:pt>
                <c:pt idx="17">
                  <c:v>90.046875</c:v>
                </c:pt>
                <c:pt idx="18">
                  <c:v>89.295593261999997</c:v>
                </c:pt>
                <c:pt idx="19">
                  <c:v>88.702148437999995</c:v>
                </c:pt>
                <c:pt idx="20">
                  <c:v>87.819030761999997</c:v>
                </c:pt>
              </c:numCache>
            </c:numRef>
          </c:yVal>
          <c:smooth val="0"/>
          <c:extLst>
            <c:ext xmlns:c16="http://schemas.microsoft.com/office/drawing/2014/chart" uri="{C3380CC4-5D6E-409C-BE32-E72D297353CC}">
              <c16:uniqueId val="{00000001-4FB8-4556-B33B-076C32F154CC}"/>
            </c:ext>
          </c:extLst>
        </c:ser>
        <c:ser>
          <c:idx val="3"/>
          <c:order val="3"/>
          <c:tx>
            <c:strRef>
              <c:f>Sheet1!$E$1</c:f>
              <c:strCache>
                <c:ptCount val="1"/>
                <c:pt idx="0">
                  <c:v>60-69 yrs (N=11,732)</c:v>
                </c:pt>
              </c:strCache>
            </c:strRef>
          </c:tx>
          <c:spPr>
            <a:ln w="44450">
              <a:solidFill>
                <a:schemeClr val="accent6">
                  <a:lumMod val="75000"/>
                </a:schemeClr>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100</c:v>
                </c:pt>
                <c:pt idx="1">
                  <c:v>100</c:v>
                </c:pt>
                <c:pt idx="2">
                  <c:v>100</c:v>
                </c:pt>
                <c:pt idx="3">
                  <c:v>100</c:v>
                </c:pt>
                <c:pt idx="4">
                  <c:v>99.974426269999995</c:v>
                </c:pt>
                <c:pt idx="5">
                  <c:v>98.847534179999997</c:v>
                </c:pt>
                <c:pt idx="6">
                  <c:v>97.744812011999997</c:v>
                </c:pt>
                <c:pt idx="7">
                  <c:v>96.966369628999999</c:v>
                </c:pt>
                <c:pt idx="8">
                  <c:v>96.195861816000004</c:v>
                </c:pt>
                <c:pt idx="9">
                  <c:v>95.414978027000004</c:v>
                </c:pt>
                <c:pt idx="10">
                  <c:v>94.615905761999997</c:v>
                </c:pt>
                <c:pt idx="11">
                  <c:v>93.755981445000003</c:v>
                </c:pt>
                <c:pt idx="12">
                  <c:v>93.041687011999997</c:v>
                </c:pt>
                <c:pt idx="13">
                  <c:v>92.38671875</c:v>
                </c:pt>
                <c:pt idx="14">
                  <c:v>91.567199707</c:v>
                </c:pt>
                <c:pt idx="15">
                  <c:v>90.807128906000003</c:v>
                </c:pt>
                <c:pt idx="16">
                  <c:v>89.982788085999999</c:v>
                </c:pt>
                <c:pt idx="17">
                  <c:v>89.171203613000003</c:v>
                </c:pt>
                <c:pt idx="18">
                  <c:v>88.231140136999997</c:v>
                </c:pt>
                <c:pt idx="19">
                  <c:v>87.258117675999998</c:v>
                </c:pt>
                <c:pt idx="20">
                  <c:v>86.307434082</c:v>
                </c:pt>
              </c:numCache>
            </c:numRef>
          </c:yVal>
          <c:smooth val="0"/>
          <c:extLst>
            <c:ext xmlns:c16="http://schemas.microsoft.com/office/drawing/2014/chart" uri="{C3380CC4-5D6E-409C-BE32-E72D297353CC}">
              <c16:uniqueId val="{00000002-4FB8-4556-B33B-076C32F154CC}"/>
            </c:ext>
          </c:extLst>
        </c:ser>
        <c:ser>
          <c:idx val="4"/>
          <c:order val="4"/>
          <c:tx>
            <c:strRef>
              <c:f>Sheet1!$F$1</c:f>
              <c:strCache>
                <c:ptCount val="1"/>
                <c:pt idx="0">
                  <c:v>≥70 yrs (N=1,033)</c:v>
                </c:pt>
              </c:strCache>
            </c:strRef>
          </c:tx>
          <c:spPr>
            <a:ln w="44450">
              <a:solidFill>
                <a:srgbClr val="7030A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Sheet1!$F$2:$F$22</c:f>
              <c:numCache>
                <c:formatCode>General</c:formatCode>
                <c:ptCount val="21"/>
                <c:pt idx="0">
                  <c:v>100</c:v>
                </c:pt>
                <c:pt idx="1">
                  <c:v>100</c:v>
                </c:pt>
                <c:pt idx="2">
                  <c:v>100</c:v>
                </c:pt>
                <c:pt idx="3">
                  <c:v>100</c:v>
                </c:pt>
                <c:pt idx="4">
                  <c:v>100</c:v>
                </c:pt>
                <c:pt idx="5">
                  <c:v>98.450073242000002</c:v>
                </c:pt>
                <c:pt idx="6">
                  <c:v>97.868103027000004</c:v>
                </c:pt>
                <c:pt idx="7">
                  <c:v>96.606079101999995</c:v>
                </c:pt>
                <c:pt idx="8">
                  <c:v>95.731567382999998</c:v>
                </c:pt>
                <c:pt idx="9">
                  <c:v>94.853881835999999</c:v>
                </c:pt>
                <c:pt idx="10">
                  <c:v>93.974731445000003</c:v>
                </c:pt>
                <c:pt idx="11">
                  <c:v>93.192687988000003</c:v>
                </c:pt>
                <c:pt idx="12">
                  <c:v>92.605346679999997</c:v>
                </c:pt>
                <c:pt idx="13">
                  <c:v>91.820251464999998</c:v>
                </c:pt>
                <c:pt idx="14">
                  <c:v>91.034606933999996</c:v>
                </c:pt>
                <c:pt idx="15">
                  <c:v>89.658691406000003</c:v>
                </c:pt>
                <c:pt idx="16">
                  <c:v>89.165527343999997</c:v>
                </c:pt>
                <c:pt idx="17">
                  <c:v>88.557495117000002</c:v>
                </c:pt>
                <c:pt idx="18">
                  <c:v>87.537292480000005</c:v>
                </c:pt>
                <c:pt idx="19">
                  <c:v>86.923339843999997</c:v>
                </c:pt>
                <c:pt idx="20">
                  <c:v>86.085449218999997</c:v>
                </c:pt>
              </c:numCache>
            </c:numRef>
          </c:yVal>
          <c:smooth val="0"/>
          <c:extLst>
            <c:ext xmlns:c16="http://schemas.microsoft.com/office/drawing/2014/chart" uri="{C3380CC4-5D6E-409C-BE32-E72D297353CC}">
              <c16:uniqueId val="{00000003-4FB8-4556-B33B-076C32F154CC}"/>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 transplant</a:t>
                </a:r>
              </a:p>
            </c:rich>
          </c:tx>
          <c:layout>
            <c:manualLayout>
              <c:xMode val="edge"/>
              <c:yMode val="edge"/>
              <c:x val="0.43676321175393018"/>
              <c:y val="0.8099688639747987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8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5"/>
      </c:valAx>
      <c:spPr>
        <a:noFill/>
        <a:ln w="9525">
          <a:solidFill>
            <a:schemeClr val="bg2"/>
          </a:solidFill>
        </a:ln>
      </c:spPr>
    </c:plotArea>
    <c:legend>
      <c:legendPos val="l"/>
      <c:layout>
        <c:manualLayout>
          <c:xMode val="edge"/>
          <c:yMode val="edge"/>
          <c:x val="8.9296145737327234E-2"/>
          <c:y val="0.37641329985543637"/>
          <c:w val="0.2013110557899786"/>
          <c:h val="0.3375279517712752"/>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52856248959054253"/>
          <c:h val="0.79290697572563107"/>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36E-2"/>
                  <c:y val="-6.421961363913359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1.1479433566261878E-2"/>
                  <c:y val="-4.71356595042559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0.40500000000000003</c:v>
                </c:pt>
                <c:pt idx="1">
                  <c:v>5.2999999999999999E-2</c:v>
                </c:pt>
                <c:pt idx="2">
                  <c:v>0.14699999999999999</c:v>
                </c:pt>
                <c:pt idx="3">
                  <c:v>0.39500000000000002</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75889701796726661"/>
        </c:manualLayout>
      </c:layout>
      <c:scatterChart>
        <c:scatterStyle val="lineMarker"/>
        <c:varyColors val="0"/>
        <c:ser>
          <c:idx val="0"/>
          <c:order val="0"/>
          <c:tx>
            <c:strRef>
              <c:f>Sheet1!$B$1</c:f>
              <c:strCache>
                <c:ptCount val="1"/>
                <c:pt idx="0">
                  <c:v>&lt;1 yr (N=1,656)</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0.99577270510000004</c:v>
                </c:pt>
                <c:pt idx="2">
                  <c:v>0.99275329590000005</c:v>
                </c:pt>
                <c:pt idx="3">
                  <c:v>0.98550720209999998</c:v>
                </c:pt>
                <c:pt idx="4">
                  <c:v>0.98188354489999996</c:v>
                </c:pt>
                <c:pt idx="5">
                  <c:v>0.97886413569999997</c:v>
                </c:pt>
                <c:pt idx="6">
                  <c:v>0.97403137210000001</c:v>
                </c:pt>
                <c:pt idx="7">
                  <c:v>0.97100769040000001</c:v>
                </c:pt>
                <c:pt idx="8">
                  <c:v>0.96737792970000003</c:v>
                </c:pt>
                <c:pt idx="9">
                  <c:v>0.9661676025</c:v>
                </c:pt>
                <c:pt idx="10">
                  <c:v>0.9637451172</c:v>
                </c:pt>
                <c:pt idx="11">
                  <c:v>0.95950500490000001</c:v>
                </c:pt>
                <c:pt idx="12">
                  <c:v>0.95889953610000001</c:v>
                </c:pt>
                <c:pt idx="13">
                  <c:v>0.95708190920000002</c:v>
                </c:pt>
                <c:pt idx="14">
                  <c:v>0.95465881350000004</c:v>
                </c:pt>
                <c:pt idx="15">
                  <c:v>0.95041809079999995</c:v>
                </c:pt>
                <c:pt idx="16">
                  <c:v>0.94859863280000001</c:v>
                </c:pt>
                <c:pt idx="17">
                  <c:v>0.94859863280000001</c:v>
                </c:pt>
                <c:pt idx="18">
                  <c:v>0.94617065430000002</c:v>
                </c:pt>
                <c:pt idx="19">
                  <c:v>0.94313659670000005</c:v>
                </c:pt>
                <c:pt idx="20">
                  <c:v>0.94252929689999998</c:v>
                </c:pt>
                <c:pt idx="21">
                  <c:v>0.94070739749999999</c:v>
                </c:pt>
                <c:pt idx="22">
                  <c:v>0.93888549799999999</c:v>
                </c:pt>
                <c:pt idx="23">
                  <c:v>0.93767089839999995</c:v>
                </c:pt>
                <c:pt idx="24">
                  <c:v>0.93706359859999999</c:v>
                </c:pt>
                <c:pt idx="25">
                  <c:v>0.93645568850000005</c:v>
                </c:pt>
                <c:pt idx="26">
                  <c:v>0.93524047850000003</c:v>
                </c:pt>
                <c:pt idx="27">
                  <c:v>0.9328094482</c:v>
                </c:pt>
                <c:pt idx="28">
                  <c:v>0.93159423829999999</c:v>
                </c:pt>
                <c:pt idx="29">
                  <c:v>0.93037841799999998</c:v>
                </c:pt>
                <c:pt idx="30">
                  <c:v>0.93037841799999998</c:v>
                </c:pt>
                <c:pt idx="31">
                  <c:v>0.92916320799999996</c:v>
                </c:pt>
                <c:pt idx="32">
                  <c:v>0.92794799800000005</c:v>
                </c:pt>
                <c:pt idx="33">
                  <c:v>0.9273400879</c:v>
                </c:pt>
                <c:pt idx="34">
                  <c:v>0.92673217770000005</c:v>
                </c:pt>
                <c:pt idx="35">
                  <c:v>0.9261242676</c:v>
                </c:pt>
                <c:pt idx="36">
                  <c:v>0.92551574709999995</c:v>
                </c:pt>
                <c:pt idx="37">
                  <c:v>0.92429992679999995</c:v>
                </c:pt>
                <c:pt idx="38">
                  <c:v>0.92429992679999995</c:v>
                </c:pt>
                <c:pt idx="39">
                  <c:v>0.92308349609999996</c:v>
                </c:pt>
                <c:pt idx="40">
                  <c:v>0.92308349609999996</c:v>
                </c:pt>
                <c:pt idx="41">
                  <c:v>0.92247497560000002</c:v>
                </c:pt>
                <c:pt idx="42">
                  <c:v>0.92186645509999998</c:v>
                </c:pt>
                <c:pt idx="43">
                  <c:v>0.92125793460000005</c:v>
                </c:pt>
                <c:pt idx="44">
                  <c:v>0.91882385249999998</c:v>
                </c:pt>
                <c:pt idx="45">
                  <c:v>0.91882385249999998</c:v>
                </c:pt>
                <c:pt idx="46">
                  <c:v>0.91821533200000005</c:v>
                </c:pt>
                <c:pt idx="47">
                  <c:v>0.9176074219</c:v>
                </c:pt>
                <c:pt idx="48">
                  <c:v>0.91699890139999995</c:v>
                </c:pt>
                <c:pt idx="49">
                  <c:v>0.91517333980000004</c:v>
                </c:pt>
                <c:pt idx="50">
                  <c:v>0.91273925779999998</c:v>
                </c:pt>
                <c:pt idx="51">
                  <c:v>0.91273925779999998</c:v>
                </c:pt>
                <c:pt idx="52">
                  <c:v>0.91152221680000001</c:v>
                </c:pt>
                <c:pt idx="53">
                  <c:v>0.91152221680000001</c:v>
                </c:pt>
                <c:pt idx="54">
                  <c:v>0.91030456540000004</c:v>
                </c:pt>
                <c:pt idx="55">
                  <c:v>0.90969482420000003</c:v>
                </c:pt>
                <c:pt idx="56">
                  <c:v>0.90908569340000001</c:v>
                </c:pt>
                <c:pt idx="57">
                  <c:v>0.90725769040000004</c:v>
                </c:pt>
                <c:pt idx="58">
                  <c:v>0.90664855960000001</c:v>
                </c:pt>
                <c:pt idx="59">
                  <c:v>0.90603942869999998</c:v>
                </c:pt>
                <c:pt idx="60">
                  <c:v>0.90542968749999997</c:v>
                </c:pt>
                <c:pt idx="61">
                  <c:v>0.90421142580000002</c:v>
                </c:pt>
                <c:pt idx="62">
                  <c:v>0.90360229489999999</c:v>
                </c:pt>
                <c:pt idx="63">
                  <c:v>0.90299255369999998</c:v>
                </c:pt>
                <c:pt idx="64">
                  <c:v>0.90116455080000002</c:v>
                </c:pt>
                <c:pt idx="65">
                  <c:v>0.90116455080000002</c:v>
                </c:pt>
                <c:pt idx="66">
                  <c:v>0.90055480960000001</c:v>
                </c:pt>
                <c:pt idx="67">
                  <c:v>0.90055480960000001</c:v>
                </c:pt>
                <c:pt idx="68">
                  <c:v>0.89994506839999999</c:v>
                </c:pt>
                <c:pt idx="69">
                  <c:v>0.89933471679999999</c:v>
                </c:pt>
                <c:pt idx="70">
                  <c:v>0.89811401369999999</c:v>
                </c:pt>
                <c:pt idx="71">
                  <c:v>0.89811401369999999</c:v>
                </c:pt>
                <c:pt idx="72">
                  <c:v>0.89750122070000005</c:v>
                </c:pt>
                <c:pt idx="73">
                  <c:v>0.89750122070000005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1-5 yrs (N=1,579)</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0.99683288569999995</c:v>
                </c:pt>
                <c:pt idx="2">
                  <c:v>0.99429992680000001</c:v>
                </c:pt>
                <c:pt idx="3">
                  <c:v>0.9936663818</c:v>
                </c:pt>
                <c:pt idx="4">
                  <c:v>0.98796691889999999</c:v>
                </c:pt>
                <c:pt idx="5">
                  <c:v>0.98480041500000004</c:v>
                </c:pt>
                <c:pt idx="6">
                  <c:v>0.98100036619999997</c:v>
                </c:pt>
                <c:pt idx="7">
                  <c:v>0.98036682129999997</c:v>
                </c:pt>
                <c:pt idx="8">
                  <c:v>0.97783081049999998</c:v>
                </c:pt>
                <c:pt idx="9">
                  <c:v>0.9765625</c:v>
                </c:pt>
                <c:pt idx="10">
                  <c:v>0.97529357910000003</c:v>
                </c:pt>
                <c:pt idx="11">
                  <c:v>0.97402465819999995</c:v>
                </c:pt>
                <c:pt idx="12">
                  <c:v>0.97402465819999995</c:v>
                </c:pt>
                <c:pt idx="13">
                  <c:v>0.9733886719</c:v>
                </c:pt>
                <c:pt idx="14">
                  <c:v>0.97148132320000002</c:v>
                </c:pt>
                <c:pt idx="15">
                  <c:v>0.97148132320000002</c:v>
                </c:pt>
                <c:pt idx="16">
                  <c:v>0.97148132320000002</c:v>
                </c:pt>
                <c:pt idx="17">
                  <c:v>0.97084533689999997</c:v>
                </c:pt>
                <c:pt idx="18">
                  <c:v>0.96957397460000005</c:v>
                </c:pt>
                <c:pt idx="19">
                  <c:v>0.96830261230000003</c:v>
                </c:pt>
                <c:pt idx="20">
                  <c:v>0.96703002930000004</c:v>
                </c:pt>
                <c:pt idx="21">
                  <c:v>0.96575683590000005</c:v>
                </c:pt>
                <c:pt idx="22">
                  <c:v>0.9644824219</c:v>
                </c:pt>
                <c:pt idx="23">
                  <c:v>0.9644824219</c:v>
                </c:pt>
                <c:pt idx="24">
                  <c:v>0.96384460449999998</c:v>
                </c:pt>
                <c:pt idx="25">
                  <c:v>0.96256835939999996</c:v>
                </c:pt>
                <c:pt idx="26">
                  <c:v>0.96129089359999997</c:v>
                </c:pt>
                <c:pt idx="27">
                  <c:v>0.9606512451</c:v>
                </c:pt>
                <c:pt idx="28">
                  <c:v>0.95809509280000005</c:v>
                </c:pt>
                <c:pt idx="29">
                  <c:v>0.95617736819999999</c:v>
                </c:pt>
                <c:pt idx="30">
                  <c:v>0.95425842289999996</c:v>
                </c:pt>
                <c:pt idx="31">
                  <c:v>0.95425842289999996</c:v>
                </c:pt>
                <c:pt idx="32">
                  <c:v>0.95297912600000001</c:v>
                </c:pt>
                <c:pt idx="33">
                  <c:v>0.95233886720000005</c:v>
                </c:pt>
                <c:pt idx="34">
                  <c:v>0.95169921879999997</c:v>
                </c:pt>
                <c:pt idx="35">
                  <c:v>0.94977844239999998</c:v>
                </c:pt>
                <c:pt idx="36">
                  <c:v>0.9484960938</c:v>
                </c:pt>
                <c:pt idx="37">
                  <c:v>0.94785400389999996</c:v>
                </c:pt>
                <c:pt idx="38">
                  <c:v>0.94785400389999996</c:v>
                </c:pt>
                <c:pt idx="39">
                  <c:v>0.94656799319999996</c:v>
                </c:pt>
                <c:pt idx="40">
                  <c:v>0.94656799319999996</c:v>
                </c:pt>
                <c:pt idx="41">
                  <c:v>0.94528137209999996</c:v>
                </c:pt>
                <c:pt idx="42">
                  <c:v>0.94463745119999998</c:v>
                </c:pt>
                <c:pt idx="43">
                  <c:v>0.94463745119999998</c:v>
                </c:pt>
                <c:pt idx="44">
                  <c:v>0.94463745119999998</c:v>
                </c:pt>
                <c:pt idx="45">
                  <c:v>0.94334960940000001</c:v>
                </c:pt>
                <c:pt idx="46">
                  <c:v>0.94206054689999996</c:v>
                </c:pt>
                <c:pt idx="47">
                  <c:v>0.94141601559999999</c:v>
                </c:pt>
                <c:pt idx="48">
                  <c:v>0.94012634279999996</c:v>
                </c:pt>
                <c:pt idx="49">
                  <c:v>0.94012634279999996</c:v>
                </c:pt>
                <c:pt idx="50">
                  <c:v>0.93948059080000001</c:v>
                </c:pt>
                <c:pt idx="51">
                  <c:v>0.93883483889999997</c:v>
                </c:pt>
                <c:pt idx="52">
                  <c:v>0.93754333499999998</c:v>
                </c:pt>
                <c:pt idx="53">
                  <c:v>0.93754333499999998</c:v>
                </c:pt>
                <c:pt idx="54">
                  <c:v>0.93754333499999998</c:v>
                </c:pt>
                <c:pt idx="55">
                  <c:v>0.93754333499999998</c:v>
                </c:pt>
                <c:pt idx="56">
                  <c:v>0.93754333499999998</c:v>
                </c:pt>
                <c:pt idx="57">
                  <c:v>0.93754333499999998</c:v>
                </c:pt>
                <c:pt idx="58">
                  <c:v>0.93625183109999999</c:v>
                </c:pt>
                <c:pt idx="59">
                  <c:v>0.93625183109999999</c:v>
                </c:pt>
                <c:pt idx="60">
                  <c:v>0.93366943359999999</c:v>
                </c:pt>
                <c:pt idx="61">
                  <c:v>0.93366943359999999</c:v>
                </c:pt>
                <c:pt idx="62">
                  <c:v>0.9323779297</c:v>
                </c:pt>
                <c:pt idx="63">
                  <c:v>0.9323779297</c:v>
                </c:pt>
                <c:pt idx="64">
                  <c:v>0.9323779297</c:v>
                </c:pt>
                <c:pt idx="65">
                  <c:v>0.9323779297</c:v>
                </c:pt>
                <c:pt idx="66">
                  <c:v>0.9323779297</c:v>
                </c:pt>
                <c:pt idx="67">
                  <c:v>0.9323779297</c:v>
                </c:pt>
                <c:pt idx="68">
                  <c:v>0.9317297363</c:v>
                </c:pt>
                <c:pt idx="69">
                  <c:v>0.93043396</c:v>
                </c:pt>
                <c:pt idx="70">
                  <c:v>0.93043396</c:v>
                </c:pt>
                <c:pt idx="71">
                  <c:v>0.92913696290000003</c:v>
                </c:pt>
                <c:pt idx="72">
                  <c:v>0.9278375244</c:v>
                </c:pt>
                <c:pt idx="73">
                  <c:v>0.925880127</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6-10 yrs (N=975)</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0.98871765140000001</c:v>
                </c:pt>
                <c:pt idx="2">
                  <c:v>0.97948669430000002</c:v>
                </c:pt>
                <c:pt idx="3">
                  <c:v>0.97640991210000005</c:v>
                </c:pt>
                <c:pt idx="4">
                  <c:v>0.97538452149999999</c:v>
                </c:pt>
                <c:pt idx="5">
                  <c:v>0.97538452149999999</c:v>
                </c:pt>
                <c:pt idx="6">
                  <c:v>0.97332458499999996</c:v>
                </c:pt>
                <c:pt idx="7">
                  <c:v>0.9722900391</c:v>
                </c:pt>
                <c:pt idx="8">
                  <c:v>0.97125549320000004</c:v>
                </c:pt>
                <c:pt idx="9">
                  <c:v>0.96918273929999998</c:v>
                </c:pt>
                <c:pt idx="10">
                  <c:v>0.96814147949999996</c:v>
                </c:pt>
                <c:pt idx="11">
                  <c:v>0.96709838869999998</c:v>
                </c:pt>
                <c:pt idx="12">
                  <c:v>0.96709838869999998</c:v>
                </c:pt>
                <c:pt idx="13">
                  <c:v>0.96501159670000003</c:v>
                </c:pt>
                <c:pt idx="14">
                  <c:v>0.96501159670000003</c:v>
                </c:pt>
                <c:pt idx="15">
                  <c:v>0.96501159670000003</c:v>
                </c:pt>
                <c:pt idx="16">
                  <c:v>0.96187866209999995</c:v>
                </c:pt>
                <c:pt idx="17">
                  <c:v>0.95979003910000005</c:v>
                </c:pt>
                <c:pt idx="18">
                  <c:v>0.95979003910000005</c:v>
                </c:pt>
                <c:pt idx="19">
                  <c:v>0.95979003910000005</c:v>
                </c:pt>
                <c:pt idx="20">
                  <c:v>0.95979003910000005</c:v>
                </c:pt>
                <c:pt idx="21">
                  <c:v>0.95979003910000005</c:v>
                </c:pt>
                <c:pt idx="22">
                  <c:v>0.95979003910000005</c:v>
                </c:pt>
                <c:pt idx="23">
                  <c:v>0.95874450680000001</c:v>
                </c:pt>
                <c:pt idx="24">
                  <c:v>0.95874450680000001</c:v>
                </c:pt>
                <c:pt idx="25">
                  <c:v>0.95874450680000001</c:v>
                </c:pt>
                <c:pt idx="26">
                  <c:v>0.95874450680000001</c:v>
                </c:pt>
                <c:pt idx="27">
                  <c:v>0.9576977539</c:v>
                </c:pt>
                <c:pt idx="28">
                  <c:v>0.956651001</c:v>
                </c:pt>
                <c:pt idx="29">
                  <c:v>0.956651001</c:v>
                </c:pt>
                <c:pt idx="30">
                  <c:v>0.956651001</c:v>
                </c:pt>
                <c:pt idx="31">
                  <c:v>0.95560424799999999</c:v>
                </c:pt>
                <c:pt idx="32">
                  <c:v>0.95560424799999999</c:v>
                </c:pt>
                <c:pt idx="33">
                  <c:v>0.95560424799999999</c:v>
                </c:pt>
                <c:pt idx="34">
                  <c:v>0.95560424799999999</c:v>
                </c:pt>
                <c:pt idx="35">
                  <c:v>0.95560424799999999</c:v>
                </c:pt>
                <c:pt idx="36">
                  <c:v>0.95560424799999999</c:v>
                </c:pt>
                <c:pt idx="37">
                  <c:v>0.95560424799999999</c:v>
                </c:pt>
                <c:pt idx="38">
                  <c:v>0.95455322269999998</c:v>
                </c:pt>
                <c:pt idx="39">
                  <c:v>0.9535003662</c:v>
                </c:pt>
                <c:pt idx="40">
                  <c:v>0.9535003662</c:v>
                </c:pt>
                <c:pt idx="41">
                  <c:v>0.9535003662</c:v>
                </c:pt>
                <c:pt idx="42">
                  <c:v>0.9535003662</c:v>
                </c:pt>
                <c:pt idx="43">
                  <c:v>0.95244812010000002</c:v>
                </c:pt>
                <c:pt idx="44">
                  <c:v>0.95244812010000002</c:v>
                </c:pt>
                <c:pt idx="45">
                  <c:v>0.95244812010000002</c:v>
                </c:pt>
                <c:pt idx="46">
                  <c:v>0.95139465329999995</c:v>
                </c:pt>
                <c:pt idx="47">
                  <c:v>0.95139465329999995</c:v>
                </c:pt>
                <c:pt idx="48">
                  <c:v>0.95139465329999995</c:v>
                </c:pt>
                <c:pt idx="49">
                  <c:v>0.95139465329999995</c:v>
                </c:pt>
                <c:pt idx="50">
                  <c:v>0.95139465329999995</c:v>
                </c:pt>
                <c:pt idx="51">
                  <c:v>0.95034118649999999</c:v>
                </c:pt>
                <c:pt idx="52">
                  <c:v>0.95034118649999999</c:v>
                </c:pt>
                <c:pt idx="53">
                  <c:v>0.94928649899999995</c:v>
                </c:pt>
                <c:pt idx="54">
                  <c:v>0.94823120120000004</c:v>
                </c:pt>
                <c:pt idx="55">
                  <c:v>0.94612182619999996</c:v>
                </c:pt>
                <c:pt idx="56">
                  <c:v>0.94612182619999996</c:v>
                </c:pt>
                <c:pt idx="57">
                  <c:v>0.94612182619999996</c:v>
                </c:pt>
                <c:pt idx="58">
                  <c:v>0.94506713870000003</c:v>
                </c:pt>
                <c:pt idx="59">
                  <c:v>0.94401245119999999</c:v>
                </c:pt>
                <c:pt idx="60">
                  <c:v>0.94295776369999995</c:v>
                </c:pt>
                <c:pt idx="61">
                  <c:v>0.94295776369999995</c:v>
                </c:pt>
                <c:pt idx="62">
                  <c:v>0.94190185550000005</c:v>
                </c:pt>
                <c:pt idx="63">
                  <c:v>0.94190185550000005</c:v>
                </c:pt>
                <c:pt idx="64">
                  <c:v>0.94190185550000005</c:v>
                </c:pt>
                <c:pt idx="65">
                  <c:v>0.94190185550000005</c:v>
                </c:pt>
                <c:pt idx="66">
                  <c:v>0.94190185550000005</c:v>
                </c:pt>
                <c:pt idx="67">
                  <c:v>0.94190185550000005</c:v>
                </c:pt>
                <c:pt idx="68">
                  <c:v>0.94084350589999999</c:v>
                </c:pt>
                <c:pt idx="69">
                  <c:v>0.94084350589999999</c:v>
                </c:pt>
                <c:pt idx="70">
                  <c:v>0.94084350589999999</c:v>
                </c:pt>
                <c:pt idx="71">
                  <c:v>0.94084350589999999</c:v>
                </c:pt>
                <c:pt idx="72">
                  <c:v>0.94084350589999999</c:v>
                </c:pt>
                <c:pt idx="73">
                  <c:v>0.94084350589999999</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11-17 yrs (N=2,483)</c:v>
                </c:pt>
              </c:strCache>
            </c:strRef>
          </c:tx>
          <c:spPr>
            <a:ln w="44450">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0.99476379390000003</c:v>
                </c:pt>
                <c:pt idx="2">
                  <c:v>0.99234741209999999</c:v>
                </c:pt>
                <c:pt idx="3">
                  <c:v>0.98993041989999997</c:v>
                </c:pt>
                <c:pt idx="4">
                  <c:v>0.98872070310000004</c:v>
                </c:pt>
                <c:pt idx="5">
                  <c:v>0.98791259769999995</c:v>
                </c:pt>
                <c:pt idx="6">
                  <c:v>0.98750732419999998</c:v>
                </c:pt>
                <c:pt idx="7">
                  <c:v>0.98669616699999996</c:v>
                </c:pt>
                <c:pt idx="8">
                  <c:v>0.98628845210000005</c:v>
                </c:pt>
                <c:pt idx="9">
                  <c:v>0.98424865719999999</c:v>
                </c:pt>
                <c:pt idx="10">
                  <c:v>0.98424865719999999</c:v>
                </c:pt>
                <c:pt idx="11">
                  <c:v>0.98179931639999996</c:v>
                </c:pt>
                <c:pt idx="12">
                  <c:v>0.98179931639999996</c:v>
                </c:pt>
                <c:pt idx="13">
                  <c:v>0.98139099119999995</c:v>
                </c:pt>
                <c:pt idx="14">
                  <c:v>0.98057373049999996</c:v>
                </c:pt>
                <c:pt idx="15">
                  <c:v>0.98016479489999997</c:v>
                </c:pt>
                <c:pt idx="16">
                  <c:v>0.97975646969999997</c:v>
                </c:pt>
                <c:pt idx="17">
                  <c:v>0.97934814449999996</c:v>
                </c:pt>
                <c:pt idx="18">
                  <c:v>0.97893920899999998</c:v>
                </c:pt>
                <c:pt idx="19">
                  <c:v>0.97853088379999997</c:v>
                </c:pt>
                <c:pt idx="20">
                  <c:v>0.97730468749999999</c:v>
                </c:pt>
                <c:pt idx="21">
                  <c:v>0.97689575200000001</c:v>
                </c:pt>
                <c:pt idx="22">
                  <c:v>0.97648681640000001</c:v>
                </c:pt>
                <c:pt idx="23">
                  <c:v>0.97607788090000003</c:v>
                </c:pt>
                <c:pt idx="24">
                  <c:v>0.97485107419999995</c:v>
                </c:pt>
                <c:pt idx="25">
                  <c:v>0.97485107419999995</c:v>
                </c:pt>
                <c:pt idx="26">
                  <c:v>0.97485107419999995</c:v>
                </c:pt>
                <c:pt idx="27">
                  <c:v>0.97485107419999995</c:v>
                </c:pt>
                <c:pt idx="28">
                  <c:v>0.97444213869999996</c:v>
                </c:pt>
                <c:pt idx="29">
                  <c:v>0.97362426759999998</c:v>
                </c:pt>
                <c:pt idx="30">
                  <c:v>0.97362426759999998</c:v>
                </c:pt>
                <c:pt idx="31">
                  <c:v>0.97239746090000001</c:v>
                </c:pt>
                <c:pt idx="32">
                  <c:v>0.97157958980000003</c:v>
                </c:pt>
                <c:pt idx="33">
                  <c:v>0.97035278319999996</c:v>
                </c:pt>
                <c:pt idx="34">
                  <c:v>0.96953491209999998</c:v>
                </c:pt>
                <c:pt idx="35">
                  <c:v>0.96953491209999998</c:v>
                </c:pt>
                <c:pt idx="36">
                  <c:v>0.96953491209999998</c:v>
                </c:pt>
                <c:pt idx="37">
                  <c:v>0.96953491209999998</c:v>
                </c:pt>
                <c:pt idx="38">
                  <c:v>0.9691253662</c:v>
                </c:pt>
                <c:pt idx="39">
                  <c:v>0.96830566409999996</c:v>
                </c:pt>
                <c:pt idx="40">
                  <c:v>0.96789611819999999</c:v>
                </c:pt>
                <c:pt idx="41">
                  <c:v>0.96789611819999999</c:v>
                </c:pt>
                <c:pt idx="42">
                  <c:v>0.96707580569999996</c:v>
                </c:pt>
                <c:pt idx="43">
                  <c:v>0.96666564939999999</c:v>
                </c:pt>
                <c:pt idx="44">
                  <c:v>0.96502502440000004</c:v>
                </c:pt>
                <c:pt idx="45">
                  <c:v>0.96502502440000004</c:v>
                </c:pt>
                <c:pt idx="46">
                  <c:v>0.96502502440000004</c:v>
                </c:pt>
                <c:pt idx="47">
                  <c:v>0.96461486819999998</c:v>
                </c:pt>
                <c:pt idx="48">
                  <c:v>0.96420471190000001</c:v>
                </c:pt>
                <c:pt idx="49">
                  <c:v>0.9633837891</c:v>
                </c:pt>
                <c:pt idx="50">
                  <c:v>0.9633837891</c:v>
                </c:pt>
                <c:pt idx="51">
                  <c:v>0.96256347659999997</c:v>
                </c:pt>
                <c:pt idx="52">
                  <c:v>0.96256347659999997</c:v>
                </c:pt>
                <c:pt idx="53">
                  <c:v>0.96256347659999997</c:v>
                </c:pt>
                <c:pt idx="54">
                  <c:v>0.96256347659999997</c:v>
                </c:pt>
                <c:pt idx="55">
                  <c:v>0.96174255369999995</c:v>
                </c:pt>
                <c:pt idx="56">
                  <c:v>0.96174255369999995</c:v>
                </c:pt>
                <c:pt idx="57">
                  <c:v>0.96092163090000005</c:v>
                </c:pt>
                <c:pt idx="58">
                  <c:v>0.96092163090000005</c:v>
                </c:pt>
                <c:pt idx="59">
                  <c:v>0.96010070800000002</c:v>
                </c:pt>
                <c:pt idx="60">
                  <c:v>0.96010070800000002</c:v>
                </c:pt>
                <c:pt idx="61">
                  <c:v>0.95968994139999997</c:v>
                </c:pt>
                <c:pt idx="62">
                  <c:v>0.95968994139999997</c:v>
                </c:pt>
                <c:pt idx="63">
                  <c:v>0.95968994139999997</c:v>
                </c:pt>
                <c:pt idx="64">
                  <c:v>0.95927917480000002</c:v>
                </c:pt>
                <c:pt idx="65">
                  <c:v>0.95927917480000002</c:v>
                </c:pt>
                <c:pt idx="66">
                  <c:v>0.95886779789999999</c:v>
                </c:pt>
                <c:pt idx="67">
                  <c:v>0.95845642090000005</c:v>
                </c:pt>
                <c:pt idx="68">
                  <c:v>0.95722229000000003</c:v>
                </c:pt>
                <c:pt idx="69">
                  <c:v>0.95722229000000003</c:v>
                </c:pt>
                <c:pt idx="70">
                  <c:v>0.95722229000000003</c:v>
                </c:pt>
                <c:pt idx="71">
                  <c:v>0.95639648440000002</c:v>
                </c:pt>
                <c:pt idx="72">
                  <c:v>0.95639648440000002</c:v>
                </c:pt>
                <c:pt idx="73">
                  <c:v>0.95639648440000002</c:v>
                </c:pt>
              </c:numCache>
            </c:numRef>
          </c:yVal>
          <c:smooth val="0"/>
          <c:extLst>
            <c:ext xmlns:c16="http://schemas.microsoft.com/office/drawing/2014/chart" uri="{C3380CC4-5D6E-409C-BE32-E72D297353CC}">
              <c16:uniqueId val="{00000002-D751-497E-9DEA-977D18E4CB80}"/>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5000000000000009"/>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584836651907839"/>
          <c:y val="0.40528927815681848"/>
          <c:w val="0.18226434595914756"/>
          <c:h val="0.32506128439438364"/>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27200678569781E-2"/>
          <c:y val="3.8675986652357011E-2"/>
          <c:w val="0.9079885109453546"/>
          <c:h val="0.77303934927226325"/>
        </c:manualLayout>
      </c:layout>
      <c:scatterChart>
        <c:scatterStyle val="lineMarker"/>
        <c:varyColors val="0"/>
        <c:ser>
          <c:idx val="0"/>
          <c:order val="0"/>
          <c:tx>
            <c:strRef>
              <c:f>Sheet1!$B$1</c:f>
              <c:strCache>
                <c:ptCount val="1"/>
                <c:pt idx="0">
                  <c:v>&lt;1 yr (N=1,582)</c:v>
                </c:pt>
              </c:strCache>
            </c:strRef>
          </c:tx>
          <c:spPr>
            <a:ln w="44450">
              <a:solidFill>
                <a:srgbClr val="00B0F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100</c:v>
                </c:pt>
                <c:pt idx="1">
                  <c:v>100</c:v>
                </c:pt>
                <c:pt idx="2">
                  <c:v>100</c:v>
                </c:pt>
                <c:pt idx="3">
                  <c:v>100</c:v>
                </c:pt>
                <c:pt idx="4">
                  <c:v>100</c:v>
                </c:pt>
                <c:pt idx="5">
                  <c:v>99.049377441000004</c:v>
                </c:pt>
                <c:pt idx="6">
                  <c:v>98.161560058999996</c:v>
                </c:pt>
                <c:pt idx="7">
                  <c:v>97.083557128999999</c:v>
                </c:pt>
                <c:pt idx="8">
                  <c:v>96.512878418</c:v>
                </c:pt>
                <c:pt idx="9">
                  <c:v>95.751098632999998</c:v>
                </c:pt>
                <c:pt idx="10">
                  <c:v>94.988708496000001</c:v>
                </c:pt>
                <c:pt idx="11">
                  <c:v>94.289794921999999</c:v>
                </c:pt>
                <c:pt idx="12">
                  <c:v>93.399536132999998</c:v>
                </c:pt>
                <c:pt idx="13">
                  <c:v>92.444580078000001</c:v>
                </c:pt>
                <c:pt idx="14">
                  <c:v>92.189941406000003</c:v>
                </c:pt>
                <c:pt idx="15">
                  <c:v>91.807739257999998</c:v>
                </c:pt>
                <c:pt idx="16">
                  <c:v>91.552490234000004</c:v>
                </c:pt>
                <c:pt idx="17">
                  <c:v>91.358520507999998</c:v>
                </c:pt>
                <c:pt idx="18">
                  <c:v>90.903808593999997</c:v>
                </c:pt>
                <c:pt idx="19">
                  <c:v>90.578369140999996</c:v>
                </c:pt>
                <c:pt idx="20">
                  <c:v>89.789794921999999</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1-5 yrs (N=1,519)</c:v>
                </c:pt>
              </c:strCache>
            </c:strRef>
          </c:tx>
          <c:spPr>
            <a:ln w="44450">
              <a:solidFill>
                <a:srgbClr val="00B050"/>
              </a:solidFill>
              <a:prstDash val="solid"/>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100</c:v>
                </c:pt>
                <c:pt idx="1">
                  <c:v>100</c:v>
                </c:pt>
                <c:pt idx="2">
                  <c:v>100</c:v>
                </c:pt>
                <c:pt idx="3">
                  <c:v>100</c:v>
                </c:pt>
                <c:pt idx="4">
                  <c:v>100</c:v>
                </c:pt>
                <c:pt idx="5">
                  <c:v>98.945434570000003</c:v>
                </c:pt>
                <c:pt idx="6">
                  <c:v>97.888610839999998</c:v>
                </c:pt>
                <c:pt idx="7">
                  <c:v>96.963867187999995</c:v>
                </c:pt>
                <c:pt idx="8">
                  <c:v>95.840026855000005</c:v>
                </c:pt>
                <c:pt idx="9">
                  <c:v>95.177856445000003</c:v>
                </c:pt>
                <c:pt idx="10">
                  <c:v>94.779968261999997</c:v>
                </c:pt>
                <c:pt idx="11">
                  <c:v>94.049560546999999</c:v>
                </c:pt>
                <c:pt idx="12">
                  <c:v>93.451782226999995</c:v>
                </c:pt>
                <c:pt idx="13">
                  <c:v>92.919189453000001</c:v>
                </c:pt>
                <c:pt idx="14">
                  <c:v>91.985412597999996</c:v>
                </c:pt>
                <c:pt idx="15">
                  <c:v>90.984619140999996</c:v>
                </c:pt>
                <c:pt idx="16">
                  <c:v>90.449768066000004</c:v>
                </c:pt>
                <c:pt idx="17">
                  <c:v>89.774108886999997</c:v>
                </c:pt>
                <c:pt idx="18">
                  <c:v>89.502868652000004</c:v>
                </c:pt>
                <c:pt idx="19">
                  <c:v>89.162231445000003</c:v>
                </c:pt>
                <c:pt idx="20">
                  <c:v>88.537231445000003</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6-10 yrs (N=908)</c:v>
                </c:pt>
              </c:strCache>
            </c:strRef>
          </c:tx>
          <c:spPr>
            <a:ln w="44450">
              <a:solidFill>
                <a:srgbClr val="FF000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100</c:v>
                </c:pt>
                <c:pt idx="1">
                  <c:v>100</c:v>
                </c:pt>
                <c:pt idx="2">
                  <c:v>100</c:v>
                </c:pt>
                <c:pt idx="3">
                  <c:v>100</c:v>
                </c:pt>
                <c:pt idx="4">
                  <c:v>100</c:v>
                </c:pt>
                <c:pt idx="5">
                  <c:v>99.337951660000002</c:v>
                </c:pt>
                <c:pt idx="6">
                  <c:v>98.786071777000004</c:v>
                </c:pt>
                <c:pt idx="7">
                  <c:v>98.565307617000002</c:v>
                </c:pt>
                <c:pt idx="8">
                  <c:v>98.013427734000004</c:v>
                </c:pt>
                <c:pt idx="9">
                  <c:v>97.571472168</c:v>
                </c:pt>
                <c:pt idx="10">
                  <c:v>97.239929199000002</c:v>
                </c:pt>
                <c:pt idx="11">
                  <c:v>97.129455566000004</c:v>
                </c:pt>
                <c:pt idx="12">
                  <c:v>96.576843261999997</c:v>
                </c:pt>
                <c:pt idx="13">
                  <c:v>96.244201660000002</c:v>
                </c:pt>
                <c:pt idx="14">
                  <c:v>95.800415039000001</c:v>
                </c:pt>
                <c:pt idx="15">
                  <c:v>95.689392089999998</c:v>
                </c:pt>
                <c:pt idx="16">
                  <c:v>94.799133300999998</c:v>
                </c:pt>
                <c:pt idx="17">
                  <c:v>94.344421386999997</c:v>
                </c:pt>
                <c:pt idx="18">
                  <c:v>93.888549804999997</c:v>
                </c:pt>
                <c:pt idx="19">
                  <c:v>93.659545898000005</c:v>
                </c:pt>
                <c:pt idx="20">
                  <c:v>92.154479980000005</c:v>
                </c:pt>
              </c:numCache>
            </c:numRef>
          </c:yVal>
          <c:smooth val="0"/>
          <c:extLst>
            <c:ext xmlns:c16="http://schemas.microsoft.com/office/drawing/2014/chart" uri="{C3380CC4-5D6E-409C-BE32-E72D297353CC}">
              <c16:uniqueId val="{00000002-C2E8-47C4-9AF0-2C028704D90F}"/>
            </c:ext>
          </c:extLst>
        </c:ser>
        <c:ser>
          <c:idx val="3"/>
          <c:order val="3"/>
          <c:tx>
            <c:strRef>
              <c:f>Sheet1!$E$1</c:f>
              <c:strCache>
                <c:ptCount val="1"/>
                <c:pt idx="0">
                  <c:v>11-17 yrs (N=2,205)</c:v>
                </c:pt>
              </c:strCache>
            </c:strRef>
          </c:tx>
          <c:spPr>
            <a:ln w="44450">
              <a:solidFill>
                <a:schemeClr val="accent6">
                  <a:lumMod val="75000"/>
                </a:schemeClr>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100</c:v>
                </c:pt>
                <c:pt idx="1">
                  <c:v>100</c:v>
                </c:pt>
                <c:pt idx="2">
                  <c:v>100</c:v>
                </c:pt>
                <c:pt idx="3">
                  <c:v>100</c:v>
                </c:pt>
                <c:pt idx="4">
                  <c:v>100</c:v>
                </c:pt>
                <c:pt idx="5">
                  <c:v>99.636535644999995</c:v>
                </c:pt>
                <c:pt idx="6">
                  <c:v>98.590881347999996</c:v>
                </c:pt>
                <c:pt idx="7">
                  <c:v>97.635864257999998</c:v>
                </c:pt>
                <c:pt idx="8">
                  <c:v>96.862365722999996</c:v>
                </c:pt>
                <c:pt idx="9">
                  <c:v>96.224243164000001</c:v>
                </c:pt>
                <c:pt idx="10">
                  <c:v>95.174255371000001</c:v>
                </c:pt>
                <c:pt idx="11">
                  <c:v>94.625976562999995</c:v>
                </c:pt>
                <c:pt idx="12">
                  <c:v>93.848632812999995</c:v>
                </c:pt>
                <c:pt idx="13">
                  <c:v>92.977539062999995</c:v>
                </c:pt>
                <c:pt idx="14">
                  <c:v>92.150573730000005</c:v>
                </c:pt>
                <c:pt idx="15">
                  <c:v>91.414794921999999</c:v>
                </c:pt>
                <c:pt idx="16">
                  <c:v>90.442077636999997</c:v>
                </c:pt>
                <c:pt idx="17">
                  <c:v>89.452392578000001</c:v>
                </c:pt>
                <c:pt idx="18">
                  <c:v>88.930236816000004</c:v>
                </c:pt>
                <c:pt idx="19">
                  <c:v>87.879394531000003</c:v>
                </c:pt>
                <c:pt idx="20">
                  <c:v>87.151550293</c:v>
                </c:pt>
              </c:numCache>
            </c:numRef>
          </c:yVal>
          <c:smooth val="0"/>
          <c:extLst>
            <c:ext xmlns:c16="http://schemas.microsoft.com/office/drawing/2014/chart" uri="{C3380CC4-5D6E-409C-BE32-E72D297353CC}">
              <c16:uniqueId val="{00000000-5BB3-4532-930A-AACFFAC8132F}"/>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 transplant</a:t>
                </a:r>
              </a:p>
            </c:rich>
          </c:tx>
          <c:layout>
            <c:manualLayout>
              <c:xMode val="edge"/>
              <c:yMode val="edge"/>
              <c:x val="0.40327425997503602"/>
              <c:y val="0.8864968091167735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85"/>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5"/>
      </c:valAx>
      <c:spPr>
        <a:noFill/>
        <a:ln w="9525">
          <a:solidFill>
            <a:schemeClr val="bg2"/>
          </a:solidFill>
        </a:ln>
      </c:spPr>
    </c:plotArea>
    <c:legend>
      <c:legendPos val="l"/>
      <c:layout>
        <c:manualLayout>
          <c:xMode val="edge"/>
          <c:yMode val="edge"/>
          <c:x val="0.10366504059157777"/>
          <c:y val="0.48800318953208199"/>
          <c:w val="0.17959402392280058"/>
          <c:h val="0.28718427134969132"/>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43893861320822E-2"/>
          <c:y val="6.3689282196761815E-2"/>
          <c:w val="0.74564485968125183"/>
          <c:h val="0.77536503058219997"/>
        </c:manualLayout>
      </c:layout>
      <c:lineChart>
        <c:grouping val="standard"/>
        <c:varyColors val="0"/>
        <c:ser>
          <c:idx val="0"/>
          <c:order val="0"/>
          <c:tx>
            <c:strRef>
              <c:f>Sheet1!$A$2</c:f>
              <c:strCache>
                <c:ptCount val="1"/>
                <c:pt idx="0">
                  <c:v>Acute Rejection</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Sheet1!$B$2:$H$2</c:f>
              <c:numCache>
                <c:formatCode>General</c:formatCode>
                <c:ptCount val="7"/>
                <c:pt idx="0">
                  <c:v>1.9</c:v>
                </c:pt>
                <c:pt idx="1">
                  <c:v>5.59</c:v>
                </c:pt>
                <c:pt idx="2">
                  <c:v>8.9</c:v>
                </c:pt>
                <c:pt idx="3">
                  <c:v>4.62</c:v>
                </c:pt>
                <c:pt idx="4">
                  <c:v>1.74</c:v>
                </c:pt>
                <c:pt idx="5">
                  <c:v>1.1599999999999999</c:v>
                </c:pt>
                <c:pt idx="6">
                  <c:v>0.57999999999999996</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CAV</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Sheet1!$B$3:$H$3</c:f>
              <c:numCache>
                <c:formatCode>General</c:formatCode>
                <c:ptCount val="7"/>
                <c:pt idx="0">
                  <c:v>0.06</c:v>
                </c:pt>
                <c:pt idx="1">
                  <c:v>1.4</c:v>
                </c:pt>
                <c:pt idx="2">
                  <c:v>6.41</c:v>
                </c:pt>
                <c:pt idx="3">
                  <c:v>6.9</c:v>
                </c:pt>
                <c:pt idx="4">
                  <c:v>5.72</c:v>
                </c:pt>
                <c:pt idx="5">
                  <c:v>5.03</c:v>
                </c:pt>
                <c:pt idx="6">
                  <c:v>4.67</c:v>
                </c:pt>
              </c:numCache>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Sheet1!$B$4:$H$4</c:f>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Malignancy (non-PTLD)</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Sheet1!$B$5:$H$5</c:f>
              <c:numCache>
                <c:formatCode>General</c:formatCode>
                <c:ptCount val="7"/>
                <c:pt idx="0">
                  <c:v>0.23</c:v>
                </c:pt>
                <c:pt idx="1">
                  <c:v>2.38</c:v>
                </c:pt>
                <c:pt idx="2">
                  <c:v>10.57</c:v>
                </c:pt>
                <c:pt idx="3">
                  <c:v>19.27</c:v>
                </c:pt>
                <c:pt idx="4">
                  <c:v>20.62</c:v>
                </c:pt>
                <c:pt idx="5">
                  <c:v>18.149999999999999</c:v>
                </c:pt>
                <c:pt idx="6">
                  <c:v>16.34</c:v>
                </c:pt>
              </c:numCache>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Infection (non-CMV)</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Sheet1!$B$6:$H$6</c:f>
              <c:numCache>
                <c:formatCode>General</c:formatCode>
                <c:ptCount val="7"/>
                <c:pt idx="0">
                  <c:v>13.48</c:v>
                </c:pt>
                <c:pt idx="1">
                  <c:v>32.26</c:v>
                </c:pt>
                <c:pt idx="2">
                  <c:v>12.34</c:v>
                </c:pt>
                <c:pt idx="3">
                  <c:v>9.6999999999999993</c:v>
                </c:pt>
                <c:pt idx="4">
                  <c:v>10.92</c:v>
                </c:pt>
                <c:pt idx="5">
                  <c:v>12.43</c:v>
                </c:pt>
                <c:pt idx="6">
                  <c:v>17.7</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Graft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Sheet1!$B$7:$H$7</c:f>
              <c:numCache>
                <c:formatCode>General</c:formatCode>
                <c:ptCount val="7"/>
                <c:pt idx="0">
                  <c:v>35.31</c:v>
                </c:pt>
                <c:pt idx="1">
                  <c:v>18.170000000000002</c:v>
                </c:pt>
                <c:pt idx="2">
                  <c:v>30.56</c:v>
                </c:pt>
                <c:pt idx="3">
                  <c:v>27.6</c:v>
                </c:pt>
                <c:pt idx="4">
                  <c:v>20.87</c:v>
                </c:pt>
                <c:pt idx="5">
                  <c:v>18.32</c:v>
                </c:pt>
                <c:pt idx="6">
                  <c:v>15.37</c:v>
                </c:pt>
              </c:numCache>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Multiple Organ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Sheet1!$B$8:$H$8</c:f>
              <c:numCache>
                <c:formatCode>General</c:formatCode>
                <c:ptCount val="7"/>
                <c:pt idx="0">
                  <c:v>20.22</c:v>
                </c:pt>
                <c:pt idx="1">
                  <c:v>15.91</c:v>
                </c:pt>
                <c:pt idx="2">
                  <c:v>6.12</c:v>
                </c:pt>
                <c:pt idx="3">
                  <c:v>5.08</c:v>
                </c:pt>
                <c:pt idx="4">
                  <c:v>6.35</c:v>
                </c:pt>
                <c:pt idx="5">
                  <c:v>6.59</c:v>
                </c:pt>
                <c:pt idx="6">
                  <c:v>7</c:v>
                </c:pt>
              </c:numCache>
            </c:numRef>
          </c:val>
          <c:smooth val="0"/>
          <c:extLst>
            <c:ext xmlns:c16="http://schemas.microsoft.com/office/drawing/2014/chart" uri="{C3380CC4-5D6E-409C-BE32-E72D297353CC}">
              <c16:uniqueId val="{00000006-E64C-4B90-9300-FE4FC6F36BEA}"/>
            </c:ext>
          </c:extLst>
        </c:ser>
        <c:ser>
          <c:idx val="7"/>
          <c:order val="7"/>
          <c:tx>
            <c:strRef>
              <c:f>Sheet1!$A$9</c:f>
              <c:strCache>
                <c:ptCount val="1"/>
                <c:pt idx="0">
                  <c:v>Renal Failure</c:v>
                </c:pt>
              </c:strCache>
            </c:strRef>
          </c:tx>
          <c:spPr>
            <a:ln w="41275">
              <a:solidFill>
                <a:schemeClr val="accent6">
                  <a:lumMod val="75000"/>
                </a:schemeClr>
              </a:solidFill>
            </a:ln>
          </c:spPr>
          <c:marker>
            <c:symbol val="diamond"/>
            <c:size val="9"/>
            <c:spPr>
              <a:solidFill>
                <a:schemeClr val="accent6">
                  <a:lumMod val="75000"/>
                </a:schemeClr>
              </a:solidFill>
              <a:ln w="9525" cap="rnd">
                <a:noFill/>
                <a:headEnd type="diamond"/>
                <a:tailEnd type="diamond"/>
              </a:ln>
            </c:spPr>
          </c:marker>
          <c:cat>
            <c:strRef>
              <c:f>Sheet1!$B$1:$H$1</c:f>
              <c:strCache>
                <c:ptCount val="7"/>
                <c:pt idx="0">
                  <c:v>0-30 Days (N=1736)</c:v>
                </c:pt>
                <c:pt idx="1">
                  <c:v>31 Days - 1 Year (N=2433)</c:v>
                </c:pt>
                <c:pt idx="2">
                  <c:v>&gt;1-3 Years (N=2091)</c:v>
                </c:pt>
                <c:pt idx="3">
                  <c:v>&gt;3-5 Years (N=1536)</c:v>
                </c:pt>
                <c:pt idx="4">
                  <c:v>&gt;5-10 Years (N=2866)</c:v>
                </c:pt>
                <c:pt idx="5">
                  <c:v>&gt;10-15 Years (N=1730)</c:v>
                </c:pt>
                <c:pt idx="6">
                  <c:v>&gt;15 years (N=514)</c:v>
                </c:pt>
              </c:strCache>
            </c:strRef>
          </c:cat>
          <c:val>
            <c:numRef>
              <c:f>Sheet1!$B$9:$H$9</c:f>
              <c:numCache>
                <c:formatCode>General</c:formatCode>
                <c:ptCount val="7"/>
                <c:pt idx="0">
                  <c:v>0.46</c:v>
                </c:pt>
                <c:pt idx="1">
                  <c:v>1.03</c:v>
                </c:pt>
                <c:pt idx="2">
                  <c:v>2.39</c:v>
                </c:pt>
                <c:pt idx="3">
                  <c:v>3.91</c:v>
                </c:pt>
                <c:pt idx="4">
                  <c:v>5.44</c:v>
                </c:pt>
                <c:pt idx="5">
                  <c:v>7.92</c:v>
                </c:pt>
                <c:pt idx="6">
                  <c:v>7.78</c:v>
                </c:pt>
              </c:numCache>
            </c:numRef>
          </c:val>
          <c:smooth val="0"/>
          <c:extLst>
            <c:ext xmlns:c16="http://schemas.microsoft.com/office/drawing/2014/chart" uri="{C3380CC4-5D6E-409C-BE32-E72D297353CC}">
              <c16:uniqueId val="{00000000-0FB2-4952-8D1F-C4F9D15DD703}"/>
            </c:ext>
          </c:extLst>
        </c:ser>
        <c:dLbls>
          <c:showLegendKey val="0"/>
          <c:showVal val="0"/>
          <c:showCatName val="0"/>
          <c:showSerName val="0"/>
          <c:showPercent val="0"/>
          <c:showBubbleSize val="0"/>
        </c:dLbls>
        <c:marker val="1"/>
        <c:smooth val="0"/>
        <c:axId val="694337672"/>
        <c:axId val="694338064"/>
      </c:lineChart>
      <c:catAx>
        <c:axId val="694337672"/>
        <c:scaling>
          <c:orientation val="minMax"/>
        </c:scaling>
        <c:delete val="0"/>
        <c:axPos val="b"/>
        <c:title>
          <c:tx>
            <c:rich>
              <a:bodyPr/>
              <a:lstStyle/>
              <a:p>
                <a:pPr>
                  <a:defRPr/>
                </a:pPr>
                <a:r>
                  <a:rPr lang="en-US"/>
                  <a:t>Time</a:t>
                </a:r>
                <a:r>
                  <a:rPr lang="en-US" baseline="0"/>
                  <a:t> from Transplant to Death</a:t>
                </a:r>
                <a:r>
                  <a:rPr lang="en-US"/>
                  <a:t> </a:t>
                </a:r>
              </a:p>
            </c:rich>
          </c:tx>
          <c:overlay val="0"/>
        </c:title>
        <c:numFmt formatCode="General" sourceLinked="1"/>
        <c:majorTickMark val="out"/>
        <c:minorTickMark val="none"/>
        <c:tickLblPos val="nextTo"/>
        <c:spPr>
          <a:ln>
            <a:solidFill>
              <a:schemeClr val="bg2"/>
            </a:solidFill>
          </a:ln>
        </c:spPr>
        <c:txPr>
          <a:bodyPr rot="0"/>
          <a:lstStyle/>
          <a:p>
            <a:pPr>
              <a:defRPr sz="1400" b="1"/>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a:pPr>
                <a:r>
                  <a:rPr lang="en-US"/>
                  <a:t>Percent</a:t>
                </a:r>
              </a:p>
            </c:rich>
          </c:tx>
          <c:layout>
            <c:manualLayout>
              <c:xMode val="edge"/>
              <c:yMode val="edge"/>
              <c:x val="7.0734908136482963E-3"/>
              <c:y val="0.32317772778402698"/>
            </c:manualLayout>
          </c:layout>
          <c:overlay val="0"/>
        </c:title>
        <c:numFmt formatCode="General" sourceLinked="1"/>
        <c:majorTickMark val="out"/>
        <c:minorTickMark val="none"/>
        <c:tickLblPos val="nextTo"/>
        <c:spPr>
          <a:ln>
            <a:solidFill>
              <a:schemeClr val="bg2"/>
            </a:solidFill>
          </a:ln>
        </c:spPr>
        <c:txPr>
          <a:bodyPr/>
          <a:lstStyle/>
          <a:p>
            <a:pPr>
              <a:defRPr sz="1600" b="1"/>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0.83320602896259099"/>
          <c:y val="6.2777856763480189E-2"/>
          <c:w val="0.16039586635417272"/>
          <c:h val="0.77153369198571764"/>
        </c:manualLayout>
      </c:layout>
      <c:overlay val="1"/>
      <c:spPr>
        <a:solidFill>
          <a:schemeClr val="tx1"/>
        </a:solidFill>
        <a:ln>
          <a:solidFill>
            <a:schemeClr val="bg2"/>
          </a:solidFill>
        </a:ln>
      </c:spPr>
      <c:txPr>
        <a:bodyPr/>
        <a:lstStyle/>
        <a:p>
          <a:pPr>
            <a:defRPr sz="1600" b="1"/>
          </a:pPr>
          <a:endParaRPr lang="en-US"/>
        </a:p>
      </c:txPr>
    </c:legend>
    <c:plotVisOnly val="1"/>
    <c:dispBlanksAs val="gap"/>
    <c:showDLblsOverMax val="0"/>
  </c:chart>
  <c:txPr>
    <a:bodyPr/>
    <a:lstStyle/>
    <a:p>
      <a:pPr>
        <a:defRPr sz="1800">
          <a:solidFill>
            <a:schemeClr val="bg2"/>
          </a:solidFil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614237498106E-2"/>
          <c:y val="6.3689282196761815E-2"/>
          <c:w val="0.7488619126195325"/>
          <c:h val="0.7810538427935696"/>
        </c:manualLayout>
      </c:layout>
      <c:lineChart>
        <c:grouping val="standard"/>
        <c:varyColors val="0"/>
        <c:ser>
          <c:idx val="0"/>
          <c:order val="0"/>
          <c:tx>
            <c:strRef>
              <c:f>Sheet1!$A$2</c:f>
              <c:strCache>
                <c:ptCount val="1"/>
                <c:pt idx="0">
                  <c:v>Acute Rejection</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Sheet1!$B$2:$H$2</c:f>
              <c:numCache>
                <c:formatCode>General</c:formatCode>
                <c:ptCount val="7"/>
                <c:pt idx="0">
                  <c:v>6.9</c:v>
                </c:pt>
                <c:pt idx="1">
                  <c:v>13.44</c:v>
                </c:pt>
                <c:pt idx="2">
                  <c:v>14.19</c:v>
                </c:pt>
                <c:pt idx="3">
                  <c:v>12.33</c:v>
                </c:pt>
                <c:pt idx="4">
                  <c:v>6.57</c:v>
                </c:pt>
                <c:pt idx="5">
                  <c:v>6.47</c:v>
                </c:pt>
                <c:pt idx="6">
                  <c:v>2.44</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CAV</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Sheet1!$B$3:$H$3</c:f>
              <c:numCache>
                <c:formatCode>General</c:formatCode>
                <c:ptCount val="7"/>
                <c:pt idx="0">
                  <c:v>0.49</c:v>
                </c:pt>
                <c:pt idx="1">
                  <c:v>4.57</c:v>
                </c:pt>
                <c:pt idx="2">
                  <c:v>12.16</c:v>
                </c:pt>
                <c:pt idx="3">
                  <c:v>16.440000000000001</c:v>
                </c:pt>
                <c:pt idx="4">
                  <c:v>25.14</c:v>
                </c:pt>
                <c:pt idx="5">
                  <c:v>15.11</c:v>
                </c:pt>
                <c:pt idx="6">
                  <c:v>21.95</c:v>
                </c:pt>
              </c:numCache>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Sheet1!$B$4:$H$4</c:f>
              <c:numCache>
                <c:formatCode>General</c:formatCode>
                <c:ptCount val="7"/>
                <c:pt idx="0">
                  <c:v>0</c:v>
                </c:pt>
                <c:pt idx="1">
                  <c:v>4.03</c:v>
                </c:pt>
                <c:pt idx="2">
                  <c:v>4.05</c:v>
                </c:pt>
                <c:pt idx="3">
                  <c:v>4.57</c:v>
                </c:pt>
                <c:pt idx="4">
                  <c:v>3.43</c:v>
                </c:pt>
                <c:pt idx="5">
                  <c:v>9.35</c:v>
                </c:pt>
                <c:pt idx="6">
                  <c:v>4.88</c:v>
                </c:pt>
              </c:numCache>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Malignancy (non-PTLD)</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Sheet1!$B$5:$H$5</c:f>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Infection (non-CMV)</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Sheet1!$B$6:$H$6</c:f>
              <c:numCache>
                <c:formatCode>General</c:formatCode>
                <c:ptCount val="7"/>
                <c:pt idx="0">
                  <c:v>5.91</c:v>
                </c:pt>
                <c:pt idx="1">
                  <c:v>13.71</c:v>
                </c:pt>
                <c:pt idx="2">
                  <c:v>8.4499999999999993</c:v>
                </c:pt>
                <c:pt idx="3">
                  <c:v>7.31</c:v>
                </c:pt>
                <c:pt idx="4">
                  <c:v>5.71</c:v>
                </c:pt>
                <c:pt idx="5">
                  <c:v>8.6300000000000008</c:v>
                </c:pt>
                <c:pt idx="6">
                  <c:v>7.32</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Graft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Sheet1!$B$7:$H$7</c:f>
              <c:numCache>
                <c:formatCode>General</c:formatCode>
                <c:ptCount val="7"/>
                <c:pt idx="0">
                  <c:v>32.51</c:v>
                </c:pt>
                <c:pt idx="1">
                  <c:v>23.12</c:v>
                </c:pt>
                <c:pt idx="2">
                  <c:v>37.159999999999997</c:v>
                </c:pt>
                <c:pt idx="3">
                  <c:v>32.880000000000003</c:v>
                </c:pt>
                <c:pt idx="4">
                  <c:v>39.71</c:v>
                </c:pt>
                <c:pt idx="5">
                  <c:v>34.53</c:v>
                </c:pt>
                <c:pt idx="6">
                  <c:v>41.46</c:v>
                </c:pt>
              </c:numCache>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Multiple Organ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Sheet1!$B$8:$H$8</c:f>
              <c:numCache>
                <c:formatCode>General</c:formatCode>
                <c:ptCount val="7"/>
                <c:pt idx="0">
                  <c:v>13.79</c:v>
                </c:pt>
                <c:pt idx="1">
                  <c:v>16.670000000000002</c:v>
                </c:pt>
                <c:pt idx="2">
                  <c:v>5.41</c:v>
                </c:pt>
                <c:pt idx="3">
                  <c:v>6.85</c:v>
                </c:pt>
                <c:pt idx="4">
                  <c:v>4.29</c:v>
                </c:pt>
                <c:pt idx="5">
                  <c:v>5.04</c:v>
                </c:pt>
                <c:pt idx="6">
                  <c:v>0</c:v>
                </c:pt>
              </c:numCache>
            </c:numRef>
          </c:val>
          <c:smooth val="0"/>
          <c:extLst>
            <c:ext xmlns:c16="http://schemas.microsoft.com/office/drawing/2014/chart" uri="{C3380CC4-5D6E-409C-BE32-E72D297353CC}">
              <c16:uniqueId val="{00000006-E64C-4B90-9300-FE4FC6F36BEA}"/>
            </c:ext>
          </c:extLst>
        </c:ser>
        <c:ser>
          <c:idx val="7"/>
          <c:order val="7"/>
          <c:tx>
            <c:strRef>
              <c:f>Sheet1!$A$9</c:f>
              <c:strCache>
                <c:ptCount val="1"/>
                <c:pt idx="0">
                  <c:v>Renal Failure</c:v>
                </c:pt>
              </c:strCache>
            </c:strRef>
          </c:tx>
          <c:spPr>
            <a:ln w="41275">
              <a:solidFill>
                <a:schemeClr val="accent6">
                  <a:lumMod val="75000"/>
                </a:schemeClr>
              </a:solidFill>
            </a:ln>
          </c:spPr>
          <c:marker>
            <c:symbol val="diamond"/>
            <c:size val="9"/>
            <c:spPr>
              <a:solidFill>
                <a:schemeClr val="accent6">
                  <a:lumMod val="75000"/>
                </a:schemeClr>
              </a:solidFill>
              <a:ln w="9525" cap="rnd">
                <a:noFill/>
                <a:headEnd type="diamond"/>
                <a:tailEnd type="diamond"/>
              </a:ln>
            </c:spPr>
          </c:marker>
          <c:cat>
            <c:strRef>
              <c:f>Sheet1!$B$1:$H$1</c:f>
              <c:strCache>
                <c:ptCount val="7"/>
                <c:pt idx="0">
                  <c:v>0-30 Days (N=203)</c:v>
                </c:pt>
                <c:pt idx="1">
                  <c:v>31 Days - 1 Year (N=372)</c:v>
                </c:pt>
                <c:pt idx="2">
                  <c:v>&gt;1-3 Years (N=296)</c:v>
                </c:pt>
                <c:pt idx="3">
                  <c:v>&gt;3-5 Years (N=219)</c:v>
                </c:pt>
                <c:pt idx="4">
                  <c:v>&gt;5-10 Years (N=350)</c:v>
                </c:pt>
                <c:pt idx="5">
                  <c:v>&gt;10-15 Years (N=139)</c:v>
                </c:pt>
                <c:pt idx="6">
                  <c:v>&gt;15 years (N=41)</c:v>
                </c:pt>
              </c:strCache>
            </c:strRef>
          </c:cat>
          <c:val>
            <c:numRef>
              <c:f>Sheet1!$B$9:$H$9</c:f>
            </c:numRef>
          </c:val>
          <c:smooth val="0"/>
          <c:extLst>
            <c:ext xmlns:c16="http://schemas.microsoft.com/office/drawing/2014/chart" uri="{C3380CC4-5D6E-409C-BE32-E72D297353CC}">
              <c16:uniqueId val="{00000000-0FB2-4952-8D1F-C4F9D15DD703}"/>
            </c:ext>
          </c:extLst>
        </c:ser>
        <c:dLbls>
          <c:showLegendKey val="0"/>
          <c:showVal val="0"/>
          <c:showCatName val="0"/>
          <c:showSerName val="0"/>
          <c:showPercent val="0"/>
          <c:showBubbleSize val="0"/>
        </c:dLbls>
        <c:marker val="1"/>
        <c:smooth val="0"/>
        <c:axId val="694337672"/>
        <c:axId val="694338064"/>
      </c:lineChart>
      <c:catAx>
        <c:axId val="694337672"/>
        <c:scaling>
          <c:orientation val="minMax"/>
        </c:scaling>
        <c:delete val="0"/>
        <c:axPos val="b"/>
        <c:title>
          <c:tx>
            <c:rich>
              <a:bodyPr/>
              <a:lstStyle/>
              <a:p>
                <a:pPr>
                  <a:defRPr>
                    <a:solidFill>
                      <a:schemeClr val="bg2"/>
                    </a:solidFill>
                  </a:defRPr>
                </a:pPr>
                <a:r>
                  <a:rPr lang="en-US">
                    <a:solidFill>
                      <a:schemeClr val="bg2"/>
                    </a:solidFill>
                  </a:rPr>
                  <a:t>Time</a:t>
                </a:r>
                <a:r>
                  <a:rPr lang="en-US" baseline="0">
                    <a:solidFill>
                      <a:schemeClr val="bg2"/>
                    </a:solidFill>
                  </a:rPr>
                  <a:t> from Transplant to Death</a:t>
                </a:r>
                <a:endParaRPr lang="en-US">
                  <a:solidFill>
                    <a:schemeClr val="bg2"/>
                  </a:solidFill>
                </a:endParaRPr>
              </a:p>
            </c:rich>
          </c:tx>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Percent</a:t>
                </a:r>
              </a:p>
            </c:rich>
          </c:tx>
          <c:layout>
            <c:manualLayout>
              <c:xMode val="edge"/>
              <c:yMode val="edge"/>
              <c:x val="7.0734908136482963E-3"/>
              <c:y val="0.3231777277840269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0.83185730513677969"/>
          <c:y val="6.2777856763480216E-2"/>
          <c:w val="0.15861766091822921"/>
          <c:h val="0.778550323428035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0</c:v>
                </c:pt>
                <c:pt idx="6">
                  <c:v>0</c:v>
                </c:pt>
                <c:pt idx="7">
                  <c:v>0</c:v>
                </c:pt>
                <c:pt idx="8">
                  <c:v>1</c:v>
                </c:pt>
                <c:pt idx="9">
                  <c:v>0</c:v>
                </c:pt>
                <c:pt idx="10">
                  <c:v>13</c:v>
                </c:pt>
                <c:pt idx="11">
                  <c:v>9</c:v>
                </c:pt>
                <c:pt idx="12">
                  <c:v>13</c:v>
                </c:pt>
                <c:pt idx="13">
                  <c:v>5</c:v>
                </c:pt>
                <c:pt idx="14">
                  <c:v>1</c:v>
                </c:pt>
                <c:pt idx="15">
                  <c:v>0</c:v>
                </c:pt>
                <c:pt idx="16">
                  <c:v>0</c:v>
                </c:pt>
                <c:pt idx="17">
                  <c:v>7</c:v>
                </c:pt>
                <c:pt idx="18">
                  <c:v>85</c:v>
                </c:pt>
                <c:pt idx="19">
                  <c:v>154</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389</c:v>
                </c:pt>
                <c:pt idx="1">
                  <c:v>407</c:v>
                </c:pt>
                <c:pt idx="2">
                  <c:v>421</c:v>
                </c:pt>
                <c:pt idx="3">
                  <c:v>431</c:v>
                </c:pt>
                <c:pt idx="4">
                  <c:v>483</c:v>
                </c:pt>
                <c:pt idx="5">
                  <c:v>518</c:v>
                </c:pt>
                <c:pt idx="6">
                  <c:v>555</c:v>
                </c:pt>
                <c:pt idx="7">
                  <c:v>560</c:v>
                </c:pt>
                <c:pt idx="8">
                  <c:v>629</c:v>
                </c:pt>
                <c:pt idx="9">
                  <c:v>593</c:v>
                </c:pt>
                <c:pt idx="10">
                  <c:v>635</c:v>
                </c:pt>
                <c:pt idx="11">
                  <c:v>615</c:v>
                </c:pt>
                <c:pt idx="12">
                  <c:v>714</c:v>
                </c:pt>
                <c:pt idx="13">
                  <c:v>702</c:v>
                </c:pt>
                <c:pt idx="14">
                  <c:v>728</c:v>
                </c:pt>
                <c:pt idx="15">
                  <c:v>559</c:v>
                </c:pt>
                <c:pt idx="16">
                  <c:v>586</c:v>
                </c:pt>
                <c:pt idx="17">
                  <c:v>634</c:v>
                </c:pt>
                <c:pt idx="18">
                  <c:v>810</c:v>
                </c:pt>
                <c:pt idx="19">
                  <c:v>894</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13</c:v>
                </c:pt>
                <c:pt idx="17">
                  <c:v>19</c:v>
                </c:pt>
                <c:pt idx="18">
                  <c:v>22</c:v>
                </c:pt>
                <c:pt idx="19">
                  <c:v>22</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1420</c:v>
                </c:pt>
                <c:pt idx="1">
                  <c:v>1420</c:v>
                </c:pt>
                <c:pt idx="2">
                  <c:v>1481</c:v>
                </c:pt>
                <c:pt idx="3">
                  <c:v>1498</c:v>
                </c:pt>
                <c:pt idx="4">
                  <c:v>1675</c:v>
                </c:pt>
                <c:pt idx="5">
                  <c:v>1787</c:v>
                </c:pt>
                <c:pt idx="6">
                  <c:v>1835</c:v>
                </c:pt>
                <c:pt idx="7">
                  <c:v>1780</c:v>
                </c:pt>
                <c:pt idx="8">
                  <c:v>1950</c:v>
                </c:pt>
                <c:pt idx="9">
                  <c:v>1955</c:v>
                </c:pt>
                <c:pt idx="10">
                  <c:v>2095</c:v>
                </c:pt>
                <c:pt idx="11">
                  <c:v>2368</c:v>
                </c:pt>
                <c:pt idx="12">
                  <c:v>2502</c:v>
                </c:pt>
                <c:pt idx="13">
                  <c:v>2777</c:v>
                </c:pt>
                <c:pt idx="14">
                  <c:v>2970</c:v>
                </c:pt>
                <c:pt idx="15">
                  <c:v>2727</c:v>
                </c:pt>
                <c:pt idx="16">
                  <c:v>2748</c:v>
                </c:pt>
                <c:pt idx="17">
                  <c:v>2913</c:v>
                </c:pt>
                <c:pt idx="18">
                  <c:v>3320</c:v>
                </c:pt>
                <c:pt idx="19">
                  <c:v>3595</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66</c:v>
                </c:pt>
                <c:pt idx="10">
                  <c:v>74</c:v>
                </c:pt>
                <c:pt idx="11">
                  <c:v>92</c:v>
                </c:pt>
                <c:pt idx="12">
                  <c:v>112</c:v>
                </c:pt>
                <c:pt idx="13">
                  <c:v>120</c:v>
                </c:pt>
                <c:pt idx="14">
                  <c:v>103</c:v>
                </c:pt>
                <c:pt idx="15">
                  <c:v>65</c:v>
                </c:pt>
                <c:pt idx="16">
                  <c:v>80</c:v>
                </c:pt>
                <c:pt idx="17">
                  <c:v>99</c:v>
                </c:pt>
                <c:pt idx="18">
                  <c:v>67</c:v>
                </c:pt>
                <c:pt idx="19">
                  <c:v>206</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0</c:v>
                </c:pt>
                <c:pt idx="6">
                  <c:v>0</c:v>
                </c:pt>
                <c:pt idx="7">
                  <c:v>0</c:v>
                </c:pt>
                <c:pt idx="8">
                  <c:v>1</c:v>
                </c:pt>
                <c:pt idx="9">
                  <c:v>0</c:v>
                </c:pt>
                <c:pt idx="10">
                  <c:v>13</c:v>
                </c:pt>
                <c:pt idx="11">
                  <c:v>9</c:v>
                </c:pt>
                <c:pt idx="12">
                  <c:v>13</c:v>
                </c:pt>
                <c:pt idx="13">
                  <c:v>5</c:v>
                </c:pt>
                <c:pt idx="14">
                  <c:v>1</c:v>
                </c:pt>
                <c:pt idx="15">
                  <c:v>0</c:v>
                </c:pt>
                <c:pt idx="16">
                  <c:v>0</c:v>
                </c:pt>
                <c:pt idx="17">
                  <c:v>7</c:v>
                </c:pt>
                <c:pt idx="18">
                  <c:v>85</c:v>
                </c:pt>
                <c:pt idx="19">
                  <c:v>153</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370</c:v>
                </c:pt>
                <c:pt idx="1">
                  <c:v>387</c:v>
                </c:pt>
                <c:pt idx="2">
                  <c:v>400</c:v>
                </c:pt>
                <c:pt idx="3">
                  <c:v>411</c:v>
                </c:pt>
                <c:pt idx="4">
                  <c:v>459</c:v>
                </c:pt>
                <c:pt idx="5">
                  <c:v>499</c:v>
                </c:pt>
                <c:pt idx="6">
                  <c:v>539</c:v>
                </c:pt>
                <c:pt idx="7">
                  <c:v>541</c:v>
                </c:pt>
                <c:pt idx="8">
                  <c:v>607</c:v>
                </c:pt>
                <c:pt idx="9">
                  <c:v>579</c:v>
                </c:pt>
                <c:pt idx="10">
                  <c:v>619</c:v>
                </c:pt>
                <c:pt idx="11">
                  <c:v>596</c:v>
                </c:pt>
                <c:pt idx="12">
                  <c:v>699</c:v>
                </c:pt>
                <c:pt idx="13">
                  <c:v>686</c:v>
                </c:pt>
                <c:pt idx="14">
                  <c:v>708</c:v>
                </c:pt>
                <c:pt idx="15">
                  <c:v>545</c:v>
                </c:pt>
                <c:pt idx="16">
                  <c:v>569</c:v>
                </c:pt>
                <c:pt idx="17">
                  <c:v>624</c:v>
                </c:pt>
                <c:pt idx="18">
                  <c:v>795</c:v>
                </c:pt>
                <c:pt idx="19">
                  <c:v>881</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13</c:v>
                </c:pt>
                <c:pt idx="17">
                  <c:v>19</c:v>
                </c:pt>
                <c:pt idx="18">
                  <c:v>22</c:v>
                </c:pt>
                <c:pt idx="19">
                  <c:v>22</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1362</c:v>
                </c:pt>
                <c:pt idx="1">
                  <c:v>1359</c:v>
                </c:pt>
                <c:pt idx="2">
                  <c:v>1427</c:v>
                </c:pt>
                <c:pt idx="3">
                  <c:v>1447</c:v>
                </c:pt>
                <c:pt idx="4">
                  <c:v>1610</c:v>
                </c:pt>
                <c:pt idx="5">
                  <c:v>1730</c:v>
                </c:pt>
                <c:pt idx="6">
                  <c:v>1790</c:v>
                </c:pt>
                <c:pt idx="7">
                  <c:v>1746</c:v>
                </c:pt>
                <c:pt idx="8">
                  <c:v>1881</c:v>
                </c:pt>
                <c:pt idx="9">
                  <c:v>1904</c:v>
                </c:pt>
                <c:pt idx="10">
                  <c:v>2051</c:v>
                </c:pt>
                <c:pt idx="11">
                  <c:v>2329</c:v>
                </c:pt>
                <c:pt idx="12">
                  <c:v>2457</c:v>
                </c:pt>
                <c:pt idx="13">
                  <c:v>2736</c:v>
                </c:pt>
                <c:pt idx="14">
                  <c:v>2917</c:v>
                </c:pt>
                <c:pt idx="15">
                  <c:v>2690</c:v>
                </c:pt>
                <c:pt idx="16">
                  <c:v>2723</c:v>
                </c:pt>
                <c:pt idx="17">
                  <c:v>2892</c:v>
                </c:pt>
                <c:pt idx="18">
                  <c:v>3289</c:v>
                </c:pt>
                <c:pt idx="19">
                  <c:v>3566</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63</c:v>
                </c:pt>
                <c:pt idx="10">
                  <c:v>67</c:v>
                </c:pt>
                <c:pt idx="11">
                  <c:v>87</c:v>
                </c:pt>
                <c:pt idx="12">
                  <c:v>110</c:v>
                </c:pt>
                <c:pt idx="13">
                  <c:v>108</c:v>
                </c:pt>
                <c:pt idx="14">
                  <c:v>98</c:v>
                </c:pt>
                <c:pt idx="15">
                  <c:v>60</c:v>
                </c:pt>
                <c:pt idx="16">
                  <c:v>78</c:v>
                </c:pt>
                <c:pt idx="17">
                  <c:v>97</c:v>
                </c:pt>
                <c:pt idx="18">
                  <c:v>64</c:v>
                </c:pt>
                <c:pt idx="19">
                  <c:v>200</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712234669713"/>
          <c:y val="0.13919207359095198"/>
          <c:w val="0.87543364060985474"/>
          <c:h val="0.78709708811329104"/>
        </c:manualLayout>
      </c:layout>
      <c:barChart>
        <c:barDir val="col"/>
        <c:grouping val="stacked"/>
        <c:varyColors val="0"/>
        <c:ser>
          <c:idx val="0"/>
          <c:order val="0"/>
          <c:tx>
            <c:strRef>
              <c:f>Sheet1!$B$1</c:f>
              <c:strCache>
                <c:ptCount val="1"/>
                <c:pt idx="0">
                  <c:v>Asia-Pacific</c:v>
                </c:pt>
              </c:strCache>
            </c:strRef>
          </c:tx>
          <c:spPr>
            <a:solidFill>
              <a:srgbClr val="00206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numCache>
            </c:numRef>
          </c:val>
          <c:extLst>
            <c:ext xmlns:c16="http://schemas.microsoft.com/office/drawing/2014/chart" uri="{C3380CC4-5D6E-409C-BE32-E72D297353CC}">
              <c16:uniqueId val="{00000000-8904-42DE-8E32-84B45A49CDAC}"/>
            </c:ext>
          </c:extLst>
        </c:ser>
        <c:ser>
          <c:idx val="1"/>
          <c:order val="1"/>
          <c:tx>
            <c:strRef>
              <c:f>Sheet1!$C$1</c:f>
              <c:strCache>
                <c:ptCount val="1"/>
                <c:pt idx="0">
                  <c:v>Europe</c:v>
                </c:pt>
              </c:strCache>
            </c:strRef>
          </c:tx>
          <c:spPr>
            <a:solidFill>
              <a:srgbClr val="00B0F0"/>
            </a:solidFill>
            <a:ln>
              <a:noFill/>
            </a:ln>
            <a:effectLst>
              <a:outerShdw blurRad="50800" dist="50800" dir="5400000" algn="ctr" rotWithShape="0">
                <a:schemeClr val="tx1"/>
              </a:outerShdw>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19</c:v>
                </c:pt>
                <c:pt idx="1">
                  <c:v>20</c:v>
                </c:pt>
                <c:pt idx="2">
                  <c:v>21</c:v>
                </c:pt>
                <c:pt idx="3">
                  <c:v>20</c:v>
                </c:pt>
                <c:pt idx="4">
                  <c:v>24</c:v>
                </c:pt>
                <c:pt idx="5">
                  <c:v>19</c:v>
                </c:pt>
                <c:pt idx="6">
                  <c:v>16</c:v>
                </c:pt>
                <c:pt idx="7">
                  <c:v>19</c:v>
                </c:pt>
                <c:pt idx="8">
                  <c:v>22</c:v>
                </c:pt>
                <c:pt idx="9">
                  <c:v>14</c:v>
                </c:pt>
                <c:pt idx="10">
                  <c:v>16</c:v>
                </c:pt>
                <c:pt idx="11">
                  <c:v>19</c:v>
                </c:pt>
                <c:pt idx="12">
                  <c:v>15</c:v>
                </c:pt>
                <c:pt idx="13">
                  <c:v>16</c:v>
                </c:pt>
                <c:pt idx="14">
                  <c:v>20</c:v>
                </c:pt>
                <c:pt idx="15">
                  <c:v>14</c:v>
                </c:pt>
                <c:pt idx="16">
                  <c:v>17</c:v>
                </c:pt>
                <c:pt idx="17">
                  <c:v>10</c:v>
                </c:pt>
                <c:pt idx="18">
                  <c:v>15</c:v>
                </c:pt>
                <c:pt idx="19">
                  <c:v>13</c:v>
                </c:pt>
              </c:numCache>
            </c:numRef>
          </c:val>
          <c:extLst>
            <c:ext xmlns:c16="http://schemas.microsoft.com/office/drawing/2014/chart" uri="{C3380CC4-5D6E-409C-BE32-E72D297353CC}">
              <c16:uniqueId val="{00000001-8904-42DE-8E32-84B45A49CDAC}"/>
            </c:ext>
          </c:extLst>
        </c:ser>
        <c:ser>
          <c:idx val="2"/>
          <c:order val="2"/>
          <c:tx>
            <c:strRef>
              <c:f>Sheet1!$D$1</c:f>
              <c:strCache>
                <c:ptCount val="1"/>
                <c:pt idx="0">
                  <c:v>Middle East</c:v>
                </c:pt>
              </c:strCache>
            </c:strRef>
          </c:tx>
          <c:spPr>
            <a:solidFill>
              <a:srgbClr val="C00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numCache>
            </c:numRef>
          </c:val>
          <c:extLst>
            <c:ext xmlns:c16="http://schemas.microsoft.com/office/drawing/2014/chart" uri="{C3380CC4-5D6E-409C-BE32-E72D297353CC}">
              <c16:uniqueId val="{00000002-8904-42DE-8E32-84B45A49CDAC}"/>
            </c:ext>
          </c:extLst>
        </c:ser>
        <c:ser>
          <c:idx val="3"/>
          <c:order val="3"/>
          <c:tx>
            <c:strRef>
              <c:f>Sheet1!$E$1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58</c:v>
                </c:pt>
                <c:pt idx="1">
                  <c:v>61</c:v>
                </c:pt>
                <c:pt idx="2">
                  <c:v>54</c:v>
                </c:pt>
                <c:pt idx="3">
                  <c:v>51</c:v>
                </c:pt>
                <c:pt idx="4">
                  <c:v>65</c:v>
                </c:pt>
                <c:pt idx="5">
                  <c:v>57</c:v>
                </c:pt>
                <c:pt idx="6">
                  <c:v>45</c:v>
                </c:pt>
                <c:pt idx="7">
                  <c:v>34</c:v>
                </c:pt>
                <c:pt idx="8">
                  <c:v>69</c:v>
                </c:pt>
                <c:pt idx="9">
                  <c:v>51</c:v>
                </c:pt>
                <c:pt idx="10">
                  <c:v>44</c:v>
                </c:pt>
                <c:pt idx="11">
                  <c:v>39</c:v>
                </c:pt>
                <c:pt idx="12">
                  <c:v>45</c:v>
                </c:pt>
                <c:pt idx="13">
                  <c:v>41</c:v>
                </c:pt>
                <c:pt idx="14">
                  <c:v>53</c:v>
                </c:pt>
                <c:pt idx="15">
                  <c:v>37</c:v>
                </c:pt>
                <c:pt idx="16">
                  <c:v>25</c:v>
                </c:pt>
                <c:pt idx="17">
                  <c:v>21</c:v>
                </c:pt>
                <c:pt idx="18">
                  <c:v>31</c:v>
                </c:pt>
                <c:pt idx="19">
                  <c:v>29</c:v>
                </c:pt>
              </c:numCache>
            </c:numRef>
          </c:val>
          <c:extLst>
            <c:ext xmlns:c16="http://schemas.microsoft.com/office/drawing/2014/chart" uri="{C3380CC4-5D6E-409C-BE32-E72D297353CC}">
              <c16:uniqueId val="{00000003-8904-42DE-8E32-84B45A49CDAC}"/>
            </c:ext>
          </c:extLst>
        </c:ser>
        <c:ser>
          <c:idx val="4"/>
          <c:order val="4"/>
          <c:tx>
            <c:strRef>
              <c:f>Sheet1!$F$1</c:f>
              <c:strCache>
                <c:ptCount val="1"/>
                <c:pt idx="0">
                  <c:v>South America</c:v>
                </c:pt>
              </c:strCache>
            </c:strRef>
          </c:tx>
          <c:spPr>
            <a:solidFill>
              <a:srgbClr val="FFC00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0</c:v>
                </c:pt>
                <c:pt idx="1">
                  <c:v>0</c:v>
                </c:pt>
                <c:pt idx="2">
                  <c:v>0</c:v>
                </c:pt>
                <c:pt idx="3">
                  <c:v>0</c:v>
                </c:pt>
                <c:pt idx="4">
                  <c:v>0</c:v>
                </c:pt>
                <c:pt idx="5">
                  <c:v>0</c:v>
                </c:pt>
                <c:pt idx="6">
                  <c:v>0</c:v>
                </c:pt>
                <c:pt idx="7">
                  <c:v>0</c:v>
                </c:pt>
                <c:pt idx="8">
                  <c:v>0</c:v>
                </c:pt>
                <c:pt idx="9">
                  <c:v>3</c:v>
                </c:pt>
                <c:pt idx="10">
                  <c:v>7</c:v>
                </c:pt>
                <c:pt idx="11">
                  <c:v>5</c:v>
                </c:pt>
                <c:pt idx="12">
                  <c:v>2</c:v>
                </c:pt>
                <c:pt idx="13">
                  <c:v>12</c:v>
                </c:pt>
                <c:pt idx="14">
                  <c:v>5</c:v>
                </c:pt>
                <c:pt idx="15">
                  <c:v>5</c:v>
                </c:pt>
                <c:pt idx="16">
                  <c:v>2</c:v>
                </c:pt>
                <c:pt idx="17">
                  <c:v>2</c:v>
                </c:pt>
                <c:pt idx="18">
                  <c:v>3</c:v>
                </c:pt>
                <c:pt idx="19">
                  <c:v>6</c:v>
                </c:pt>
              </c:numCache>
            </c:numRef>
          </c:val>
          <c:extLst>
            <c:ext xmlns:c16="http://schemas.microsoft.com/office/drawing/2014/chart" uri="{C3380CC4-5D6E-409C-BE32-E72D297353CC}">
              <c16:uniqueId val="{00000004-8904-42DE-8E32-84B45A49CDAC}"/>
            </c:ext>
          </c:extLst>
        </c:ser>
        <c:dLbls>
          <c:showLegendKey val="0"/>
          <c:showVal val="0"/>
          <c:showCatName val="0"/>
          <c:showSerName val="0"/>
          <c:showPercent val="0"/>
          <c:showBubbleSize val="0"/>
        </c:dLbls>
        <c:gapWidth val="19"/>
        <c:overlap val="100"/>
        <c:axId val="312852799"/>
        <c:axId val="312842239"/>
      </c:barChart>
      <c:catAx>
        <c:axId val="3128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312842239"/>
        <c:crosses val="autoZero"/>
        <c:auto val="1"/>
        <c:lblAlgn val="ctr"/>
        <c:lblOffset val="100"/>
        <c:noMultiLvlLbl val="0"/>
      </c:catAx>
      <c:valAx>
        <c:axId val="312842239"/>
        <c:scaling>
          <c:orientation val="minMax"/>
        </c:scaling>
        <c:delete val="0"/>
        <c:axPos val="l"/>
        <c:majorGridlines>
          <c:spPr>
            <a:ln w="9525" cap="flat" cmpd="sng" algn="ctr">
              <a:solidFill>
                <a:schemeClr val="bg2">
                  <a:lumMod val="65000"/>
                  <a:lumOff val="3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b="1"/>
                  <a:t>Number of Transplants</a:t>
                </a:r>
              </a:p>
            </c:rich>
          </c:tx>
          <c:layout>
            <c:manualLayout>
              <c:xMode val="edge"/>
              <c:yMode val="edge"/>
              <c:x val="1.9959991562539521E-3"/>
              <c:y val="0.3031667317167623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65000"/>
                <a:lumOff val="35000"/>
              </a:schemeClr>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312852799"/>
        <c:crosses val="autoZero"/>
        <c:crossBetween val="between"/>
      </c:valAx>
      <c:spPr>
        <a:noFill/>
        <a:ln>
          <a:solidFill>
            <a:schemeClr val="bg2">
              <a:alpha val="97000"/>
            </a:schemeClr>
          </a:solidFill>
        </a:ln>
        <a:effectLst/>
      </c:spPr>
    </c:plotArea>
    <c:legend>
      <c:legendPos val="t"/>
      <c:layout>
        <c:manualLayout>
          <c:xMode val="edge"/>
          <c:yMode val="edge"/>
          <c:x val="0.1089258277001611"/>
          <c:y val="1.4457831325301205E-2"/>
          <c:w val="0.87602520154275187"/>
          <c:h val="0.11579901292072066"/>
        </c:manualLayout>
      </c:layout>
      <c:overlay val="0"/>
      <c:spPr>
        <a:noFill/>
        <a:ln>
          <a:solidFill>
            <a:schemeClr val="bg2"/>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2"/>
          </a:solidFill>
          <a:latin typeface="+mn-lt"/>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493168675346357"/>
          <c:h val="0.73981201956729292"/>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36E-2"/>
                  <c:y val="-6.421961363913359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5.3747636928740596E-3"/>
                  <c:y val="-3.449400327608023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0.40799999999999997</c:v>
                </c:pt>
                <c:pt idx="1">
                  <c:v>0.04</c:v>
                </c:pt>
                <c:pt idx="2">
                  <c:v>0.11</c:v>
                </c:pt>
                <c:pt idx="3">
                  <c:v>0.443</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71909002303153"/>
          <c:h val="0.7480692536462536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4.2314469285642999E-3"/>
                  <c:y val="-4.282222360565993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2.5294801947205112E-2"/>
                  <c:y val="7.0429879692297656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0.40899999999999997</c:v>
                </c:pt>
                <c:pt idx="1">
                  <c:v>4.4999999999999998E-2</c:v>
                </c:pt>
                <c:pt idx="2">
                  <c:v>0.108</c:v>
                </c:pt>
                <c:pt idx="3">
                  <c:v>0.438</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t"/>
      <c:layout>
        <c:manualLayout>
          <c:xMode val="edge"/>
          <c:yMode val="edge"/>
          <c:x val="1.1326554515942045E-2"/>
          <c:y val="4.2263383290518576E-2"/>
          <c:w val="0.45252115502050066"/>
          <c:h val="7.6054905987952101E-2"/>
        </c:manualLayout>
      </c:layout>
      <c:overlay val="0"/>
      <c:spPr>
        <a:noFill/>
        <a:ln>
          <a:solidFill>
            <a:schemeClr val="bg2"/>
          </a:solidFill>
        </a:ln>
      </c:spPr>
      <c:txPr>
        <a:bodyPr/>
        <a:lstStyle/>
        <a:p>
          <a:pPr>
            <a:defRPr sz="20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24664992161335E-2"/>
          <c:y val="3.8321014641332744E-2"/>
          <c:w val="0.58287480581290307"/>
          <c:h val="0.7853847127724923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rgbClr val="000000"/>
                </a:solidFill>
              </a:ln>
            </c:spPr>
            <c:extLst>
              <c:ext xmlns:c16="http://schemas.microsoft.com/office/drawing/2014/chart" uri="{C3380CC4-5D6E-409C-BE32-E72D297353CC}">
                <c16:uniqueId val="{00000003-92F4-49CF-9882-29D277C87462}"/>
              </c:ext>
            </c:extLst>
          </c:dPt>
          <c:dPt>
            <c:idx val="2"/>
            <c:bubble3D val="0"/>
            <c:spPr>
              <a:solidFill>
                <a:srgbClr val="FFC000"/>
              </a:solidFill>
              <a:ln>
                <a:solidFill>
                  <a:srgbClr val="000000"/>
                </a:solidFill>
              </a:ln>
            </c:spPr>
            <c:extLst>
              <c:ext xmlns:c16="http://schemas.microsoft.com/office/drawing/2014/chart" uri="{C3380CC4-5D6E-409C-BE32-E72D297353CC}">
                <c16:uniqueId val="{00000005-92F4-49CF-9882-29D277C87462}"/>
              </c:ext>
            </c:extLst>
          </c:dPt>
          <c:dPt>
            <c:idx val="3"/>
            <c:bubble3D val="0"/>
            <c:spPr>
              <a:solidFill>
                <a:srgbClr val="00FF00"/>
              </a:solidFill>
              <a:ln>
                <a:solidFill>
                  <a:srgbClr val="000000"/>
                </a:solidFill>
              </a:ln>
            </c:spPr>
            <c:extLst>
              <c:ext xmlns:c16="http://schemas.microsoft.com/office/drawing/2014/chart" uri="{C3380CC4-5D6E-409C-BE32-E72D297353CC}">
                <c16:uniqueId val="{00000007-92F4-49CF-9882-29D277C87462}"/>
              </c:ext>
            </c:extLst>
          </c:dPt>
          <c:dPt>
            <c:idx val="4"/>
            <c:bubble3D val="0"/>
            <c:spPr>
              <a:solidFill>
                <a:srgbClr val="C00000"/>
              </a:solidFill>
              <a:ln>
                <a:solidFill>
                  <a:srgbClr val="0070C0"/>
                </a:solidFill>
              </a:ln>
            </c:spPr>
            <c:extLst>
              <c:ext xmlns:c16="http://schemas.microsoft.com/office/drawing/2014/chart" uri="{C3380CC4-5D6E-409C-BE32-E72D297353CC}">
                <c16:uniqueId val="{00000009-92F4-49CF-9882-29D277C87462}"/>
              </c:ext>
            </c:extLst>
          </c:dPt>
          <c:dPt>
            <c:idx val="5"/>
            <c:bubble3D val="0"/>
            <c:spPr>
              <a:solidFill>
                <a:srgbClr val="FF66FF"/>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38A8"/>
              </a:solidFill>
              <a:ln>
                <a:solidFill>
                  <a:srgbClr val="000000"/>
                </a:solidFill>
              </a:ln>
            </c:spPr>
            <c:extLst>
              <c:ext xmlns:c16="http://schemas.microsoft.com/office/drawing/2014/chart" uri="{C3380CC4-5D6E-409C-BE32-E72D297353CC}">
                <c16:uniqueId val="{0000000D-92F4-49CF-9882-29D277C87462}"/>
              </c:ext>
            </c:extLst>
          </c:dPt>
          <c:dLbls>
            <c:dLbl>
              <c:idx val="0"/>
              <c:layout>
                <c:manualLayout>
                  <c:x val="-5.9137593372338374E-3"/>
                  <c:y val="1.624775725065034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1.9327676460134318E-2"/>
                  <c:y val="3.937732880399915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1.2085195718290191E-2"/>
                  <c:y val="1.469653560499136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1.2901093933168793E-2"/>
                  <c:y val="5.6605309790344234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2.402866115342192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Sheet1!$A$2:$A$8</c:f>
              <c:strCache>
                <c:ptCount val="7"/>
                <c:pt idx="0">
                  <c:v>CF</c:v>
                </c:pt>
                <c:pt idx="1">
                  <c:v>COPD</c:v>
                </c:pt>
                <c:pt idx="2">
                  <c:v>IPF</c:v>
                </c:pt>
                <c:pt idx="3">
                  <c:v>ILD-not IIP</c:v>
                </c:pt>
                <c:pt idx="4">
                  <c:v>OB</c:v>
                </c:pt>
                <c:pt idx="5">
                  <c:v>Retransplant</c:v>
                </c:pt>
                <c:pt idx="6">
                  <c:v>Other</c:v>
                </c:pt>
              </c:strCache>
              <c:extLst/>
            </c:strRef>
          </c:cat>
          <c:val>
            <c:numRef>
              <c:f>Sheet1!$B$2:$B$8</c:f>
              <c:numCache>
                <c:formatCode>0.0%</c:formatCode>
                <c:ptCount val="7"/>
                <c:pt idx="0">
                  <c:v>8.6599999999999996E-2</c:v>
                </c:pt>
                <c:pt idx="1">
                  <c:v>0.2301</c:v>
                </c:pt>
                <c:pt idx="2">
                  <c:v>0.2999</c:v>
                </c:pt>
                <c:pt idx="3">
                  <c:v>0.1193</c:v>
                </c:pt>
                <c:pt idx="4">
                  <c:v>1.9099999999999999E-2</c:v>
                </c:pt>
                <c:pt idx="5">
                  <c:v>3.78E-2</c:v>
                </c:pt>
                <c:pt idx="6">
                  <c:v>0.20730000000000001</c:v>
                </c:pt>
              </c:numCache>
              <c:extLst/>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3117371814370657"/>
          <c:y val="0.17493700693083614"/>
          <c:w val="0.22663937725991387"/>
          <c:h val="0.64200541115899146"/>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4324467465617695"/>
          <c:h val="0.8014561593816327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1.35062666863798E-5"/>
                  <c:y val="-4.282222360565993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2.5294801947205112E-2"/>
                  <c:y val="7.0429879692297656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0.36499999999999999</c:v>
                </c:pt>
                <c:pt idx="1">
                  <c:v>4.3999999999999997E-2</c:v>
                </c:pt>
                <c:pt idx="2">
                  <c:v>0.14000000000000001</c:v>
                </c:pt>
                <c:pt idx="3">
                  <c:v>0.45100000000000001</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t"/>
      <c:layout>
        <c:manualLayout>
          <c:xMode val="edge"/>
          <c:yMode val="edge"/>
          <c:x val="1.1326554515942045E-2"/>
          <c:y val="2.4467697318864359E-2"/>
          <c:w val="0.45252115502050066"/>
          <c:h val="9.3850457011530317E-2"/>
        </c:manualLayout>
      </c:layout>
      <c:overlay val="0"/>
      <c:spPr>
        <a:noFill/>
        <a:ln>
          <a:solidFill>
            <a:schemeClr val="bg2"/>
          </a:solidFill>
        </a:ln>
      </c:spPr>
      <c:txPr>
        <a:bodyPr/>
        <a:lstStyle/>
        <a:p>
          <a:pPr>
            <a:defRPr sz="20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35792841543693E-2"/>
          <c:y val="0.12059410724720196"/>
          <c:w val="0.55151104753581748"/>
          <c:h val="0.6824414170774463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00FF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8C3FC5"/>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C00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0038A8"/>
              </a:solidFill>
              <a:ln>
                <a:solidFill>
                  <a:schemeClr val="bg2"/>
                </a:solidFill>
              </a:ln>
            </c:spPr>
            <c:extLst>
              <c:ext xmlns:c16="http://schemas.microsoft.com/office/drawing/2014/chart" uri="{C3380CC4-5D6E-409C-BE32-E72D297353CC}">
                <c16:uniqueId val="{0000000B-B8BB-4BD1-AC4B-DFC414DB653F}"/>
              </c:ext>
            </c:extLst>
          </c:dPt>
          <c:dPt>
            <c:idx val="6"/>
            <c:bubble3D val="0"/>
            <c:spPr>
              <a:solidFill>
                <a:srgbClr val="00FF00"/>
              </a:solidFill>
              <a:ln>
                <a:solidFill>
                  <a:srgbClr val="000000"/>
                </a:solidFill>
              </a:ln>
            </c:spPr>
            <c:extLst>
              <c:ext xmlns:c16="http://schemas.microsoft.com/office/drawing/2014/chart" uri="{C3380CC4-5D6E-409C-BE32-E72D297353CC}">
                <c16:uniqueId val="{0000000D-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0"/>
                  <c:y val="3.508771929824559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1.1234372659020237E-2"/>
                  <c:y val="-4.28221573109813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826488655091479E-2"/>
                  <c:y val="-1.07526881720430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2.2927365798809385E-2"/>
                  <c:y val="3.727544461591477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CF</c:v>
                </c:pt>
                <c:pt idx="1">
                  <c:v>ILD Not-IIP</c:v>
                </c:pt>
                <c:pt idx="2">
                  <c:v>PVD</c:v>
                </c:pt>
                <c:pt idx="3">
                  <c:v>OB</c:v>
                </c:pt>
                <c:pt idx="4">
                  <c:v>Retransplant</c:v>
                </c:pt>
                <c:pt idx="5">
                  <c:v>Other</c:v>
                </c:pt>
              </c:strCache>
              <c:extLst/>
            </c:strRef>
          </c:cat>
          <c:val>
            <c:numRef>
              <c:f>Sheet1!$B$2:$B$7</c:f>
              <c:numCache>
                <c:formatCode>0.00%</c:formatCode>
                <c:ptCount val="6"/>
                <c:pt idx="0">
                  <c:v>0.38379999999999997</c:v>
                </c:pt>
                <c:pt idx="1">
                  <c:v>9.7100000000000006E-2</c:v>
                </c:pt>
                <c:pt idx="2">
                  <c:v>0.13059999999999999</c:v>
                </c:pt>
                <c:pt idx="3">
                  <c:v>7.3200000000000001E-2</c:v>
                </c:pt>
                <c:pt idx="4">
                  <c:v>5.0200000000000002E-2</c:v>
                </c:pt>
                <c:pt idx="5">
                  <c:v>0.1704</c:v>
                </c:pt>
              </c:numCache>
              <c:extLst/>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873065226344206"/>
          <c:y val="0.25084840357790328"/>
          <c:w val="0.20572972439932216"/>
          <c:h val="0.53631036213535499"/>
        </c:manualLayout>
      </c:layout>
      <c:overlay val="0"/>
      <c:spPr>
        <a:noFill/>
        <a:ln>
          <a:solidFill>
            <a:schemeClr val="bg2"/>
          </a:solidFill>
        </a:ln>
      </c:spPr>
      <c:txPr>
        <a:bodyPr/>
        <a:lstStyle/>
        <a:p>
          <a:pPr>
            <a:defRPr sz="15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46890727824769E-2"/>
          <c:y val="3.8378147597798618E-2"/>
          <c:w val="0.57944584628958817"/>
          <c:h val="0.84628252104343804"/>
        </c:manualLayout>
      </c:layout>
      <c:pieChart>
        <c:varyColors val="1"/>
        <c:ser>
          <c:idx val="0"/>
          <c:order val="0"/>
          <c:tx>
            <c:strRef>
              <c:f>Sheet1!$B$1</c:f>
              <c:strCache>
                <c:ptCount val="1"/>
                <c:pt idx="0">
                  <c:v>%</c:v>
                </c:pt>
              </c:strCache>
            </c:strRef>
          </c:tx>
          <c:spPr>
            <a:ln>
              <a:solidFill>
                <a:srgbClr val="000000"/>
              </a:solidFill>
            </a:ln>
          </c:spPr>
          <c:explosion val="1"/>
          <c:dPt>
            <c:idx val="0"/>
            <c:bubble3D val="0"/>
            <c:explosion val="0"/>
            <c:spPr>
              <a:solidFill>
                <a:srgbClr val="00B0F0"/>
              </a:solidFill>
              <a:ln>
                <a:solidFill>
                  <a:srgbClr val="000000"/>
                </a:solidFill>
              </a:ln>
            </c:spPr>
            <c:extLst>
              <c:ext xmlns:c16="http://schemas.microsoft.com/office/drawing/2014/chart" uri="{C3380CC4-5D6E-409C-BE32-E72D297353CC}">
                <c16:uniqueId val="{00000001-92F4-49CF-9882-29D277C87462}"/>
              </c:ext>
            </c:extLst>
          </c:dPt>
          <c:dPt>
            <c:idx val="1"/>
            <c:bubble3D val="0"/>
            <c:explosion val="0"/>
            <c:spPr>
              <a:solidFill>
                <a:srgbClr val="FFC000"/>
              </a:solidFill>
              <a:ln w="9525">
                <a:solidFill>
                  <a:schemeClr val="bg2"/>
                </a:solidFill>
              </a:ln>
            </c:spPr>
            <c:extLst>
              <c:ext xmlns:c16="http://schemas.microsoft.com/office/drawing/2014/chart" uri="{C3380CC4-5D6E-409C-BE32-E72D297353CC}">
                <c16:uniqueId val="{00000003-92F4-49CF-9882-29D277C87462}"/>
              </c:ext>
            </c:extLst>
          </c:dPt>
          <c:dPt>
            <c:idx val="2"/>
            <c:bubble3D val="0"/>
            <c:explosion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rgbClr val="7ABC32"/>
              </a:solidFill>
              <a:ln>
                <a:solidFill>
                  <a:srgbClr val="00B050"/>
                </a:solidFill>
              </a:ln>
            </c:spPr>
            <c:extLst>
              <c:ext xmlns:c16="http://schemas.microsoft.com/office/drawing/2014/chart" uri="{C3380CC4-5D6E-409C-BE32-E72D297353CC}">
                <c16:uniqueId val="{00000007-92F4-49CF-9882-29D277C87462}"/>
              </c:ext>
            </c:extLst>
          </c:dPt>
          <c:dPt>
            <c:idx val="4"/>
            <c:bubble3D val="0"/>
            <c:spPr>
              <a:solidFill>
                <a:srgbClr val="FF66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FF00"/>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206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chemeClr val="accent6">
                  <a:lumMod val="75000"/>
                </a:schemeClr>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6.7941152273098895E-2"/>
                  <c:y val="2.483430977459893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11062945667983662"/>
                      <c:h val="6.9339531112105682E-2"/>
                    </c:manualLayout>
                  </c15:layout>
                </c:ext>
                <c:ext xmlns:c16="http://schemas.microsoft.com/office/drawing/2014/chart" uri="{C3380CC4-5D6E-409C-BE32-E72D297353CC}">
                  <c16:uniqueId val="{00000003-92F4-49CF-9882-29D277C87462}"/>
                </c:ext>
              </c:extLst>
            </c:dLbl>
            <c:dLbl>
              <c:idx val="2"/>
              <c:layout>
                <c:manualLayout>
                  <c:x val="-7.5379522744509113E-3"/>
                  <c:y val="3.926101889143915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1.766660713277127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0.0%</c:formatCode>
                <c:ptCount val="3"/>
                <c:pt idx="0">
                  <c:v>0.745</c:v>
                </c:pt>
                <c:pt idx="1">
                  <c:v>0.20200000000000001</c:v>
                </c:pt>
                <c:pt idx="2">
                  <c:v>5.1999999999999998E-2</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8319290562097568"/>
          <c:y val="0.15800587020231352"/>
          <c:w val="0.26513842116215169"/>
          <c:h val="0.53675364212277044"/>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3969545698971564"/>
          <c:w val="0.57565192276897903"/>
          <c:h val="0.73819644780080651"/>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rgbClr val="FFC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7ABC32"/>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3.1018681275569959E-2"/>
                  <c:y val="-2.2034119607136503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0.00%</c:formatCode>
                <c:ptCount val="3"/>
                <c:pt idx="0">
                  <c:v>0.66800000000000004</c:v>
                </c:pt>
                <c:pt idx="1">
                  <c:v>0.28299999999999997</c:v>
                </c:pt>
                <c:pt idx="2">
                  <c:v>4.9000000000000002E-2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20271418930969E-2"/>
          <c:y val="0.12473293256960476"/>
          <c:w val="0.5201353909609745"/>
          <c:h val="0.78026531949745526"/>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92D050"/>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8.0608184371646989E-4"/>
                  <c:y val="-9.2142742813368667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05E-2"/>
                  <c:y val="-2.412028008335927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2.7285220129750778E-2"/>
                  <c:y val="3.124260911043352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7.9523941918048079E-3"/>
                  <c:y val="1.46965723791557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1.1461252266856415E-2"/>
                  <c:y val="1.3631487956781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0.26700000000000002</c:v>
                </c:pt>
                <c:pt idx="1">
                  <c:v>0.33800000000000002</c:v>
                </c:pt>
                <c:pt idx="2">
                  <c:v>0.35699999999999998</c:v>
                </c:pt>
                <c:pt idx="3">
                  <c:v>6.0000000000000001E-3</c:v>
                </c:pt>
                <c:pt idx="4">
                  <c:v>3.3000000000000002E-2</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65818347470257"/>
          <c:h val="0.76374697145264947"/>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92D05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5.060178167584866E-2"/>
                  <c:y val="-8.34979613088059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266666400969617E-2"/>
                  <c:y val="4.500754362783141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8.7575059322020678E-3"/>
                  <c:y val="2.75552545296529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0.27400000000000002</c:v>
                </c:pt>
                <c:pt idx="1">
                  <c:v>0.21299999999999999</c:v>
                </c:pt>
                <c:pt idx="2">
                  <c:v>0.433</c:v>
                </c:pt>
                <c:pt idx="3">
                  <c:v>1.2999999999999999E-2</c:v>
                </c:pt>
                <c:pt idx="4">
                  <c:v>6.7000000000000004E-2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l"/>
      <c:layout>
        <c:manualLayout>
          <c:xMode val="edge"/>
          <c:yMode val="edge"/>
          <c:x val="4.7803327501283098E-2"/>
          <c:y val="0.14601789131931314"/>
          <c:w val="0.30659889620589043"/>
          <c:h val="0.67491498030169317"/>
        </c:manualLayout>
      </c:layout>
      <c:overlay val="0"/>
      <c:spPr>
        <a:no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0.11661535174944225"/>
          <c:w val="0.89554283488292996"/>
          <c:h val="0.76255380174529452"/>
        </c:manualLayout>
      </c:layout>
      <c:barChart>
        <c:barDir val="col"/>
        <c:grouping val="stacked"/>
        <c:varyColors val="0"/>
        <c:ser>
          <c:idx val="0"/>
          <c:order val="0"/>
          <c:tx>
            <c:strRef>
              <c:f>Sheet1!$B$1</c:f>
              <c:strCache>
                <c:ptCount val="1"/>
                <c:pt idx="0">
                  <c:v>18-24  </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87</c:v>
                </c:pt>
                <c:pt idx="1">
                  <c:v>102</c:v>
                </c:pt>
                <c:pt idx="2">
                  <c:v>102</c:v>
                </c:pt>
                <c:pt idx="3">
                  <c:v>101</c:v>
                </c:pt>
                <c:pt idx="4">
                  <c:v>105</c:v>
                </c:pt>
                <c:pt idx="5">
                  <c:v>113</c:v>
                </c:pt>
                <c:pt idx="6">
                  <c:v>107</c:v>
                </c:pt>
                <c:pt idx="7">
                  <c:v>103</c:v>
                </c:pt>
                <c:pt idx="8">
                  <c:v>106</c:v>
                </c:pt>
                <c:pt idx="9">
                  <c:v>106</c:v>
                </c:pt>
                <c:pt idx="10">
                  <c:v>117</c:v>
                </c:pt>
                <c:pt idx="11">
                  <c:v>132</c:v>
                </c:pt>
                <c:pt idx="12">
                  <c:v>118</c:v>
                </c:pt>
                <c:pt idx="13">
                  <c:v>116</c:v>
                </c:pt>
                <c:pt idx="14">
                  <c:v>109</c:v>
                </c:pt>
                <c:pt idx="15">
                  <c:v>63</c:v>
                </c:pt>
                <c:pt idx="16">
                  <c:v>55</c:v>
                </c:pt>
                <c:pt idx="17">
                  <c:v>46</c:v>
                </c:pt>
                <c:pt idx="18">
                  <c:v>51</c:v>
                </c:pt>
                <c:pt idx="19">
                  <c:v>63</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25-39</c:v>
                </c:pt>
              </c:strCache>
            </c:strRef>
          </c:tx>
          <c:spPr>
            <a:solidFill>
              <a:srgbClr val="7ABC32"/>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215</c:v>
                </c:pt>
                <c:pt idx="1">
                  <c:v>240</c:v>
                </c:pt>
                <c:pt idx="2">
                  <c:v>230</c:v>
                </c:pt>
                <c:pt idx="3">
                  <c:v>206</c:v>
                </c:pt>
                <c:pt idx="4">
                  <c:v>248</c:v>
                </c:pt>
                <c:pt idx="5">
                  <c:v>247</c:v>
                </c:pt>
                <c:pt idx="6">
                  <c:v>269</c:v>
                </c:pt>
                <c:pt idx="7">
                  <c:v>253</c:v>
                </c:pt>
                <c:pt idx="8">
                  <c:v>260</c:v>
                </c:pt>
                <c:pt idx="9">
                  <c:v>278</c:v>
                </c:pt>
                <c:pt idx="10">
                  <c:v>290</c:v>
                </c:pt>
                <c:pt idx="11">
                  <c:v>318</c:v>
                </c:pt>
                <c:pt idx="12">
                  <c:v>374</c:v>
                </c:pt>
                <c:pt idx="13">
                  <c:v>365</c:v>
                </c:pt>
                <c:pt idx="14">
                  <c:v>359</c:v>
                </c:pt>
                <c:pt idx="15">
                  <c:v>230</c:v>
                </c:pt>
                <c:pt idx="16">
                  <c:v>258</c:v>
                </c:pt>
                <c:pt idx="17">
                  <c:v>221</c:v>
                </c:pt>
                <c:pt idx="18">
                  <c:v>270</c:v>
                </c:pt>
                <c:pt idx="19">
                  <c:v>290</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40-59</c:v>
                </c:pt>
              </c:strCache>
            </c:strRef>
          </c:tx>
          <c:spPr>
            <a:solidFill>
              <a:srgbClr val="E2AC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913</c:v>
                </c:pt>
                <c:pt idx="1">
                  <c:v>851</c:v>
                </c:pt>
                <c:pt idx="2">
                  <c:v>818</c:v>
                </c:pt>
                <c:pt idx="3">
                  <c:v>809</c:v>
                </c:pt>
                <c:pt idx="4">
                  <c:v>884</c:v>
                </c:pt>
                <c:pt idx="5">
                  <c:v>953</c:v>
                </c:pt>
                <c:pt idx="6">
                  <c:v>901</c:v>
                </c:pt>
                <c:pt idx="7">
                  <c:v>899</c:v>
                </c:pt>
                <c:pt idx="8">
                  <c:v>961</c:v>
                </c:pt>
                <c:pt idx="9">
                  <c:v>1000</c:v>
                </c:pt>
                <c:pt idx="10">
                  <c:v>1080</c:v>
                </c:pt>
                <c:pt idx="11">
                  <c:v>1149</c:v>
                </c:pt>
                <c:pt idx="12">
                  <c:v>1156</c:v>
                </c:pt>
                <c:pt idx="13">
                  <c:v>1188</c:v>
                </c:pt>
                <c:pt idx="14">
                  <c:v>1269</c:v>
                </c:pt>
                <c:pt idx="15">
                  <c:v>1099</c:v>
                </c:pt>
                <c:pt idx="16">
                  <c:v>1154</c:v>
                </c:pt>
                <c:pt idx="17">
                  <c:v>1146</c:v>
                </c:pt>
                <c:pt idx="18">
                  <c:v>1422</c:v>
                </c:pt>
                <c:pt idx="19">
                  <c:v>1528</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60-69</c:v>
                </c:pt>
              </c:strCache>
            </c:strRef>
          </c:tx>
          <c:spPr>
            <a:solidFill>
              <a:srgbClr val="C000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499</c:v>
                </c:pt>
                <c:pt idx="1">
                  <c:v>527</c:v>
                </c:pt>
                <c:pt idx="2">
                  <c:v>640</c:v>
                </c:pt>
                <c:pt idx="3">
                  <c:v>687</c:v>
                </c:pt>
                <c:pt idx="4">
                  <c:v>760</c:v>
                </c:pt>
                <c:pt idx="5">
                  <c:v>803</c:v>
                </c:pt>
                <c:pt idx="6">
                  <c:v>920</c:v>
                </c:pt>
                <c:pt idx="7">
                  <c:v>902</c:v>
                </c:pt>
                <c:pt idx="8">
                  <c:v>1004</c:v>
                </c:pt>
                <c:pt idx="9">
                  <c:v>1001</c:v>
                </c:pt>
                <c:pt idx="10">
                  <c:v>1110</c:v>
                </c:pt>
                <c:pt idx="11">
                  <c:v>1194</c:v>
                </c:pt>
                <c:pt idx="12">
                  <c:v>1392</c:v>
                </c:pt>
                <c:pt idx="13">
                  <c:v>1521</c:v>
                </c:pt>
                <c:pt idx="14">
                  <c:v>1597</c:v>
                </c:pt>
                <c:pt idx="15">
                  <c:v>1530</c:v>
                </c:pt>
                <c:pt idx="16">
                  <c:v>1527</c:v>
                </c:pt>
                <c:pt idx="17">
                  <c:v>1755</c:v>
                </c:pt>
                <c:pt idx="18">
                  <c:v>2059</c:v>
                </c:pt>
                <c:pt idx="19">
                  <c:v>2323</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≥70</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18</c:v>
                </c:pt>
                <c:pt idx="1">
                  <c:v>26</c:v>
                </c:pt>
                <c:pt idx="2">
                  <c:v>37</c:v>
                </c:pt>
                <c:pt idx="3">
                  <c:v>55</c:v>
                </c:pt>
                <c:pt idx="4">
                  <c:v>72</c:v>
                </c:pt>
                <c:pt idx="5">
                  <c:v>113</c:v>
                </c:pt>
                <c:pt idx="6">
                  <c:v>132</c:v>
                </c:pt>
                <c:pt idx="7">
                  <c:v>130</c:v>
                </c:pt>
                <c:pt idx="8">
                  <c:v>158</c:v>
                </c:pt>
                <c:pt idx="9">
                  <c:v>161</c:v>
                </c:pt>
                <c:pt idx="10">
                  <c:v>153</c:v>
                </c:pt>
                <c:pt idx="11">
                  <c:v>228</c:v>
                </c:pt>
                <c:pt idx="12">
                  <c:v>239</c:v>
                </c:pt>
                <c:pt idx="13">
                  <c:v>345</c:v>
                </c:pt>
                <c:pt idx="14">
                  <c:v>390</c:v>
                </c:pt>
                <c:pt idx="15">
                  <c:v>374</c:v>
                </c:pt>
                <c:pt idx="16">
                  <c:v>389</c:v>
                </c:pt>
                <c:pt idx="17">
                  <c:v>471</c:v>
                </c:pt>
                <c:pt idx="18">
                  <c:v>453</c:v>
                </c:pt>
                <c:pt idx="19">
                  <c:v>618</c:v>
                </c:pt>
              </c:numCache>
            </c:numRef>
          </c:val>
          <c:extLst>
            <c:ext xmlns:c16="http://schemas.microsoft.com/office/drawing/2014/chart" uri="{C3380CC4-5D6E-409C-BE32-E72D297353CC}">
              <c16:uniqueId val="{00000004-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6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0"/>
      </c:valAx>
      <c:spPr>
        <a:solidFill>
          <a:schemeClr val="tx1"/>
        </a:solidFill>
        <a:ln>
          <a:solidFill>
            <a:schemeClr val="bg2"/>
          </a:solidFill>
        </a:ln>
        <a:effectLst/>
      </c:spPr>
    </c:plotArea>
    <c:legend>
      <c:legendPos val="t"/>
      <c:layout>
        <c:manualLayout>
          <c:xMode val="edge"/>
          <c:yMode val="edge"/>
          <c:x val="0.13249372187560471"/>
          <c:y val="1.3984966711374513E-2"/>
          <c:w val="0.81662410050357137"/>
          <c:h val="8.1366628565891233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0.11661535174944225"/>
          <c:w val="0.89554283488292996"/>
          <c:h val="0.76255380174529452"/>
        </c:manualLayout>
      </c:layout>
      <c:barChart>
        <c:barDir val="col"/>
        <c:grouping val="stacked"/>
        <c:varyColors val="0"/>
        <c:ser>
          <c:idx val="0"/>
          <c:order val="0"/>
          <c:tx>
            <c:strRef>
              <c:f>Sheet1!$B$1</c:f>
              <c:strCache>
                <c:ptCount val="1"/>
                <c:pt idx="0">
                  <c:v>&lt;1</c:v>
                </c:pt>
              </c:strCache>
            </c:strRef>
          </c:tx>
          <c:spPr>
            <a:solidFill>
              <a:srgbClr val="00808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3</c:v>
                </c:pt>
                <c:pt idx="1">
                  <c:v>7</c:v>
                </c:pt>
                <c:pt idx="2">
                  <c:v>5</c:v>
                </c:pt>
                <c:pt idx="3">
                  <c:v>3</c:v>
                </c:pt>
                <c:pt idx="4">
                  <c:v>3</c:v>
                </c:pt>
                <c:pt idx="5">
                  <c:v>8</c:v>
                </c:pt>
                <c:pt idx="6">
                  <c:v>3</c:v>
                </c:pt>
                <c:pt idx="7">
                  <c:v>4</c:v>
                </c:pt>
                <c:pt idx="8">
                  <c:v>3</c:v>
                </c:pt>
                <c:pt idx="9">
                  <c:v>4</c:v>
                </c:pt>
                <c:pt idx="10">
                  <c:v>1</c:v>
                </c:pt>
                <c:pt idx="11">
                  <c:v>5</c:v>
                </c:pt>
                <c:pt idx="12">
                  <c:v>3</c:v>
                </c:pt>
                <c:pt idx="13">
                  <c:v>3</c:v>
                </c:pt>
                <c:pt idx="14">
                  <c:v>4</c:v>
                </c:pt>
                <c:pt idx="15">
                  <c:v>7</c:v>
                </c:pt>
                <c:pt idx="16">
                  <c:v>5</c:v>
                </c:pt>
                <c:pt idx="17">
                  <c:v>2</c:v>
                </c:pt>
                <c:pt idx="18">
                  <c:v>3</c:v>
                </c:pt>
                <c:pt idx="19">
                  <c:v>2</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1-5</c:v>
                </c:pt>
              </c:strCache>
            </c:strRef>
          </c:tx>
          <c:spPr>
            <a:solidFill>
              <a:srgbClr val="00FF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11</c:v>
                </c:pt>
                <c:pt idx="1">
                  <c:v>8</c:v>
                </c:pt>
                <c:pt idx="2">
                  <c:v>10</c:v>
                </c:pt>
                <c:pt idx="3">
                  <c:v>5</c:v>
                </c:pt>
                <c:pt idx="4">
                  <c:v>7</c:v>
                </c:pt>
                <c:pt idx="5">
                  <c:v>8</c:v>
                </c:pt>
                <c:pt idx="6">
                  <c:v>8</c:v>
                </c:pt>
                <c:pt idx="7">
                  <c:v>4</c:v>
                </c:pt>
                <c:pt idx="8">
                  <c:v>12</c:v>
                </c:pt>
                <c:pt idx="9">
                  <c:v>9</c:v>
                </c:pt>
                <c:pt idx="10">
                  <c:v>7</c:v>
                </c:pt>
                <c:pt idx="11">
                  <c:v>10</c:v>
                </c:pt>
                <c:pt idx="12">
                  <c:v>4</c:v>
                </c:pt>
                <c:pt idx="13">
                  <c:v>3</c:v>
                </c:pt>
                <c:pt idx="14">
                  <c:v>7</c:v>
                </c:pt>
                <c:pt idx="15">
                  <c:v>4</c:v>
                </c:pt>
                <c:pt idx="16">
                  <c:v>5</c:v>
                </c:pt>
                <c:pt idx="17">
                  <c:v>5</c:v>
                </c:pt>
                <c:pt idx="18">
                  <c:v>1</c:v>
                </c:pt>
                <c:pt idx="19">
                  <c:v>5</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6-10</c:v>
                </c:pt>
              </c:strCache>
            </c:strRef>
          </c:tx>
          <c:spPr>
            <a:solidFill>
              <a:srgbClr val="00FF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12</c:v>
                </c:pt>
                <c:pt idx="1">
                  <c:v>11</c:v>
                </c:pt>
                <c:pt idx="2">
                  <c:v>6</c:v>
                </c:pt>
                <c:pt idx="3">
                  <c:v>6</c:v>
                </c:pt>
                <c:pt idx="4">
                  <c:v>12</c:v>
                </c:pt>
                <c:pt idx="5">
                  <c:v>11</c:v>
                </c:pt>
                <c:pt idx="6">
                  <c:v>11</c:v>
                </c:pt>
                <c:pt idx="7">
                  <c:v>2</c:v>
                </c:pt>
                <c:pt idx="8">
                  <c:v>17</c:v>
                </c:pt>
                <c:pt idx="9">
                  <c:v>10</c:v>
                </c:pt>
                <c:pt idx="10">
                  <c:v>16</c:v>
                </c:pt>
                <c:pt idx="11">
                  <c:v>8</c:v>
                </c:pt>
                <c:pt idx="12">
                  <c:v>5</c:v>
                </c:pt>
                <c:pt idx="13">
                  <c:v>10</c:v>
                </c:pt>
                <c:pt idx="14">
                  <c:v>11</c:v>
                </c:pt>
                <c:pt idx="15">
                  <c:v>10</c:v>
                </c:pt>
                <c:pt idx="16">
                  <c:v>7</c:v>
                </c:pt>
                <c:pt idx="17">
                  <c:v>2</c:v>
                </c:pt>
                <c:pt idx="18">
                  <c:v>12</c:v>
                </c:pt>
                <c:pt idx="19">
                  <c:v>7</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11-17</c:v>
                </c:pt>
              </c:strCache>
            </c:strRef>
          </c:tx>
          <c:spPr>
            <a:solidFill>
              <a:srgbClr val="00206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51</c:v>
                </c:pt>
                <c:pt idx="1">
                  <c:v>55</c:v>
                </c:pt>
                <c:pt idx="2">
                  <c:v>54</c:v>
                </c:pt>
                <c:pt idx="3">
                  <c:v>57</c:v>
                </c:pt>
                <c:pt idx="4">
                  <c:v>67</c:v>
                </c:pt>
                <c:pt idx="5">
                  <c:v>49</c:v>
                </c:pt>
                <c:pt idx="6">
                  <c:v>39</c:v>
                </c:pt>
                <c:pt idx="7">
                  <c:v>43</c:v>
                </c:pt>
                <c:pt idx="8">
                  <c:v>59</c:v>
                </c:pt>
                <c:pt idx="9">
                  <c:v>45</c:v>
                </c:pt>
                <c:pt idx="10">
                  <c:v>43</c:v>
                </c:pt>
                <c:pt idx="11">
                  <c:v>40</c:v>
                </c:pt>
                <c:pt idx="12">
                  <c:v>50</c:v>
                </c:pt>
                <c:pt idx="13">
                  <c:v>53</c:v>
                </c:pt>
                <c:pt idx="14">
                  <c:v>56</c:v>
                </c:pt>
                <c:pt idx="15">
                  <c:v>36</c:v>
                </c:pt>
                <c:pt idx="16">
                  <c:v>27</c:v>
                </c:pt>
                <c:pt idx="17">
                  <c:v>24</c:v>
                </c:pt>
                <c:pt idx="18">
                  <c:v>33</c:v>
                </c:pt>
                <c:pt idx="19">
                  <c:v>35</c:v>
                </c:pt>
              </c:numCache>
            </c:numRef>
          </c:val>
          <c:extLst>
            <c:ext xmlns:c16="http://schemas.microsoft.com/office/drawing/2014/chart" uri="{C3380CC4-5D6E-409C-BE32-E72D297353CC}">
              <c16:uniqueId val="{00000003-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12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crossAx val="1865416703"/>
        <c:crosses val="autoZero"/>
        <c:crossBetween val="between"/>
        <c:majorUnit val="20"/>
      </c:valAx>
      <c:spPr>
        <a:solidFill>
          <a:schemeClr val="tx1"/>
        </a:solidFill>
        <a:ln>
          <a:solidFill>
            <a:schemeClr val="bg2"/>
          </a:solidFill>
        </a:ln>
        <a:effectLst/>
      </c:spPr>
    </c:plotArea>
    <c:legend>
      <c:legendPos val="t"/>
      <c:layout>
        <c:manualLayout>
          <c:xMode val="edge"/>
          <c:yMode val="edge"/>
          <c:x val="9.1683967372759939E-2"/>
          <c:y val="2.1674479888784872E-2"/>
          <c:w val="0.89014789275318074"/>
          <c:h val="8.2972324630539135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783104629151"/>
          <c:y val="0.1050919627719662"/>
          <c:w val="0.88187296001255622"/>
          <c:h val="0.72279910000614145"/>
        </c:manualLayout>
      </c:layout>
      <c:barChart>
        <c:barDir val="col"/>
        <c:grouping val="stacked"/>
        <c:varyColors val="0"/>
        <c:ser>
          <c:idx val="0"/>
          <c:order val="0"/>
          <c:tx>
            <c:strRef>
              <c:f>Sheet1!$B$1</c:f>
              <c:strCache>
                <c:ptCount val="1"/>
                <c:pt idx="0">
                  <c:v>Cystic Fibrosis</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219</c:v>
                </c:pt>
                <c:pt idx="1">
                  <c:v>238</c:v>
                </c:pt>
                <c:pt idx="2">
                  <c:v>223</c:v>
                </c:pt>
                <c:pt idx="3">
                  <c:v>221</c:v>
                </c:pt>
                <c:pt idx="4">
                  <c:v>267</c:v>
                </c:pt>
                <c:pt idx="5">
                  <c:v>261</c:v>
                </c:pt>
                <c:pt idx="6">
                  <c:v>296</c:v>
                </c:pt>
                <c:pt idx="7">
                  <c:v>269</c:v>
                </c:pt>
                <c:pt idx="8">
                  <c:v>300</c:v>
                </c:pt>
                <c:pt idx="9">
                  <c:v>290</c:v>
                </c:pt>
                <c:pt idx="10">
                  <c:v>297</c:v>
                </c:pt>
                <c:pt idx="11">
                  <c:v>340</c:v>
                </c:pt>
                <c:pt idx="12">
                  <c:v>336</c:v>
                </c:pt>
                <c:pt idx="13">
                  <c:v>369</c:v>
                </c:pt>
                <c:pt idx="14">
                  <c:v>325</c:v>
                </c:pt>
                <c:pt idx="15">
                  <c:v>145</c:v>
                </c:pt>
                <c:pt idx="16">
                  <c:v>98</c:v>
                </c:pt>
                <c:pt idx="17">
                  <c:v>79</c:v>
                </c:pt>
                <c:pt idx="18">
                  <c:v>112</c:v>
                </c:pt>
                <c:pt idx="19">
                  <c:v>115</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COPD</c:v>
                </c:pt>
              </c:strCache>
            </c:strRef>
          </c:tx>
          <c:spPr>
            <a:solidFill>
              <a:srgbClr val="7ABC32"/>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557</c:v>
                </c:pt>
                <c:pt idx="1">
                  <c:v>539</c:v>
                </c:pt>
                <c:pt idx="2">
                  <c:v>521</c:v>
                </c:pt>
                <c:pt idx="3">
                  <c:v>509</c:v>
                </c:pt>
                <c:pt idx="4">
                  <c:v>578</c:v>
                </c:pt>
                <c:pt idx="5">
                  <c:v>556</c:v>
                </c:pt>
                <c:pt idx="6">
                  <c:v>603</c:v>
                </c:pt>
                <c:pt idx="7">
                  <c:v>555</c:v>
                </c:pt>
                <c:pt idx="8">
                  <c:v>587</c:v>
                </c:pt>
                <c:pt idx="9">
                  <c:v>554</c:v>
                </c:pt>
                <c:pt idx="10">
                  <c:v>628</c:v>
                </c:pt>
                <c:pt idx="11">
                  <c:v>660</c:v>
                </c:pt>
                <c:pt idx="12">
                  <c:v>785</c:v>
                </c:pt>
                <c:pt idx="13">
                  <c:v>752</c:v>
                </c:pt>
                <c:pt idx="14">
                  <c:v>778</c:v>
                </c:pt>
                <c:pt idx="15">
                  <c:v>699</c:v>
                </c:pt>
                <c:pt idx="16">
                  <c:v>618</c:v>
                </c:pt>
                <c:pt idx="17">
                  <c:v>646</c:v>
                </c:pt>
                <c:pt idx="18">
                  <c:v>763</c:v>
                </c:pt>
                <c:pt idx="19">
                  <c:v>870</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IPF</c:v>
                </c:pt>
              </c:strCache>
            </c:strRef>
          </c:tx>
          <c:spPr>
            <a:solidFill>
              <a:srgbClr val="FFC0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411</c:v>
                </c:pt>
                <c:pt idx="1">
                  <c:v>414</c:v>
                </c:pt>
                <c:pt idx="2">
                  <c:v>503</c:v>
                </c:pt>
                <c:pt idx="3">
                  <c:v>529</c:v>
                </c:pt>
                <c:pt idx="4">
                  <c:v>628</c:v>
                </c:pt>
                <c:pt idx="5">
                  <c:v>680</c:v>
                </c:pt>
                <c:pt idx="6">
                  <c:v>737</c:v>
                </c:pt>
                <c:pt idx="7">
                  <c:v>729</c:v>
                </c:pt>
                <c:pt idx="8">
                  <c:v>778</c:v>
                </c:pt>
                <c:pt idx="9">
                  <c:v>800</c:v>
                </c:pt>
                <c:pt idx="10">
                  <c:v>720</c:v>
                </c:pt>
                <c:pt idx="11">
                  <c:v>859</c:v>
                </c:pt>
                <c:pt idx="12">
                  <c:v>932</c:v>
                </c:pt>
                <c:pt idx="13">
                  <c:v>1007</c:v>
                </c:pt>
                <c:pt idx="14">
                  <c:v>1096</c:v>
                </c:pt>
                <c:pt idx="15">
                  <c:v>1039</c:v>
                </c:pt>
                <c:pt idx="16">
                  <c:v>1009</c:v>
                </c:pt>
                <c:pt idx="17">
                  <c:v>1081</c:v>
                </c:pt>
                <c:pt idx="18">
                  <c:v>1203</c:v>
                </c:pt>
                <c:pt idx="19">
                  <c:v>1472</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ILD-Not IIP</c:v>
                </c:pt>
              </c:strCache>
            </c:strRef>
          </c:tx>
          <c:spPr>
            <a:solidFill>
              <a:srgbClr val="00FF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107</c:v>
                </c:pt>
                <c:pt idx="1">
                  <c:v>98</c:v>
                </c:pt>
                <c:pt idx="2">
                  <c:v>106</c:v>
                </c:pt>
                <c:pt idx="3">
                  <c:v>122</c:v>
                </c:pt>
                <c:pt idx="4">
                  <c:v>110</c:v>
                </c:pt>
                <c:pt idx="5">
                  <c:v>149</c:v>
                </c:pt>
                <c:pt idx="6">
                  <c:v>143</c:v>
                </c:pt>
                <c:pt idx="7">
                  <c:v>189</c:v>
                </c:pt>
                <c:pt idx="8">
                  <c:v>245</c:v>
                </c:pt>
                <c:pt idx="9">
                  <c:v>286</c:v>
                </c:pt>
                <c:pt idx="10">
                  <c:v>339</c:v>
                </c:pt>
                <c:pt idx="11">
                  <c:v>326</c:v>
                </c:pt>
                <c:pt idx="12">
                  <c:v>338</c:v>
                </c:pt>
                <c:pt idx="13">
                  <c:v>443</c:v>
                </c:pt>
                <c:pt idx="14">
                  <c:v>519</c:v>
                </c:pt>
                <c:pt idx="15">
                  <c:v>465</c:v>
                </c:pt>
                <c:pt idx="16">
                  <c:v>465</c:v>
                </c:pt>
                <c:pt idx="17">
                  <c:v>587</c:v>
                </c:pt>
                <c:pt idx="18">
                  <c:v>765</c:v>
                </c:pt>
                <c:pt idx="19">
                  <c:v>811</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OB</c:v>
                </c:pt>
              </c:strCache>
            </c:strRef>
          </c:tx>
          <c:spPr>
            <a:solidFill>
              <a:srgbClr val="00FF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35</c:v>
                </c:pt>
                <c:pt idx="1">
                  <c:v>31</c:v>
                </c:pt>
                <c:pt idx="2">
                  <c:v>43</c:v>
                </c:pt>
                <c:pt idx="3">
                  <c:v>41</c:v>
                </c:pt>
                <c:pt idx="4">
                  <c:v>43</c:v>
                </c:pt>
                <c:pt idx="5">
                  <c:v>68</c:v>
                </c:pt>
                <c:pt idx="6">
                  <c:v>62</c:v>
                </c:pt>
                <c:pt idx="7">
                  <c:v>37</c:v>
                </c:pt>
                <c:pt idx="8">
                  <c:v>34</c:v>
                </c:pt>
                <c:pt idx="9">
                  <c:v>41</c:v>
                </c:pt>
                <c:pt idx="10">
                  <c:v>41</c:v>
                </c:pt>
                <c:pt idx="11">
                  <c:v>50</c:v>
                </c:pt>
                <c:pt idx="12">
                  <c:v>60</c:v>
                </c:pt>
                <c:pt idx="13">
                  <c:v>66</c:v>
                </c:pt>
                <c:pt idx="14">
                  <c:v>77</c:v>
                </c:pt>
                <c:pt idx="15">
                  <c:v>86</c:v>
                </c:pt>
                <c:pt idx="16">
                  <c:v>61</c:v>
                </c:pt>
                <c:pt idx="17">
                  <c:v>50</c:v>
                </c:pt>
                <c:pt idx="18">
                  <c:v>68</c:v>
                </c:pt>
                <c:pt idx="19">
                  <c:v>66</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Retransplant</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Sheet1!$G$2:$G$21</c:f>
              <c:numCache>
                <c:formatCode>General</c:formatCode>
                <c:ptCount val="20"/>
                <c:pt idx="0">
                  <c:v>82</c:v>
                </c:pt>
                <c:pt idx="1">
                  <c:v>67</c:v>
                </c:pt>
                <c:pt idx="2">
                  <c:v>103</c:v>
                </c:pt>
                <c:pt idx="3">
                  <c:v>89</c:v>
                </c:pt>
                <c:pt idx="4">
                  <c:v>92</c:v>
                </c:pt>
                <c:pt idx="5">
                  <c:v>99</c:v>
                </c:pt>
                <c:pt idx="6">
                  <c:v>85</c:v>
                </c:pt>
                <c:pt idx="7">
                  <c:v>117</c:v>
                </c:pt>
                <c:pt idx="8">
                  <c:v>105</c:v>
                </c:pt>
                <c:pt idx="9">
                  <c:v>109</c:v>
                </c:pt>
                <c:pt idx="10">
                  <c:v>88</c:v>
                </c:pt>
                <c:pt idx="11">
                  <c:v>104</c:v>
                </c:pt>
                <c:pt idx="12">
                  <c:v>105</c:v>
                </c:pt>
                <c:pt idx="13">
                  <c:v>103</c:v>
                </c:pt>
                <c:pt idx="14">
                  <c:v>122</c:v>
                </c:pt>
                <c:pt idx="15">
                  <c:v>129</c:v>
                </c:pt>
                <c:pt idx="16">
                  <c:v>100</c:v>
                </c:pt>
                <c:pt idx="17">
                  <c:v>102</c:v>
                </c:pt>
                <c:pt idx="18">
                  <c:v>132</c:v>
                </c:pt>
                <c:pt idx="19">
                  <c:v>161</c:v>
                </c:pt>
              </c:numCache>
            </c:numRef>
          </c:val>
          <c:extLst>
            <c:ext xmlns:c16="http://schemas.microsoft.com/office/drawing/2014/chart" uri="{C3380CC4-5D6E-409C-BE32-E72D297353CC}">
              <c16:uniqueId val="{00000005-F152-4D88-8C65-B84EFBC09CB8}"/>
            </c:ext>
          </c:extLst>
        </c:ser>
        <c:ser>
          <c:idx val="6"/>
          <c:order val="6"/>
          <c:tx>
            <c:strRef>
              <c:f>Sheet1!$H$1</c:f>
              <c:strCache>
                <c:ptCount val="1"/>
                <c:pt idx="0">
                  <c:v>Other</c:v>
                </c:pt>
              </c:strCache>
            </c:strRef>
          </c:tx>
          <c:spPr>
            <a:solidFill>
              <a:srgbClr val="0038A8"/>
            </a:solidFill>
            <a:ln>
              <a:solidFill>
                <a:srgbClr val="0038A8"/>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Sheet1!$H$2:$H$21</c:f>
              <c:numCache>
                <c:formatCode>General</c:formatCode>
                <c:ptCount val="20"/>
                <c:pt idx="0">
                  <c:v>320</c:v>
                </c:pt>
                <c:pt idx="1">
                  <c:v>325</c:v>
                </c:pt>
                <c:pt idx="2">
                  <c:v>293</c:v>
                </c:pt>
                <c:pt idx="3">
                  <c:v>320</c:v>
                </c:pt>
                <c:pt idx="4">
                  <c:v>319</c:v>
                </c:pt>
                <c:pt idx="5">
                  <c:v>382</c:v>
                </c:pt>
                <c:pt idx="6">
                  <c:v>368</c:v>
                </c:pt>
                <c:pt idx="7">
                  <c:v>357</c:v>
                </c:pt>
                <c:pt idx="8">
                  <c:v>408</c:v>
                </c:pt>
                <c:pt idx="9">
                  <c:v>371</c:v>
                </c:pt>
                <c:pt idx="10">
                  <c:v>540</c:v>
                </c:pt>
                <c:pt idx="11">
                  <c:v>564</c:v>
                </c:pt>
                <c:pt idx="12">
                  <c:v>577</c:v>
                </c:pt>
                <c:pt idx="13">
                  <c:v>682</c:v>
                </c:pt>
                <c:pt idx="14">
                  <c:v>707</c:v>
                </c:pt>
                <c:pt idx="15">
                  <c:v>672</c:v>
                </c:pt>
                <c:pt idx="16">
                  <c:v>950</c:v>
                </c:pt>
                <c:pt idx="17">
                  <c:v>993</c:v>
                </c:pt>
                <c:pt idx="18">
                  <c:v>1140</c:v>
                </c:pt>
                <c:pt idx="19">
                  <c:v>1208</c:v>
                </c:pt>
              </c:numCache>
            </c:numRef>
          </c:val>
          <c:extLst>
            <c:ext xmlns:c16="http://schemas.microsoft.com/office/drawing/2014/chart" uri="{C3380CC4-5D6E-409C-BE32-E72D297353CC}">
              <c16:uniqueId val="{00000000-5B47-4D89-B189-58389E24F2DC}"/>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8414916031803906"/>
              <c:y val="0.9298038288820609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55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1.3411584374798634E-2"/>
              <c:y val="0.1875681369419935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500"/>
      </c:valAx>
      <c:spPr>
        <a:noFill/>
        <a:ln>
          <a:solidFill>
            <a:schemeClr val="bg2"/>
          </a:solid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Entry>
      <c:layout>
        <c:manualLayout>
          <c:xMode val="edge"/>
          <c:yMode val="edge"/>
          <c:x val="0.10427591447775061"/>
          <c:y val="1.9310972443736425E-2"/>
          <c:w val="0.87812129103418879"/>
          <c:h val="7.5416917130218086E-2"/>
        </c:manualLayout>
      </c:layout>
      <c:overlay val="0"/>
      <c:spPr>
        <a:solidFill>
          <a:schemeClr val="tx1"/>
        </a:solidFill>
        <a:ln>
          <a:solidFill>
            <a:srgbClr val="000000"/>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1728905932285E-2"/>
          <c:y val="0.13818106700264451"/>
          <c:w val="0.9035890531191626"/>
          <c:h val="0.6897099957754631"/>
        </c:manualLayout>
      </c:layout>
      <c:barChart>
        <c:barDir val="col"/>
        <c:grouping val="stacked"/>
        <c:varyColors val="0"/>
        <c:ser>
          <c:idx val="0"/>
          <c:order val="0"/>
          <c:tx>
            <c:strRef>
              <c:f>Sheet1!$B$1</c:f>
              <c:strCache>
                <c:ptCount val="1"/>
                <c:pt idx="0">
                  <c:v>Cystic Fibrosis</c:v>
                </c:pt>
              </c:strCache>
            </c:strRef>
          </c:tx>
          <c:spPr>
            <a:solidFill>
              <a:srgbClr val="00B0F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31</c:v>
                </c:pt>
                <c:pt idx="1">
                  <c:v>33</c:v>
                </c:pt>
                <c:pt idx="2">
                  <c:v>33</c:v>
                </c:pt>
                <c:pt idx="3">
                  <c:v>36</c:v>
                </c:pt>
                <c:pt idx="4">
                  <c:v>40</c:v>
                </c:pt>
                <c:pt idx="5">
                  <c:v>30</c:v>
                </c:pt>
                <c:pt idx="6">
                  <c:v>31</c:v>
                </c:pt>
                <c:pt idx="7">
                  <c:v>23</c:v>
                </c:pt>
                <c:pt idx="8">
                  <c:v>39</c:v>
                </c:pt>
                <c:pt idx="9">
                  <c:v>28</c:v>
                </c:pt>
                <c:pt idx="10">
                  <c:v>28</c:v>
                </c:pt>
                <c:pt idx="11">
                  <c:v>23</c:v>
                </c:pt>
                <c:pt idx="12">
                  <c:v>32</c:v>
                </c:pt>
                <c:pt idx="13">
                  <c:v>23</c:v>
                </c:pt>
                <c:pt idx="14">
                  <c:v>28</c:v>
                </c:pt>
                <c:pt idx="15">
                  <c:v>7</c:v>
                </c:pt>
                <c:pt idx="16">
                  <c:v>6</c:v>
                </c:pt>
                <c:pt idx="17">
                  <c:v>4</c:v>
                </c:pt>
                <c:pt idx="18">
                  <c:v>3</c:v>
                </c:pt>
                <c:pt idx="19">
                  <c:v>4</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ILD-Not IIP</c:v>
                </c:pt>
              </c:strCache>
            </c:strRef>
          </c:tx>
          <c:spPr>
            <a:solidFill>
              <a:srgbClr val="00FF0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6</c:v>
                </c:pt>
                <c:pt idx="1">
                  <c:v>5</c:v>
                </c:pt>
                <c:pt idx="2">
                  <c:v>6</c:v>
                </c:pt>
                <c:pt idx="3">
                  <c:v>3</c:v>
                </c:pt>
                <c:pt idx="4">
                  <c:v>5</c:v>
                </c:pt>
                <c:pt idx="5">
                  <c:v>10</c:v>
                </c:pt>
                <c:pt idx="6">
                  <c:v>2</c:v>
                </c:pt>
                <c:pt idx="7">
                  <c:v>5</c:v>
                </c:pt>
                <c:pt idx="8">
                  <c:v>13</c:v>
                </c:pt>
                <c:pt idx="9">
                  <c:v>7</c:v>
                </c:pt>
                <c:pt idx="10">
                  <c:v>3</c:v>
                </c:pt>
                <c:pt idx="11">
                  <c:v>6</c:v>
                </c:pt>
                <c:pt idx="12">
                  <c:v>6</c:v>
                </c:pt>
                <c:pt idx="13">
                  <c:v>4</c:v>
                </c:pt>
                <c:pt idx="14">
                  <c:v>8</c:v>
                </c:pt>
                <c:pt idx="15">
                  <c:v>11</c:v>
                </c:pt>
                <c:pt idx="16">
                  <c:v>4</c:v>
                </c:pt>
                <c:pt idx="17">
                  <c:v>2</c:v>
                </c:pt>
                <c:pt idx="18">
                  <c:v>8</c:v>
                </c:pt>
                <c:pt idx="19">
                  <c:v>8</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PVD</c:v>
                </c:pt>
              </c:strCache>
            </c:strRef>
          </c:tx>
          <c:spPr>
            <a:solidFill>
              <a:srgbClr val="8C3FC5"/>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11</c:v>
                </c:pt>
                <c:pt idx="1">
                  <c:v>10</c:v>
                </c:pt>
                <c:pt idx="2">
                  <c:v>5</c:v>
                </c:pt>
                <c:pt idx="3">
                  <c:v>7</c:v>
                </c:pt>
                <c:pt idx="4">
                  <c:v>10</c:v>
                </c:pt>
                <c:pt idx="5">
                  <c:v>3</c:v>
                </c:pt>
                <c:pt idx="6">
                  <c:v>5</c:v>
                </c:pt>
                <c:pt idx="7">
                  <c:v>3</c:v>
                </c:pt>
                <c:pt idx="8">
                  <c:v>12</c:v>
                </c:pt>
                <c:pt idx="9">
                  <c:v>11</c:v>
                </c:pt>
                <c:pt idx="10">
                  <c:v>6</c:v>
                </c:pt>
                <c:pt idx="11">
                  <c:v>10</c:v>
                </c:pt>
                <c:pt idx="12">
                  <c:v>6</c:v>
                </c:pt>
                <c:pt idx="13">
                  <c:v>8</c:v>
                </c:pt>
                <c:pt idx="14">
                  <c:v>11</c:v>
                </c:pt>
                <c:pt idx="15">
                  <c:v>12</c:v>
                </c:pt>
                <c:pt idx="16">
                  <c:v>11</c:v>
                </c:pt>
                <c:pt idx="17">
                  <c:v>5</c:v>
                </c:pt>
                <c:pt idx="18">
                  <c:v>13</c:v>
                </c:pt>
                <c:pt idx="19">
                  <c:v>5</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OB</c:v>
                </c:pt>
              </c:strCache>
            </c:strRef>
          </c:tx>
          <c:spPr>
            <a:solidFill>
              <a:srgbClr val="C00000"/>
            </a:solidFill>
            <a:ln>
              <a:solidFill>
                <a:srgbClr val="C00000"/>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Sheet1!$E$2:$E$21</c:f>
              <c:numCache>
                <c:formatCode>General</c:formatCode>
                <c:ptCount val="20"/>
                <c:pt idx="0">
                  <c:v>2</c:v>
                </c:pt>
                <c:pt idx="1">
                  <c:v>5</c:v>
                </c:pt>
                <c:pt idx="2">
                  <c:v>2</c:v>
                </c:pt>
                <c:pt idx="3">
                  <c:v>3</c:v>
                </c:pt>
                <c:pt idx="4">
                  <c:v>5</c:v>
                </c:pt>
                <c:pt idx="5">
                  <c:v>6</c:v>
                </c:pt>
                <c:pt idx="6">
                  <c:v>6</c:v>
                </c:pt>
                <c:pt idx="7">
                  <c:v>5</c:v>
                </c:pt>
                <c:pt idx="8">
                  <c:v>9</c:v>
                </c:pt>
                <c:pt idx="9">
                  <c:v>5</c:v>
                </c:pt>
                <c:pt idx="10">
                  <c:v>5</c:v>
                </c:pt>
                <c:pt idx="11">
                  <c:v>5</c:v>
                </c:pt>
                <c:pt idx="12">
                  <c:v>2</c:v>
                </c:pt>
                <c:pt idx="13">
                  <c:v>4</c:v>
                </c:pt>
                <c:pt idx="14">
                  <c:v>6</c:v>
                </c:pt>
                <c:pt idx="15">
                  <c:v>6</c:v>
                </c:pt>
                <c:pt idx="16">
                  <c:v>1</c:v>
                </c:pt>
                <c:pt idx="17">
                  <c:v>5</c:v>
                </c:pt>
                <c:pt idx="18">
                  <c:v>6</c:v>
                </c:pt>
                <c:pt idx="19">
                  <c:v>4</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Retransplant</c:v>
                </c:pt>
              </c:strCache>
            </c:strRef>
          </c:tx>
          <c:spPr>
            <a:solidFill>
              <a:srgbClr val="FF66FF"/>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Sheet1!$F$2:$F$21</c:f>
              <c:numCache>
                <c:formatCode>General</c:formatCode>
                <c:ptCount val="20"/>
                <c:pt idx="0">
                  <c:v>4</c:v>
                </c:pt>
                <c:pt idx="1">
                  <c:v>2</c:v>
                </c:pt>
                <c:pt idx="2">
                  <c:v>4</c:v>
                </c:pt>
                <c:pt idx="3">
                  <c:v>6</c:v>
                </c:pt>
                <c:pt idx="4">
                  <c:v>7</c:v>
                </c:pt>
                <c:pt idx="5">
                  <c:v>5</c:v>
                </c:pt>
                <c:pt idx="6">
                  <c:v>2</c:v>
                </c:pt>
                <c:pt idx="7">
                  <c:v>3</c:v>
                </c:pt>
                <c:pt idx="8">
                  <c:v>2</c:v>
                </c:pt>
                <c:pt idx="9">
                  <c:v>5</c:v>
                </c:pt>
                <c:pt idx="10">
                  <c:v>5</c:v>
                </c:pt>
                <c:pt idx="11">
                  <c:v>1</c:v>
                </c:pt>
                <c:pt idx="12">
                  <c:v>1</c:v>
                </c:pt>
                <c:pt idx="13">
                  <c:v>0</c:v>
                </c:pt>
                <c:pt idx="14">
                  <c:v>6</c:v>
                </c:pt>
                <c:pt idx="15">
                  <c:v>2</c:v>
                </c:pt>
                <c:pt idx="16">
                  <c:v>2</c:v>
                </c:pt>
                <c:pt idx="17">
                  <c:v>1</c:v>
                </c:pt>
                <c:pt idx="18">
                  <c:v>3</c:v>
                </c:pt>
                <c:pt idx="19">
                  <c:v>2</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Other</c:v>
                </c:pt>
              </c:strCache>
            </c:strRef>
          </c:tx>
          <c:spPr>
            <a:solidFill>
              <a:srgbClr val="0038A8"/>
            </a:solidFill>
            <a:ln>
              <a:solidFill>
                <a:schemeClr val="bg2"/>
              </a:solidFill>
            </a:ln>
            <a:effectLst/>
          </c:spPr>
          <c:invertIfNegative val="0"/>
          <c:dPt>
            <c:idx val="27"/>
            <c:invertIfNegative val="0"/>
            <c:bubble3D val="0"/>
            <c:spPr>
              <a:solidFill>
                <a:srgbClr val="0038A8"/>
              </a:solidFill>
              <a:ln>
                <a:solidFill>
                  <a:schemeClr val="bg2"/>
                </a:solidFill>
              </a:ln>
              <a:effectLst/>
            </c:spPr>
            <c:extLst>
              <c:ext xmlns:c16="http://schemas.microsoft.com/office/drawing/2014/chart" uri="{C3380CC4-5D6E-409C-BE32-E72D297353CC}">
                <c16:uniqueId val="{00000000-31D7-4FF2-8D2B-C4AE0D1E2A60}"/>
              </c:ext>
            </c:extLst>
          </c:dPt>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Sheet1!$G$2:$G$21</c:f>
              <c:numCache>
                <c:formatCode>General</c:formatCode>
                <c:ptCount val="20"/>
                <c:pt idx="0">
                  <c:v>16</c:v>
                </c:pt>
                <c:pt idx="1">
                  <c:v>17</c:v>
                </c:pt>
                <c:pt idx="2">
                  <c:v>15</c:v>
                </c:pt>
                <c:pt idx="3">
                  <c:v>8</c:v>
                </c:pt>
                <c:pt idx="4">
                  <c:v>13</c:v>
                </c:pt>
                <c:pt idx="5">
                  <c:v>15</c:v>
                </c:pt>
                <c:pt idx="6">
                  <c:v>10</c:v>
                </c:pt>
                <c:pt idx="7">
                  <c:v>5</c:v>
                </c:pt>
                <c:pt idx="8">
                  <c:v>10</c:v>
                </c:pt>
                <c:pt idx="9">
                  <c:v>6</c:v>
                </c:pt>
                <c:pt idx="10">
                  <c:v>7</c:v>
                </c:pt>
                <c:pt idx="11">
                  <c:v>5</c:v>
                </c:pt>
                <c:pt idx="12">
                  <c:v>8</c:v>
                </c:pt>
                <c:pt idx="13">
                  <c:v>12</c:v>
                </c:pt>
                <c:pt idx="14">
                  <c:v>9</c:v>
                </c:pt>
                <c:pt idx="15">
                  <c:v>10</c:v>
                </c:pt>
                <c:pt idx="16">
                  <c:v>14</c:v>
                </c:pt>
                <c:pt idx="17">
                  <c:v>9</c:v>
                </c:pt>
                <c:pt idx="18">
                  <c:v>9</c:v>
                </c:pt>
                <c:pt idx="19">
                  <c:v>16</c:v>
                </c:pt>
              </c:numCache>
            </c:numRef>
          </c:val>
          <c:extLst>
            <c:ext xmlns:c16="http://schemas.microsoft.com/office/drawing/2014/chart" uri="{C3380CC4-5D6E-409C-BE32-E72D297353CC}">
              <c16:uniqueId val="{00000005-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12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valAx>
      <c:spPr>
        <a:noFill/>
        <a:ln>
          <a:solidFill>
            <a:schemeClr val="bg2"/>
          </a:solidFill>
        </a:ln>
        <a:effectLst/>
      </c:spPr>
    </c:plotArea>
    <c:legend>
      <c:legendPos val="t"/>
      <c:layout>
        <c:manualLayout>
          <c:xMode val="edge"/>
          <c:yMode val="edge"/>
          <c:x val="8.9385050633188634E-2"/>
          <c:y val="2.1674479888784879E-2"/>
          <c:w val="0.89819410134168043"/>
          <c:h val="9.0062846965684479E-2"/>
        </c:manualLayout>
      </c:layout>
      <c:overlay val="0"/>
      <c:spPr>
        <a:solidFill>
          <a:schemeClr val="tx1"/>
        </a:solidFill>
        <a:ln>
          <a:solidFill>
            <a:srgbClr val="000000"/>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55</c:v>
                </c:pt>
                <c:pt idx="1">
                  <c:v>48</c:v>
                </c:pt>
                <c:pt idx="2">
                  <c:v>54</c:v>
                </c:pt>
                <c:pt idx="3">
                  <c:v>60</c:v>
                </c:pt>
                <c:pt idx="4">
                  <c:v>63</c:v>
                </c:pt>
                <c:pt idx="5">
                  <c:v>62</c:v>
                </c:pt>
                <c:pt idx="6">
                  <c:v>79</c:v>
                </c:pt>
                <c:pt idx="7">
                  <c:v>71</c:v>
                </c:pt>
                <c:pt idx="8">
                  <c:v>85</c:v>
                </c:pt>
                <c:pt idx="9">
                  <c:v>88</c:v>
                </c:pt>
                <c:pt idx="10">
                  <c:v>87</c:v>
                </c:pt>
                <c:pt idx="11">
                  <c:v>75</c:v>
                </c:pt>
                <c:pt idx="12">
                  <c:v>99</c:v>
                </c:pt>
                <c:pt idx="13">
                  <c:v>100</c:v>
                </c:pt>
                <c:pt idx="14">
                  <c:v>80</c:v>
                </c:pt>
                <c:pt idx="15">
                  <c:v>71</c:v>
                </c:pt>
                <c:pt idx="16">
                  <c:v>48</c:v>
                </c:pt>
                <c:pt idx="17">
                  <c:v>36</c:v>
                </c:pt>
                <c:pt idx="18">
                  <c:v>54</c:v>
                </c:pt>
                <c:pt idx="19">
                  <c:v>57</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164</c:v>
                </c:pt>
                <c:pt idx="1">
                  <c:v>190</c:v>
                </c:pt>
                <c:pt idx="2">
                  <c:v>169</c:v>
                </c:pt>
                <c:pt idx="3">
                  <c:v>161</c:v>
                </c:pt>
                <c:pt idx="4">
                  <c:v>204</c:v>
                </c:pt>
                <c:pt idx="5">
                  <c:v>199</c:v>
                </c:pt>
                <c:pt idx="6">
                  <c:v>217</c:v>
                </c:pt>
                <c:pt idx="7">
                  <c:v>198</c:v>
                </c:pt>
                <c:pt idx="8">
                  <c:v>215</c:v>
                </c:pt>
                <c:pt idx="9">
                  <c:v>202</c:v>
                </c:pt>
                <c:pt idx="10">
                  <c:v>210</c:v>
                </c:pt>
                <c:pt idx="11">
                  <c:v>265</c:v>
                </c:pt>
                <c:pt idx="12">
                  <c:v>237</c:v>
                </c:pt>
                <c:pt idx="13">
                  <c:v>269</c:v>
                </c:pt>
                <c:pt idx="14">
                  <c:v>245</c:v>
                </c:pt>
                <c:pt idx="15">
                  <c:v>74</c:v>
                </c:pt>
                <c:pt idx="16">
                  <c:v>50</c:v>
                </c:pt>
                <c:pt idx="17">
                  <c:v>42</c:v>
                </c:pt>
                <c:pt idx="18">
                  <c:v>52</c:v>
                </c:pt>
                <c:pt idx="19">
                  <c:v>47</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6</c:v>
                </c:pt>
                <c:pt idx="19">
                  <c:v>11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45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4.817142742577997E-2"/>
          <c:w val="0.61029221985182602"/>
          <c:h val="9.5158347086062134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6588296109810477"/>
          <c:w val="0.60067222820660959"/>
          <c:h val="0.65839689521035982"/>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chemeClr val="accent1">
                  <a:lumMod val="60000"/>
                  <a:lumOff val="40000"/>
                </a:schemeClr>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66FF"/>
              </a:solidFill>
              <a:ln>
                <a:solidFill>
                  <a:srgbClr val="008080"/>
                </a:solidFill>
              </a:ln>
            </c:spPr>
            <c:extLst>
              <c:ext xmlns:c16="http://schemas.microsoft.com/office/drawing/2014/chart" uri="{C3380CC4-5D6E-409C-BE32-E72D297353CC}">
                <c16:uniqueId val="{00000005-B8BB-4BD1-AC4B-DFC414DB653F}"/>
              </c:ext>
            </c:extLst>
          </c:dPt>
          <c:dPt>
            <c:idx val="3"/>
            <c:bubble3D val="0"/>
            <c:spPr>
              <a:solidFill>
                <a:srgbClr val="0038A8"/>
              </a:solidFill>
              <a:ln>
                <a:solidFill>
                  <a:schemeClr val="accent2">
                    <a:lumMod val="75000"/>
                  </a:schemeClr>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4.0712019174185619E-2"/>
                  <c:y val="-8.424409717172033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CHD</c:v>
                </c:pt>
                <c:pt idx="1">
                  <c:v>DCM</c:v>
                </c:pt>
                <c:pt idx="2">
                  <c:v>Retransplant</c:v>
                </c:pt>
                <c:pt idx="3">
                  <c:v>Other</c:v>
                </c:pt>
              </c:strCache>
            </c:strRef>
          </c:cat>
          <c:val>
            <c:numRef>
              <c:f>Sheet1!$B$2:$B$5</c:f>
              <c:numCache>
                <c:formatCode>0.0%</c:formatCode>
                <c:ptCount val="4"/>
                <c:pt idx="0">
                  <c:v>0.432</c:v>
                </c:pt>
                <c:pt idx="1">
                  <c:v>0.39</c:v>
                </c:pt>
                <c:pt idx="2">
                  <c:v>4.8000000000000001E-2</c:v>
                </c:pt>
                <c:pt idx="3">
                  <c:v>0.129</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9885440238400209"/>
          <c:y val="0.24950407948814293"/>
          <c:w val="0.25793343852653539"/>
          <c:h val="0.47327315711388268"/>
        </c:manualLayout>
      </c:layout>
      <c:overlay val="0"/>
      <c:spPr>
        <a:no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7</c:v>
                </c:pt>
                <c:pt idx="1">
                  <c:v>5</c:v>
                </c:pt>
                <c:pt idx="2">
                  <c:v>8</c:v>
                </c:pt>
                <c:pt idx="3">
                  <c:v>8</c:v>
                </c:pt>
                <c:pt idx="4">
                  <c:v>10</c:v>
                </c:pt>
                <c:pt idx="5">
                  <c:v>8</c:v>
                </c:pt>
                <c:pt idx="6">
                  <c:v>5</c:v>
                </c:pt>
                <c:pt idx="7">
                  <c:v>10</c:v>
                </c:pt>
                <c:pt idx="8">
                  <c:v>7</c:v>
                </c:pt>
                <c:pt idx="9">
                  <c:v>8</c:v>
                </c:pt>
                <c:pt idx="10">
                  <c:v>9</c:v>
                </c:pt>
                <c:pt idx="11">
                  <c:v>4</c:v>
                </c:pt>
                <c:pt idx="12">
                  <c:v>7</c:v>
                </c:pt>
                <c:pt idx="13">
                  <c:v>3</c:v>
                </c:pt>
                <c:pt idx="14">
                  <c:v>3</c:v>
                </c:pt>
                <c:pt idx="15">
                  <c:v>2</c:v>
                </c:pt>
                <c:pt idx="16">
                  <c:v>2</c:v>
                </c:pt>
                <c:pt idx="17">
                  <c:v>0</c:v>
                </c:pt>
                <c:pt idx="18">
                  <c:v>0</c:v>
                </c:pt>
                <c:pt idx="19">
                  <c:v>1</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24</c:v>
                </c:pt>
                <c:pt idx="1">
                  <c:v>28</c:v>
                </c:pt>
                <c:pt idx="2">
                  <c:v>25</c:v>
                </c:pt>
                <c:pt idx="3">
                  <c:v>28</c:v>
                </c:pt>
                <c:pt idx="4">
                  <c:v>30</c:v>
                </c:pt>
                <c:pt idx="5">
                  <c:v>22</c:v>
                </c:pt>
                <c:pt idx="6">
                  <c:v>26</c:v>
                </c:pt>
                <c:pt idx="7">
                  <c:v>13</c:v>
                </c:pt>
                <c:pt idx="8">
                  <c:v>32</c:v>
                </c:pt>
                <c:pt idx="9">
                  <c:v>20</c:v>
                </c:pt>
                <c:pt idx="10">
                  <c:v>19</c:v>
                </c:pt>
                <c:pt idx="11">
                  <c:v>19</c:v>
                </c:pt>
                <c:pt idx="12">
                  <c:v>25</c:v>
                </c:pt>
                <c:pt idx="13">
                  <c:v>20</c:v>
                </c:pt>
                <c:pt idx="14">
                  <c:v>25</c:v>
                </c:pt>
                <c:pt idx="15">
                  <c:v>5</c:v>
                </c:pt>
                <c:pt idx="16">
                  <c:v>4</c:v>
                </c:pt>
                <c:pt idx="17">
                  <c:v>4</c:v>
                </c:pt>
                <c:pt idx="18">
                  <c:v>3</c:v>
                </c:pt>
                <c:pt idx="19">
                  <c:v>1</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2759182418711394E-2"/>
          <c:w val="0.5730671758974516"/>
          <c:h val="9.0570592093130703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2</c:v>
                </c:pt>
                <c:pt idx="6">
                  <c:v>5</c:v>
                </c:pt>
                <c:pt idx="7">
                  <c:v>5</c:v>
                </c:pt>
                <c:pt idx="8">
                  <c:v>3</c:v>
                </c:pt>
                <c:pt idx="9">
                  <c:v>4</c:v>
                </c:pt>
                <c:pt idx="10">
                  <c:v>6</c:v>
                </c:pt>
                <c:pt idx="11">
                  <c:v>7</c:v>
                </c:pt>
                <c:pt idx="12">
                  <c:v>9</c:v>
                </c:pt>
                <c:pt idx="13">
                  <c:v>6</c:v>
                </c:pt>
                <c:pt idx="14">
                  <c:v>6</c:v>
                </c:pt>
                <c:pt idx="15">
                  <c:v>4</c:v>
                </c:pt>
                <c:pt idx="16">
                  <c:v>2</c:v>
                </c:pt>
                <c:pt idx="17">
                  <c:v>5</c:v>
                </c:pt>
                <c:pt idx="18">
                  <c:v>2</c:v>
                </c:pt>
                <c:pt idx="19">
                  <c:v>1</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12</c:v>
                </c:pt>
                <c:pt idx="1">
                  <c:v>8</c:v>
                </c:pt>
                <c:pt idx="2">
                  <c:v>10</c:v>
                </c:pt>
                <c:pt idx="3">
                  <c:v>23</c:v>
                </c:pt>
                <c:pt idx="4">
                  <c:v>18</c:v>
                </c:pt>
                <c:pt idx="5">
                  <c:v>24</c:v>
                </c:pt>
                <c:pt idx="6">
                  <c:v>38</c:v>
                </c:pt>
                <c:pt idx="7">
                  <c:v>52</c:v>
                </c:pt>
                <c:pt idx="8">
                  <c:v>86</c:v>
                </c:pt>
                <c:pt idx="9">
                  <c:v>108</c:v>
                </c:pt>
                <c:pt idx="10">
                  <c:v>95</c:v>
                </c:pt>
                <c:pt idx="11">
                  <c:v>135</c:v>
                </c:pt>
                <c:pt idx="12">
                  <c:v>118</c:v>
                </c:pt>
                <c:pt idx="13">
                  <c:v>162</c:v>
                </c:pt>
                <c:pt idx="14">
                  <c:v>188</c:v>
                </c:pt>
                <c:pt idx="15">
                  <c:v>162</c:v>
                </c:pt>
                <c:pt idx="16">
                  <c:v>287</c:v>
                </c:pt>
                <c:pt idx="17">
                  <c:v>236</c:v>
                </c:pt>
                <c:pt idx="18">
                  <c:v>202</c:v>
                </c:pt>
                <c:pt idx="19">
                  <c:v>276</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3</c:v>
                </c:pt>
                <c:pt idx="17">
                  <c:v>3</c:v>
                </c:pt>
                <c:pt idx="18">
                  <c:v>38</c:v>
                </c:pt>
                <c:pt idx="19">
                  <c:v>25</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1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4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dPt>
            <c:idx val="8"/>
            <c:invertIfNegative val="0"/>
            <c:bubble3D val="0"/>
            <c:spPr>
              <a:solidFill>
                <a:srgbClr val="00B0F0"/>
              </a:solidFill>
              <a:ln>
                <a:noFill/>
              </a:ln>
            </c:spPr>
            <c:extLst>
              <c:ext xmlns:c16="http://schemas.microsoft.com/office/drawing/2014/chart" uri="{C3380CC4-5D6E-409C-BE32-E72D297353CC}">
                <c16:uniqueId val="{00000002-7C11-4137-872D-E6186DF9E94A}"/>
              </c:ext>
            </c:extLst>
          </c:dPt>
          <c:dPt>
            <c:idx val="14"/>
            <c:invertIfNegative val="0"/>
            <c:bubble3D val="0"/>
            <c:spPr>
              <a:solidFill>
                <a:srgbClr val="00B0F0"/>
              </a:solidFill>
              <a:ln>
                <a:noFill/>
              </a:ln>
            </c:spPr>
            <c:extLst>
              <c:ext xmlns:c16="http://schemas.microsoft.com/office/drawing/2014/chart" uri="{C3380CC4-5D6E-409C-BE32-E72D297353CC}">
                <c16:uniqueId val="{00000001-7C11-4137-872D-E6186DF9E94A}"/>
              </c:ext>
            </c:extLst>
          </c:dPt>
          <c:dPt>
            <c:idx val="19"/>
            <c:invertIfNegative val="0"/>
            <c:bubble3D val="0"/>
            <c:spPr>
              <a:solidFill>
                <a:srgbClr val="00B0F0"/>
              </a:solidFill>
              <a:ln>
                <a:noFill/>
              </a:ln>
            </c:spPr>
            <c:extLst>
              <c:ext xmlns:c16="http://schemas.microsoft.com/office/drawing/2014/chart" uri="{C3380CC4-5D6E-409C-BE32-E72D297353CC}">
                <c16:uniqueId val="{00000000-7C11-4137-872D-E6186DF9E94A}"/>
              </c:ext>
            </c:extLst>
          </c:dPt>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0</c:v>
                </c:pt>
                <c:pt idx="1">
                  <c:v>0</c:v>
                </c:pt>
                <c:pt idx="2">
                  <c:v>0</c:v>
                </c:pt>
                <c:pt idx="3">
                  <c:v>0</c:v>
                </c:pt>
                <c:pt idx="4">
                  <c:v>0</c:v>
                </c:pt>
                <c:pt idx="5">
                  <c:v>0</c:v>
                </c:pt>
                <c:pt idx="6">
                  <c:v>0</c:v>
                </c:pt>
                <c:pt idx="7">
                  <c:v>0</c:v>
                </c:pt>
                <c:pt idx="8">
                  <c:v>1</c:v>
                </c:pt>
                <c:pt idx="9">
                  <c:v>0</c:v>
                </c:pt>
                <c:pt idx="10">
                  <c:v>0</c:v>
                </c:pt>
                <c:pt idx="11">
                  <c:v>0</c:v>
                </c:pt>
                <c:pt idx="12">
                  <c:v>0</c:v>
                </c:pt>
                <c:pt idx="13">
                  <c:v>0</c:v>
                </c:pt>
                <c:pt idx="14">
                  <c:v>1</c:v>
                </c:pt>
                <c:pt idx="15">
                  <c:v>0</c:v>
                </c:pt>
                <c:pt idx="16">
                  <c:v>0</c:v>
                </c:pt>
                <c:pt idx="17">
                  <c:v>0</c:v>
                </c:pt>
                <c:pt idx="18">
                  <c:v>0</c:v>
                </c:pt>
                <c:pt idx="19">
                  <c:v>1</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0</c:v>
                </c:pt>
                <c:pt idx="1">
                  <c:v>2</c:v>
                </c:pt>
                <c:pt idx="2">
                  <c:v>0</c:v>
                </c:pt>
                <c:pt idx="3">
                  <c:v>0</c:v>
                </c:pt>
                <c:pt idx="4">
                  <c:v>2</c:v>
                </c:pt>
                <c:pt idx="5">
                  <c:v>3</c:v>
                </c:pt>
                <c:pt idx="6">
                  <c:v>4</c:v>
                </c:pt>
                <c:pt idx="7">
                  <c:v>3</c:v>
                </c:pt>
                <c:pt idx="8">
                  <c:v>9</c:v>
                </c:pt>
                <c:pt idx="9">
                  <c:v>3</c:v>
                </c:pt>
                <c:pt idx="10">
                  <c:v>8</c:v>
                </c:pt>
                <c:pt idx="11">
                  <c:v>2</c:v>
                </c:pt>
                <c:pt idx="12">
                  <c:v>3</c:v>
                </c:pt>
                <c:pt idx="13">
                  <c:v>5</c:v>
                </c:pt>
                <c:pt idx="14">
                  <c:v>9</c:v>
                </c:pt>
                <c:pt idx="15">
                  <c:v>11</c:v>
                </c:pt>
                <c:pt idx="16">
                  <c:v>6</c:v>
                </c:pt>
                <c:pt idx="17">
                  <c:v>5</c:v>
                </c:pt>
                <c:pt idx="18">
                  <c:v>8</c:v>
                </c:pt>
                <c:pt idx="19">
                  <c:v>6</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1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119</c:v>
                </c:pt>
                <c:pt idx="1">
                  <c:v>130</c:v>
                </c:pt>
                <c:pt idx="2">
                  <c:v>125</c:v>
                </c:pt>
                <c:pt idx="3">
                  <c:v>119</c:v>
                </c:pt>
                <c:pt idx="4">
                  <c:v>145</c:v>
                </c:pt>
                <c:pt idx="5">
                  <c:v>158</c:v>
                </c:pt>
                <c:pt idx="6">
                  <c:v>172</c:v>
                </c:pt>
                <c:pt idx="7">
                  <c:v>158</c:v>
                </c:pt>
                <c:pt idx="8">
                  <c:v>166</c:v>
                </c:pt>
                <c:pt idx="9">
                  <c:v>175</c:v>
                </c:pt>
                <c:pt idx="10">
                  <c:v>173</c:v>
                </c:pt>
                <c:pt idx="11">
                  <c:v>160</c:v>
                </c:pt>
                <c:pt idx="12">
                  <c:v>200</c:v>
                </c:pt>
                <c:pt idx="13">
                  <c:v>183</c:v>
                </c:pt>
                <c:pt idx="14">
                  <c:v>179</c:v>
                </c:pt>
                <c:pt idx="15">
                  <c:v>131</c:v>
                </c:pt>
                <c:pt idx="16">
                  <c:v>125</c:v>
                </c:pt>
                <c:pt idx="17">
                  <c:v>118</c:v>
                </c:pt>
                <c:pt idx="18">
                  <c:v>192</c:v>
                </c:pt>
                <c:pt idx="19">
                  <c:v>153</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1</c:v>
                </c:pt>
                <c:pt idx="1">
                  <c:v>1</c:v>
                </c:pt>
                <c:pt idx="2">
                  <c:v>1</c:v>
                </c:pt>
                <c:pt idx="3">
                  <c:v>0</c:v>
                </c:pt>
                <c:pt idx="4">
                  <c:v>1</c:v>
                </c:pt>
                <c:pt idx="5">
                  <c:v>0</c:v>
                </c:pt>
                <c:pt idx="6">
                  <c:v>1</c:v>
                </c:pt>
                <c:pt idx="7">
                  <c:v>1</c:v>
                </c:pt>
                <c:pt idx="8">
                  <c:v>0</c:v>
                </c:pt>
                <c:pt idx="9">
                  <c:v>1</c:v>
                </c:pt>
                <c:pt idx="10">
                  <c:v>0</c:v>
                </c:pt>
                <c:pt idx="11">
                  <c:v>3</c:v>
                </c:pt>
                <c:pt idx="12">
                  <c:v>54</c:v>
                </c:pt>
                <c:pt idx="13">
                  <c:v>120</c:v>
                </c:pt>
                <c:pt idx="14">
                  <c:v>192</c:v>
                </c:pt>
                <c:pt idx="15">
                  <c:v>172</c:v>
                </c:pt>
                <c:pt idx="16">
                  <c:v>164</c:v>
                </c:pt>
                <c:pt idx="17">
                  <c:v>202</c:v>
                </c:pt>
                <c:pt idx="18">
                  <c:v>243</c:v>
                </c:pt>
                <c:pt idx="19">
                  <c:v>233</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13</c:v>
                </c:pt>
                <c:pt idx="11">
                  <c:v>9</c:v>
                </c:pt>
                <c:pt idx="12">
                  <c:v>4</c:v>
                </c:pt>
                <c:pt idx="13">
                  <c:v>3</c:v>
                </c:pt>
                <c:pt idx="14">
                  <c:v>0</c:v>
                </c:pt>
                <c:pt idx="15">
                  <c:v>0</c:v>
                </c:pt>
                <c:pt idx="16">
                  <c:v>1</c:v>
                </c:pt>
                <c:pt idx="17">
                  <c:v>0</c:v>
                </c:pt>
                <c:pt idx="18">
                  <c:v>65</c:v>
                </c:pt>
                <c:pt idx="19">
                  <c:v>70</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minorUnit val="1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79320113314447593"/>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3</c:v>
                </c:pt>
                <c:pt idx="1">
                  <c:v>4</c:v>
                </c:pt>
                <c:pt idx="2">
                  <c:v>6</c:v>
                </c:pt>
                <c:pt idx="3">
                  <c:v>5</c:v>
                </c:pt>
                <c:pt idx="4">
                  <c:v>6</c:v>
                </c:pt>
                <c:pt idx="5">
                  <c:v>6</c:v>
                </c:pt>
                <c:pt idx="6">
                  <c:v>2</c:v>
                </c:pt>
                <c:pt idx="7">
                  <c:v>3</c:v>
                </c:pt>
                <c:pt idx="8">
                  <c:v>9</c:v>
                </c:pt>
                <c:pt idx="9">
                  <c:v>3</c:v>
                </c:pt>
                <c:pt idx="10">
                  <c:v>8</c:v>
                </c:pt>
                <c:pt idx="11">
                  <c:v>4</c:v>
                </c:pt>
                <c:pt idx="12">
                  <c:v>4</c:v>
                </c:pt>
                <c:pt idx="13">
                  <c:v>6</c:v>
                </c:pt>
                <c:pt idx="14">
                  <c:v>3</c:v>
                </c:pt>
                <c:pt idx="15">
                  <c:v>3</c:v>
                </c:pt>
                <c:pt idx="16">
                  <c:v>6</c:v>
                </c:pt>
                <c:pt idx="17">
                  <c:v>2</c:v>
                </c:pt>
                <c:pt idx="18">
                  <c:v>5</c:v>
                </c:pt>
                <c:pt idx="19">
                  <c:v>2</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Sheet1!$D$2:$D$21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5"/>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3"/>
      </c:valAx>
      <c:spPr>
        <a:noFill/>
        <a:ln>
          <a:solidFill>
            <a:schemeClr val="bg2"/>
          </a:solidFill>
        </a:ln>
      </c:spPr>
    </c:plotArea>
    <c:legend>
      <c:legendPos val="t"/>
      <c:layout>
        <c:manualLayout>
          <c:xMode val="edge"/>
          <c:yMode val="edge"/>
          <c:x val="0.28998455795748823"/>
          <c:y val="5.5053059915177109E-2"/>
          <c:w val="0.5730671758974516"/>
          <c:h val="8.8276714596665001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Sheet1!$B$2:$B$20</c:f>
              <c:numCache>
                <c:formatCode>General</c:formatCode>
                <c:ptCount val="18"/>
                <c:pt idx="0">
                  <c:v>6</c:v>
                </c:pt>
                <c:pt idx="1">
                  <c:v>11</c:v>
                </c:pt>
                <c:pt idx="2">
                  <c:v>3</c:v>
                </c:pt>
                <c:pt idx="3">
                  <c:v>8</c:v>
                </c:pt>
                <c:pt idx="4">
                  <c:v>6</c:v>
                </c:pt>
                <c:pt idx="5">
                  <c:v>8</c:v>
                </c:pt>
                <c:pt idx="6">
                  <c:v>7</c:v>
                </c:pt>
                <c:pt idx="7">
                  <c:v>4</c:v>
                </c:pt>
                <c:pt idx="8">
                  <c:v>11</c:v>
                </c:pt>
                <c:pt idx="9">
                  <c:v>12</c:v>
                </c:pt>
                <c:pt idx="10">
                  <c:v>14</c:v>
                </c:pt>
                <c:pt idx="11">
                  <c:v>15</c:v>
                </c:pt>
                <c:pt idx="12">
                  <c:v>21</c:v>
                </c:pt>
                <c:pt idx="13">
                  <c:v>23</c:v>
                </c:pt>
                <c:pt idx="14">
                  <c:v>27</c:v>
                </c:pt>
                <c:pt idx="15">
                  <c:v>22</c:v>
                </c:pt>
                <c:pt idx="16">
                  <c:v>19</c:v>
                </c:pt>
                <c:pt idx="17">
                  <c:v>21</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Sheet1!$C$2:$C$20</c:f>
              <c:numCache>
                <c:formatCode>General</c:formatCode>
                <c:ptCount val="18"/>
                <c:pt idx="0">
                  <c:v>418</c:v>
                </c:pt>
                <c:pt idx="1">
                  <c:v>422</c:v>
                </c:pt>
                <c:pt idx="2">
                  <c:v>442</c:v>
                </c:pt>
                <c:pt idx="3">
                  <c:v>460</c:v>
                </c:pt>
                <c:pt idx="4">
                  <c:v>546</c:v>
                </c:pt>
                <c:pt idx="5">
                  <c:v>622</c:v>
                </c:pt>
                <c:pt idx="6">
                  <c:v>698</c:v>
                </c:pt>
                <c:pt idx="7">
                  <c:v>674</c:v>
                </c:pt>
                <c:pt idx="8">
                  <c:v>783</c:v>
                </c:pt>
                <c:pt idx="9">
                  <c:v>838</c:v>
                </c:pt>
                <c:pt idx="10">
                  <c:v>928</c:v>
                </c:pt>
                <c:pt idx="11">
                  <c:v>1090</c:v>
                </c:pt>
                <c:pt idx="12">
                  <c:v>1209</c:v>
                </c:pt>
                <c:pt idx="13">
                  <c:v>1323</c:v>
                </c:pt>
                <c:pt idx="14">
                  <c:v>1456</c:v>
                </c:pt>
                <c:pt idx="15">
                  <c:v>1399</c:v>
                </c:pt>
                <c:pt idx="16">
                  <c:v>1456</c:v>
                </c:pt>
                <c:pt idx="17">
                  <c:v>1564</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noFill/>
            </a:ln>
          </c:spPr>
          <c:invertIfNegative val="0"/>
          <c:cat>
            <c:numRef>
              <c:f>Sheet1!$A$2:$A$20</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Sheet1!$D$2:$D$20</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3</c:v>
                </c:pt>
                <c:pt idx="12">
                  <c:v>0</c:v>
                </c:pt>
                <c:pt idx="13">
                  <c:v>1</c:v>
                </c:pt>
                <c:pt idx="14">
                  <c:v>0</c:v>
                </c:pt>
                <c:pt idx="15">
                  <c:v>0</c:v>
                </c:pt>
                <c:pt idx="16">
                  <c:v>0</c:v>
                </c:pt>
                <c:pt idx="17">
                  <c:v>2</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22794281803353086"/>
          <c:y val="5.5053059915177109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noFill/>
            </a:ln>
          </c:spPr>
          <c:invertIfNegative val="0"/>
          <c:cat>
            <c:numRef>
              <c:f>Sheet1!$A$2:$A$32</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Sheet1!$B$2:$B$32</c:f>
              <c:numCache>
                <c:formatCode>General</c:formatCode>
                <c:ptCount val="18"/>
                <c:pt idx="0">
                  <c:v>0</c:v>
                </c:pt>
                <c:pt idx="1">
                  <c:v>0</c:v>
                </c:pt>
                <c:pt idx="2">
                  <c:v>1</c:v>
                </c:pt>
                <c:pt idx="3">
                  <c:v>1</c:v>
                </c:pt>
                <c:pt idx="4">
                  <c:v>0</c:v>
                </c:pt>
                <c:pt idx="5">
                  <c:v>0</c:v>
                </c:pt>
                <c:pt idx="6">
                  <c:v>1</c:v>
                </c:pt>
                <c:pt idx="7">
                  <c:v>1</c:v>
                </c:pt>
                <c:pt idx="8">
                  <c:v>0</c:v>
                </c:pt>
                <c:pt idx="9">
                  <c:v>0</c:v>
                </c:pt>
                <c:pt idx="10">
                  <c:v>0</c:v>
                </c:pt>
                <c:pt idx="11">
                  <c:v>1</c:v>
                </c:pt>
                <c:pt idx="12">
                  <c:v>1</c:v>
                </c:pt>
                <c:pt idx="13">
                  <c:v>1</c:v>
                </c:pt>
                <c:pt idx="14">
                  <c:v>0</c:v>
                </c:pt>
                <c:pt idx="15">
                  <c:v>0</c:v>
                </c:pt>
                <c:pt idx="16">
                  <c:v>1</c:v>
                </c:pt>
                <c:pt idx="17">
                  <c:v>2</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noFill/>
            </a:ln>
          </c:spPr>
          <c:invertIfNegative val="0"/>
          <c:cat>
            <c:numRef>
              <c:f>Sheet1!$A$2:$A$32</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Sheet1!$C$2:$C$32</c:f>
              <c:numCache>
                <c:formatCode>General</c:formatCode>
                <c:ptCount val="18"/>
                <c:pt idx="0">
                  <c:v>7</c:v>
                </c:pt>
                <c:pt idx="1">
                  <c:v>5</c:v>
                </c:pt>
                <c:pt idx="2">
                  <c:v>8</c:v>
                </c:pt>
                <c:pt idx="3">
                  <c:v>9</c:v>
                </c:pt>
                <c:pt idx="4">
                  <c:v>6</c:v>
                </c:pt>
                <c:pt idx="5">
                  <c:v>3</c:v>
                </c:pt>
                <c:pt idx="6">
                  <c:v>5</c:v>
                </c:pt>
                <c:pt idx="7">
                  <c:v>5</c:v>
                </c:pt>
                <c:pt idx="8">
                  <c:v>12</c:v>
                </c:pt>
                <c:pt idx="9">
                  <c:v>7</c:v>
                </c:pt>
                <c:pt idx="10">
                  <c:v>5</c:v>
                </c:pt>
                <c:pt idx="11">
                  <c:v>3</c:v>
                </c:pt>
                <c:pt idx="12">
                  <c:v>10</c:v>
                </c:pt>
                <c:pt idx="13">
                  <c:v>8</c:v>
                </c:pt>
                <c:pt idx="14">
                  <c:v>14</c:v>
                </c:pt>
                <c:pt idx="15">
                  <c:v>9</c:v>
                </c:pt>
                <c:pt idx="16">
                  <c:v>2</c:v>
                </c:pt>
                <c:pt idx="17">
                  <c:v>6</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Sheet1!$A$2:$A$32</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Sheet1!$D$2:$D$32</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406811470528"/>
          <c:y val="0.11661535174944225"/>
          <c:w val="0.88417663034115057"/>
          <c:h val="0.76255380174529452"/>
        </c:manualLayout>
      </c:layout>
      <c:barChart>
        <c:barDir val="col"/>
        <c:grouping val="stacked"/>
        <c:varyColors val="0"/>
        <c:ser>
          <c:idx val="0"/>
          <c:order val="0"/>
          <c:tx>
            <c:strRef>
              <c:f>Sheet1!$B$1</c:f>
              <c:strCache>
                <c:ptCount val="1"/>
                <c:pt idx="0">
                  <c:v>Double</c:v>
                </c:pt>
              </c:strCache>
            </c:strRef>
          </c:tx>
          <c:spPr>
            <a:solidFill>
              <a:srgbClr val="00808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999</c:v>
                </c:pt>
                <c:pt idx="1">
                  <c:v>1085</c:v>
                </c:pt>
                <c:pt idx="2">
                  <c:v>1146</c:v>
                </c:pt>
                <c:pt idx="3">
                  <c:v>1205</c:v>
                </c:pt>
                <c:pt idx="4">
                  <c:v>1358</c:v>
                </c:pt>
                <c:pt idx="5">
                  <c:v>1532</c:v>
                </c:pt>
                <c:pt idx="6">
                  <c:v>1624</c:v>
                </c:pt>
                <c:pt idx="7">
                  <c:v>1557</c:v>
                </c:pt>
                <c:pt idx="8">
                  <c:v>1705</c:v>
                </c:pt>
                <c:pt idx="9">
                  <c:v>1764</c:v>
                </c:pt>
                <c:pt idx="10">
                  <c:v>1974</c:v>
                </c:pt>
                <c:pt idx="11">
                  <c:v>2265</c:v>
                </c:pt>
                <c:pt idx="12">
                  <c:v>2467</c:v>
                </c:pt>
                <c:pt idx="13">
                  <c:v>2680</c:v>
                </c:pt>
                <c:pt idx="14">
                  <c:v>2846</c:v>
                </c:pt>
                <c:pt idx="15">
                  <c:v>2601</c:v>
                </c:pt>
                <c:pt idx="16">
                  <c:v>2771</c:v>
                </c:pt>
                <c:pt idx="17">
                  <c:v>2975</c:v>
                </c:pt>
                <c:pt idx="18">
                  <c:v>3539</c:v>
                </c:pt>
                <c:pt idx="19">
                  <c:v>3897</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Single</c:v>
                </c:pt>
              </c:strCache>
            </c:strRef>
          </c:tx>
          <c:spPr>
            <a:solidFill>
              <a:srgbClr val="7030A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733</c:v>
                </c:pt>
                <c:pt idx="1">
                  <c:v>661</c:v>
                </c:pt>
                <c:pt idx="2">
                  <c:v>681</c:v>
                </c:pt>
                <c:pt idx="3">
                  <c:v>653</c:v>
                </c:pt>
                <c:pt idx="4">
                  <c:v>711</c:v>
                </c:pt>
                <c:pt idx="5">
                  <c:v>696</c:v>
                </c:pt>
                <c:pt idx="6">
                  <c:v>705</c:v>
                </c:pt>
                <c:pt idx="7">
                  <c:v>728</c:v>
                </c:pt>
                <c:pt idx="8">
                  <c:v>783</c:v>
                </c:pt>
                <c:pt idx="9">
                  <c:v>780</c:v>
                </c:pt>
                <c:pt idx="10">
                  <c:v>774</c:v>
                </c:pt>
                <c:pt idx="11">
                  <c:v>756</c:v>
                </c:pt>
                <c:pt idx="12">
                  <c:v>810</c:v>
                </c:pt>
                <c:pt idx="13">
                  <c:v>855</c:v>
                </c:pt>
                <c:pt idx="14">
                  <c:v>878</c:v>
                </c:pt>
                <c:pt idx="15">
                  <c:v>695</c:v>
                </c:pt>
                <c:pt idx="16">
                  <c:v>612</c:v>
                </c:pt>
                <c:pt idx="17">
                  <c:v>664</c:v>
                </c:pt>
                <c:pt idx="18">
                  <c:v>635</c:v>
                </c:pt>
                <c:pt idx="19">
                  <c:v>854</c:v>
                </c:pt>
              </c:numCache>
            </c:numRef>
          </c:val>
          <c:extLst>
            <c:ext xmlns:c16="http://schemas.microsoft.com/office/drawing/2014/chart" uri="{C3380CC4-5D6E-409C-BE32-E72D297353CC}">
              <c16:uniqueId val="{00000001-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5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865416703"/>
        <c:crosses val="autoZero"/>
        <c:crossBetween val="between"/>
        <c:majorUnit val="500"/>
      </c:valAx>
      <c:spPr>
        <a:solidFill>
          <a:schemeClr val="tx1"/>
        </a:solidFill>
        <a:ln>
          <a:solidFill>
            <a:schemeClr val="bg2"/>
          </a:solidFill>
        </a:ln>
        <a:effectLst/>
      </c:spPr>
    </c:plotArea>
    <c:legend>
      <c:legendPos val="t"/>
      <c:layout>
        <c:manualLayout>
          <c:xMode val="edge"/>
          <c:yMode val="edge"/>
          <c:x val="9.9640265073493051E-2"/>
          <c:y val="2.1674479888784872E-2"/>
          <c:w val="0.8821915773072101"/>
          <c:h val="8.2972324630539135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406811470528"/>
          <c:y val="0.11661535174944225"/>
          <c:w val="0.88417663034115057"/>
          <c:h val="0.76255380174529452"/>
        </c:manualLayout>
      </c:layout>
      <c:barChart>
        <c:barDir val="col"/>
        <c:grouping val="stacked"/>
        <c:varyColors val="0"/>
        <c:ser>
          <c:idx val="0"/>
          <c:order val="0"/>
          <c:tx>
            <c:strRef>
              <c:f>Sheet1!$B$1</c:f>
              <c:strCache>
                <c:ptCount val="1"/>
                <c:pt idx="0">
                  <c:v>Double</c:v>
                </c:pt>
              </c:strCache>
            </c:strRef>
          </c:tx>
          <c:spPr>
            <a:solidFill>
              <a:srgbClr val="00808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70</c:v>
                </c:pt>
                <c:pt idx="1">
                  <c:v>68</c:v>
                </c:pt>
                <c:pt idx="2">
                  <c:v>67</c:v>
                </c:pt>
                <c:pt idx="3">
                  <c:v>62</c:v>
                </c:pt>
                <c:pt idx="4">
                  <c:v>86</c:v>
                </c:pt>
                <c:pt idx="5">
                  <c:v>72</c:v>
                </c:pt>
                <c:pt idx="6">
                  <c:v>58</c:v>
                </c:pt>
                <c:pt idx="7">
                  <c:v>51</c:v>
                </c:pt>
                <c:pt idx="8">
                  <c:v>82</c:v>
                </c:pt>
                <c:pt idx="9">
                  <c:v>60</c:v>
                </c:pt>
                <c:pt idx="10">
                  <c:v>61</c:v>
                </c:pt>
                <c:pt idx="11">
                  <c:v>59</c:v>
                </c:pt>
                <c:pt idx="12">
                  <c:v>61</c:v>
                </c:pt>
                <c:pt idx="13">
                  <c:v>57</c:v>
                </c:pt>
                <c:pt idx="14">
                  <c:v>75</c:v>
                </c:pt>
                <c:pt idx="15">
                  <c:v>53</c:v>
                </c:pt>
                <c:pt idx="16">
                  <c:v>42</c:v>
                </c:pt>
                <c:pt idx="17">
                  <c:v>29</c:v>
                </c:pt>
                <c:pt idx="18">
                  <c:v>44</c:v>
                </c:pt>
                <c:pt idx="19">
                  <c:v>40</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Single</c:v>
                </c:pt>
              </c:strCache>
            </c:strRef>
          </c:tx>
          <c:spPr>
            <a:solidFill>
              <a:srgbClr val="7030A0"/>
            </a:solidFill>
            <a:ln>
              <a:solidFill>
                <a:schemeClr val="bg2"/>
              </a:solid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0</c:v>
                </c:pt>
                <c:pt idx="1">
                  <c:v>0</c:v>
                </c:pt>
                <c:pt idx="2">
                  <c:v>3</c:v>
                </c:pt>
                <c:pt idx="3">
                  <c:v>2</c:v>
                </c:pt>
                <c:pt idx="4">
                  <c:v>0</c:v>
                </c:pt>
                <c:pt idx="5">
                  <c:v>2</c:v>
                </c:pt>
                <c:pt idx="6">
                  <c:v>1</c:v>
                </c:pt>
                <c:pt idx="7">
                  <c:v>0</c:v>
                </c:pt>
                <c:pt idx="8">
                  <c:v>0</c:v>
                </c:pt>
                <c:pt idx="9">
                  <c:v>1</c:v>
                </c:pt>
                <c:pt idx="10">
                  <c:v>2</c:v>
                </c:pt>
                <c:pt idx="11">
                  <c:v>2</c:v>
                </c:pt>
                <c:pt idx="12">
                  <c:v>0</c:v>
                </c:pt>
                <c:pt idx="13">
                  <c:v>5</c:v>
                </c:pt>
                <c:pt idx="14">
                  <c:v>0</c:v>
                </c:pt>
                <c:pt idx="15">
                  <c:v>0</c:v>
                </c:pt>
                <c:pt idx="16">
                  <c:v>0</c:v>
                </c:pt>
                <c:pt idx="17">
                  <c:v>0</c:v>
                </c:pt>
                <c:pt idx="18">
                  <c:v>3</c:v>
                </c:pt>
                <c:pt idx="19">
                  <c:v>5</c:v>
                </c:pt>
              </c:numCache>
            </c:numRef>
          </c:val>
          <c:extLst>
            <c:ext xmlns:c16="http://schemas.microsoft.com/office/drawing/2014/chart" uri="{C3380CC4-5D6E-409C-BE32-E72D297353CC}">
              <c16:uniqueId val="{00000001-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1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865416703"/>
        <c:crosses val="autoZero"/>
        <c:crossBetween val="between"/>
        <c:majorUnit val="10"/>
      </c:valAx>
      <c:spPr>
        <a:solidFill>
          <a:schemeClr val="tx1"/>
        </a:solidFill>
        <a:ln>
          <a:solidFill>
            <a:schemeClr val="bg2"/>
          </a:solidFill>
        </a:ln>
        <a:effectLst/>
      </c:spPr>
    </c:plotArea>
    <c:legend>
      <c:legendPos val="t"/>
      <c:layout>
        <c:manualLayout>
          <c:xMode val="edge"/>
          <c:yMode val="edge"/>
          <c:x val="0.10418673460118379"/>
          <c:y val="2.1674479888784872E-2"/>
          <c:w val="0.87423525563375148"/>
          <c:h val="8.2972324630539135E-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8734423577928"/>
          <c:y val="0.15539775422376695"/>
          <c:w val="0.83353744502088878"/>
          <c:h val="0.76083992376089904"/>
        </c:manualLayout>
      </c:layout>
      <c:barChart>
        <c:barDir val="col"/>
        <c:grouping val="stacked"/>
        <c:varyColors val="0"/>
        <c:ser>
          <c:idx val="0"/>
          <c:order val="0"/>
          <c:tx>
            <c:strRef>
              <c:f>Sheet1!$B$1</c:f>
              <c:strCache>
                <c:ptCount val="1"/>
                <c:pt idx="0">
                  <c:v>Europe</c:v>
                </c:pt>
              </c:strCache>
            </c:strRef>
          </c:tx>
          <c:spPr>
            <a:solidFill>
              <a:srgbClr val="00B0F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21</c:v>
                </c:pt>
                <c:pt idx="1">
                  <c:v>26</c:v>
                </c:pt>
                <c:pt idx="2">
                  <c:v>38</c:v>
                </c:pt>
                <c:pt idx="3">
                  <c:v>40</c:v>
                </c:pt>
                <c:pt idx="4">
                  <c:v>43</c:v>
                </c:pt>
                <c:pt idx="5">
                  <c:v>62</c:v>
                </c:pt>
                <c:pt idx="6">
                  <c:v>66</c:v>
                </c:pt>
                <c:pt idx="7">
                  <c:v>73</c:v>
                </c:pt>
                <c:pt idx="8">
                  <c:v>87</c:v>
                </c:pt>
                <c:pt idx="9">
                  <c:v>62</c:v>
                </c:pt>
                <c:pt idx="10">
                  <c:v>94</c:v>
                </c:pt>
                <c:pt idx="11">
                  <c:v>63</c:v>
                </c:pt>
                <c:pt idx="12">
                  <c:v>94</c:v>
                </c:pt>
                <c:pt idx="13">
                  <c:v>106</c:v>
                </c:pt>
                <c:pt idx="14">
                  <c:v>110</c:v>
                </c:pt>
                <c:pt idx="15">
                  <c:v>63</c:v>
                </c:pt>
                <c:pt idx="16">
                  <c:v>79</c:v>
                </c:pt>
                <c:pt idx="17">
                  <c:v>105</c:v>
                </c:pt>
                <c:pt idx="18">
                  <c:v>111</c:v>
                </c:pt>
                <c:pt idx="19">
                  <c:v>164</c:v>
                </c:pt>
              </c:numCache>
            </c:numRef>
          </c:val>
          <c:extLst>
            <c:ext xmlns:c16="http://schemas.microsoft.com/office/drawing/2014/chart" uri="{C3380CC4-5D6E-409C-BE32-E72D297353CC}">
              <c16:uniqueId val="{00000000-0FC0-48FB-B56C-9A9ABC2534B4}"/>
            </c:ext>
          </c:extLst>
        </c:ser>
        <c:ser>
          <c:idx val="1"/>
          <c:order val="1"/>
          <c:tx>
            <c:strRef>
              <c:f>Sheet1!$C$1</c:f>
              <c:strCache>
                <c:ptCount val="1"/>
                <c:pt idx="0">
                  <c:v>North America</c:v>
                </c:pt>
              </c:strCache>
            </c:strRef>
          </c:tx>
          <c:spPr>
            <a:solidFill>
              <a:srgbClr val="7ABC32"/>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7</c:v>
                </c:pt>
                <c:pt idx="1">
                  <c:v>11</c:v>
                </c:pt>
                <c:pt idx="2">
                  <c:v>9</c:v>
                </c:pt>
                <c:pt idx="3">
                  <c:v>20</c:v>
                </c:pt>
                <c:pt idx="4">
                  <c:v>30</c:v>
                </c:pt>
                <c:pt idx="5">
                  <c:v>14</c:v>
                </c:pt>
                <c:pt idx="6">
                  <c:v>19</c:v>
                </c:pt>
                <c:pt idx="7">
                  <c:v>21</c:v>
                </c:pt>
                <c:pt idx="8">
                  <c:v>35</c:v>
                </c:pt>
                <c:pt idx="9">
                  <c:v>43</c:v>
                </c:pt>
                <c:pt idx="10">
                  <c:v>62</c:v>
                </c:pt>
                <c:pt idx="11">
                  <c:v>92</c:v>
                </c:pt>
                <c:pt idx="12">
                  <c:v>89</c:v>
                </c:pt>
                <c:pt idx="13">
                  <c:v>167</c:v>
                </c:pt>
                <c:pt idx="14">
                  <c:v>233</c:v>
                </c:pt>
                <c:pt idx="15">
                  <c:v>231</c:v>
                </c:pt>
                <c:pt idx="16">
                  <c:v>263</c:v>
                </c:pt>
                <c:pt idx="17">
                  <c:v>268</c:v>
                </c:pt>
                <c:pt idx="18">
                  <c:v>394</c:v>
                </c:pt>
                <c:pt idx="19">
                  <c:v>529</c:v>
                </c:pt>
              </c:numCache>
            </c:numRef>
          </c:val>
          <c:extLst>
            <c:ext xmlns:c16="http://schemas.microsoft.com/office/drawing/2014/chart" uri="{C3380CC4-5D6E-409C-BE32-E72D297353CC}">
              <c16:uniqueId val="{00000001-0FC0-48FB-B56C-9A9ABC2534B4}"/>
            </c:ext>
          </c:extLst>
        </c:ser>
        <c:dLbls>
          <c:showLegendKey val="0"/>
          <c:showVal val="0"/>
          <c:showCatName val="0"/>
          <c:showSerName val="0"/>
          <c:showPercent val="0"/>
          <c:showBubbleSize val="0"/>
        </c:dLbls>
        <c:gapWidth val="25"/>
        <c:overlap val="100"/>
        <c:axId val="1385458192"/>
        <c:axId val="1385448112"/>
      </c:barChart>
      <c:catAx>
        <c:axId val="1385458192"/>
        <c:scaling>
          <c:orientation val="minMax"/>
        </c:scaling>
        <c:delete val="0"/>
        <c:axPos val="b"/>
        <c:numFmt formatCode="General" sourceLinked="1"/>
        <c:majorTickMark val="none"/>
        <c:minorTickMark val="none"/>
        <c:tickLblPos val="nextTo"/>
        <c:spPr>
          <a:noFill/>
          <a:ln w="9525" cap="flat" cmpd="sng" algn="ctr">
            <a:solidFill>
              <a:schemeClr val="bg2">
                <a:lumMod val="65000"/>
                <a:lumOff val="35000"/>
              </a:schemeClr>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1385448112"/>
        <c:crosses val="autoZero"/>
        <c:auto val="1"/>
        <c:lblAlgn val="ctr"/>
        <c:lblOffset val="100"/>
        <c:noMultiLvlLbl val="0"/>
      </c:catAx>
      <c:valAx>
        <c:axId val="1385448112"/>
        <c:scaling>
          <c:orientation val="minMax"/>
        </c:scaling>
        <c:delete val="0"/>
        <c:axPos val="l"/>
        <c:majorGridlines>
          <c:spPr>
            <a:ln w="9525" cap="flat" cmpd="sng" algn="ctr">
              <a:solidFill>
                <a:schemeClr val="bg2">
                  <a:lumMod val="50000"/>
                  <a:lumOff val="50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r>
                  <a:rPr lang="en-US" sz="1600" b="1" i="0" u="none" strike="noStrike" kern="1200" baseline="0">
                    <a:solidFill>
                      <a:schemeClr val="bg2"/>
                    </a:solidFill>
                  </a:rPr>
                  <a:t>Number of transplants</a:t>
                </a:r>
              </a:p>
            </c:rich>
          </c:tx>
          <c:layout>
            <c:manualLayout>
              <c:xMode val="edge"/>
              <c:yMode val="edge"/>
              <c:x val="1.0530144357584465E-2"/>
              <c:y val="0.2977894144884654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385458192"/>
        <c:crosses val="autoZero"/>
        <c:crossBetween val="between"/>
      </c:valAx>
      <c:spPr>
        <a:noFill/>
        <a:ln>
          <a:solidFill>
            <a:schemeClr val="bg2">
              <a:lumMod val="65000"/>
              <a:lumOff val="35000"/>
            </a:schemeClr>
          </a:solidFill>
        </a:ln>
        <a:effectLst/>
      </c:spPr>
    </c:plotArea>
    <c:legend>
      <c:legendPos val="t"/>
      <c:layout>
        <c:manualLayout>
          <c:xMode val="edge"/>
          <c:yMode val="edge"/>
          <c:x val="0.14954038989061844"/>
          <c:y val="1.7359857311996959E-2"/>
          <c:w val="0.81012928378406812"/>
          <c:h val="0.1099880552992212"/>
        </c:manualLayout>
      </c:layout>
      <c:overlay val="0"/>
      <c:spPr>
        <a:noFill/>
        <a:ln>
          <a:solidFill>
            <a:schemeClr val="bg2"/>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2"/>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27693164550297E-2"/>
          <c:y val="9.0936046940229845E-2"/>
          <c:w val="0.58122671192625608"/>
          <c:h val="0.7545015785991287"/>
        </c:manualLayout>
      </c:layout>
      <c:pieChart>
        <c:varyColors val="1"/>
        <c:ser>
          <c:idx val="0"/>
          <c:order val="0"/>
          <c:tx>
            <c:strRef>
              <c:f>Sheet1!$B$1</c:f>
              <c:strCache>
                <c:ptCount val="1"/>
                <c:pt idx="0">
                  <c:v>%</c:v>
                </c:pt>
              </c:strCache>
            </c:strRef>
          </c:tx>
          <c:spPr>
            <a:ln>
              <a:solidFill>
                <a:srgbClr val="000000"/>
              </a:solidFill>
            </a:ln>
          </c:spPr>
          <c:explosion val="1"/>
          <c:dPt>
            <c:idx val="0"/>
            <c:bubble3D val="0"/>
            <c:explosion val="0"/>
            <c:spPr>
              <a:solidFill>
                <a:srgbClr val="00B0F0"/>
              </a:solidFill>
              <a:ln>
                <a:solidFill>
                  <a:srgbClr val="000000"/>
                </a:solidFill>
              </a:ln>
            </c:spPr>
            <c:extLst>
              <c:ext xmlns:c16="http://schemas.microsoft.com/office/drawing/2014/chart" uri="{C3380CC4-5D6E-409C-BE32-E72D297353CC}">
                <c16:uniqueId val="{00000001-9F7D-458A-B15B-ED6694CEC523}"/>
              </c:ext>
            </c:extLst>
          </c:dPt>
          <c:dPt>
            <c:idx val="1"/>
            <c:bubble3D val="0"/>
            <c:explosion val="0"/>
            <c:spPr>
              <a:solidFill>
                <a:srgbClr val="7ABC32"/>
              </a:solidFill>
              <a:ln>
                <a:solidFill>
                  <a:srgbClr val="000000"/>
                </a:solidFill>
              </a:ln>
            </c:spPr>
            <c:extLst>
              <c:ext xmlns:c16="http://schemas.microsoft.com/office/drawing/2014/chart" uri="{C3380CC4-5D6E-409C-BE32-E72D297353CC}">
                <c16:uniqueId val="{00000003-9F7D-458A-B15B-ED6694CEC523}"/>
              </c:ext>
            </c:extLst>
          </c:dPt>
          <c:dPt>
            <c:idx val="2"/>
            <c:bubble3D val="0"/>
            <c:explosion val="0"/>
            <c:spPr>
              <a:solidFill>
                <a:srgbClr val="FFC000"/>
              </a:solidFill>
              <a:ln>
                <a:solidFill>
                  <a:schemeClr val="bg2">
                    <a:lumMod val="65000"/>
                    <a:lumOff val="35000"/>
                  </a:schemeClr>
                </a:solidFill>
              </a:ln>
            </c:spPr>
            <c:extLst>
              <c:ext xmlns:c16="http://schemas.microsoft.com/office/drawing/2014/chart" uri="{C3380CC4-5D6E-409C-BE32-E72D297353CC}">
                <c16:uniqueId val="{00000005-9F7D-458A-B15B-ED6694CEC523}"/>
              </c:ext>
            </c:extLst>
          </c:dPt>
          <c:dPt>
            <c:idx val="3"/>
            <c:bubble3D val="0"/>
            <c:explosion val="0"/>
            <c:spPr>
              <a:solidFill>
                <a:srgbClr val="C00000"/>
              </a:solidFill>
              <a:ln>
                <a:solidFill>
                  <a:schemeClr val="bg2">
                    <a:lumMod val="65000"/>
                    <a:lumOff val="35000"/>
                  </a:schemeClr>
                </a:solidFill>
              </a:ln>
            </c:spPr>
            <c:extLst>
              <c:ext xmlns:c16="http://schemas.microsoft.com/office/drawing/2014/chart" uri="{C3380CC4-5D6E-409C-BE32-E72D297353CC}">
                <c16:uniqueId val="{00000007-9F7D-458A-B15B-ED6694CEC523}"/>
              </c:ext>
            </c:extLst>
          </c:dPt>
          <c:dPt>
            <c:idx val="4"/>
            <c:bubble3D val="0"/>
            <c:explosion val="0"/>
            <c:spPr>
              <a:solidFill>
                <a:srgbClr val="00FFFF"/>
              </a:solidFill>
              <a:ln>
                <a:solidFill>
                  <a:srgbClr val="000000"/>
                </a:solidFill>
              </a:ln>
            </c:spPr>
            <c:extLst>
              <c:ext xmlns:c16="http://schemas.microsoft.com/office/drawing/2014/chart" uri="{C3380CC4-5D6E-409C-BE32-E72D297353CC}">
                <c16:uniqueId val="{00000009-9F7D-458A-B15B-ED6694CEC523}"/>
              </c:ext>
            </c:extLst>
          </c:dPt>
          <c:dPt>
            <c:idx val="5"/>
            <c:bubble3D val="0"/>
            <c:explosion val="0"/>
            <c:spPr>
              <a:solidFill>
                <a:srgbClr val="008080"/>
              </a:solidFill>
              <a:ln>
                <a:solidFill>
                  <a:srgbClr val="000000"/>
                </a:solidFill>
              </a:ln>
            </c:spPr>
            <c:extLst>
              <c:ext xmlns:c16="http://schemas.microsoft.com/office/drawing/2014/chart" uri="{C3380CC4-5D6E-409C-BE32-E72D297353CC}">
                <c16:uniqueId val="{0000000B-9F7D-458A-B15B-ED6694CEC523}"/>
              </c:ext>
            </c:extLst>
          </c:dPt>
          <c:dPt>
            <c:idx val="6"/>
            <c:bubble3D val="0"/>
            <c:explosion val="0"/>
            <c:spPr>
              <a:solidFill>
                <a:srgbClr val="FF66FF"/>
              </a:solidFill>
              <a:ln>
                <a:solidFill>
                  <a:srgbClr val="000000"/>
                </a:solidFill>
              </a:ln>
            </c:spPr>
            <c:extLst>
              <c:ext xmlns:c16="http://schemas.microsoft.com/office/drawing/2014/chart" uri="{C3380CC4-5D6E-409C-BE32-E72D297353CC}">
                <c16:uniqueId val="{0000000D-9F7D-458A-B15B-ED6694CEC523}"/>
              </c:ext>
            </c:extLst>
          </c:dPt>
          <c:dPt>
            <c:idx val="7"/>
            <c:bubble3D val="0"/>
            <c:explosion val="0"/>
            <c:spPr>
              <a:solidFill>
                <a:srgbClr val="0038A8"/>
              </a:solidFill>
              <a:ln>
                <a:solidFill>
                  <a:srgbClr val="000000"/>
                </a:solidFill>
              </a:ln>
            </c:spPr>
            <c:extLst>
              <c:ext xmlns:c16="http://schemas.microsoft.com/office/drawing/2014/chart" uri="{C3380CC4-5D6E-409C-BE32-E72D297353CC}">
                <c16:uniqueId val="{0000000F-9F7D-458A-B15B-ED6694CEC523}"/>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7D-458A-B15B-ED6694CEC523}"/>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F7D-458A-B15B-ED6694CEC523}"/>
                </c:ext>
              </c:extLst>
            </c:dLbl>
            <c:dLbl>
              <c:idx val="2"/>
              <c:layout>
                <c:manualLayout>
                  <c:x val="1.5581914916440221E-2"/>
                  <c:y val="-9.715142265046293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F7D-458A-B15B-ED6694CEC523}"/>
                </c:ext>
              </c:extLst>
            </c:dLbl>
            <c:dLbl>
              <c:idx val="3"/>
              <c:layout>
                <c:manualLayout>
                  <c:x val="1.0919127019382097E-2"/>
                  <c:y val="-1.078641314586438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F7D-458A-B15B-ED6694CEC523}"/>
                </c:ext>
              </c:extLst>
            </c:dLbl>
            <c:dLbl>
              <c:idx val="4"/>
              <c:layout>
                <c:manualLayout>
                  <c:x val="-2.5039959470531295E-2"/>
                  <c:y val="9.1849077004146342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F7D-458A-B15B-ED6694CEC523}"/>
                </c:ext>
              </c:extLst>
            </c:dLbl>
            <c:dLbl>
              <c:idx val="5"/>
              <c:layout>
                <c:manualLayout>
                  <c:x val="-1.8298065189008818E-2"/>
                  <c:y val="2.392362656415101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F7D-458A-B15B-ED6694CEC523}"/>
                </c:ext>
              </c:extLst>
            </c:dLbl>
            <c:dLbl>
              <c:idx val="6"/>
              <c:layout>
                <c:manualLayout>
                  <c:x val="1.3445501298296873E-3"/>
                  <c:y val="2.831430663948196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F7D-458A-B15B-ED6694CEC523}"/>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Sheet1!$A$2:$A$13</c:f>
              <c:strCache>
                <c:ptCount val="8"/>
                <c:pt idx="0">
                  <c:v>CHD</c:v>
                </c:pt>
                <c:pt idx="1">
                  <c:v>NICM</c:v>
                </c:pt>
                <c:pt idx="2">
                  <c:v>HCM</c:v>
                </c:pt>
                <c:pt idx="3">
                  <c:v>ICM</c:v>
                </c:pt>
                <c:pt idx="4">
                  <c:v>RCM</c:v>
                </c:pt>
                <c:pt idx="5">
                  <c:v>VCM</c:v>
                </c:pt>
                <c:pt idx="6">
                  <c:v>Retransplant</c:v>
                </c:pt>
                <c:pt idx="7">
                  <c:v>Other</c:v>
                </c:pt>
              </c:strCache>
            </c:strRef>
          </c:cat>
          <c:val>
            <c:numRef>
              <c:f>Sheet1!$B$2:$B$9</c:f>
              <c:numCache>
                <c:formatCode>0.00%</c:formatCode>
                <c:ptCount val="8"/>
                <c:pt idx="0">
                  <c:v>3.6999999999999998E-2</c:v>
                </c:pt>
                <c:pt idx="1">
                  <c:v>0.498</c:v>
                </c:pt>
                <c:pt idx="2">
                  <c:v>3.5000000000000003E-2</c:v>
                </c:pt>
                <c:pt idx="3">
                  <c:v>0.312</c:v>
                </c:pt>
                <c:pt idx="4">
                  <c:v>1.4E-2</c:v>
                </c:pt>
                <c:pt idx="5">
                  <c:v>1.7000000000000001E-2</c:v>
                </c:pt>
                <c:pt idx="6">
                  <c:v>3.1E-2</c:v>
                </c:pt>
                <c:pt idx="7">
                  <c:v>5.6000000000000001E-2</c:v>
                </c:pt>
              </c:numCache>
            </c:numRef>
          </c:val>
          <c:extLst>
            <c:ext xmlns:c16="http://schemas.microsoft.com/office/drawing/2014/chart" uri="{C3380CC4-5D6E-409C-BE32-E72D297353CC}">
              <c16:uniqueId val="{00000010-9F7D-458A-B15B-ED6694CEC523}"/>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1031806182090107"/>
          <c:y val="4.1917212980437477E-2"/>
          <c:w val="0.24696221788066944"/>
          <c:h val="0.935985365739466"/>
        </c:manualLayout>
      </c:layout>
      <c:overlay val="0"/>
      <c:spPr>
        <a:ln>
          <a:solidFill>
            <a:srgbClr val="000000"/>
          </a:solidFill>
        </a:ln>
      </c:spPr>
      <c:txPr>
        <a:bodyPr/>
        <a:lstStyle/>
        <a:p>
          <a:pPr>
            <a:defRPr sz="1800" b="1">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8734423577928"/>
          <c:y val="0.15539775422376695"/>
          <c:w val="0.83353744502088878"/>
          <c:h val="0.76083992376089904"/>
        </c:manualLayout>
      </c:layout>
      <c:barChart>
        <c:barDir val="col"/>
        <c:grouping val="stacked"/>
        <c:varyColors val="0"/>
        <c:ser>
          <c:idx val="0"/>
          <c:order val="0"/>
          <c:tx>
            <c:strRef>
              <c:f>Sheet1!$B$1</c:f>
              <c:strCache>
                <c:ptCount val="1"/>
                <c:pt idx="0">
                  <c:v>Europe</c:v>
                </c:pt>
              </c:strCache>
            </c:strRef>
          </c:tx>
          <c:spPr>
            <a:solidFill>
              <a:srgbClr val="00B0F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3</c:v>
                </c:pt>
                <c:pt idx="1">
                  <c:v>0</c:v>
                </c:pt>
                <c:pt idx="2">
                  <c:v>3</c:v>
                </c:pt>
                <c:pt idx="3">
                  <c:v>5</c:v>
                </c:pt>
                <c:pt idx="4">
                  <c:v>2</c:v>
                </c:pt>
                <c:pt idx="5">
                  <c:v>1</c:v>
                </c:pt>
                <c:pt idx="6">
                  <c:v>1</c:v>
                </c:pt>
                <c:pt idx="7">
                  <c:v>0</c:v>
                </c:pt>
                <c:pt idx="8">
                  <c:v>3</c:v>
                </c:pt>
                <c:pt idx="9">
                  <c:v>2</c:v>
                </c:pt>
                <c:pt idx="10">
                  <c:v>3</c:v>
                </c:pt>
                <c:pt idx="11">
                  <c:v>0</c:v>
                </c:pt>
                <c:pt idx="12">
                  <c:v>2</c:v>
                </c:pt>
                <c:pt idx="13">
                  <c:v>2</c:v>
                </c:pt>
                <c:pt idx="14">
                  <c:v>1</c:v>
                </c:pt>
                <c:pt idx="15">
                  <c:v>3</c:v>
                </c:pt>
                <c:pt idx="16">
                  <c:v>2</c:v>
                </c:pt>
                <c:pt idx="17">
                  <c:v>3</c:v>
                </c:pt>
                <c:pt idx="18">
                  <c:v>3</c:v>
                </c:pt>
                <c:pt idx="19">
                  <c:v>2</c:v>
                </c:pt>
              </c:numCache>
            </c:numRef>
          </c:val>
          <c:extLst>
            <c:ext xmlns:c16="http://schemas.microsoft.com/office/drawing/2014/chart" uri="{C3380CC4-5D6E-409C-BE32-E72D297353CC}">
              <c16:uniqueId val="{00000000-57BB-4427-87A2-120D37208810}"/>
            </c:ext>
          </c:extLst>
        </c:ser>
        <c:ser>
          <c:idx val="1"/>
          <c:order val="1"/>
          <c:tx>
            <c:strRef>
              <c:f>Sheet1!$C$1</c:f>
              <c:strCache>
                <c:ptCount val="1"/>
                <c:pt idx="0">
                  <c:v>North America</c:v>
                </c:pt>
              </c:strCache>
            </c:strRef>
          </c:tx>
          <c:spPr>
            <a:solidFill>
              <a:srgbClr val="92D050"/>
            </a:solidFill>
            <a:ln>
              <a:noFill/>
            </a:ln>
            <a:effectLst/>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Sheet1!$C$2:$C$21</c:f>
              <c:numCache>
                <c:formatCode>General</c:formatCode>
                <c:ptCount val="20"/>
                <c:pt idx="0">
                  <c:v>0</c:v>
                </c:pt>
                <c:pt idx="1">
                  <c:v>1</c:v>
                </c:pt>
                <c:pt idx="2">
                  <c:v>0</c:v>
                </c:pt>
                <c:pt idx="3">
                  <c:v>0</c:v>
                </c:pt>
                <c:pt idx="4">
                  <c:v>0</c:v>
                </c:pt>
                <c:pt idx="5">
                  <c:v>0</c:v>
                </c:pt>
                <c:pt idx="6">
                  <c:v>0</c:v>
                </c:pt>
                <c:pt idx="7">
                  <c:v>0</c:v>
                </c:pt>
                <c:pt idx="8">
                  <c:v>0</c:v>
                </c:pt>
                <c:pt idx="9">
                  <c:v>1</c:v>
                </c:pt>
                <c:pt idx="10">
                  <c:v>0</c:v>
                </c:pt>
                <c:pt idx="11">
                  <c:v>1</c:v>
                </c:pt>
                <c:pt idx="12">
                  <c:v>0</c:v>
                </c:pt>
                <c:pt idx="13">
                  <c:v>1</c:v>
                </c:pt>
                <c:pt idx="14">
                  <c:v>2</c:v>
                </c:pt>
                <c:pt idx="15">
                  <c:v>1</c:v>
                </c:pt>
                <c:pt idx="16">
                  <c:v>0</c:v>
                </c:pt>
                <c:pt idx="17">
                  <c:v>0</c:v>
                </c:pt>
                <c:pt idx="18">
                  <c:v>0</c:v>
                </c:pt>
                <c:pt idx="19">
                  <c:v>0</c:v>
                </c:pt>
              </c:numCache>
            </c:numRef>
          </c:val>
          <c:extLst>
            <c:ext xmlns:c16="http://schemas.microsoft.com/office/drawing/2014/chart" uri="{C3380CC4-5D6E-409C-BE32-E72D297353CC}">
              <c16:uniqueId val="{00000001-57BB-4427-87A2-120D37208810}"/>
            </c:ext>
          </c:extLst>
        </c:ser>
        <c:dLbls>
          <c:showLegendKey val="0"/>
          <c:showVal val="0"/>
          <c:showCatName val="0"/>
          <c:showSerName val="0"/>
          <c:showPercent val="0"/>
          <c:showBubbleSize val="0"/>
        </c:dLbls>
        <c:gapWidth val="25"/>
        <c:overlap val="100"/>
        <c:axId val="1385458192"/>
        <c:axId val="1385448112"/>
      </c:barChart>
      <c:catAx>
        <c:axId val="1385458192"/>
        <c:scaling>
          <c:orientation val="minMax"/>
        </c:scaling>
        <c:delete val="0"/>
        <c:axPos val="b"/>
        <c:numFmt formatCode="General" sourceLinked="1"/>
        <c:majorTickMark val="none"/>
        <c:minorTickMark val="none"/>
        <c:tickLblPos val="nextTo"/>
        <c:spPr>
          <a:noFill/>
          <a:ln w="9525" cap="flat" cmpd="sng" algn="ctr">
            <a:solidFill>
              <a:schemeClr val="bg2">
                <a:lumMod val="65000"/>
                <a:lumOff val="35000"/>
              </a:schemeClr>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1385448112"/>
        <c:crosses val="autoZero"/>
        <c:auto val="1"/>
        <c:lblAlgn val="ctr"/>
        <c:lblOffset val="100"/>
        <c:noMultiLvlLbl val="0"/>
      </c:catAx>
      <c:valAx>
        <c:axId val="1385448112"/>
        <c:scaling>
          <c:orientation val="minMax"/>
        </c:scaling>
        <c:delete val="0"/>
        <c:axPos val="l"/>
        <c:majorGridlines>
          <c:spPr>
            <a:ln w="9525" cap="flat" cmpd="sng" algn="ctr">
              <a:solidFill>
                <a:schemeClr val="bg2">
                  <a:lumMod val="50000"/>
                  <a:lumOff val="50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r>
                  <a:rPr lang="en-US" sz="1600" b="1" i="0" u="none" strike="noStrike" kern="1200" baseline="0">
                    <a:solidFill>
                      <a:schemeClr val="bg2"/>
                    </a:solidFill>
                  </a:rPr>
                  <a:t>Number of transplants</a:t>
                </a:r>
              </a:p>
            </c:rich>
          </c:tx>
          <c:layout>
            <c:manualLayout>
              <c:xMode val="edge"/>
              <c:yMode val="edge"/>
              <c:x val="4.6539766117146872E-2"/>
              <c:y val="0.2951549745589854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1385458192"/>
        <c:crosses val="autoZero"/>
        <c:crossBetween val="between"/>
      </c:valAx>
      <c:spPr>
        <a:noFill/>
        <a:ln>
          <a:solidFill>
            <a:schemeClr val="bg2">
              <a:lumMod val="65000"/>
              <a:lumOff val="35000"/>
            </a:schemeClr>
          </a:solidFill>
        </a:ln>
        <a:effectLst/>
      </c:spPr>
    </c:plotArea>
    <c:legend>
      <c:legendPos val="t"/>
      <c:layout>
        <c:manualLayout>
          <c:xMode val="edge"/>
          <c:yMode val="edge"/>
          <c:x val="0.15326211811072885"/>
          <c:y val="1.7359857311996959E-2"/>
          <c:w val="0.80280024531667082"/>
          <c:h val="0.1099880552992212"/>
        </c:manualLayout>
      </c:layout>
      <c:overlay val="0"/>
      <c:spPr>
        <a:noFill/>
        <a:ln>
          <a:solidFill>
            <a:schemeClr val="bg2"/>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2"/>
          </a:solidFill>
          <a:latin typeface="+mn-lt"/>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1"/>
          <c:order val="1"/>
          <c:tx>
            <c:strRef>
              <c:f>Sheet1!$B$1</c:f>
              <c:strCache>
                <c:ptCount val="1"/>
                <c:pt idx="0">
                  <c:v>2005-2009 (N=8,621)</c:v>
                </c:pt>
              </c:strCache>
            </c:strRef>
          </c:tx>
          <c:spPr>
            <a:ln w="44450">
              <a:solidFill>
                <a:srgbClr val="00B0F0"/>
              </a:solidFill>
              <a:prstDash val="solid"/>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0.98190429690000003</c:v>
                </c:pt>
                <c:pt idx="2">
                  <c:v>0.97401672360000002</c:v>
                </c:pt>
                <c:pt idx="3">
                  <c:v>0.96624511719999995</c:v>
                </c:pt>
                <c:pt idx="4">
                  <c:v>0.95905273440000005</c:v>
                </c:pt>
                <c:pt idx="5">
                  <c:v>0.9524395752</c:v>
                </c:pt>
                <c:pt idx="6">
                  <c:v>0.94733276369999997</c:v>
                </c:pt>
                <c:pt idx="7">
                  <c:v>0.94268920899999997</c:v>
                </c:pt>
                <c:pt idx="8">
                  <c:v>0.93885620120000002</c:v>
                </c:pt>
                <c:pt idx="9">
                  <c:v>0.93583435059999998</c:v>
                </c:pt>
                <c:pt idx="10">
                  <c:v>0.93281250000000004</c:v>
                </c:pt>
                <c:pt idx="11">
                  <c:v>0.92932434080000004</c:v>
                </c:pt>
                <c:pt idx="12">
                  <c:v>0.92665039059999998</c:v>
                </c:pt>
                <c:pt idx="13">
                  <c:v>0.92397583009999995</c:v>
                </c:pt>
                <c:pt idx="14">
                  <c:v>0.92083618160000003</c:v>
                </c:pt>
                <c:pt idx="15">
                  <c:v>0.91897521969999996</c:v>
                </c:pt>
                <c:pt idx="16">
                  <c:v>0.91653320309999997</c:v>
                </c:pt>
                <c:pt idx="17">
                  <c:v>0.91443969729999997</c:v>
                </c:pt>
                <c:pt idx="18">
                  <c:v>0.91211425779999999</c:v>
                </c:pt>
                <c:pt idx="19">
                  <c:v>0.91060180660000001</c:v>
                </c:pt>
                <c:pt idx="20">
                  <c:v>0.90781066889999995</c:v>
                </c:pt>
                <c:pt idx="21">
                  <c:v>0.90513488769999995</c:v>
                </c:pt>
                <c:pt idx="22">
                  <c:v>0.90280883789999999</c:v>
                </c:pt>
                <c:pt idx="23">
                  <c:v>0.90094726560000005</c:v>
                </c:pt>
                <c:pt idx="24">
                  <c:v>0.89896911619999997</c:v>
                </c:pt>
                <c:pt idx="25">
                  <c:v>0.89664184570000005</c:v>
                </c:pt>
                <c:pt idx="26">
                  <c:v>0.89489624020000003</c:v>
                </c:pt>
                <c:pt idx="27">
                  <c:v>0.89280090329999995</c:v>
                </c:pt>
                <c:pt idx="28">
                  <c:v>0.89117187499999995</c:v>
                </c:pt>
                <c:pt idx="29">
                  <c:v>0.88965881349999998</c:v>
                </c:pt>
                <c:pt idx="30">
                  <c:v>0.88802917479999999</c:v>
                </c:pt>
                <c:pt idx="31">
                  <c:v>0.88628356929999996</c:v>
                </c:pt>
                <c:pt idx="32">
                  <c:v>0.88383911130000004</c:v>
                </c:pt>
                <c:pt idx="33">
                  <c:v>0.88162719730000005</c:v>
                </c:pt>
                <c:pt idx="34">
                  <c:v>0.87999755859999995</c:v>
                </c:pt>
                <c:pt idx="35">
                  <c:v>0.87860046390000002</c:v>
                </c:pt>
                <c:pt idx="36">
                  <c:v>0.87697082520000003</c:v>
                </c:pt>
                <c:pt idx="37">
                  <c:v>0.87510742190000002</c:v>
                </c:pt>
                <c:pt idx="38">
                  <c:v>0.8738262939</c:v>
                </c:pt>
                <c:pt idx="39">
                  <c:v>0.87207824710000004</c:v>
                </c:pt>
                <c:pt idx="40">
                  <c:v>0.87021423340000004</c:v>
                </c:pt>
                <c:pt idx="41">
                  <c:v>0.86916564939999996</c:v>
                </c:pt>
                <c:pt idx="42">
                  <c:v>0.86788330079999998</c:v>
                </c:pt>
                <c:pt idx="43">
                  <c:v>0.86566955570000004</c:v>
                </c:pt>
                <c:pt idx="44">
                  <c:v>0.86403747559999999</c:v>
                </c:pt>
                <c:pt idx="45">
                  <c:v>0.86252258299999995</c:v>
                </c:pt>
                <c:pt idx="46">
                  <c:v>0.86124084469999995</c:v>
                </c:pt>
                <c:pt idx="47">
                  <c:v>0.85984191889999995</c:v>
                </c:pt>
                <c:pt idx="48">
                  <c:v>0.85797729489999996</c:v>
                </c:pt>
                <c:pt idx="49">
                  <c:v>0.85704467770000003</c:v>
                </c:pt>
                <c:pt idx="50">
                  <c:v>0.85564575200000004</c:v>
                </c:pt>
                <c:pt idx="51">
                  <c:v>0.85389770509999996</c:v>
                </c:pt>
                <c:pt idx="52">
                  <c:v>0.85249877929999995</c:v>
                </c:pt>
                <c:pt idx="53">
                  <c:v>0.85144958500000001</c:v>
                </c:pt>
                <c:pt idx="54">
                  <c:v>0.84946777340000001</c:v>
                </c:pt>
                <c:pt idx="55">
                  <c:v>0.84795227049999999</c:v>
                </c:pt>
                <c:pt idx="56">
                  <c:v>0.84632080080000005</c:v>
                </c:pt>
                <c:pt idx="57">
                  <c:v>0.84468872070000001</c:v>
                </c:pt>
                <c:pt idx="58">
                  <c:v>0.84375610349999997</c:v>
                </c:pt>
                <c:pt idx="59">
                  <c:v>0.84224060059999994</c:v>
                </c:pt>
                <c:pt idx="60">
                  <c:v>0.84107482909999998</c:v>
                </c:pt>
                <c:pt idx="61">
                  <c:v>0.83990905760000001</c:v>
                </c:pt>
                <c:pt idx="62">
                  <c:v>0.83839355469999999</c:v>
                </c:pt>
                <c:pt idx="63">
                  <c:v>0.8364117432</c:v>
                </c:pt>
                <c:pt idx="64">
                  <c:v>0.83512878420000003</c:v>
                </c:pt>
                <c:pt idx="65">
                  <c:v>0.83407958979999997</c:v>
                </c:pt>
                <c:pt idx="66">
                  <c:v>0.83256347659999996</c:v>
                </c:pt>
                <c:pt idx="67">
                  <c:v>0.83116455079999996</c:v>
                </c:pt>
                <c:pt idx="68">
                  <c:v>0.82953186040000004</c:v>
                </c:pt>
                <c:pt idx="69">
                  <c:v>0.82801574710000003</c:v>
                </c:pt>
                <c:pt idx="70">
                  <c:v>0.82603332519999995</c:v>
                </c:pt>
                <c:pt idx="71">
                  <c:v>0.82498352050000001</c:v>
                </c:pt>
                <c:pt idx="72">
                  <c:v>0.82346679690000002</c:v>
                </c:pt>
                <c:pt idx="73">
                  <c:v>0.82241699219999997</c:v>
                </c:pt>
              </c:numCache>
            </c:numRef>
          </c:yVal>
          <c:smooth val="0"/>
          <c:extLst>
            <c:ext xmlns:c16="http://schemas.microsoft.com/office/drawing/2014/chart" uri="{C3380CC4-5D6E-409C-BE32-E72D297353CC}">
              <c16:uniqueId val="{00000001-1169-45CC-B74B-A90650AA147B}"/>
            </c:ext>
          </c:extLst>
        </c:ser>
        <c:ser>
          <c:idx val="2"/>
          <c:order val="2"/>
          <c:tx>
            <c:strRef>
              <c:f>Sheet1!$C$1</c:f>
              <c:strCache>
                <c:ptCount val="1"/>
                <c:pt idx="0">
                  <c:v>2010-2017 (N=19,296)</c:v>
                </c:pt>
              </c:strCache>
            </c:strRef>
          </c:tx>
          <c:spPr>
            <a:ln w="44450">
              <a:solidFill>
                <a:srgbClr val="00B05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0.98906494140000001</c:v>
                </c:pt>
                <c:pt idx="2">
                  <c:v>0.98305236819999997</c:v>
                </c:pt>
                <c:pt idx="3">
                  <c:v>0.97771179200000002</c:v>
                </c:pt>
                <c:pt idx="4">
                  <c:v>0.97319641109999999</c:v>
                </c:pt>
                <c:pt idx="5">
                  <c:v>0.96919677729999998</c:v>
                </c:pt>
                <c:pt idx="6">
                  <c:v>0.96587097170000002</c:v>
                </c:pt>
                <c:pt idx="7">
                  <c:v>0.96150329590000005</c:v>
                </c:pt>
                <c:pt idx="8">
                  <c:v>0.95921386720000001</c:v>
                </c:pt>
                <c:pt idx="9">
                  <c:v>0.95718322749999996</c:v>
                </c:pt>
                <c:pt idx="10">
                  <c:v>0.95504760740000005</c:v>
                </c:pt>
                <c:pt idx="11">
                  <c:v>0.95239074710000005</c:v>
                </c:pt>
                <c:pt idx="12">
                  <c:v>0.95020202639999995</c:v>
                </c:pt>
                <c:pt idx="13">
                  <c:v>0.94801330569999998</c:v>
                </c:pt>
                <c:pt idx="14">
                  <c:v>0.94650146479999997</c:v>
                </c:pt>
                <c:pt idx="15">
                  <c:v>0.94493774409999998</c:v>
                </c:pt>
                <c:pt idx="16">
                  <c:v>0.9433734131</c:v>
                </c:pt>
                <c:pt idx="17">
                  <c:v>0.94222656250000003</c:v>
                </c:pt>
                <c:pt idx="18">
                  <c:v>0.94045349119999999</c:v>
                </c:pt>
                <c:pt idx="19">
                  <c:v>0.93862853999999996</c:v>
                </c:pt>
                <c:pt idx="20">
                  <c:v>0.93695983890000001</c:v>
                </c:pt>
                <c:pt idx="21">
                  <c:v>0.93565612789999997</c:v>
                </c:pt>
                <c:pt idx="22">
                  <c:v>0.93403930660000001</c:v>
                </c:pt>
                <c:pt idx="23">
                  <c:v>0.93242248539999995</c:v>
                </c:pt>
                <c:pt idx="24">
                  <c:v>0.93064880370000003</c:v>
                </c:pt>
                <c:pt idx="25">
                  <c:v>0.92944946289999997</c:v>
                </c:pt>
                <c:pt idx="26">
                  <c:v>0.92793701169999998</c:v>
                </c:pt>
                <c:pt idx="27">
                  <c:v>0.92673706050000004</c:v>
                </c:pt>
                <c:pt idx="28">
                  <c:v>0.92522460939999995</c:v>
                </c:pt>
                <c:pt idx="29">
                  <c:v>0.92371154789999999</c:v>
                </c:pt>
                <c:pt idx="30">
                  <c:v>0.92193786619999996</c:v>
                </c:pt>
                <c:pt idx="31">
                  <c:v>0.92052917479999996</c:v>
                </c:pt>
                <c:pt idx="32">
                  <c:v>0.91922485350000005</c:v>
                </c:pt>
                <c:pt idx="33">
                  <c:v>0.91786804200000005</c:v>
                </c:pt>
                <c:pt idx="34">
                  <c:v>0.9166680908</c:v>
                </c:pt>
                <c:pt idx="35">
                  <c:v>0.91489440919999998</c:v>
                </c:pt>
                <c:pt idx="36">
                  <c:v>0.91358947749999997</c:v>
                </c:pt>
                <c:pt idx="37">
                  <c:v>0.91207580570000002</c:v>
                </c:pt>
                <c:pt idx="38">
                  <c:v>0.91056213379999995</c:v>
                </c:pt>
                <c:pt idx="39">
                  <c:v>0.90894348140000003</c:v>
                </c:pt>
                <c:pt idx="40">
                  <c:v>0.90722045900000003</c:v>
                </c:pt>
                <c:pt idx="41">
                  <c:v>0.90586303710000005</c:v>
                </c:pt>
                <c:pt idx="42">
                  <c:v>0.90403564449999996</c:v>
                </c:pt>
                <c:pt idx="43">
                  <c:v>0.90246887210000004</c:v>
                </c:pt>
                <c:pt idx="44">
                  <c:v>0.90121521000000004</c:v>
                </c:pt>
                <c:pt idx="45">
                  <c:v>0.89980529789999997</c:v>
                </c:pt>
                <c:pt idx="46">
                  <c:v>0.89855163569999996</c:v>
                </c:pt>
                <c:pt idx="47">
                  <c:v>0.89698486330000005</c:v>
                </c:pt>
                <c:pt idx="48">
                  <c:v>0.89552246089999998</c:v>
                </c:pt>
                <c:pt idx="49">
                  <c:v>0.89426879879999999</c:v>
                </c:pt>
                <c:pt idx="50">
                  <c:v>0.89301513669999999</c:v>
                </c:pt>
                <c:pt idx="51">
                  <c:v>0.89181335449999999</c:v>
                </c:pt>
                <c:pt idx="52">
                  <c:v>0.89076904300000004</c:v>
                </c:pt>
                <c:pt idx="53">
                  <c:v>0.88946289059999994</c:v>
                </c:pt>
                <c:pt idx="54">
                  <c:v>0.88826110840000005</c:v>
                </c:pt>
                <c:pt idx="55">
                  <c:v>0.88695556639999995</c:v>
                </c:pt>
                <c:pt idx="56">
                  <c:v>0.88591064450000001</c:v>
                </c:pt>
                <c:pt idx="57">
                  <c:v>0.88429077150000002</c:v>
                </c:pt>
                <c:pt idx="58">
                  <c:v>0.88282775879999997</c:v>
                </c:pt>
                <c:pt idx="59">
                  <c:v>0.8814697266</c:v>
                </c:pt>
                <c:pt idx="60">
                  <c:v>0.88026794429999999</c:v>
                </c:pt>
                <c:pt idx="61">
                  <c:v>0.87885681149999995</c:v>
                </c:pt>
                <c:pt idx="62">
                  <c:v>0.87770751950000003</c:v>
                </c:pt>
                <c:pt idx="63">
                  <c:v>0.8766101074</c:v>
                </c:pt>
                <c:pt idx="64">
                  <c:v>0.87603515629999995</c:v>
                </c:pt>
                <c:pt idx="65">
                  <c:v>0.87472839359999999</c:v>
                </c:pt>
                <c:pt idx="66">
                  <c:v>0.87352661129999998</c:v>
                </c:pt>
                <c:pt idx="67">
                  <c:v>0.87164550780000005</c:v>
                </c:pt>
                <c:pt idx="68">
                  <c:v>0.87013000490000003</c:v>
                </c:pt>
                <c:pt idx="69">
                  <c:v>0.86929382320000004</c:v>
                </c:pt>
                <c:pt idx="70">
                  <c:v>0.86814392090000003</c:v>
                </c:pt>
                <c:pt idx="71">
                  <c:v>0.8670983887</c:v>
                </c:pt>
                <c:pt idx="72">
                  <c:v>0.86568603519999998</c:v>
                </c:pt>
                <c:pt idx="73">
                  <c:v>0.86495422359999996</c:v>
                </c:pt>
              </c:numCache>
            </c:numRef>
          </c:yVal>
          <c:smooth val="0"/>
          <c:extLst>
            <c:ext xmlns:c16="http://schemas.microsoft.com/office/drawing/2014/chart" uri="{C3380CC4-5D6E-409C-BE32-E72D297353CC}">
              <c16:uniqueId val="{00000002-1169-45CC-B74B-A90650AA147B}"/>
            </c:ext>
          </c:extLst>
        </c:ser>
        <c:ser>
          <c:idx val="3"/>
          <c:order val="3"/>
          <c:tx>
            <c:strRef>
              <c:f>Sheet1!$D$1</c:f>
              <c:strCache>
                <c:ptCount val="1"/>
                <c:pt idx="0">
                  <c:v>2018-2023 (N=19,706)</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0.99238769530000004</c:v>
                </c:pt>
                <c:pt idx="2">
                  <c:v>0.98873413089999995</c:v>
                </c:pt>
                <c:pt idx="3">
                  <c:v>0.98401428219999998</c:v>
                </c:pt>
                <c:pt idx="4">
                  <c:v>0.98015624999999995</c:v>
                </c:pt>
                <c:pt idx="5">
                  <c:v>0.97685180660000004</c:v>
                </c:pt>
                <c:pt idx="6">
                  <c:v>0.97374572749999999</c:v>
                </c:pt>
                <c:pt idx="7">
                  <c:v>0.97104248049999997</c:v>
                </c:pt>
                <c:pt idx="8">
                  <c:v>0.96833801269999997</c:v>
                </c:pt>
                <c:pt idx="9">
                  <c:v>0.96455932619999996</c:v>
                </c:pt>
                <c:pt idx="10">
                  <c:v>0.96266845700000003</c:v>
                </c:pt>
                <c:pt idx="11">
                  <c:v>0.96077697750000002</c:v>
                </c:pt>
                <c:pt idx="12">
                  <c:v>0.95903808589999995</c:v>
                </c:pt>
                <c:pt idx="13">
                  <c:v>0.95673583979999999</c:v>
                </c:pt>
                <c:pt idx="14">
                  <c:v>0.95489379880000003</c:v>
                </c:pt>
                <c:pt idx="15">
                  <c:v>0.95335815430000004</c:v>
                </c:pt>
                <c:pt idx="16">
                  <c:v>0.95197631839999997</c:v>
                </c:pt>
                <c:pt idx="17">
                  <c:v>0.95028686520000005</c:v>
                </c:pt>
                <c:pt idx="18">
                  <c:v>0.94829040529999997</c:v>
                </c:pt>
                <c:pt idx="19">
                  <c:v>0.94685668950000001</c:v>
                </c:pt>
                <c:pt idx="20">
                  <c:v>0.94557617189999998</c:v>
                </c:pt>
                <c:pt idx="21">
                  <c:v>0.94368103029999995</c:v>
                </c:pt>
                <c:pt idx="22">
                  <c:v>0.94204162599999997</c:v>
                </c:pt>
                <c:pt idx="23">
                  <c:v>0.93999267580000001</c:v>
                </c:pt>
                <c:pt idx="24">
                  <c:v>0.93845520019999995</c:v>
                </c:pt>
                <c:pt idx="25">
                  <c:v>0.937020874</c:v>
                </c:pt>
                <c:pt idx="26">
                  <c:v>0.93548339840000005</c:v>
                </c:pt>
                <c:pt idx="27">
                  <c:v>0.93399658200000002</c:v>
                </c:pt>
                <c:pt idx="28">
                  <c:v>0.93240783689999995</c:v>
                </c:pt>
                <c:pt idx="29">
                  <c:v>0.93061340329999998</c:v>
                </c:pt>
                <c:pt idx="30">
                  <c:v>0.92948608399999999</c:v>
                </c:pt>
                <c:pt idx="31">
                  <c:v>0.92774291990000002</c:v>
                </c:pt>
                <c:pt idx="32">
                  <c:v>0.92584594730000003</c:v>
                </c:pt>
                <c:pt idx="33">
                  <c:v>0.92466674800000004</c:v>
                </c:pt>
                <c:pt idx="34">
                  <c:v>0.92328247070000002</c:v>
                </c:pt>
                <c:pt idx="35">
                  <c:v>0.92235900879999999</c:v>
                </c:pt>
                <c:pt idx="36">
                  <c:v>0.92097412109999999</c:v>
                </c:pt>
                <c:pt idx="37">
                  <c:v>0.91974243160000002</c:v>
                </c:pt>
                <c:pt idx="38">
                  <c:v>0.91861267089999998</c:v>
                </c:pt>
                <c:pt idx="39">
                  <c:v>0.91727722170000003</c:v>
                </c:pt>
                <c:pt idx="40">
                  <c:v>0.91619812010000001</c:v>
                </c:pt>
                <c:pt idx="41">
                  <c:v>0.91481079099999996</c:v>
                </c:pt>
                <c:pt idx="42">
                  <c:v>0.91337158200000002</c:v>
                </c:pt>
                <c:pt idx="43">
                  <c:v>0.91203613279999995</c:v>
                </c:pt>
                <c:pt idx="44">
                  <c:v>0.91095703130000005</c:v>
                </c:pt>
                <c:pt idx="45">
                  <c:v>0.90920959469999996</c:v>
                </c:pt>
                <c:pt idx="46">
                  <c:v>0.90828491209999995</c:v>
                </c:pt>
                <c:pt idx="47">
                  <c:v>0.90746276859999997</c:v>
                </c:pt>
                <c:pt idx="48">
                  <c:v>0.90658874509999998</c:v>
                </c:pt>
                <c:pt idx="49">
                  <c:v>0.90540649409999996</c:v>
                </c:pt>
                <c:pt idx="50">
                  <c:v>0.90437866209999995</c:v>
                </c:pt>
                <c:pt idx="51">
                  <c:v>0.90309387210000003</c:v>
                </c:pt>
                <c:pt idx="52">
                  <c:v>0.90201416020000003</c:v>
                </c:pt>
                <c:pt idx="53">
                  <c:v>0.90072937009999998</c:v>
                </c:pt>
                <c:pt idx="54">
                  <c:v>0.89959838869999997</c:v>
                </c:pt>
                <c:pt idx="55">
                  <c:v>0.89857055659999996</c:v>
                </c:pt>
                <c:pt idx="56">
                  <c:v>0.89728515630000005</c:v>
                </c:pt>
                <c:pt idx="57">
                  <c:v>0.89651367189999998</c:v>
                </c:pt>
                <c:pt idx="58">
                  <c:v>0.89527954099999996</c:v>
                </c:pt>
                <c:pt idx="59">
                  <c:v>0.89368469240000004</c:v>
                </c:pt>
                <c:pt idx="60">
                  <c:v>0.89255310060000004</c:v>
                </c:pt>
                <c:pt idx="61">
                  <c:v>0.89147277830000005</c:v>
                </c:pt>
                <c:pt idx="62">
                  <c:v>0.89065002439999996</c:v>
                </c:pt>
                <c:pt idx="63">
                  <c:v>0.88967224119999999</c:v>
                </c:pt>
                <c:pt idx="64">
                  <c:v>0.88884887700000004</c:v>
                </c:pt>
                <c:pt idx="65">
                  <c:v>0.88817993159999997</c:v>
                </c:pt>
                <c:pt idx="66">
                  <c:v>0.88658386229999997</c:v>
                </c:pt>
                <c:pt idx="67">
                  <c:v>0.8853991699</c:v>
                </c:pt>
                <c:pt idx="68">
                  <c:v>0.88431640629999997</c:v>
                </c:pt>
                <c:pt idx="69">
                  <c:v>0.88323303220000005</c:v>
                </c:pt>
                <c:pt idx="70">
                  <c:v>0.88261291500000005</c:v>
                </c:pt>
                <c:pt idx="71">
                  <c:v>0.8814746094</c:v>
                </c:pt>
                <c:pt idx="72">
                  <c:v>0.88054138179999997</c:v>
                </c:pt>
                <c:pt idx="73">
                  <c:v>0.87902893069999999</c:v>
                </c:pt>
              </c:numCache>
            </c:numRef>
          </c:yVal>
          <c:smooth val="0"/>
          <c:extLst>
            <c:ext xmlns:c16="http://schemas.microsoft.com/office/drawing/2014/chart" uri="{C3380CC4-5D6E-409C-BE32-E72D297353CC}">
              <c16:uniqueId val="{00000003-1169-45CC-B74B-A90650AA147B}"/>
            </c:ext>
          </c:extLst>
        </c:ser>
        <c:dLbls>
          <c:showLegendKey val="0"/>
          <c:showVal val="0"/>
          <c:showCatName val="0"/>
          <c:showSerName val="0"/>
          <c:showPercent val="0"/>
          <c:showBubbleSize val="0"/>
        </c:dLbls>
        <c:axId val="684752808"/>
        <c:axId val="684753200"/>
        <c:extLst>
          <c:ext xmlns:c15="http://schemas.microsoft.com/office/drawing/2012/chart" uri="{02D57815-91ED-43cb-92C2-25804820EDAC}">
            <c15:filteredScatterSeries>
              <c15:ser>
                <c:idx val="0"/>
                <c:order val="0"/>
                <c:tx>
                  <c:strRef>
                    <c:extLst>
                      <c:ext uri="{02D57815-91ED-43cb-92C2-25804820EDAC}">
                        <c15:formulaRef>
                          <c15:sqref>Sheet1!#REF!</c15:sqref>
                        </c15:formulaRef>
                      </c:ext>
                    </c:extLst>
                    <c:strCache>
                      <c:ptCount val="1"/>
                      <c:pt idx="0">
                        <c:v>#REF!</c:v>
                      </c:pt>
                    </c:strCache>
                  </c:strRef>
                </c:tx>
                <c:spPr>
                  <a:ln w="41275">
                    <a:solidFill>
                      <a:srgbClr val="00B0F0"/>
                    </a:solidFill>
                  </a:ln>
                </c:spPr>
                <c:marker>
                  <c:symbol val="none"/>
                </c:marker>
                <c:xVal>
                  <c:numRef>
                    <c:extLst>
                      <c:ext uri="{02D57815-91ED-43cb-92C2-25804820EDAC}">
                        <c15:formulaRef>
                          <c15:sqref>Sheet1!$A$2:$A$75</c15:sqref>
                        </c15:formulaRef>
                      </c:ext>
                    </c:extLst>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extLst>
                      <c:ext uri="{02D57815-91ED-43cb-92C2-25804820EDAC}">
                        <c15:formulaRef>
                          <c15:sqref>Sheet1!#REF!</c15:sqref>
                        </c15:formulaRef>
                      </c:ext>
                    </c:extLst>
                    <c:numCache>
                      <c:formatCode>General</c:formatCode>
                      <c:ptCount val="1"/>
                      <c:pt idx="0">
                        <c:v>1</c:v>
                      </c:pt>
                    </c:numCache>
                  </c:numRef>
                </c:yVal>
                <c:smooth val="0"/>
                <c:extLst>
                  <c:ext xmlns:c16="http://schemas.microsoft.com/office/drawing/2014/chart" uri="{C3380CC4-5D6E-409C-BE32-E72D297353CC}">
                    <c16:uniqueId val="{00000000-1169-45CC-B74B-A90650AA147B}"/>
                  </c:ext>
                </c:extLst>
              </c15:ser>
            </c15:filteredScatterSeries>
          </c:ext>
        </c:extLst>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9.1716784514774732E-2"/>
          <c:y val="0.53620079539340504"/>
          <c:w val="0.27341868588299334"/>
          <c:h val="0.2878281302167548"/>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91220849970431E-2"/>
          <c:y val="5.8440076244230546E-2"/>
          <c:w val="0.90662548053471426"/>
          <c:h val="0.65183006904075158"/>
        </c:manualLayout>
      </c:layout>
      <c:scatterChart>
        <c:scatterStyle val="lineMarker"/>
        <c:varyColors val="0"/>
        <c:ser>
          <c:idx val="0"/>
          <c:order val="0"/>
          <c:tx>
            <c:strRef>
              <c:f>Sheet1!$B$1</c:f>
              <c:strCache>
                <c:ptCount val="1"/>
                <c:pt idx="0">
                  <c:v>2005-2009 (N=7,050)</c:v>
                </c:pt>
              </c:strCache>
            </c:strRef>
          </c:tx>
          <c:spPr>
            <a:ln w="44450">
              <a:solidFill>
                <a:srgbClr val="00B0F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Sheet1!$B$2:$B$26</c:f>
              <c:numCache>
                <c:formatCode>0.00000000</c:formatCode>
                <c:ptCount val="25"/>
                <c:pt idx="0">
                  <c:v>1</c:v>
                </c:pt>
                <c:pt idx="1">
                  <c:v>1</c:v>
                </c:pt>
                <c:pt idx="2">
                  <c:v>1</c:v>
                </c:pt>
                <c:pt idx="3">
                  <c:v>1</c:v>
                </c:pt>
                <c:pt idx="4">
                  <c:v>0.99957397459999997</c:v>
                </c:pt>
                <c:pt idx="5">
                  <c:v>0.96336120609999998</c:v>
                </c:pt>
                <c:pt idx="6">
                  <c:v>0.93636169430000005</c:v>
                </c:pt>
                <c:pt idx="7">
                  <c:v>0.90905029299999995</c:v>
                </c:pt>
                <c:pt idx="8">
                  <c:v>0.88426879879999998</c:v>
                </c:pt>
                <c:pt idx="9">
                  <c:v>0.86084045409999999</c:v>
                </c:pt>
                <c:pt idx="10">
                  <c:v>0.83737915039999999</c:v>
                </c:pt>
                <c:pt idx="11">
                  <c:v>0.81619079589999999</c:v>
                </c:pt>
                <c:pt idx="12">
                  <c:v>0.79427246090000003</c:v>
                </c:pt>
                <c:pt idx="13">
                  <c:v>0.77342224120000003</c:v>
                </c:pt>
                <c:pt idx="14">
                  <c:v>0.75383544920000001</c:v>
                </c:pt>
                <c:pt idx="15">
                  <c:v>0.73409606930000004</c:v>
                </c:pt>
                <c:pt idx="16">
                  <c:v>0.71692932129999998</c:v>
                </c:pt>
                <c:pt idx="17">
                  <c:v>0.70158935550000001</c:v>
                </c:pt>
                <c:pt idx="18">
                  <c:v>0.68421020509999997</c:v>
                </c:pt>
                <c:pt idx="19">
                  <c:v>0.66624694819999997</c:v>
                </c:pt>
                <c:pt idx="20">
                  <c:v>0.64710693360000004</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2010-2017 (N=16,543)</c:v>
                </c:pt>
              </c:strCache>
            </c:strRef>
          </c:tx>
          <c:spPr>
            <a:ln w="44450">
              <a:solidFill>
                <a:srgbClr val="00B050"/>
              </a:solidFill>
              <a:prstDash val="solid"/>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Sheet1!$C$2:$C$26</c:f>
              <c:numCache>
                <c:formatCode>0.00000000</c:formatCode>
                <c:ptCount val="25"/>
                <c:pt idx="0">
                  <c:v>1</c:v>
                </c:pt>
                <c:pt idx="1">
                  <c:v>1</c:v>
                </c:pt>
                <c:pt idx="2">
                  <c:v>1</c:v>
                </c:pt>
                <c:pt idx="3">
                  <c:v>1</c:v>
                </c:pt>
                <c:pt idx="4">
                  <c:v>0.99975769039999995</c:v>
                </c:pt>
                <c:pt idx="5">
                  <c:v>0.97185058589999995</c:v>
                </c:pt>
                <c:pt idx="6">
                  <c:v>0.9480401611</c:v>
                </c:pt>
                <c:pt idx="7">
                  <c:v>0.92554809569999996</c:v>
                </c:pt>
                <c:pt idx="8">
                  <c:v>0.90346862790000004</c:v>
                </c:pt>
                <c:pt idx="9">
                  <c:v>0.8798217773</c:v>
                </c:pt>
                <c:pt idx="10">
                  <c:v>0.85651977540000002</c:v>
                </c:pt>
                <c:pt idx="11">
                  <c:v>0.83593444819999996</c:v>
                </c:pt>
                <c:pt idx="12">
                  <c:v>0.81649414060000003</c:v>
                </c:pt>
                <c:pt idx="13">
                  <c:v>0.79573120119999996</c:v>
                </c:pt>
                <c:pt idx="14">
                  <c:v>0.77586242679999995</c:v>
                </c:pt>
                <c:pt idx="15">
                  <c:v>0.75885375980000003</c:v>
                </c:pt>
                <c:pt idx="16">
                  <c:v>0.73974487300000002</c:v>
                </c:pt>
                <c:pt idx="17">
                  <c:v>0.71985412599999998</c:v>
                </c:pt>
                <c:pt idx="18">
                  <c:v>0.70166259769999995</c:v>
                </c:pt>
                <c:pt idx="19">
                  <c:v>0.68475036619999996</c:v>
                </c:pt>
                <c:pt idx="20">
                  <c:v>0.66658813480000001</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2018-2020 (N=8,338)</c:v>
                </c:pt>
              </c:strCache>
            </c:strRef>
          </c:tx>
          <c:spPr>
            <a:ln w="44450">
              <a:solidFill>
                <a:srgbClr val="FF000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Sheet1!$D$2:$D$26</c:f>
              <c:numCache>
                <c:formatCode>0.00000000</c:formatCode>
                <c:ptCount val="25"/>
                <c:pt idx="0">
                  <c:v>1</c:v>
                </c:pt>
                <c:pt idx="1">
                  <c:v>1</c:v>
                </c:pt>
                <c:pt idx="2">
                  <c:v>1</c:v>
                </c:pt>
                <c:pt idx="3">
                  <c:v>1</c:v>
                </c:pt>
                <c:pt idx="4">
                  <c:v>0.99976013180000001</c:v>
                </c:pt>
                <c:pt idx="5">
                  <c:v>0.96926269529999998</c:v>
                </c:pt>
                <c:pt idx="6">
                  <c:v>0.94233764649999996</c:v>
                </c:pt>
                <c:pt idx="7">
                  <c:v>0.9168371582</c:v>
                </c:pt>
                <c:pt idx="8">
                  <c:v>0.89227111820000005</c:v>
                </c:pt>
                <c:pt idx="9">
                  <c:v>0.86851501460000002</c:v>
                </c:pt>
                <c:pt idx="10">
                  <c:v>0.84847351069999999</c:v>
                </c:pt>
                <c:pt idx="11">
                  <c:v>0.82528320310000003</c:v>
                </c:pt>
                <c:pt idx="12">
                  <c:v>0.80183471679999996</c:v>
                </c:pt>
                <c:pt idx="13">
                  <c:v>0.7794329834</c:v>
                </c:pt>
                <c:pt idx="14">
                  <c:v>0.76063598629999996</c:v>
                </c:pt>
                <c:pt idx="15">
                  <c:v>0.74144348140000005</c:v>
                </c:pt>
                <c:pt idx="16">
                  <c:v>0.72186035159999995</c:v>
                </c:pt>
                <c:pt idx="17">
                  <c:v>0.69951965329999999</c:v>
                </c:pt>
                <c:pt idx="18">
                  <c:v>0.68003784180000004</c:v>
                </c:pt>
                <c:pt idx="19">
                  <c:v>0.66275146480000002</c:v>
                </c:pt>
                <c:pt idx="20">
                  <c:v>0.64123474120000001</c:v>
                </c:pt>
              </c:numCache>
            </c:numRef>
          </c:yVal>
          <c:smooth val="0"/>
          <c:extLst>
            <c:ext xmlns:c16="http://schemas.microsoft.com/office/drawing/2014/chart" uri="{C3380CC4-5D6E-409C-BE32-E72D297353CC}">
              <c16:uniqueId val="{00000002-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a:t>
                </a:r>
                <a:r>
                  <a:rPr lang="en-US" sz="1800" baseline="0">
                    <a:solidFill>
                      <a:schemeClr val="bg2"/>
                    </a:solidFill>
                  </a:rPr>
                  <a:t> transplant</a:t>
                </a:r>
                <a:endParaRPr lang="en-US" sz="1800">
                  <a:solidFill>
                    <a:schemeClr val="bg2"/>
                  </a:solidFill>
                </a:endParaRPr>
              </a:p>
            </c:rich>
          </c:tx>
          <c:layout>
            <c:manualLayout>
              <c:xMode val="edge"/>
              <c:yMode val="edge"/>
              <c:x val="0.42637993899377585"/>
              <c:y val="0.77734076013007769"/>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
          <c:min val="0.60000000000000009"/>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0.1"/>
      </c:valAx>
      <c:spPr>
        <a:noFill/>
        <a:ln w="9525">
          <a:solidFill>
            <a:schemeClr val="bg2"/>
          </a:solidFill>
        </a:ln>
      </c:spPr>
    </c:plotArea>
    <c:legend>
      <c:legendPos val="l"/>
      <c:layout>
        <c:manualLayout>
          <c:xMode val="edge"/>
          <c:yMode val="edge"/>
          <c:x val="8.8070332196869883E-2"/>
          <c:y val="0.47353516908413051"/>
          <c:w val="0.19881907032754156"/>
          <c:h val="0.2160699834290339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2005-2009 (N=361)</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0.98337890630000002</c:v>
                </c:pt>
                <c:pt idx="2">
                  <c:v>0.98060913090000001</c:v>
                </c:pt>
                <c:pt idx="3">
                  <c:v>0.98060913090000001</c:v>
                </c:pt>
                <c:pt idx="4">
                  <c:v>0.96675842290000003</c:v>
                </c:pt>
                <c:pt idx="5">
                  <c:v>0.96398864750000002</c:v>
                </c:pt>
                <c:pt idx="6">
                  <c:v>0.95290832520000002</c:v>
                </c:pt>
                <c:pt idx="7">
                  <c:v>0.95013793950000003</c:v>
                </c:pt>
                <c:pt idx="8">
                  <c:v>0.94459777830000002</c:v>
                </c:pt>
                <c:pt idx="9">
                  <c:v>0.93905761720000003</c:v>
                </c:pt>
                <c:pt idx="10">
                  <c:v>0.93351745610000003</c:v>
                </c:pt>
                <c:pt idx="11">
                  <c:v>0.93351745610000003</c:v>
                </c:pt>
                <c:pt idx="12">
                  <c:v>0.93351745610000003</c:v>
                </c:pt>
                <c:pt idx="13">
                  <c:v>0.93351745610000003</c:v>
                </c:pt>
                <c:pt idx="14">
                  <c:v>0.93351745610000003</c:v>
                </c:pt>
                <c:pt idx="15">
                  <c:v>0.93351745610000003</c:v>
                </c:pt>
                <c:pt idx="16">
                  <c:v>0.93351745610000003</c:v>
                </c:pt>
                <c:pt idx="17">
                  <c:v>0.93074768070000002</c:v>
                </c:pt>
                <c:pt idx="18">
                  <c:v>0.92797729490000003</c:v>
                </c:pt>
                <c:pt idx="19">
                  <c:v>0.92797729490000003</c:v>
                </c:pt>
                <c:pt idx="20">
                  <c:v>0.92520751950000002</c:v>
                </c:pt>
                <c:pt idx="21">
                  <c:v>0.92520751950000002</c:v>
                </c:pt>
                <c:pt idx="22">
                  <c:v>0.92243713380000003</c:v>
                </c:pt>
                <c:pt idx="23">
                  <c:v>0.92243713380000003</c:v>
                </c:pt>
                <c:pt idx="24">
                  <c:v>0.92243713380000003</c:v>
                </c:pt>
                <c:pt idx="25">
                  <c:v>0.92243713380000003</c:v>
                </c:pt>
                <c:pt idx="26">
                  <c:v>0.92243713380000003</c:v>
                </c:pt>
                <c:pt idx="27">
                  <c:v>0.92243713380000003</c:v>
                </c:pt>
                <c:pt idx="28">
                  <c:v>0.92243713380000003</c:v>
                </c:pt>
                <c:pt idx="29">
                  <c:v>0.92243713380000003</c:v>
                </c:pt>
                <c:pt idx="30">
                  <c:v>0.91966735840000002</c:v>
                </c:pt>
                <c:pt idx="31">
                  <c:v>0.91966735840000002</c:v>
                </c:pt>
                <c:pt idx="32">
                  <c:v>0.91966735840000002</c:v>
                </c:pt>
                <c:pt idx="33">
                  <c:v>0.91412719730000003</c:v>
                </c:pt>
                <c:pt idx="34">
                  <c:v>0.91135681150000003</c:v>
                </c:pt>
                <c:pt idx="35">
                  <c:v>0.91135681150000003</c:v>
                </c:pt>
                <c:pt idx="36">
                  <c:v>0.91135681150000003</c:v>
                </c:pt>
                <c:pt idx="37">
                  <c:v>0.91135681150000003</c:v>
                </c:pt>
                <c:pt idx="38">
                  <c:v>0.91135681150000003</c:v>
                </c:pt>
                <c:pt idx="39">
                  <c:v>0.91135681150000003</c:v>
                </c:pt>
                <c:pt idx="40">
                  <c:v>0.91135681150000003</c:v>
                </c:pt>
                <c:pt idx="41">
                  <c:v>0.91135681150000003</c:v>
                </c:pt>
                <c:pt idx="42">
                  <c:v>0.90858703610000002</c:v>
                </c:pt>
                <c:pt idx="43">
                  <c:v>0.90581665040000003</c:v>
                </c:pt>
                <c:pt idx="44">
                  <c:v>0.90581665040000003</c:v>
                </c:pt>
                <c:pt idx="45">
                  <c:v>0.90581665040000003</c:v>
                </c:pt>
                <c:pt idx="46">
                  <c:v>0.90581665040000003</c:v>
                </c:pt>
                <c:pt idx="47">
                  <c:v>0.90304687500000003</c:v>
                </c:pt>
                <c:pt idx="48">
                  <c:v>0.90304687500000003</c:v>
                </c:pt>
                <c:pt idx="49">
                  <c:v>0.90027648930000004</c:v>
                </c:pt>
                <c:pt idx="50">
                  <c:v>0.90027648930000004</c:v>
                </c:pt>
                <c:pt idx="51">
                  <c:v>0.90027648930000004</c:v>
                </c:pt>
                <c:pt idx="52">
                  <c:v>0.89473632810000003</c:v>
                </c:pt>
                <c:pt idx="53">
                  <c:v>0.89196655270000003</c:v>
                </c:pt>
                <c:pt idx="54">
                  <c:v>0.89196655270000003</c:v>
                </c:pt>
                <c:pt idx="55">
                  <c:v>0.88919616700000004</c:v>
                </c:pt>
                <c:pt idx="56">
                  <c:v>0.88088623050000003</c:v>
                </c:pt>
                <c:pt idx="57">
                  <c:v>0.87811584470000004</c:v>
                </c:pt>
                <c:pt idx="58">
                  <c:v>0.87534606930000003</c:v>
                </c:pt>
                <c:pt idx="59">
                  <c:v>0.87534606930000003</c:v>
                </c:pt>
                <c:pt idx="60">
                  <c:v>0.87534606930000003</c:v>
                </c:pt>
                <c:pt idx="61">
                  <c:v>0.87534606930000003</c:v>
                </c:pt>
                <c:pt idx="62">
                  <c:v>0.87534606930000003</c:v>
                </c:pt>
                <c:pt idx="63">
                  <c:v>0.87534606930000003</c:v>
                </c:pt>
                <c:pt idx="64">
                  <c:v>0.87534606930000003</c:v>
                </c:pt>
                <c:pt idx="65">
                  <c:v>0.87534606930000003</c:v>
                </c:pt>
                <c:pt idx="66">
                  <c:v>0.87257568360000004</c:v>
                </c:pt>
                <c:pt idx="67">
                  <c:v>0.87257568360000004</c:v>
                </c:pt>
                <c:pt idx="68">
                  <c:v>0.86703552250000004</c:v>
                </c:pt>
                <c:pt idx="69">
                  <c:v>0.86426574710000004</c:v>
                </c:pt>
                <c:pt idx="70">
                  <c:v>0.86426574710000004</c:v>
                </c:pt>
                <c:pt idx="71">
                  <c:v>0.86426574710000004</c:v>
                </c:pt>
                <c:pt idx="72">
                  <c:v>0.86426574710000004</c:v>
                </c:pt>
                <c:pt idx="73">
                  <c:v>0.86426574710000004</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2010-2017 (N=476)</c:v>
                </c:pt>
              </c:strCache>
            </c:strRef>
          </c:tx>
          <c:spPr>
            <a:ln w="44450">
              <a:solidFill>
                <a:srgbClr val="009900"/>
              </a:solidFill>
              <a:prstDash val="solid"/>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0.99159606929999999</c:v>
                </c:pt>
                <c:pt idx="2">
                  <c:v>0.98319274899999998</c:v>
                </c:pt>
                <c:pt idx="3">
                  <c:v>0.97899108889999997</c:v>
                </c:pt>
                <c:pt idx="4">
                  <c:v>0.97267944340000001</c:v>
                </c:pt>
                <c:pt idx="5">
                  <c:v>0.96636352540000003</c:v>
                </c:pt>
                <c:pt idx="6">
                  <c:v>0.95583679200000005</c:v>
                </c:pt>
                <c:pt idx="7">
                  <c:v>0.95583679200000005</c:v>
                </c:pt>
                <c:pt idx="8">
                  <c:v>0.95161682130000003</c:v>
                </c:pt>
                <c:pt idx="9">
                  <c:v>0.94739685060000001</c:v>
                </c:pt>
                <c:pt idx="10">
                  <c:v>0.94739685060000001</c:v>
                </c:pt>
                <c:pt idx="11">
                  <c:v>0.94528686520000005</c:v>
                </c:pt>
                <c:pt idx="12">
                  <c:v>0.94317687989999999</c:v>
                </c:pt>
                <c:pt idx="13">
                  <c:v>0.93684692380000001</c:v>
                </c:pt>
                <c:pt idx="14">
                  <c:v>0.93473632809999996</c:v>
                </c:pt>
                <c:pt idx="15">
                  <c:v>0.93473632809999996</c:v>
                </c:pt>
                <c:pt idx="16">
                  <c:v>0.93473632809999996</c:v>
                </c:pt>
                <c:pt idx="17">
                  <c:v>0.93262207029999999</c:v>
                </c:pt>
                <c:pt idx="18">
                  <c:v>0.92839233399999999</c:v>
                </c:pt>
                <c:pt idx="19">
                  <c:v>0.92839233399999999</c:v>
                </c:pt>
                <c:pt idx="20">
                  <c:v>0.92839233399999999</c:v>
                </c:pt>
                <c:pt idx="21">
                  <c:v>0.92627746580000003</c:v>
                </c:pt>
                <c:pt idx="22">
                  <c:v>0.92204772950000002</c:v>
                </c:pt>
                <c:pt idx="23">
                  <c:v>0.91993286129999996</c:v>
                </c:pt>
                <c:pt idx="24">
                  <c:v>0.91993286129999996</c:v>
                </c:pt>
                <c:pt idx="25">
                  <c:v>0.91993286129999996</c:v>
                </c:pt>
                <c:pt idx="26">
                  <c:v>0.91993286129999996</c:v>
                </c:pt>
                <c:pt idx="27">
                  <c:v>0.9178186035</c:v>
                </c:pt>
                <c:pt idx="28">
                  <c:v>0.91570373540000005</c:v>
                </c:pt>
                <c:pt idx="29">
                  <c:v>0.91358886719999999</c:v>
                </c:pt>
                <c:pt idx="30">
                  <c:v>0.91147399900000003</c:v>
                </c:pt>
                <c:pt idx="31">
                  <c:v>0.90724426270000003</c:v>
                </c:pt>
                <c:pt idx="32">
                  <c:v>0.90724426270000003</c:v>
                </c:pt>
                <c:pt idx="33">
                  <c:v>0.90724426270000003</c:v>
                </c:pt>
                <c:pt idx="34">
                  <c:v>0.90724426270000003</c:v>
                </c:pt>
                <c:pt idx="35">
                  <c:v>0.90088500979999997</c:v>
                </c:pt>
                <c:pt idx="36">
                  <c:v>0.90088500979999997</c:v>
                </c:pt>
                <c:pt idx="37">
                  <c:v>0.89876525880000002</c:v>
                </c:pt>
                <c:pt idx="38">
                  <c:v>0.89876525880000002</c:v>
                </c:pt>
                <c:pt idx="39">
                  <c:v>0.89876525880000002</c:v>
                </c:pt>
                <c:pt idx="40">
                  <c:v>0.89876525880000002</c:v>
                </c:pt>
                <c:pt idx="41">
                  <c:v>0.89664062499999997</c:v>
                </c:pt>
                <c:pt idx="42">
                  <c:v>0.89664062499999997</c:v>
                </c:pt>
                <c:pt idx="43">
                  <c:v>0.89451599120000003</c:v>
                </c:pt>
                <c:pt idx="44">
                  <c:v>0.89451599120000003</c:v>
                </c:pt>
                <c:pt idx="45">
                  <c:v>0.89026672360000003</c:v>
                </c:pt>
                <c:pt idx="46">
                  <c:v>0.89026672360000003</c:v>
                </c:pt>
                <c:pt idx="47">
                  <c:v>0.8881365967</c:v>
                </c:pt>
                <c:pt idx="48">
                  <c:v>0.8881365967</c:v>
                </c:pt>
                <c:pt idx="49">
                  <c:v>0.8881365967</c:v>
                </c:pt>
                <c:pt idx="50">
                  <c:v>0.8881365967</c:v>
                </c:pt>
                <c:pt idx="51">
                  <c:v>0.88600708009999996</c:v>
                </c:pt>
                <c:pt idx="52">
                  <c:v>0.88600708009999996</c:v>
                </c:pt>
                <c:pt idx="53">
                  <c:v>0.88387695310000003</c:v>
                </c:pt>
                <c:pt idx="54">
                  <c:v>0.88174743649999998</c:v>
                </c:pt>
                <c:pt idx="55">
                  <c:v>0.88174743649999998</c:v>
                </c:pt>
                <c:pt idx="56">
                  <c:v>0.87748779300000002</c:v>
                </c:pt>
                <c:pt idx="57">
                  <c:v>0.87535766599999998</c:v>
                </c:pt>
                <c:pt idx="58">
                  <c:v>0.87535766599999998</c:v>
                </c:pt>
                <c:pt idx="59">
                  <c:v>0.87322814940000004</c:v>
                </c:pt>
                <c:pt idx="60">
                  <c:v>0.87109802250000001</c:v>
                </c:pt>
                <c:pt idx="61">
                  <c:v>0.87109802250000001</c:v>
                </c:pt>
                <c:pt idx="62">
                  <c:v>0.86683837890000004</c:v>
                </c:pt>
                <c:pt idx="63">
                  <c:v>0.86683837890000004</c:v>
                </c:pt>
                <c:pt idx="64">
                  <c:v>0.86470886229999999</c:v>
                </c:pt>
                <c:pt idx="65">
                  <c:v>0.86044921880000003</c:v>
                </c:pt>
                <c:pt idx="66">
                  <c:v>0.86044921880000003</c:v>
                </c:pt>
                <c:pt idx="67">
                  <c:v>0.85831359860000001</c:v>
                </c:pt>
                <c:pt idx="68">
                  <c:v>0.85831359860000001</c:v>
                </c:pt>
                <c:pt idx="69">
                  <c:v>0.85831359860000001</c:v>
                </c:pt>
                <c:pt idx="70">
                  <c:v>0.85404357909999995</c:v>
                </c:pt>
                <c:pt idx="71">
                  <c:v>0.84976257320000004</c:v>
                </c:pt>
                <c:pt idx="72">
                  <c:v>0.84976257320000004</c:v>
                </c:pt>
                <c:pt idx="73">
                  <c:v>0.84762207030000003</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2018-2023 (N=273)</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0.98534790039999998</c:v>
                </c:pt>
                <c:pt idx="2">
                  <c:v>0.98534790039999998</c:v>
                </c:pt>
                <c:pt idx="3">
                  <c:v>0.98167114259999999</c:v>
                </c:pt>
                <c:pt idx="4">
                  <c:v>0.97799438480000001</c:v>
                </c:pt>
                <c:pt idx="5">
                  <c:v>0.96690856930000002</c:v>
                </c:pt>
                <c:pt idx="6">
                  <c:v>0.95203308109999996</c:v>
                </c:pt>
                <c:pt idx="7">
                  <c:v>0.95203308109999996</c:v>
                </c:pt>
                <c:pt idx="8">
                  <c:v>0.94826965330000001</c:v>
                </c:pt>
                <c:pt idx="9">
                  <c:v>0.94449218749999997</c:v>
                </c:pt>
                <c:pt idx="10">
                  <c:v>0.94449218749999997</c:v>
                </c:pt>
                <c:pt idx="11">
                  <c:v>0.94069885249999996</c:v>
                </c:pt>
                <c:pt idx="12">
                  <c:v>0.93690551759999996</c:v>
                </c:pt>
                <c:pt idx="13">
                  <c:v>0.93690551759999996</c:v>
                </c:pt>
                <c:pt idx="14">
                  <c:v>0.92931945800000004</c:v>
                </c:pt>
                <c:pt idx="15">
                  <c:v>0.92931945800000004</c:v>
                </c:pt>
                <c:pt idx="16">
                  <c:v>0.92931945800000004</c:v>
                </c:pt>
                <c:pt idx="17">
                  <c:v>0.92170227049999998</c:v>
                </c:pt>
                <c:pt idx="18">
                  <c:v>0.92170227049999998</c:v>
                </c:pt>
                <c:pt idx="19">
                  <c:v>0.92170227049999998</c:v>
                </c:pt>
                <c:pt idx="20">
                  <c:v>0.92170227049999998</c:v>
                </c:pt>
                <c:pt idx="21">
                  <c:v>0.92170227049999998</c:v>
                </c:pt>
                <c:pt idx="22">
                  <c:v>0.91789306640000001</c:v>
                </c:pt>
                <c:pt idx="23">
                  <c:v>0.91408447270000004</c:v>
                </c:pt>
                <c:pt idx="24">
                  <c:v>0.91408447270000004</c:v>
                </c:pt>
                <c:pt idx="25">
                  <c:v>0.91408447270000004</c:v>
                </c:pt>
                <c:pt idx="26">
                  <c:v>0.91408447270000004</c:v>
                </c:pt>
                <c:pt idx="27">
                  <c:v>0.91408447270000004</c:v>
                </c:pt>
                <c:pt idx="28">
                  <c:v>0.91408447270000004</c:v>
                </c:pt>
                <c:pt idx="29">
                  <c:v>0.91408447270000004</c:v>
                </c:pt>
                <c:pt idx="30">
                  <c:v>0.91408447270000004</c:v>
                </c:pt>
                <c:pt idx="31">
                  <c:v>0.91408447270000004</c:v>
                </c:pt>
                <c:pt idx="32">
                  <c:v>0.91027587889999995</c:v>
                </c:pt>
                <c:pt idx="33">
                  <c:v>0.90646728519999997</c:v>
                </c:pt>
                <c:pt idx="34">
                  <c:v>0.90646728519999997</c:v>
                </c:pt>
                <c:pt idx="35">
                  <c:v>0.90646728519999997</c:v>
                </c:pt>
                <c:pt idx="36">
                  <c:v>0.90646728519999997</c:v>
                </c:pt>
                <c:pt idx="37">
                  <c:v>0.90646728519999997</c:v>
                </c:pt>
                <c:pt idx="38">
                  <c:v>0.90646728519999997</c:v>
                </c:pt>
                <c:pt idx="39">
                  <c:v>0.90646728519999997</c:v>
                </c:pt>
                <c:pt idx="40">
                  <c:v>0.90646728519999997</c:v>
                </c:pt>
                <c:pt idx="41">
                  <c:v>0.90646728519999997</c:v>
                </c:pt>
                <c:pt idx="42">
                  <c:v>0.90646728519999997</c:v>
                </c:pt>
                <c:pt idx="43">
                  <c:v>0.90646728519999997</c:v>
                </c:pt>
                <c:pt idx="44">
                  <c:v>0.90265869139999999</c:v>
                </c:pt>
                <c:pt idx="45">
                  <c:v>0.90265869139999999</c:v>
                </c:pt>
                <c:pt idx="46">
                  <c:v>0.90265869139999999</c:v>
                </c:pt>
                <c:pt idx="47">
                  <c:v>0.90265869139999999</c:v>
                </c:pt>
                <c:pt idx="48">
                  <c:v>0.89885009770000002</c:v>
                </c:pt>
                <c:pt idx="49">
                  <c:v>0.89504089360000005</c:v>
                </c:pt>
                <c:pt idx="50">
                  <c:v>0.89504089360000005</c:v>
                </c:pt>
                <c:pt idx="51">
                  <c:v>0.88742370609999999</c:v>
                </c:pt>
                <c:pt idx="52">
                  <c:v>0.88361511230000001</c:v>
                </c:pt>
                <c:pt idx="53">
                  <c:v>0.88361511230000001</c:v>
                </c:pt>
                <c:pt idx="54">
                  <c:v>0.88361511230000001</c:v>
                </c:pt>
                <c:pt idx="55">
                  <c:v>0.88361511230000001</c:v>
                </c:pt>
                <c:pt idx="56">
                  <c:v>0.88361511230000001</c:v>
                </c:pt>
                <c:pt idx="57">
                  <c:v>0.87979003909999998</c:v>
                </c:pt>
                <c:pt idx="58">
                  <c:v>0.87979003909999998</c:v>
                </c:pt>
                <c:pt idx="59">
                  <c:v>0.87979003909999998</c:v>
                </c:pt>
                <c:pt idx="60">
                  <c:v>0.87979003909999998</c:v>
                </c:pt>
                <c:pt idx="61">
                  <c:v>0.87594787600000001</c:v>
                </c:pt>
                <c:pt idx="62">
                  <c:v>0.87210632320000003</c:v>
                </c:pt>
                <c:pt idx="63">
                  <c:v>0.87210632320000003</c:v>
                </c:pt>
                <c:pt idx="64">
                  <c:v>0.87210632320000003</c:v>
                </c:pt>
                <c:pt idx="65">
                  <c:v>0.86442260739999999</c:v>
                </c:pt>
                <c:pt idx="66">
                  <c:v>0.86442260739999999</c:v>
                </c:pt>
                <c:pt idx="67">
                  <c:v>0.85673889160000005</c:v>
                </c:pt>
                <c:pt idx="68">
                  <c:v>0.85287963870000005</c:v>
                </c:pt>
                <c:pt idx="69">
                  <c:v>0.85287963870000005</c:v>
                </c:pt>
                <c:pt idx="70">
                  <c:v>0.85287963870000005</c:v>
                </c:pt>
                <c:pt idx="71">
                  <c:v>0.85287963870000005</c:v>
                </c:pt>
                <c:pt idx="72">
                  <c:v>0.85287963870000005</c:v>
                </c:pt>
                <c:pt idx="73">
                  <c:v>0.85287963870000005</c:v>
                </c:pt>
              </c:numCache>
            </c:numRef>
          </c:yVal>
          <c:smooth val="0"/>
          <c:extLst>
            <c:ext xmlns:c16="http://schemas.microsoft.com/office/drawing/2014/chart" uri="{C3380CC4-5D6E-409C-BE32-E72D297353CC}">
              <c16:uniqueId val="{00000002-1169-45CC-B74B-A90650AA147B}"/>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9.3775767400968754E-2"/>
          <c:y val="0.48250137326495474"/>
          <c:w val="0.19133467199264992"/>
          <c:h val="0.321110200189615"/>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71492137393037E-2"/>
          <c:y val="4.3380951392820832E-2"/>
          <c:w val="0.90464517267071021"/>
          <c:h val="0.7948917551291439"/>
        </c:manualLayout>
      </c:layout>
      <c:scatterChart>
        <c:scatterStyle val="lineMarker"/>
        <c:varyColors val="0"/>
        <c:ser>
          <c:idx val="0"/>
          <c:order val="0"/>
          <c:tx>
            <c:strRef>
              <c:f>Sheet1!$B$1</c:f>
              <c:strCache>
                <c:ptCount val="1"/>
                <c:pt idx="0">
                  <c:v>2005-2009 (N=312)</c:v>
                </c:pt>
              </c:strCache>
            </c:strRef>
          </c:tx>
          <c:spPr>
            <a:ln w="44450">
              <a:solidFill>
                <a:srgbClr val="00B0F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Sheet1!$B$2:$B$26</c:f>
              <c:numCache>
                <c:formatCode>General</c:formatCode>
                <c:ptCount val="25"/>
                <c:pt idx="0">
                  <c:v>1</c:v>
                </c:pt>
                <c:pt idx="1">
                  <c:v>1</c:v>
                </c:pt>
                <c:pt idx="2">
                  <c:v>1</c:v>
                </c:pt>
                <c:pt idx="3">
                  <c:v>1</c:v>
                </c:pt>
                <c:pt idx="4">
                  <c:v>1</c:v>
                </c:pt>
                <c:pt idx="5">
                  <c:v>0.97107055659999997</c:v>
                </c:pt>
                <c:pt idx="6">
                  <c:v>0.91962341309999995</c:v>
                </c:pt>
                <c:pt idx="7">
                  <c:v>0.87779907229999998</c:v>
                </c:pt>
                <c:pt idx="8">
                  <c:v>0.83243835450000003</c:v>
                </c:pt>
                <c:pt idx="9">
                  <c:v>0.80965087889999998</c:v>
                </c:pt>
                <c:pt idx="10">
                  <c:v>0.7541503906</c:v>
                </c:pt>
                <c:pt idx="11">
                  <c:v>0.73456176760000003</c:v>
                </c:pt>
                <c:pt idx="12">
                  <c:v>0.70517944340000005</c:v>
                </c:pt>
                <c:pt idx="13">
                  <c:v>0.68885620120000002</c:v>
                </c:pt>
                <c:pt idx="14">
                  <c:v>0.67579711909999995</c:v>
                </c:pt>
                <c:pt idx="15">
                  <c:v>0.66273803710000001</c:v>
                </c:pt>
                <c:pt idx="16">
                  <c:v>0.63327209470000001</c:v>
                </c:pt>
                <c:pt idx="17">
                  <c:v>0.62007873540000003</c:v>
                </c:pt>
                <c:pt idx="18">
                  <c:v>0.61013092040000005</c:v>
                </c:pt>
                <c:pt idx="19">
                  <c:v>0.59346069339999996</c:v>
                </c:pt>
                <c:pt idx="20">
                  <c:v>0.58012451170000001</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2010-2017 (N=396)</c:v>
                </c:pt>
              </c:strCache>
            </c:strRef>
          </c:tx>
          <c:spPr>
            <a:ln w="44450">
              <a:solidFill>
                <a:srgbClr val="FF0000"/>
              </a:solidFill>
              <a:prstDash val="solid"/>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Sheet1!$C$2:$C$26</c:f>
              <c:numCache>
                <c:formatCode>General</c:formatCode>
                <c:ptCount val="25"/>
                <c:pt idx="0">
                  <c:v>1</c:v>
                </c:pt>
                <c:pt idx="1">
                  <c:v>1</c:v>
                </c:pt>
                <c:pt idx="2">
                  <c:v>1</c:v>
                </c:pt>
                <c:pt idx="3">
                  <c:v>1</c:v>
                </c:pt>
                <c:pt idx="4">
                  <c:v>1</c:v>
                </c:pt>
                <c:pt idx="5">
                  <c:v>0.96454284670000001</c:v>
                </c:pt>
                <c:pt idx="6">
                  <c:v>0.93916015630000005</c:v>
                </c:pt>
                <c:pt idx="7">
                  <c:v>0.89854797360000005</c:v>
                </c:pt>
                <c:pt idx="8">
                  <c:v>0.86292358400000002</c:v>
                </c:pt>
                <c:pt idx="9">
                  <c:v>0.84244628909999997</c:v>
                </c:pt>
                <c:pt idx="10">
                  <c:v>0.79378601069999999</c:v>
                </c:pt>
                <c:pt idx="11">
                  <c:v>0.76804687500000002</c:v>
                </c:pt>
                <c:pt idx="12">
                  <c:v>0.75000549319999998</c:v>
                </c:pt>
                <c:pt idx="13">
                  <c:v>0.73196411130000005</c:v>
                </c:pt>
                <c:pt idx="14">
                  <c:v>0.72165466310000004</c:v>
                </c:pt>
                <c:pt idx="15">
                  <c:v>0.70876770020000002</c:v>
                </c:pt>
                <c:pt idx="16">
                  <c:v>0.69330383299999998</c:v>
                </c:pt>
                <c:pt idx="17">
                  <c:v>0.67010803220000004</c:v>
                </c:pt>
                <c:pt idx="18">
                  <c:v>0.65464355470000002</c:v>
                </c:pt>
                <c:pt idx="19">
                  <c:v>0.63653106690000005</c:v>
                </c:pt>
                <c:pt idx="20">
                  <c:v>0.62100616460000002</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2018-2020 (N=140)</c:v>
                </c:pt>
              </c:strCache>
            </c:strRef>
          </c:tx>
          <c:spPr>
            <a:ln w="44450">
              <a:solidFill>
                <a:srgbClr val="00B050"/>
              </a:solidFill>
            </a:ln>
          </c:spPr>
          <c:marker>
            <c:symbol val="none"/>
          </c:marker>
          <c:xVal>
            <c:numRef>
              <c:f>Sheet1!$A$2:$A$26</c:f>
              <c:numCache>
                <c:formatCode>General</c:formatCode>
                <c:ptCount val="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Sheet1!$D$2:$D$26</c:f>
              <c:numCache>
                <c:formatCode>General</c:formatCode>
                <c:ptCount val="25"/>
                <c:pt idx="0">
                  <c:v>1</c:v>
                </c:pt>
                <c:pt idx="1">
                  <c:v>1</c:v>
                </c:pt>
                <c:pt idx="2">
                  <c:v>1</c:v>
                </c:pt>
                <c:pt idx="3">
                  <c:v>1</c:v>
                </c:pt>
                <c:pt idx="4">
                  <c:v>1</c:v>
                </c:pt>
                <c:pt idx="5">
                  <c:v>0.9281054688</c:v>
                </c:pt>
                <c:pt idx="6">
                  <c:v>0.892131958</c:v>
                </c:pt>
                <c:pt idx="7">
                  <c:v>0.86335388179999994</c:v>
                </c:pt>
                <c:pt idx="8">
                  <c:v>0.81963378909999995</c:v>
                </c:pt>
                <c:pt idx="9">
                  <c:v>0.78995849610000002</c:v>
                </c:pt>
                <c:pt idx="10">
                  <c:v>0.76760131840000001</c:v>
                </c:pt>
                <c:pt idx="11">
                  <c:v>0.75262268070000005</c:v>
                </c:pt>
                <c:pt idx="12">
                  <c:v>0.73004394530000005</c:v>
                </c:pt>
                <c:pt idx="13">
                  <c:v>0.72251770019999995</c:v>
                </c:pt>
                <c:pt idx="14">
                  <c:v>0.70714477539999998</c:v>
                </c:pt>
                <c:pt idx="15">
                  <c:v>0.66794128419999999</c:v>
                </c:pt>
                <c:pt idx="16">
                  <c:v>0.63621795650000001</c:v>
                </c:pt>
                <c:pt idx="17">
                  <c:v>0.62784667969999997</c:v>
                </c:pt>
                <c:pt idx="18">
                  <c:v>0.61924621580000005</c:v>
                </c:pt>
                <c:pt idx="19">
                  <c:v>0.61052429200000002</c:v>
                </c:pt>
                <c:pt idx="20">
                  <c:v>0.60167602539999998</c:v>
                </c:pt>
              </c:numCache>
            </c:numRef>
          </c:yVal>
          <c:smooth val="0"/>
          <c:extLst>
            <c:ext xmlns:c16="http://schemas.microsoft.com/office/drawing/2014/chart" uri="{C3380CC4-5D6E-409C-BE32-E72D297353CC}">
              <c16:uniqueId val="{00000002-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 transplant</a:t>
                </a:r>
              </a:p>
            </c:rich>
          </c:tx>
          <c:layout>
            <c:manualLayout>
              <c:xMode val="edge"/>
              <c:yMode val="edge"/>
              <c:x val="0.42637993899377585"/>
              <c:y val="0.913106678544267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
          <c:min val="0.5"/>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0.1"/>
      </c:valAx>
      <c:spPr>
        <a:noFill/>
        <a:ln w="9525">
          <a:solidFill>
            <a:schemeClr val="bg2"/>
          </a:solidFill>
        </a:ln>
      </c:spPr>
    </c:plotArea>
    <c:legend>
      <c:legendPos val="l"/>
      <c:layout>
        <c:manualLayout>
          <c:xMode val="edge"/>
          <c:yMode val="edge"/>
          <c:x val="0.10045889494572366"/>
          <c:y val="0.56499708058394937"/>
          <c:w val="0.19614287690959334"/>
          <c:h val="0.2392671903759170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75889701796726661"/>
        </c:manualLayout>
      </c:layout>
      <c:scatterChart>
        <c:scatterStyle val="lineMarker"/>
        <c:varyColors val="0"/>
        <c:ser>
          <c:idx val="0"/>
          <c:order val="0"/>
          <c:tx>
            <c:strRef>
              <c:f>Sheet1!$B$1</c:f>
              <c:strCache>
                <c:ptCount val="1"/>
                <c:pt idx="0">
                  <c:v>18-24 yrs (N=302)</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0.98344360350000004</c:v>
                </c:pt>
                <c:pt idx="2">
                  <c:v>0.98344360350000004</c:v>
                </c:pt>
                <c:pt idx="3">
                  <c:v>0.9768206787</c:v>
                </c:pt>
                <c:pt idx="4">
                  <c:v>0.9768206787</c:v>
                </c:pt>
                <c:pt idx="5">
                  <c:v>0.9768206787</c:v>
                </c:pt>
                <c:pt idx="6">
                  <c:v>0.97348693850000001</c:v>
                </c:pt>
                <c:pt idx="7">
                  <c:v>0.96679626460000001</c:v>
                </c:pt>
                <c:pt idx="8">
                  <c:v>0.96345092769999996</c:v>
                </c:pt>
                <c:pt idx="9">
                  <c:v>0.95341491700000003</c:v>
                </c:pt>
                <c:pt idx="10">
                  <c:v>0.95341491700000003</c:v>
                </c:pt>
                <c:pt idx="11">
                  <c:v>0.95341491700000003</c:v>
                </c:pt>
                <c:pt idx="12">
                  <c:v>0.95341491700000003</c:v>
                </c:pt>
                <c:pt idx="13">
                  <c:v>0.95004638669999997</c:v>
                </c:pt>
                <c:pt idx="14">
                  <c:v>0.94667724610000004</c:v>
                </c:pt>
                <c:pt idx="15">
                  <c:v>0.94667724610000004</c:v>
                </c:pt>
                <c:pt idx="16">
                  <c:v>0.94667724610000004</c:v>
                </c:pt>
                <c:pt idx="17">
                  <c:v>0.94667724610000004</c:v>
                </c:pt>
                <c:pt idx="18">
                  <c:v>0.94667724610000004</c:v>
                </c:pt>
                <c:pt idx="19">
                  <c:v>0.94330810549999999</c:v>
                </c:pt>
                <c:pt idx="20">
                  <c:v>0.9399273682</c:v>
                </c:pt>
                <c:pt idx="21">
                  <c:v>0.93654602050000002</c:v>
                </c:pt>
                <c:pt idx="22">
                  <c:v>0.93316528320000003</c:v>
                </c:pt>
                <c:pt idx="23">
                  <c:v>0.92978393550000005</c:v>
                </c:pt>
                <c:pt idx="24">
                  <c:v>0.92978393550000005</c:v>
                </c:pt>
                <c:pt idx="25">
                  <c:v>0.92978393550000005</c:v>
                </c:pt>
                <c:pt idx="26">
                  <c:v>0.92978393550000005</c:v>
                </c:pt>
                <c:pt idx="27">
                  <c:v>0.92640319820000006</c:v>
                </c:pt>
                <c:pt idx="28">
                  <c:v>0.92640319820000006</c:v>
                </c:pt>
                <c:pt idx="29">
                  <c:v>0.92640319820000006</c:v>
                </c:pt>
                <c:pt idx="30">
                  <c:v>0.92640319820000006</c:v>
                </c:pt>
                <c:pt idx="31">
                  <c:v>0.92302185059999997</c:v>
                </c:pt>
                <c:pt idx="32">
                  <c:v>0.92302185059999997</c:v>
                </c:pt>
                <c:pt idx="33">
                  <c:v>0.92302185059999997</c:v>
                </c:pt>
                <c:pt idx="34">
                  <c:v>0.92302185059999997</c:v>
                </c:pt>
                <c:pt idx="35">
                  <c:v>0.92302185059999997</c:v>
                </c:pt>
                <c:pt idx="36">
                  <c:v>0.91964111329999998</c:v>
                </c:pt>
                <c:pt idx="37">
                  <c:v>0.91964111329999998</c:v>
                </c:pt>
                <c:pt idx="38">
                  <c:v>0.91964111329999998</c:v>
                </c:pt>
                <c:pt idx="39">
                  <c:v>0.9162597656</c:v>
                </c:pt>
                <c:pt idx="40">
                  <c:v>0.9162597656</c:v>
                </c:pt>
                <c:pt idx="41">
                  <c:v>0.9162597656</c:v>
                </c:pt>
                <c:pt idx="42">
                  <c:v>0.9162597656</c:v>
                </c:pt>
                <c:pt idx="43">
                  <c:v>0.9162597656</c:v>
                </c:pt>
                <c:pt idx="44">
                  <c:v>0.91287902830000001</c:v>
                </c:pt>
                <c:pt idx="45">
                  <c:v>0.90949768070000003</c:v>
                </c:pt>
                <c:pt idx="46">
                  <c:v>0.90611694340000004</c:v>
                </c:pt>
                <c:pt idx="47">
                  <c:v>0.90611694340000004</c:v>
                </c:pt>
                <c:pt idx="48">
                  <c:v>0.90611694340000004</c:v>
                </c:pt>
                <c:pt idx="49">
                  <c:v>0.90273559569999995</c:v>
                </c:pt>
                <c:pt idx="50">
                  <c:v>0.90273559569999995</c:v>
                </c:pt>
                <c:pt idx="51">
                  <c:v>0.89935485839999996</c:v>
                </c:pt>
                <c:pt idx="52">
                  <c:v>0.89935485839999996</c:v>
                </c:pt>
                <c:pt idx="53">
                  <c:v>0.89259277339999998</c:v>
                </c:pt>
                <c:pt idx="54">
                  <c:v>0.89259277339999998</c:v>
                </c:pt>
                <c:pt idx="55">
                  <c:v>0.89259277339999998</c:v>
                </c:pt>
                <c:pt idx="56">
                  <c:v>0.88921142580000001</c:v>
                </c:pt>
                <c:pt idx="57">
                  <c:v>0.88921142580000001</c:v>
                </c:pt>
                <c:pt idx="58">
                  <c:v>0.88921142580000001</c:v>
                </c:pt>
                <c:pt idx="59">
                  <c:v>0.88581787109999999</c:v>
                </c:pt>
                <c:pt idx="60">
                  <c:v>0.88581787109999999</c:v>
                </c:pt>
                <c:pt idx="61">
                  <c:v>0.88581787109999999</c:v>
                </c:pt>
                <c:pt idx="62">
                  <c:v>0.88581787109999999</c:v>
                </c:pt>
                <c:pt idx="63">
                  <c:v>0.87903015139999996</c:v>
                </c:pt>
                <c:pt idx="64">
                  <c:v>0.87903015139999996</c:v>
                </c:pt>
                <c:pt idx="65">
                  <c:v>0.87903015139999996</c:v>
                </c:pt>
                <c:pt idx="66">
                  <c:v>0.87903015139999996</c:v>
                </c:pt>
                <c:pt idx="67">
                  <c:v>0.87903015139999996</c:v>
                </c:pt>
                <c:pt idx="68">
                  <c:v>0.87563598629999995</c:v>
                </c:pt>
                <c:pt idx="69">
                  <c:v>0.87563598629999995</c:v>
                </c:pt>
                <c:pt idx="70">
                  <c:v>0.87563598629999995</c:v>
                </c:pt>
                <c:pt idx="71">
                  <c:v>0.87563598629999995</c:v>
                </c:pt>
                <c:pt idx="72">
                  <c:v>0.87563598629999995</c:v>
                </c:pt>
                <c:pt idx="73">
                  <c:v>0.87563598629999995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25-39 yrs (N=1,326)</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0.98944152829999998</c:v>
                </c:pt>
                <c:pt idx="2">
                  <c:v>0.98491699219999995</c:v>
                </c:pt>
                <c:pt idx="3">
                  <c:v>0.98039184570000004</c:v>
                </c:pt>
                <c:pt idx="4">
                  <c:v>0.97661804200000002</c:v>
                </c:pt>
                <c:pt idx="5">
                  <c:v>0.97434814449999996</c:v>
                </c:pt>
                <c:pt idx="6">
                  <c:v>0.97207641600000005</c:v>
                </c:pt>
                <c:pt idx="7">
                  <c:v>0.9698016357</c:v>
                </c:pt>
                <c:pt idx="8">
                  <c:v>0.96828247069999995</c:v>
                </c:pt>
                <c:pt idx="9">
                  <c:v>0.96448547360000003</c:v>
                </c:pt>
                <c:pt idx="10">
                  <c:v>0.96220703129999996</c:v>
                </c:pt>
                <c:pt idx="11">
                  <c:v>0.96220703129999996</c:v>
                </c:pt>
                <c:pt idx="12">
                  <c:v>0.96220703129999996</c:v>
                </c:pt>
                <c:pt idx="13">
                  <c:v>0.96068847660000001</c:v>
                </c:pt>
                <c:pt idx="14">
                  <c:v>0.95841003420000004</c:v>
                </c:pt>
                <c:pt idx="15">
                  <c:v>0.95689147949999998</c:v>
                </c:pt>
                <c:pt idx="16">
                  <c:v>0.95537231450000004</c:v>
                </c:pt>
                <c:pt idx="17">
                  <c:v>0.95385253910000001</c:v>
                </c:pt>
                <c:pt idx="18">
                  <c:v>0.95233276369999997</c:v>
                </c:pt>
                <c:pt idx="19">
                  <c:v>0.95081237789999995</c:v>
                </c:pt>
                <c:pt idx="20">
                  <c:v>0.94929260250000003</c:v>
                </c:pt>
                <c:pt idx="21">
                  <c:v>0.94701232909999999</c:v>
                </c:pt>
                <c:pt idx="22">
                  <c:v>0.94701232909999999</c:v>
                </c:pt>
                <c:pt idx="23">
                  <c:v>0.9462518311</c:v>
                </c:pt>
                <c:pt idx="24">
                  <c:v>0.94549133299999999</c:v>
                </c:pt>
                <c:pt idx="25">
                  <c:v>0.9447302246</c:v>
                </c:pt>
                <c:pt idx="26">
                  <c:v>0.9439697266</c:v>
                </c:pt>
                <c:pt idx="27">
                  <c:v>0.9424487305</c:v>
                </c:pt>
                <c:pt idx="28">
                  <c:v>0.94168762210000001</c:v>
                </c:pt>
                <c:pt idx="29">
                  <c:v>0.9394061279</c:v>
                </c:pt>
                <c:pt idx="30">
                  <c:v>0.93864501950000001</c:v>
                </c:pt>
                <c:pt idx="31">
                  <c:v>0.93712402340000001</c:v>
                </c:pt>
                <c:pt idx="32">
                  <c:v>0.93712402340000001</c:v>
                </c:pt>
                <c:pt idx="33">
                  <c:v>0.93560241700000002</c:v>
                </c:pt>
                <c:pt idx="34">
                  <c:v>0.93484191890000001</c:v>
                </c:pt>
                <c:pt idx="35">
                  <c:v>0.93332092290000002</c:v>
                </c:pt>
                <c:pt idx="36">
                  <c:v>0.93179931640000002</c:v>
                </c:pt>
                <c:pt idx="37">
                  <c:v>0.93179931640000002</c:v>
                </c:pt>
                <c:pt idx="38">
                  <c:v>0.92951354980000001</c:v>
                </c:pt>
                <c:pt idx="39">
                  <c:v>0.92951354980000001</c:v>
                </c:pt>
                <c:pt idx="40">
                  <c:v>0.92722778319999999</c:v>
                </c:pt>
                <c:pt idx="41">
                  <c:v>0.92646606450000002</c:v>
                </c:pt>
                <c:pt idx="42">
                  <c:v>0.9241802979</c:v>
                </c:pt>
                <c:pt idx="43">
                  <c:v>0.92341857910000003</c:v>
                </c:pt>
                <c:pt idx="44">
                  <c:v>0.92189453129999999</c:v>
                </c:pt>
                <c:pt idx="45">
                  <c:v>0.92037109380000004</c:v>
                </c:pt>
                <c:pt idx="46">
                  <c:v>0.92037109380000004</c:v>
                </c:pt>
                <c:pt idx="47">
                  <c:v>0.91960876459999996</c:v>
                </c:pt>
                <c:pt idx="48">
                  <c:v>0.91884704589999999</c:v>
                </c:pt>
                <c:pt idx="49">
                  <c:v>0.91656127929999998</c:v>
                </c:pt>
                <c:pt idx="50">
                  <c:v>0.9157995605</c:v>
                </c:pt>
                <c:pt idx="51">
                  <c:v>0.91427551269999996</c:v>
                </c:pt>
                <c:pt idx="52">
                  <c:v>0.91351379389999998</c:v>
                </c:pt>
                <c:pt idx="53">
                  <c:v>0.91351379389999998</c:v>
                </c:pt>
                <c:pt idx="54">
                  <c:v>0.91351379389999998</c:v>
                </c:pt>
                <c:pt idx="55">
                  <c:v>0.91351379389999998</c:v>
                </c:pt>
                <c:pt idx="56">
                  <c:v>0.91351379389999998</c:v>
                </c:pt>
                <c:pt idx="57">
                  <c:v>0.91275207520000001</c:v>
                </c:pt>
                <c:pt idx="58">
                  <c:v>0.91199035640000004</c:v>
                </c:pt>
                <c:pt idx="59">
                  <c:v>0.91199035640000004</c:v>
                </c:pt>
                <c:pt idx="60">
                  <c:v>0.9104663086</c:v>
                </c:pt>
                <c:pt idx="61">
                  <c:v>0.90818054199999998</c:v>
                </c:pt>
                <c:pt idx="62">
                  <c:v>0.9074188232</c:v>
                </c:pt>
                <c:pt idx="63">
                  <c:v>0.90665588379999995</c:v>
                </c:pt>
                <c:pt idx="64">
                  <c:v>0.90589355469999999</c:v>
                </c:pt>
                <c:pt idx="65">
                  <c:v>0.90513122560000003</c:v>
                </c:pt>
                <c:pt idx="66">
                  <c:v>0.90436828609999997</c:v>
                </c:pt>
                <c:pt idx="67">
                  <c:v>0.90436828609999997</c:v>
                </c:pt>
                <c:pt idx="68">
                  <c:v>0.90360412599999995</c:v>
                </c:pt>
                <c:pt idx="69">
                  <c:v>0.90283874509999995</c:v>
                </c:pt>
                <c:pt idx="70">
                  <c:v>0.90207397460000005</c:v>
                </c:pt>
                <c:pt idx="71">
                  <c:v>0.90207397460000005</c:v>
                </c:pt>
                <c:pt idx="72">
                  <c:v>0.90207397460000005</c:v>
                </c:pt>
                <c:pt idx="73">
                  <c:v>0.90207397460000005</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40-59 yrs (N=6,416)</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0.99189514160000003</c:v>
                </c:pt>
                <c:pt idx="2">
                  <c:v>0.9873748779</c:v>
                </c:pt>
                <c:pt idx="3">
                  <c:v>0.98316650390000004</c:v>
                </c:pt>
                <c:pt idx="4">
                  <c:v>0.9791119385</c:v>
                </c:pt>
                <c:pt idx="5">
                  <c:v>0.97551940920000002</c:v>
                </c:pt>
                <c:pt idx="6">
                  <c:v>0.97254455569999998</c:v>
                </c:pt>
                <c:pt idx="7">
                  <c:v>0.96940979000000005</c:v>
                </c:pt>
                <c:pt idx="8">
                  <c:v>0.96689880370000003</c:v>
                </c:pt>
                <c:pt idx="9">
                  <c:v>0.96344482419999999</c:v>
                </c:pt>
                <c:pt idx="10">
                  <c:v>0.96124511720000005</c:v>
                </c:pt>
                <c:pt idx="11">
                  <c:v>0.95935852050000003</c:v>
                </c:pt>
                <c:pt idx="12">
                  <c:v>0.95778503420000005</c:v>
                </c:pt>
                <c:pt idx="13">
                  <c:v>0.95668334960000001</c:v>
                </c:pt>
                <c:pt idx="14">
                  <c:v>0.95495178219999999</c:v>
                </c:pt>
                <c:pt idx="15">
                  <c:v>0.95353454589999997</c:v>
                </c:pt>
                <c:pt idx="16">
                  <c:v>0.95180297849999995</c:v>
                </c:pt>
                <c:pt idx="17">
                  <c:v>0.95101562500000003</c:v>
                </c:pt>
                <c:pt idx="18">
                  <c:v>0.95007019039999996</c:v>
                </c:pt>
                <c:pt idx="19">
                  <c:v>0.94865295409999995</c:v>
                </c:pt>
                <c:pt idx="20">
                  <c:v>0.94739257809999999</c:v>
                </c:pt>
                <c:pt idx="21">
                  <c:v>0.94518737789999996</c:v>
                </c:pt>
                <c:pt idx="22">
                  <c:v>0.94408447269999995</c:v>
                </c:pt>
                <c:pt idx="23">
                  <c:v>0.94203613279999998</c:v>
                </c:pt>
                <c:pt idx="24">
                  <c:v>0.94030273440000001</c:v>
                </c:pt>
                <c:pt idx="25">
                  <c:v>0.93919921880000001</c:v>
                </c:pt>
                <c:pt idx="26">
                  <c:v>0.93746521000000005</c:v>
                </c:pt>
                <c:pt idx="27">
                  <c:v>0.93636230470000004</c:v>
                </c:pt>
                <c:pt idx="28">
                  <c:v>0.93525878910000004</c:v>
                </c:pt>
                <c:pt idx="29">
                  <c:v>0.93305175780000005</c:v>
                </c:pt>
                <c:pt idx="30">
                  <c:v>0.93242126459999997</c:v>
                </c:pt>
                <c:pt idx="31">
                  <c:v>0.93068664550000002</c:v>
                </c:pt>
                <c:pt idx="32">
                  <c:v>0.92942565919999998</c:v>
                </c:pt>
                <c:pt idx="33">
                  <c:v>0.92847961430000003</c:v>
                </c:pt>
                <c:pt idx="34">
                  <c:v>0.92690246580000002</c:v>
                </c:pt>
                <c:pt idx="35">
                  <c:v>0.92627136229999996</c:v>
                </c:pt>
                <c:pt idx="36">
                  <c:v>0.92532470700000002</c:v>
                </c:pt>
                <c:pt idx="37">
                  <c:v>0.92516662599999999</c:v>
                </c:pt>
                <c:pt idx="38">
                  <c:v>0.92390197750000003</c:v>
                </c:pt>
                <c:pt idx="39">
                  <c:v>0.92247802729999995</c:v>
                </c:pt>
                <c:pt idx="40">
                  <c:v>0.92216186519999999</c:v>
                </c:pt>
                <c:pt idx="41">
                  <c:v>0.92073791500000002</c:v>
                </c:pt>
                <c:pt idx="42">
                  <c:v>0.9201049805</c:v>
                </c:pt>
                <c:pt idx="43">
                  <c:v>0.91836486819999996</c:v>
                </c:pt>
                <c:pt idx="44">
                  <c:v>0.9180487061</c:v>
                </c:pt>
                <c:pt idx="45">
                  <c:v>0.91694091799999999</c:v>
                </c:pt>
                <c:pt idx="46">
                  <c:v>0.91614990230000004</c:v>
                </c:pt>
                <c:pt idx="47">
                  <c:v>0.91551757810000001</c:v>
                </c:pt>
                <c:pt idx="48">
                  <c:v>0.91488464359999999</c:v>
                </c:pt>
                <c:pt idx="49">
                  <c:v>0.91330261229999998</c:v>
                </c:pt>
                <c:pt idx="50">
                  <c:v>0.91251159670000004</c:v>
                </c:pt>
                <c:pt idx="51">
                  <c:v>0.91187866210000001</c:v>
                </c:pt>
                <c:pt idx="52">
                  <c:v>0.91013854979999997</c:v>
                </c:pt>
                <c:pt idx="53">
                  <c:v>0.90918945309999999</c:v>
                </c:pt>
                <c:pt idx="54">
                  <c:v>0.90839843750000004</c:v>
                </c:pt>
                <c:pt idx="55">
                  <c:v>0.90776550290000002</c:v>
                </c:pt>
                <c:pt idx="56">
                  <c:v>0.90713256840000001</c:v>
                </c:pt>
                <c:pt idx="57">
                  <c:v>0.9060247803</c:v>
                </c:pt>
                <c:pt idx="58">
                  <c:v>0.90444213870000001</c:v>
                </c:pt>
                <c:pt idx="59">
                  <c:v>0.90285949710000002</c:v>
                </c:pt>
                <c:pt idx="60">
                  <c:v>0.90206848139999996</c:v>
                </c:pt>
                <c:pt idx="61">
                  <c:v>0.90064392090000001</c:v>
                </c:pt>
                <c:pt idx="62">
                  <c:v>0.89985229489999996</c:v>
                </c:pt>
                <c:pt idx="63">
                  <c:v>0.89874389649999997</c:v>
                </c:pt>
                <c:pt idx="64">
                  <c:v>0.89826904299999999</c:v>
                </c:pt>
                <c:pt idx="65">
                  <c:v>0.89779357910000002</c:v>
                </c:pt>
                <c:pt idx="66">
                  <c:v>0.89620910639999996</c:v>
                </c:pt>
                <c:pt idx="67">
                  <c:v>0.89525756840000004</c:v>
                </c:pt>
                <c:pt idx="68">
                  <c:v>0.89446411130000003</c:v>
                </c:pt>
                <c:pt idx="69">
                  <c:v>0.89319396969999998</c:v>
                </c:pt>
                <c:pt idx="70">
                  <c:v>0.89287536619999996</c:v>
                </c:pt>
                <c:pt idx="71">
                  <c:v>0.89191894530000004</c:v>
                </c:pt>
                <c:pt idx="72">
                  <c:v>0.89048217770000004</c:v>
                </c:pt>
                <c:pt idx="73">
                  <c:v>0.88887756350000002</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60-69 yrs (N=9,323)</c:v>
                </c:pt>
              </c:strCache>
            </c:strRef>
          </c:tx>
          <c:spPr>
            <a:ln w="44450">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0.99195495609999995</c:v>
                </c:pt>
                <c:pt idx="2">
                  <c:v>0.98852294919999995</c:v>
                </c:pt>
                <c:pt idx="3">
                  <c:v>0.98401733400000002</c:v>
                </c:pt>
                <c:pt idx="4">
                  <c:v>0.97994018549999995</c:v>
                </c:pt>
                <c:pt idx="5">
                  <c:v>0.97639465329999997</c:v>
                </c:pt>
                <c:pt idx="6">
                  <c:v>0.97327331539999995</c:v>
                </c:pt>
                <c:pt idx="7">
                  <c:v>0.97079345699999997</c:v>
                </c:pt>
                <c:pt idx="8">
                  <c:v>0.96820373540000004</c:v>
                </c:pt>
                <c:pt idx="9">
                  <c:v>0.96463989260000005</c:v>
                </c:pt>
                <c:pt idx="10">
                  <c:v>0.96291137699999996</c:v>
                </c:pt>
                <c:pt idx="11">
                  <c:v>0.96042419430000003</c:v>
                </c:pt>
                <c:pt idx="12">
                  <c:v>0.95826049800000002</c:v>
                </c:pt>
                <c:pt idx="13">
                  <c:v>0.95501342769999997</c:v>
                </c:pt>
                <c:pt idx="14">
                  <c:v>0.95328186039999996</c:v>
                </c:pt>
                <c:pt idx="15">
                  <c:v>0.95154968259999995</c:v>
                </c:pt>
                <c:pt idx="16">
                  <c:v>0.95046691890000001</c:v>
                </c:pt>
                <c:pt idx="17">
                  <c:v>0.94862548830000004</c:v>
                </c:pt>
                <c:pt idx="18">
                  <c:v>0.94613464359999999</c:v>
                </c:pt>
                <c:pt idx="19">
                  <c:v>0.94440124510000001</c:v>
                </c:pt>
                <c:pt idx="20">
                  <c:v>0.94331787109999998</c:v>
                </c:pt>
                <c:pt idx="21">
                  <c:v>0.94158386230000002</c:v>
                </c:pt>
                <c:pt idx="22">
                  <c:v>0.94017456050000003</c:v>
                </c:pt>
                <c:pt idx="23">
                  <c:v>0.93800659180000001</c:v>
                </c:pt>
                <c:pt idx="24">
                  <c:v>0.93648864750000005</c:v>
                </c:pt>
                <c:pt idx="25">
                  <c:v>0.93486206049999998</c:v>
                </c:pt>
                <c:pt idx="26">
                  <c:v>0.93377746579999998</c:v>
                </c:pt>
                <c:pt idx="27">
                  <c:v>0.93225952150000002</c:v>
                </c:pt>
                <c:pt idx="28">
                  <c:v>0.92998168950000004</c:v>
                </c:pt>
                <c:pt idx="29">
                  <c:v>0.92835449219999999</c:v>
                </c:pt>
                <c:pt idx="30">
                  <c:v>0.92705261230000002</c:v>
                </c:pt>
                <c:pt idx="31">
                  <c:v>0.92542541499999997</c:v>
                </c:pt>
                <c:pt idx="32">
                  <c:v>0.92282165530000004</c:v>
                </c:pt>
                <c:pt idx="33">
                  <c:v>0.92162841799999995</c:v>
                </c:pt>
                <c:pt idx="34">
                  <c:v>0.92032714839999996</c:v>
                </c:pt>
                <c:pt idx="35">
                  <c:v>0.91924194339999998</c:v>
                </c:pt>
                <c:pt idx="36">
                  <c:v>0.91772277830000004</c:v>
                </c:pt>
                <c:pt idx="37">
                  <c:v>0.91576843259999996</c:v>
                </c:pt>
                <c:pt idx="38">
                  <c:v>0.91500854490000005</c:v>
                </c:pt>
                <c:pt idx="39">
                  <c:v>0.91381286620000002</c:v>
                </c:pt>
                <c:pt idx="40">
                  <c:v>0.91261718749999998</c:v>
                </c:pt>
                <c:pt idx="41">
                  <c:v>0.91153076170000003</c:v>
                </c:pt>
                <c:pt idx="42">
                  <c:v>0.90979125979999997</c:v>
                </c:pt>
                <c:pt idx="43">
                  <c:v>0.90870422360000003</c:v>
                </c:pt>
                <c:pt idx="44">
                  <c:v>0.90772644039999995</c:v>
                </c:pt>
                <c:pt idx="45">
                  <c:v>0.90576965330000003</c:v>
                </c:pt>
                <c:pt idx="46">
                  <c:v>0.90479125979999997</c:v>
                </c:pt>
                <c:pt idx="47">
                  <c:v>0.9039215088</c:v>
                </c:pt>
                <c:pt idx="48">
                  <c:v>0.90283447269999995</c:v>
                </c:pt>
                <c:pt idx="49">
                  <c:v>0.90196472169999997</c:v>
                </c:pt>
                <c:pt idx="50">
                  <c:v>0.90065978999999996</c:v>
                </c:pt>
                <c:pt idx="51">
                  <c:v>0.89989868159999997</c:v>
                </c:pt>
                <c:pt idx="52">
                  <c:v>0.89891967770000003</c:v>
                </c:pt>
                <c:pt idx="53">
                  <c:v>0.89750610350000004</c:v>
                </c:pt>
                <c:pt idx="54">
                  <c:v>0.89630981450000002</c:v>
                </c:pt>
                <c:pt idx="55">
                  <c:v>0.89522216799999998</c:v>
                </c:pt>
                <c:pt idx="56">
                  <c:v>0.89380798340000001</c:v>
                </c:pt>
                <c:pt idx="57">
                  <c:v>0.89326416019999999</c:v>
                </c:pt>
                <c:pt idx="58">
                  <c:v>0.89217590329999996</c:v>
                </c:pt>
                <c:pt idx="59">
                  <c:v>0.89065185550000003</c:v>
                </c:pt>
                <c:pt idx="60">
                  <c:v>0.88956359860000001</c:v>
                </c:pt>
                <c:pt idx="61">
                  <c:v>0.88891052250000002</c:v>
                </c:pt>
                <c:pt idx="62">
                  <c:v>0.88793090819999998</c:v>
                </c:pt>
                <c:pt idx="63">
                  <c:v>0.88716857910000002</c:v>
                </c:pt>
                <c:pt idx="64">
                  <c:v>0.88640624999999995</c:v>
                </c:pt>
                <c:pt idx="65">
                  <c:v>0.88575317379999996</c:v>
                </c:pt>
                <c:pt idx="66">
                  <c:v>0.88401062009999998</c:v>
                </c:pt>
                <c:pt idx="67">
                  <c:v>0.88281188960000001</c:v>
                </c:pt>
                <c:pt idx="68">
                  <c:v>0.88172119140000005</c:v>
                </c:pt>
                <c:pt idx="69">
                  <c:v>0.88073913569999995</c:v>
                </c:pt>
                <c:pt idx="70">
                  <c:v>0.87986511229999997</c:v>
                </c:pt>
                <c:pt idx="71">
                  <c:v>0.87866088870000003</c:v>
                </c:pt>
                <c:pt idx="72">
                  <c:v>0.87800231929999994</c:v>
                </c:pt>
                <c:pt idx="73">
                  <c:v>0.87623413090000002</c:v>
                </c:pt>
              </c:numCache>
            </c:numRef>
          </c:yVal>
          <c:smooth val="0"/>
          <c:extLst>
            <c:ext xmlns:c16="http://schemas.microsoft.com/office/drawing/2014/chart" uri="{C3380CC4-5D6E-409C-BE32-E72D297353CC}">
              <c16:uniqueId val="{00000002-D751-497E-9DEA-977D18E4CB80}"/>
            </c:ext>
          </c:extLst>
        </c:ser>
        <c:ser>
          <c:idx val="4"/>
          <c:order val="4"/>
          <c:tx>
            <c:strRef>
              <c:f>Sheet1!$F$1</c:f>
              <c:strCache>
                <c:ptCount val="1"/>
                <c:pt idx="0">
                  <c:v>≥70 yrs (N=2,339)</c:v>
                </c:pt>
              </c:strCache>
            </c:strRef>
          </c:tx>
          <c:spPr>
            <a:ln w="44450">
              <a:solidFill>
                <a:srgbClr val="7030A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Sheet1!$F$2:$F$75</c:f>
              <c:numCache>
                <c:formatCode>General</c:formatCode>
                <c:ptCount val="74"/>
                <c:pt idx="0">
                  <c:v>1</c:v>
                </c:pt>
                <c:pt idx="1">
                  <c:v>0.99828979490000003</c:v>
                </c:pt>
                <c:pt idx="2">
                  <c:v>0.99615173339999996</c:v>
                </c:pt>
                <c:pt idx="3">
                  <c:v>0.98931152339999995</c:v>
                </c:pt>
                <c:pt idx="4">
                  <c:v>0.98631835940000001</c:v>
                </c:pt>
                <c:pt idx="5">
                  <c:v>0.98375305179999994</c:v>
                </c:pt>
                <c:pt idx="6">
                  <c:v>0.97990356450000005</c:v>
                </c:pt>
                <c:pt idx="7">
                  <c:v>0.97776489259999999</c:v>
                </c:pt>
                <c:pt idx="8">
                  <c:v>0.97348754879999999</c:v>
                </c:pt>
                <c:pt idx="9">
                  <c:v>0.968782959</c:v>
                </c:pt>
                <c:pt idx="10">
                  <c:v>0.96707214360000004</c:v>
                </c:pt>
                <c:pt idx="11">
                  <c:v>0.96621643069999996</c:v>
                </c:pt>
                <c:pt idx="12">
                  <c:v>0.9645056152</c:v>
                </c:pt>
                <c:pt idx="13">
                  <c:v>0.96236694339999995</c:v>
                </c:pt>
                <c:pt idx="14">
                  <c:v>0.96022827150000001</c:v>
                </c:pt>
                <c:pt idx="15">
                  <c:v>0.95894531250000004</c:v>
                </c:pt>
                <c:pt idx="16">
                  <c:v>0.95723449709999997</c:v>
                </c:pt>
                <c:pt idx="17">
                  <c:v>0.9533831787</c:v>
                </c:pt>
                <c:pt idx="18">
                  <c:v>0.9499603271</c:v>
                </c:pt>
                <c:pt idx="19">
                  <c:v>0.9499603271</c:v>
                </c:pt>
                <c:pt idx="20">
                  <c:v>0.94824829099999997</c:v>
                </c:pt>
                <c:pt idx="21">
                  <c:v>0.94696472170000001</c:v>
                </c:pt>
                <c:pt idx="22">
                  <c:v>0.94225769039999996</c:v>
                </c:pt>
                <c:pt idx="23">
                  <c:v>0.94011779790000005</c:v>
                </c:pt>
                <c:pt idx="24">
                  <c:v>0.9384063721</c:v>
                </c:pt>
                <c:pt idx="25">
                  <c:v>0.93626708979999995</c:v>
                </c:pt>
                <c:pt idx="26">
                  <c:v>0.93284362789999997</c:v>
                </c:pt>
                <c:pt idx="27">
                  <c:v>0.93070312499999996</c:v>
                </c:pt>
                <c:pt idx="28">
                  <c:v>0.92984619140000002</c:v>
                </c:pt>
                <c:pt idx="29">
                  <c:v>0.92856140139999999</c:v>
                </c:pt>
                <c:pt idx="30">
                  <c:v>0.9264196777</c:v>
                </c:pt>
                <c:pt idx="31">
                  <c:v>0.92427795410000002</c:v>
                </c:pt>
                <c:pt idx="32">
                  <c:v>0.92213562010000005</c:v>
                </c:pt>
                <c:pt idx="33">
                  <c:v>0.92042114259999996</c:v>
                </c:pt>
                <c:pt idx="34">
                  <c:v>0.91870666499999998</c:v>
                </c:pt>
                <c:pt idx="35">
                  <c:v>0.91784912110000005</c:v>
                </c:pt>
                <c:pt idx="36">
                  <c:v>0.91613403319999998</c:v>
                </c:pt>
                <c:pt idx="37">
                  <c:v>0.91399047850000004</c:v>
                </c:pt>
                <c:pt idx="38">
                  <c:v>0.91227600099999995</c:v>
                </c:pt>
                <c:pt idx="39">
                  <c:v>0.91013244630000001</c:v>
                </c:pt>
                <c:pt idx="40">
                  <c:v>0.90798828129999998</c:v>
                </c:pt>
                <c:pt idx="41">
                  <c:v>0.90498596190000002</c:v>
                </c:pt>
                <c:pt idx="42">
                  <c:v>0.90284179689999999</c:v>
                </c:pt>
                <c:pt idx="43">
                  <c:v>0.90112609860000004</c:v>
                </c:pt>
                <c:pt idx="44">
                  <c:v>0.89812377929999998</c:v>
                </c:pt>
                <c:pt idx="45">
                  <c:v>0.89555053709999999</c:v>
                </c:pt>
                <c:pt idx="46">
                  <c:v>0.89426330570000001</c:v>
                </c:pt>
                <c:pt idx="47">
                  <c:v>0.89297607420000003</c:v>
                </c:pt>
                <c:pt idx="48">
                  <c:v>0.8921179199</c:v>
                </c:pt>
                <c:pt idx="49">
                  <c:v>0.89168884280000005</c:v>
                </c:pt>
                <c:pt idx="50">
                  <c:v>0.89083068850000002</c:v>
                </c:pt>
                <c:pt idx="51">
                  <c:v>0.88611022949999996</c:v>
                </c:pt>
                <c:pt idx="52">
                  <c:v>0.88611022949999996</c:v>
                </c:pt>
                <c:pt idx="53">
                  <c:v>0.88439392090000002</c:v>
                </c:pt>
                <c:pt idx="54">
                  <c:v>0.88181945799999994</c:v>
                </c:pt>
                <c:pt idx="55">
                  <c:v>0.87924316410000003</c:v>
                </c:pt>
                <c:pt idx="56">
                  <c:v>0.87623779300000004</c:v>
                </c:pt>
                <c:pt idx="57">
                  <c:v>0.87537902830000003</c:v>
                </c:pt>
                <c:pt idx="58">
                  <c:v>0.87408996579999998</c:v>
                </c:pt>
                <c:pt idx="59">
                  <c:v>0.87151123050000001</c:v>
                </c:pt>
                <c:pt idx="60">
                  <c:v>0.86936279299999997</c:v>
                </c:pt>
                <c:pt idx="61">
                  <c:v>0.86807373050000003</c:v>
                </c:pt>
                <c:pt idx="62">
                  <c:v>0.86764343259999999</c:v>
                </c:pt>
                <c:pt idx="63">
                  <c:v>0.86678405759999999</c:v>
                </c:pt>
                <c:pt idx="64">
                  <c:v>0.86463562009999995</c:v>
                </c:pt>
                <c:pt idx="65">
                  <c:v>0.86334655760000001</c:v>
                </c:pt>
                <c:pt idx="66">
                  <c:v>0.86162597659999995</c:v>
                </c:pt>
                <c:pt idx="67">
                  <c:v>0.85904541020000003</c:v>
                </c:pt>
                <c:pt idx="68">
                  <c:v>0.85732421879999998</c:v>
                </c:pt>
                <c:pt idx="69">
                  <c:v>0.8560321045</c:v>
                </c:pt>
                <c:pt idx="70">
                  <c:v>0.85560119629999998</c:v>
                </c:pt>
                <c:pt idx="71">
                  <c:v>0.85344238279999995</c:v>
                </c:pt>
                <c:pt idx="72">
                  <c:v>0.85214660639999995</c:v>
                </c:pt>
                <c:pt idx="73">
                  <c:v>0.85084350590000002</c:v>
                </c:pt>
              </c:numCache>
            </c:numRef>
          </c:yVal>
          <c:smooth val="0"/>
          <c:extLst>
            <c:ext xmlns:c16="http://schemas.microsoft.com/office/drawing/2014/chart" uri="{C3380CC4-5D6E-409C-BE32-E72D297353CC}">
              <c16:uniqueId val="{00000000-3B99-487D-9DF2-C7546DEE980C}"/>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8"/>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584836651907839"/>
          <c:y val="0.40528927815681848"/>
          <c:w val="0.21284221490156019"/>
          <c:h val="0.3360461891913834"/>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97766366897636E-2"/>
          <c:y val="8.3538617663246745E-2"/>
          <c:w val="0.90861890416308577"/>
          <c:h val="0.75473408885871807"/>
        </c:manualLayout>
      </c:layout>
      <c:scatterChart>
        <c:scatterStyle val="lineMarker"/>
        <c:varyColors val="0"/>
        <c:ser>
          <c:idx val="0"/>
          <c:order val="0"/>
          <c:tx>
            <c:strRef>
              <c:f>Sheet1!$B$1</c:f>
              <c:strCache>
                <c:ptCount val="1"/>
                <c:pt idx="0">
                  <c:v>18-24 yrs (N=1,154)</c:v>
                </c:pt>
              </c:strCache>
            </c:strRef>
          </c:tx>
          <c:spPr>
            <a:ln w="44450">
              <a:solidFill>
                <a:srgbClr val="00B0F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c:v>
                </c:pt>
                <c:pt idx="1">
                  <c:v>1</c:v>
                </c:pt>
                <c:pt idx="2">
                  <c:v>1</c:v>
                </c:pt>
                <c:pt idx="3">
                  <c:v>1</c:v>
                </c:pt>
                <c:pt idx="4">
                  <c:v>1</c:v>
                </c:pt>
                <c:pt idx="5">
                  <c:v>0.95651672359999995</c:v>
                </c:pt>
                <c:pt idx="6">
                  <c:v>0.92344299320000001</c:v>
                </c:pt>
                <c:pt idx="7">
                  <c:v>0.88338439940000002</c:v>
                </c:pt>
                <c:pt idx="8">
                  <c:v>0.844163208</c:v>
                </c:pt>
                <c:pt idx="9">
                  <c:v>0.81267272950000002</c:v>
                </c:pt>
                <c:pt idx="10">
                  <c:v>0.77933593749999996</c:v>
                </c:pt>
                <c:pt idx="11">
                  <c:v>0.74947021479999998</c:v>
                </c:pt>
                <c:pt idx="12">
                  <c:v>0.72395751949999998</c:v>
                </c:pt>
                <c:pt idx="13">
                  <c:v>0.69753601070000004</c:v>
                </c:pt>
                <c:pt idx="14">
                  <c:v>0.68344421389999999</c:v>
                </c:pt>
                <c:pt idx="15">
                  <c:v>0.65610534669999998</c:v>
                </c:pt>
                <c:pt idx="16">
                  <c:v>0.63840148929999996</c:v>
                </c:pt>
                <c:pt idx="17">
                  <c:v>0.62322845459999998</c:v>
                </c:pt>
                <c:pt idx="18">
                  <c:v>0.60802398680000003</c:v>
                </c:pt>
                <c:pt idx="19">
                  <c:v>0.59369628910000005</c:v>
                </c:pt>
                <c:pt idx="20">
                  <c:v>0.58107330319999995</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25-39 yrs (N=3,270)</c:v>
                </c:pt>
              </c:strCache>
            </c:strRef>
          </c:tx>
          <c:spPr>
            <a:ln w="44450">
              <a:solidFill>
                <a:srgbClr val="00B050"/>
              </a:solidFill>
              <a:prstDash val="solid"/>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c:v>
                </c:pt>
                <c:pt idx="1">
                  <c:v>1</c:v>
                </c:pt>
                <c:pt idx="2">
                  <c:v>1</c:v>
                </c:pt>
                <c:pt idx="3">
                  <c:v>1</c:v>
                </c:pt>
                <c:pt idx="4">
                  <c:v>0.99969360350000003</c:v>
                </c:pt>
                <c:pt idx="5">
                  <c:v>0.97765502930000003</c:v>
                </c:pt>
                <c:pt idx="6">
                  <c:v>0.95590209960000005</c:v>
                </c:pt>
                <c:pt idx="7">
                  <c:v>0.9384246826</c:v>
                </c:pt>
                <c:pt idx="8">
                  <c:v>0.91662231449999998</c:v>
                </c:pt>
                <c:pt idx="9">
                  <c:v>0.89475585940000002</c:v>
                </c:pt>
                <c:pt idx="10">
                  <c:v>0.87470275880000004</c:v>
                </c:pt>
                <c:pt idx="11">
                  <c:v>0.85709411619999998</c:v>
                </c:pt>
                <c:pt idx="12">
                  <c:v>0.83729064939999998</c:v>
                </c:pt>
                <c:pt idx="13">
                  <c:v>0.81674377440000001</c:v>
                </c:pt>
                <c:pt idx="14">
                  <c:v>0.79834533689999998</c:v>
                </c:pt>
                <c:pt idx="15">
                  <c:v>0.78242492679999998</c:v>
                </c:pt>
                <c:pt idx="16">
                  <c:v>0.76427124020000003</c:v>
                </c:pt>
                <c:pt idx="17">
                  <c:v>0.74471069339999996</c:v>
                </c:pt>
                <c:pt idx="18">
                  <c:v>0.73330017089999999</c:v>
                </c:pt>
                <c:pt idx="19">
                  <c:v>0.71930175780000005</c:v>
                </c:pt>
                <c:pt idx="20">
                  <c:v>0.70164733889999997</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40-59 yrs (N=12,494)</c:v>
                </c:pt>
              </c:strCache>
            </c:strRef>
          </c:tx>
          <c:spPr>
            <a:ln w="44450">
              <a:solidFill>
                <a:srgbClr val="FF000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c:v>
                </c:pt>
                <c:pt idx="1">
                  <c:v>1</c:v>
                </c:pt>
                <c:pt idx="2">
                  <c:v>1</c:v>
                </c:pt>
                <c:pt idx="3">
                  <c:v>1</c:v>
                </c:pt>
                <c:pt idx="4">
                  <c:v>0.99975952150000003</c:v>
                </c:pt>
                <c:pt idx="5">
                  <c:v>0.97250427250000004</c:v>
                </c:pt>
                <c:pt idx="6">
                  <c:v>0.94874694820000005</c:v>
                </c:pt>
                <c:pt idx="7">
                  <c:v>0.9274621582</c:v>
                </c:pt>
                <c:pt idx="8">
                  <c:v>0.90695983889999998</c:v>
                </c:pt>
                <c:pt idx="9">
                  <c:v>0.88592468260000001</c:v>
                </c:pt>
                <c:pt idx="10">
                  <c:v>0.86583740229999995</c:v>
                </c:pt>
                <c:pt idx="11">
                  <c:v>0.8460601807</c:v>
                </c:pt>
                <c:pt idx="12">
                  <c:v>0.82659484859999999</c:v>
                </c:pt>
                <c:pt idx="13">
                  <c:v>0.80789001459999998</c:v>
                </c:pt>
                <c:pt idx="14">
                  <c:v>0.79159057619999995</c:v>
                </c:pt>
                <c:pt idx="15">
                  <c:v>0.77471252440000005</c:v>
                </c:pt>
                <c:pt idx="16">
                  <c:v>0.75825500489999997</c:v>
                </c:pt>
                <c:pt idx="17">
                  <c:v>0.74302673340000003</c:v>
                </c:pt>
                <c:pt idx="18">
                  <c:v>0.72562622070000005</c:v>
                </c:pt>
                <c:pt idx="19">
                  <c:v>0.71084594729999995</c:v>
                </c:pt>
                <c:pt idx="20">
                  <c:v>0.69448425290000004</c:v>
                </c:pt>
              </c:numCache>
            </c:numRef>
          </c:yVal>
          <c:smooth val="0"/>
          <c:extLst>
            <c:ext xmlns:c16="http://schemas.microsoft.com/office/drawing/2014/chart" uri="{C3380CC4-5D6E-409C-BE32-E72D297353CC}">
              <c16:uniqueId val="{00000002-C2E8-47C4-9AF0-2C028704D90F}"/>
            </c:ext>
          </c:extLst>
        </c:ser>
        <c:ser>
          <c:idx val="3"/>
          <c:order val="3"/>
          <c:tx>
            <c:strRef>
              <c:f>Sheet1!$E$1</c:f>
              <c:strCache>
                <c:ptCount val="1"/>
                <c:pt idx="0">
                  <c:v>60-69 yrs (N=12,892)</c:v>
                </c:pt>
              </c:strCache>
            </c:strRef>
          </c:tx>
          <c:spPr>
            <a:ln w="44450">
              <a:solidFill>
                <a:schemeClr val="accent6">
                  <a:lumMod val="75000"/>
                </a:schemeClr>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c:v>
                </c:pt>
                <c:pt idx="1">
                  <c:v>1</c:v>
                </c:pt>
                <c:pt idx="2">
                  <c:v>1</c:v>
                </c:pt>
                <c:pt idx="3">
                  <c:v>1</c:v>
                </c:pt>
                <c:pt idx="4">
                  <c:v>0.99961181639999996</c:v>
                </c:pt>
                <c:pt idx="5">
                  <c:v>0.96777648930000004</c:v>
                </c:pt>
                <c:pt idx="6">
                  <c:v>0.94275878909999999</c:v>
                </c:pt>
                <c:pt idx="7">
                  <c:v>0.91624755859999996</c:v>
                </c:pt>
                <c:pt idx="8">
                  <c:v>0.89189636230000002</c:v>
                </c:pt>
                <c:pt idx="9">
                  <c:v>0.86719421389999995</c:v>
                </c:pt>
                <c:pt idx="10">
                  <c:v>0.84270874019999997</c:v>
                </c:pt>
                <c:pt idx="11">
                  <c:v>0.82101318359999997</c:v>
                </c:pt>
                <c:pt idx="12">
                  <c:v>0.80000854489999995</c:v>
                </c:pt>
                <c:pt idx="13">
                  <c:v>0.77827087399999995</c:v>
                </c:pt>
                <c:pt idx="14">
                  <c:v>0.75580627440000003</c:v>
                </c:pt>
                <c:pt idx="15">
                  <c:v>0.73731262210000004</c:v>
                </c:pt>
                <c:pt idx="16">
                  <c:v>0.71747436519999996</c:v>
                </c:pt>
                <c:pt idx="17">
                  <c:v>0.69507995609999995</c:v>
                </c:pt>
                <c:pt idx="18">
                  <c:v>0.67505554199999995</c:v>
                </c:pt>
                <c:pt idx="19">
                  <c:v>0.65577331539999995</c:v>
                </c:pt>
                <c:pt idx="20">
                  <c:v>0.63350097660000004</c:v>
                </c:pt>
              </c:numCache>
            </c:numRef>
          </c:yVal>
          <c:smooth val="0"/>
          <c:extLst>
            <c:ext xmlns:c16="http://schemas.microsoft.com/office/drawing/2014/chart" uri="{C3380CC4-5D6E-409C-BE32-E72D297353CC}">
              <c16:uniqueId val="{00000000-8FF5-4320-9D1E-40934BD76D03}"/>
            </c:ext>
          </c:extLst>
        </c:ser>
        <c:ser>
          <c:idx val="4"/>
          <c:order val="4"/>
          <c:tx>
            <c:strRef>
              <c:f>Sheet1!$F$1</c:f>
              <c:strCache>
                <c:ptCount val="1"/>
                <c:pt idx="0">
                  <c:v>≥70 yrs (N=2,121)</c:v>
                </c:pt>
              </c:strCache>
            </c:strRef>
          </c:tx>
          <c:spPr>
            <a:ln w="44450">
              <a:solidFill>
                <a:srgbClr val="7030A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Sheet1!$F$2:$F$22</c:f>
              <c:numCache>
                <c:formatCode>General</c:formatCode>
                <c:ptCount val="21"/>
                <c:pt idx="0">
                  <c:v>1</c:v>
                </c:pt>
                <c:pt idx="1">
                  <c:v>1</c:v>
                </c:pt>
                <c:pt idx="2">
                  <c:v>1</c:v>
                </c:pt>
                <c:pt idx="3">
                  <c:v>1</c:v>
                </c:pt>
                <c:pt idx="4">
                  <c:v>1</c:v>
                </c:pt>
                <c:pt idx="5">
                  <c:v>0.95375793460000002</c:v>
                </c:pt>
                <c:pt idx="6">
                  <c:v>0.91599609380000002</c:v>
                </c:pt>
                <c:pt idx="7">
                  <c:v>0.88481079100000004</c:v>
                </c:pt>
                <c:pt idx="8">
                  <c:v>0.85739685060000004</c:v>
                </c:pt>
                <c:pt idx="9">
                  <c:v>0.82661865229999998</c:v>
                </c:pt>
                <c:pt idx="10">
                  <c:v>0.80433715819999996</c:v>
                </c:pt>
                <c:pt idx="11">
                  <c:v>0.77396545409999995</c:v>
                </c:pt>
                <c:pt idx="12">
                  <c:v>0.74404968260000004</c:v>
                </c:pt>
                <c:pt idx="13">
                  <c:v>0.71313964839999999</c:v>
                </c:pt>
                <c:pt idx="14">
                  <c:v>0.68788696289999995</c:v>
                </c:pt>
                <c:pt idx="15">
                  <c:v>0.66547058110000001</c:v>
                </c:pt>
                <c:pt idx="16">
                  <c:v>0.6376553345</c:v>
                </c:pt>
                <c:pt idx="17">
                  <c:v>0.60846588130000001</c:v>
                </c:pt>
                <c:pt idx="18">
                  <c:v>0.5825756836</c:v>
                </c:pt>
                <c:pt idx="19">
                  <c:v>0.55653869629999997</c:v>
                </c:pt>
                <c:pt idx="20">
                  <c:v>0.53409301760000005</c:v>
                </c:pt>
              </c:numCache>
            </c:numRef>
          </c:yVal>
          <c:smooth val="0"/>
          <c:extLst>
            <c:ext xmlns:c16="http://schemas.microsoft.com/office/drawing/2014/chart" uri="{C3380CC4-5D6E-409C-BE32-E72D297353CC}">
              <c16:uniqueId val="{00000001-8FF5-4320-9D1E-40934BD76D03}"/>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 transplant</a:t>
                </a:r>
              </a:p>
            </c:rich>
          </c:tx>
          <c:layout>
            <c:manualLayout>
              <c:xMode val="edge"/>
              <c:yMode val="edge"/>
              <c:x val="0.43053324809783766"/>
              <c:y val="0.8946040107812122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
          <c:min val="0.5"/>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0.1"/>
      </c:valAx>
      <c:spPr>
        <a:noFill/>
        <a:ln w="9525">
          <a:solidFill>
            <a:schemeClr val="bg2"/>
          </a:solidFill>
        </a:ln>
      </c:spPr>
    </c:plotArea>
    <c:legend>
      <c:legendPos val="l"/>
      <c:layout>
        <c:manualLayout>
          <c:xMode val="edge"/>
          <c:yMode val="edge"/>
          <c:x val="8.3030161069864064E-2"/>
          <c:y val="0.49888519861742092"/>
          <c:w val="0.26187328510344282"/>
          <c:h val="0.31395335736113178"/>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35333590064E-2"/>
          <c:y val="3.6605946352300127E-2"/>
          <c:w val="0.89827073606950614"/>
          <c:h val="0.75889701796726661"/>
        </c:manualLayout>
      </c:layout>
      <c:scatterChart>
        <c:scatterStyle val="lineMarker"/>
        <c:varyColors val="0"/>
        <c:ser>
          <c:idx val="0"/>
          <c:order val="0"/>
          <c:tx>
            <c:strRef>
              <c:f>Sheet1!$B$1</c:f>
              <c:strCache>
                <c:ptCount val="1"/>
                <c:pt idx="0">
                  <c:v>&lt;1 yr (N=72)</c:v>
                </c:pt>
              </c:strCache>
            </c:strRef>
          </c:tx>
          <c:spPr>
            <a:ln w="44450">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1</c:v>
                </c:pt>
                <c:pt idx="2">
                  <c:v>0.98611083980000003</c:v>
                </c:pt>
                <c:pt idx="3">
                  <c:v>0.98611083980000003</c:v>
                </c:pt>
                <c:pt idx="4">
                  <c:v>0.95833312989999997</c:v>
                </c:pt>
                <c:pt idx="5">
                  <c:v>0.93055541990000001</c:v>
                </c:pt>
                <c:pt idx="6">
                  <c:v>0.91666625980000005</c:v>
                </c:pt>
                <c:pt idx="7">
                  <c:v>0.91666625980000005</c:v>
                </c:pt>
                <c:pt idx="8">
                  <c:v>0.88888854979999998</c:v>
                </c:pt>
                <c:pt idx="9">
                  <c:v>0.88888854979999998</c:v>
                </c:pt>
                <c:pt idx="10">
                  <c:v>0.88888854979999998</c:v>
                </c:pt>
                <c:pt idx="11">
                  <c:v>0.88888854979999998</c:v>
                </c:pt>
                <c:pt idx="12">
                  <c:v>0.88888854979999998</c:v>
                </c:pt>
                <c:pt idx="13">
                  <c:v>0.88888854979999998</c:v>
                </c:pt>
                <c:pt idx="14">
                  <c:v>0.88888854979999998</c:v>
                </c:pt>
                <c:pt idx="15">
                  <c:v>0.88888854979999998</c:v>
                </c:pt>
                <c:pt idx="16">
                  <c:v>0.88888854979999998</c:v>
                </c:pt>
                <c:pt idx="17">
                  <c:v>0.88888854979999998</c:v>
                </c:pt>
                <c:pt idx="18">
                  <c:v>0.875</c:v>
                </c:pt>
                <c:pt idx="19">
                  <c:v>0.875</c:v>
                </c:pt>
                <c:pt idx="20">
                  <c:v>0.875</c:v>
                </c:pt>
                <c:pt idx="21">
                  <c:v>0.875</c:v>
                </c:pt>
                <c:pt idx="22">
                  <c:v>0.86111083980000003</c:v>
                </c:pt>
                <c:pt idx="23">
                  <c:v>0.86111083980000003</c:v>
                </c:pt>
                <c:pt idx="24">
                  <c:v>0.86111083980000003</c:v>
                </c:pt>
                <c:pt idx="25">
                  <c:v>0.86111083980000003</c:v>
                </c:pt>
                <c:pt idx="26">
                  <c:v>0.86111083980000003</c:v>
                </c:pt>
                <c:pt idx="27">
                  <c:v>0.86111083980000003</c:v>
                </c:pt>
                <c:pt idx="28">
                  <c:v>0.86111083980000003</c:v>
                </c:pt>
                <c:pt idx="29">
                  <c:v>0.86111083980000003</c:v>
                </c:pt>
                <c:pt idx="30">
                  <c:v>0.84722167969999995</c:v>
                </c:pt>
                <c:pt idx="31">
                  <c:v>0.84722167969999995</c:v>
                </c:pt>
                <c:pt idx="32">
                  <c:v>0.84722167969999995</c:v>
                </c:pt>
                <c:pt idx="33">
                  <c:v>0.83333312989999997</c:v>
                </c:pt>
                <c:pt idx="34">
                  <c:v>0.83333312989999997</c:v>
                </c:pt>
                <c:pt idx="35">
                  <c:v>0.83333312989999997</c:v>
                </c:pt>
                <c:pt idx="36">
                  <c:v>0.83333312989999997</c:v>
                </c:pt>
                <c:pt idx="37">
                  <c:v>0.83333312989999997</c:v>
                </c:pt>
                <c:pt idx="38">
                  <c:v>0.83333312989999997</c:v>
                </c:pt>
                <c:pt idx="39">
                  <c:v>0.83333312989999997</c:v>
                </c:pt>
                <c:pt idx="40">
                  <c:v>0.83333312989999997</c:v>
                </c:pt>
                <c:pt idx="41">
                  <c:v>0.83333312989999997</c:v>
                </c:pt>
                <c:pt idx="42">
                  <c:v>0.83333312989999997</c:v>
                </c:pt>
                <c:pt idx="43">
                  <c:v>0.83333312989999997</c:v>
                </c:pt>
                <c:pt idx="44">
                  <c:v>0.83333312989999997</c:v>
                </c:pt>
                <c:pt idx="45">
                  <c:v>0.83333312989999997</c:v>
                </c:pt>
                <c:pt idx="46">
                  <c:v>0.83333312989999997</c:v>
                </c:pt>
                <c:pt idx="47">
                  <c:v>0.83333312989999997</c:v>
                </c:pt>
                <c:pt idx="48">
                  <c:v>0.83333312989999997</c:v>
                </c:pt>
                <c:pt idx="49">
                  <c:v>0.83333312989999997</c:v>
                </c:pt>
                <c:pt idx="50">
                  <c:v>0.83333312989999997</c:v>
                </c:pt>
                <c:pt idx="51">
                  <c:v>0.8194439697</c:v>
                </c:pt>
                <c:pt idx="52">
                  <c:v>0.8194439697</c:v>
                </c:pt>
                <c:pt idx="53">
                  <c:v>0.8194439697</c:v>
                </c:pt>
                <c:pt idx="54">
                  <c:v>0.8194439697</c:v>
                </c:pt>
                <c:pt idx="55">
                  <c:v>0.8194439697</c:v>
                </c:pt>
                <c:pt idx="56">
                  <c:v>0.8194439697</c:v>
                </c:pt>
                <c:pt idx="57">
                  <c:v>0.8194439697</c:v>
                </c:pt>
                <c:pt idx="58">
                  <c:v>0.8194439697</c:v>
                </c:pt>
                <c:pt idx="59">
                  <c:v>0.8194439697</c:v>
                </c:pt>
                <c:pt idx="60">
                  <c:v>0.8194439697</c:v>
                </c:pt>
                <c:pt idx="61">
                  <c:v>0.8194439697</c:v>
                </c:pt>
                <c:pt idx="62">
                  <c:v>0.8194439697</c:v>
                </c:pt>
                <c:pt idx="63">
                  <c:v>0.8194439697</c:v>
                </c:pt>
                <c:pt idx="64">
                  <c:v>0.80555541990000001</c:v>
                </c:pt>
                <c:pt idx="65">
                  <c:v>0.80555541990000001</c:v>
                </c:pt>
                <c:pt idx="66">
                  <c:v>0.80555541990000001</c:v>
                </c:pt>
                <c:pt idx="67">
                  <c:v>0.80555541990000001</c:v>
                </c:pt>
                <c:pt idx="68">
                  <c:v>0.80555541990000001</c:v>
                </c:pt>
                <c:pt idx="69">
                  <c:v>0.80555541990000001</c:v>
                </c:pt>
                <c:pt idx="70">
                  <c:v>0.80555541990000001</c:v>
                </c:pt>
                <c:pt idx="71">
                  <c:v>0.80555541990000001</c:v>
                </c:pt>
                <c:pt idx="72">
                  <c:v>0.80555541990000001</c:v>
                </c:pt>
                <c:pt idx="73">
                  <c:v>0.80555541990000001</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1-5 yrs (N=115)</c:v>
                </c:pt>
              </c:strCache>
            </c:strRef>
          </c:tx>
          <c:spPr>
            <a:ln w="44450">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0.98260864260000003</c:v>
                </c:pt>
                <c:pt idx="2">
                  <c:v>0.98260864260000003</c:v>
                </c:pt>
                <c:pt idx="3">
                  <c:v>0.96521728520000005</c:v>
                </c:pt>
                <c:pt idx="4">
                  <c:v>0.96521728520000005</c:v>
                </c:pt>
                <c:pt idx="5">
                  <c:v>0.95652160639999995</c:v>
                </c:pt>
                <c:pt idx="6">
                  <c:v>0.91304321290000001</c:v>
                </c:pt>
                <c:pt idx="7">
                  <c:v>0.91304321290000001</c:v>
                </c:pt>
                <c:pt idx="8">
                  <c:v>0.91304321290000001</c:v>
                </c:pt>
                <c:pt idx="9">
                  <c:v>0.89565185550000004</c:v>
                </c:pt>
                <c:pt idx="10">
                  <c:v>0.87826049799999995</c:v>
                </c:pt>
                <c:pt idx="11">
                  <c:v>0.87826049799999995</c:v>
                </c:pt>
                <c:pt idx="12">
                  <c:v>0.87826049799999995</c:v>
                </c:pt>
                <c:pt idx="13">
                  <c:v>0.86956481929999996</c:v>
                </c:pt>
                <c:pt idx="14">
                  <c:v>0.86086914059999997</c:v>
                </c:pt>
                <c:pt idx="15">
                  <c:v>0.86086914059999997</c:v>
                </c:pt>
                <c:pt idx="16">
                  <c:v>0.86086914059999997</c:v>
                </c:pt>
                <c:pt idx="17">
                  <c:v>0.8434777832</c:v>
                </c:pt>
                <c:pt idx="18">
                  <c:v>0.8434777832</c:v>
                </c:pt>
                <c:pt idx="19">
                  <c:v>0.8434777832</c:v>
                </c:pt>
                <c:pt idx="20">
                  <c:v>0.8434777832</c:v>
                </c:pt>
                <c:pt idx="21">
                  <c:v>0.8434777832</c:v>
                </c:pt>
                <c:pt idx="22">
                  <c:v>0.83478210450000001</c:v>
                </c:pt>
                <c:pt idx="23">
                  <c:v>0.82608642580000002</c:v>
                </c:pt>
                <c:pt idx="24">
                  <c:v>0.82608642580000002</c:v>
                </c:pt>
                <c:pt idx="25">
                  <c:v>0.82608642580000002</c:v>
                </c:pt>
                <c:pt idx="26">
                  <c:v>0.82608642580000002</c:v>
                </c:pt>
                <c:pt idx="27">
                  <c:v>0.82608642580000002</c:v>
                </c:pt>
                <c:pt idx="28">
                  <c:v>0.82608642580000002</c:v>
                </c:pt>
                <c:pt idx="29">
                  <c:v>0.81739074710000004</c:v>
                </c:pt>
                <c:pt idx="30">
                  <c:v>0.81739074710000004</c:v>
                </c:pt>
                <c:pt idx="31">
                  <c:v>0.80869506840000005</c:v>
                </c:pt>
                <c:pt idx="32">
                  <c:v>0.80869506840000005</c:v>
                </c:pt>
                <c:pt idx="33">
                  <c:v>0.80869506840000005</c:v>
                </c:pt>
                <c:pt idx="34">
                  <c:v>0.80869506840000005</c:v>
                </c:pt>
                <c:pt idx="35">
                  <c:v>0.80869506840000005</c:v>
                </c:pt>
                <c:pt idx="36">
                  <c:v>0.80869506840000005</c:v>
                </c:pt>
                <c:pt idx="37">
                  <c:v>0.80869506840000005</c:v>
                </c:pt>
                <c:pt idx="38">
                  <c:v>0.80869506840000005</c:v>
                </c:pt>
                <c:pt idx="39">
                  <c:v>0.80869506840000005</c:v>
                </c:pt>
                <c:pt idx="40">
                  <c:v>0.80869506840000005</c:v>
                </c:pt>
                <c:pt idx="41">
                  <c:v>0.80869506840000005</c:v>
                </c:pt>
                <c:pt idx="42">
                  <c:v>0.79990539549999995</c:v>
                </c:pt>
                <c:pt idx="43">
                  <c:v>0.79111511229999998</c:v>
                </c:pt>
                <c:pt idx="44">
                  <c:v>0.78232482910000001</c:v>
                </c:pt>
                <c:pt idx="45">
                  <c:v>0.78232482910000001</c:v>
                </c:pt>
                <c:pt idx="46">
                  <c:v>0.78232482910000001</c:v>
                </c:pt>
                <c:pt idx="47">
                  <c:v>0.78232482910000001</c:v>
                </c:pt>
                <c:pt idx="48">
                  <c:v>0.77353454590000004</c:v>
                </c:pt>
                <c:pt idx="49">
                  <c:v>0.77353454590000004</c:v>
                </c:pt>
                <c:pt idx="50">
                  <c:v>0.77353454590000004</c:v>
                </c:pt>
                <c:pt idx="51">
                  <c:v>0.77353454590000004</c:v>
                </c:pt>
                <c:pt idx="52">
                  <c:v>0.77353454590000004</c:v>
                </c:pt>
                <c:pt idx="53">
                  <c:v>0.77353454590000004</c:v>
                </c:pt>
                <c:pt idx="54">
                  <c:v>0.77353454590000004</c:v>
                </c:pt>
                <c:pt idx="55">
                  <c:v>0.77353454590000004</c:v>
                </c:pt>
                <c:pt idx="56">
                  <c:v>0.77353454590000004</c:v>
                </c:pt>
                <c:pt idx="57">
                  <c:v>0.76474426269999995</c:v>
                </c:pt>
                <c:pt idx="58">
                  <c:v>0.76474426269999995</c:v>
                </c:pt>
                <c:pt idx="59">
                  <c:v>0.76474426269999995</c:v>
                </c:pt>
                <c:pt idx="60">
                  <c:v>0.76474426269999995</c:v>
                </c:pt>
                <c:pt idx="61">
                  <c:v>0.76474426269999995</c:v>
                </c:pt>
                <c:pt idx="62">
                  <c:v>0.76474426269999995</c:v>
                </c:pt>
                <c:pt idx="63">
                  <c:v>0.76474426269999995</c:v>
                </c:pt>
                <c:pt idx="64">
                  <c:v>0.76474426269999995</c:v>
                </c:pt>
                <c:pt idx="65">
                  <c:v>0.76474426269999995</c:v>
                </c:pt>
                <c:pt idx="66">
                  <c:v>0.76474426269999995</c:v>
                </c:pt>
                <c:pt idx="67">
                  <c:v>0.75595458979999997</c:v>
                </c:pt>
                <c:pt idx="68">
                  <c:v>0.75595458979999997</c:v>
                </c:pt>
                <c:pt idx="69">
                  <c:v>0.75595458979999997</c:v>
                </c:pt>
                <c:pt idx="70">
                  <c:v>0.74716430659999999</c:v>
                </c:pt>
                <c:pt idx="71">
                  <c:v>0.74716430659999999</c:v>
                </c:pt>
                <c:pt idx="72">
                  <c:v>0.74716430659999999</c:v>
                </c:pt>
                <c:pt idx="73">
                  <c:v>0.73837402340000002</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6-10 yrs (N=152)</c:v>
                </c:pt>
              </c:strCache>
            </c:strRef>
          </c:tx>
          <c:spPr>
            <a:ln w="44450">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0.98684204099999995</c:v>
                </c:pt>
                <c:pt idx="2">
                  <c:v>0.98684204099999995</c:v>
                </c:pt>
                <c:pt idx="3">
                  <c:v>0.98684204099999995</c:v>
                </c:pt>
                <c:pt idx="4">
                  <c:v>0.98026306149999998</c:v>
                </c:pt>
                <c:pt idx="5">
                  <c:v>0.97368408200000001</c:v>
                </c:pt>
                <c:pt idx="6">
                  <c:v>0.97368408200000001</c:v>
                </c:pt>
                <c:pt idx="7">
                  <c:v>0.97368408200000001</c:v>
                </c:pt>
                <c:pt idx="8">
                  <c:v>0.97368408200000001</c:v>
                </c:pt>
                <c:pt idx="9">
                  <c:v>0.97368408200000001</c:v>
                </c:pt>
                <c:pt idx="10">
                  <c:v>0.97368408200000001</c:v>
                </c:pt>
                <c:pt idx="11">
                  <c:v>0.97368408200000001</c:v>
                </c:pt>
                <c:pt idx="12">
                  <c:v>0.97368408200000001</c:v>
                </c:pt>
                <c:pt idx="13">
                  <c:v>0.97368408200000001</c:v>
                </c:pt>
                <c:pt idx="14">
                  <c:v>0.96692199710000004</c:v>
                </c:pt>
                <c:pt idx="15">
                  <c:v>0.96692199710000004</c:v>
                </c:pt>
                <c:pt idx="16">
                  <c:v>0.96692199710000004</c:v>
                </c:pt>
                <c:pt idx="17">
                  <c:v>0.96692199710000004</c:v>
                </c:pt>
                <c:pt idx="18">
                  <c:v>0.96692199710000004</c:v>
                </c:pt>
                <c:pt idx="19">
                  <c:v>0.96692199710000004</c:v>
                </c:pt>
                <c:pt idx="20">
                  <c:v>0.96692199710000004</c:v>
                </c:pt>
                <c:pt idx="21">
                  <c:v>0.96016052249999995</c:v>
                </c:pt>
                <c:pt idx="22">
                  <c:v>0.96016052249999995</c:v>
                </c:pt>
                <c:pt idx="23">
                  <c:v>0.96016052249999995</c:v>
                </c:pt>
                <c:pt idx="24">
                  <c:v>0.96016052249999995</c:v>
                </c:pt>
                <c:pt idx="25">
                  <c:v>0.96016052249999995</c:v>
                </c:pt>
                <c:pt idx="26">
                  <c:v>0.96016052249999995</c:v>
                </c:pt>
                <c:pt idx="27">
                  <c:v>0.96016052249999995</c:v>
                </c:pt>
                <c:pt idx="28">
                  <c:v>0.95339904789999996</c:v>
                </c:pt>
                <c:pt idx="29">
                  <c:v>0.95339904789999996</c:v>
                </c:pt>
                <c:pt idx="30">
                  <c:v>0.95339904789999996</c:v>
                </c:pt>
                <c:pt idx="31">
                  <c:v>0.95339904789999996</c:v>
                </c:pt>
                <c:pt idx="32">
                  <c:v>0.94663696289999999</c:v>
                </c:pt>
                <c:pt idx="33">
                  <c:v>0.94663696289999999</c:v>
                </c:pt>
                <c:pt idx="34">
                  <c:v>0.94663696289999999</c:v>
                </c:pt>
                <c:pt idx="35">
                  <c:v>0.94663696289999999</c:v>
                </c:pt>
                <c:pt idx="36">
                  <c:v>0.94663696289999999</c:v>
                </c:pt>
                <c:pt idx="37">
                  <c:v>0.93987548830000001</c:v>
                </c:pt>
                <c:pt idx="38">
                  <c:v>0.93987548830000001</c:v>
                </c:pt>
                <c:pt idx="39">
                  <c:v>0.93987548830000001</c:v>
                </c:pt>
                <c:pt idx="40">
                  <c:v>0.93987548830000001</c:v>
                </c:pt>
                <c:pt idx="41">
                  <c:v>0.93987548830000001</c:v>
                </c:pt>
                <c:pt idx="42">
                  <c:v>0.93987548830000001</c:v>
                </c:pt>
                <c:pt idx="43">
                  <c:v>0.93987548830000001</c:v>
                </c:pt>
                <c:pt idx="44">
                  <c:v>0.93987548830000001</c:v>
                </c:pt>
                <c:pt idx="45">
                  <c:v>0.93311401370000002</c:v>
                </c:pt>
                <c:pt idx="46">
                  <c:v>0.93311401370000002</c:v>
                </c:pt>
                <c:pt idx="47">
                  <c:v>0.93311401370000002</c:v>
                </c:pt>
                <c:pt idx="48">
                  <c:v>0.93311401370000002</c:v>
                </c:pt>
                <c:pt idx="49">
                  <c:v>0.92630249019999999</c:v>
                </c:pt>
                <c:pt idx="50">
                  <c:v>0.92630249019999999</c:v>
                </c:pt>
                <c:pt idx="51">
                  <c:v>0.92630249019999999</c:v>
                </c:pt>
                <c:pt idx="52">
                  <c:v>0.92630249019999999</c:v>
                </c:pt>
                <c:pt idx="53">
                  <c:v>0.92630249019999999</c:v>
                </c:pt>
                <c:pt idx="54">
                  <c:v>0.92630249019999999</c:v>
                </c:pt>
                <c:pt idx="55">
                  <c:v>0.92630249019999999</c:v>
                </c:pt>
                <c:pt idx="56">
                  <c:v>0.91944091800000005</c:v>
                </c:pt>
                <c:pt idx="57">
                  <c:v>0.91944091800000005</c:v>
                </c:pt>
                <c:pt idx="58">
                  <c:v>0.91944091800000005</c:v>
                </c:pt>
                <c:pt idx="59">
                  <c:v>0.91944091800000005</c:v>
                </c:pt>
                <c:pt idx="60">
                  <c:v>0.91944091800000005</c:v>
                </c:pt>
                <c:pt idx="61">
                  <c:v>0.91944091800000005</c:v>
                </c:pt>
                <c:pt idx="62">
                  <c:v>0.91944091800000005</c:v>
                </c:pt>
                <c:pt idx="63">
                  <c:v>0.91944091800000005</c:v>
                </c:pt>
                <c:pt idx="64">
                  <c:v>0.91944091800000005</c:v>
                </c:pt>
                <c:pt idx="65">
                  <c:v>0.91944091800000005</c:v>
                </c:pt>
                <c:pt idx="66">
                  <c:v>0.91944091800000005</c:v>
                </c:pt>
                <c:pt idx="67">
                  <c:v>0.91257995609999998</c:v>
                </c:pt>
                <c:pt idx="68">
                  <c:v>0.90571838380000003</c:v>
                </c:pt>
                <c:pt idx="69">
                  <c:v>0.90571838380000003</c:v>
                </c:pt>
                <c:pt idx="70">
                  <c:v>0.90571838380000003</c:v>
                </c:pt>
                <c:pt idx="71">
                  <c:v>0.90571838380000003</c:v>
                </c:pt>
                <c:pt idx="72">
                  <c:v>0.90571838380000003</c:v>
                </c:pt>
                <c:pt idx="73">
                  <c:v>0.90571838380000003</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11-17 yrs (N=771)</c:v>
                </c:pt>
              </c:strCache>
            </c:strRef>
          </c:tx>
          <c:spPr>
            <a:ln w="44450">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0.98702941889999996</c:v>
                </c:pt>
                <c:pt idx="2">
                  <c:v>0.98184143069999996</c:v>
                </c:pt>
                <c:pt idx="3">
                  <c:v>0.98054260250000003</c:v>
                </c:pt>
                <c:pt idx="4">
                  <c:v>0.97274169919999998</c:v>
                </c:pt>
                <c:pt idx="5">
                  <c:v>0.96883666989999995</c:v>
                </c:pt>
                <c:pt idx="6">
                  <c:v>0.9597216797</c:v>
                </c:pt>
                <c:pt idx="7">
                  <c:v>0.95841735839999997</c:v>
                </c:pt>
                <c:pt idx="8">
                  <c:v>0.95449279789999997</c:v>
                </c:pt>
                <c:pt idx="9">
                  <c:v>0.95056518550000002</c:v>
                </c:pt>
                <c:pt idx="10">
                  <c:v>0.95056518550000002</c:v>
                </c:pt>
                <c:pt idx="11">
                  <c:v>0.94794677729999999</c:v>
                </c:pt>
                <c:pt idx="12">
                  <c:v>0.94532775879999997</c:v>
                </c:pt>
                <c:pt idx="13">
                  <c:v>0.94270935060000005</c:v>
                </c:pt>
                <c:pt idx="14">
                  <c:v>0.94139831539999996</c:v>
                </c:pt>
                <c:pt idx="15">
                  <c:v>0.94139831539999996</c:v>
                </c:pt>
                <c:pt idx="16">
                  <c:v>0.94139831539999996</c:v>
                </c:pt>
                <c:pt idx="17">
                  <c:v>0.93877197270000001</c:v>
                </c:pt>
                <c:pt idx="18">
                  <c:v>0.93614624020000003</c:v>
                </c:pt>
                <c:pt idx="19">
                  <c:v>0.93614624020000003</c:v>
                </c:pt>
                <c:pt idx="20">
                  <c:v>0.93483337399999999</c:v>
                </c:pt>
                <c:pt idx="21">
                  <c:v>0.93483337399999999</c:v>
                </c:pt>
                <c:pt idx="22">
                  <c:v>0.93220703130000004</c:v>
                </c:pt>
                <c:pt idx="23">
                  <c:v>0.930894165</c:v>
                </c:pt>
                <c:pt idx="24">
                  <c:v>0.930894165</c:v>
                </c:pt>
                <c:pt idx="25">
                  <c:v>0.930894165</c:v>
                </c:pt>
                <c:pt idx="26">
                  <c:v>0.930894165</c:v>
                </c:pt>
                <c:pt idx="27">
                  <c:v>0.92958129879999996</c:v>
                </c:pt>
                <c:pt idx="28">
                  <c:v>0.92958129879999996</c:v>
                </c:pt>
                <c:pt idx="29">
                  <c:v>0.92958129879999996</c:v>
                </c:pt>
                <c:pt idx="30">
                  <c:v>0.92826843260000003</c:v>
                </c:pt>
                <c:pt idx="31">
                  <c:v>0.92695556639999999</c:v>
                </c:pt>
                <c:pt idx="32">
                  <c:v>0.92695556639999999</c:v>
                </c:pt>
                <c:pt idx="33">
                  <c:v>0.92432922360000003</c:v>
                </c:pt>
                <c:pt idx="34">
                  <c:v>0.92301635739999999</c:v>
                </c:pt>
                <c:pt idx="35">
                  <c:v>0.91907775879999998</c:v>
                </c:pt>
                <c:pt idx="36">
                  <c:v>0.91907775879999998</c:v>
                </c:pt>
                <c:pt idx="37">
                  <c:v>0.91907775879999998</c:v>
                </c:pt>
                <c:pt idx="38">
                  <c:v>0.91907775879999998</c:v>
                </c:pt>
                <c:pt idx="39">
                  <c:v>0.91907775879999998</c:v>
                </c:pt>
                <c:pt idx="40">
                  <c:v>0.91907775879999998</c:v>
                </c:pt>
                <c:pt idx="41">
                  <c:v>0.91776306149999998</c:v>
                </c:pt>
                <c:pt idx="42">
                  <c:v>0.91776306149999998</c:v>
                </c:pt>
                <c:pt idx="43">
                  <c:v>0.9164477539</c:v>
                </c:pt>
                <c:pt idx="44">
                  <c:v>0.9164477539</c:v>
                </c:pt>
                <c:pt idx="45">
                  <c:v>0.91513305659999999</c:v>
                </c:pt>
                <c:pt idx="46">
                  <c:v>0.91513305659999999</c:v>
                </c:pt>
                <c:pt idx="47">
                  <c:v>0.9125036621</c:v>
                </c:pt>
                <c:pt idx="48">
                  <c:v>0.9125036621</c:v>
                </c:pt>
                <c:pt idx="49">
                  <c:v>0.91118835450000002</c:v>
                </c:pt>
                <c:pt idx="50">
                  <c:v>0.91118835450000002</c:v>
                </c:pt>
                <c:pt idx="51">
                  <c:v>0.90855896000000003</c:v>
                </c:pt>
                <c:pt idx="52">
                  <c:v>0.90461425780000004</c:v>
                </c:pt>
                <c:pt idx="53">
                  <c:v>0.90198486330000005</c:v>
                </c:pt>
                <c:pt idx="54">
                  <c:v>0.90066955569999996</c:v>
                </c:pt>
                <c:pt idx="55">
                  <c:v>0.89935485839999996</c:v>
                </c:pt>
                <c:pt idx="56">
                  <c:v>0.89409545899999998</c:v>
                </c:pt>
                <c:pt idx="57">
                  <c:v>0.89146606449999999</c:v>
                </c:pt>
                <c:pt idx="58">
                  <c:v>0.89014892580000005</c:v>
                </c:pt>
                <c:pt idx="59">
                  <c:v>0.88883239749999998</c:v>
                </c:pt>
                <c:pt idx="60">
                  <c:v>0.88751525880000004</c:v>
                </c:pt>
                <c:pt idx="61">
                  <c:v>0.88619873049999998</c:v>
                </c:pt>
                <c:pt idx="62">
                  <c:v>0.88224853520000002</c:v>
                </c:pt>
                <c:pt idx="63">
                  <c:v>0.88224853520000002</c:v>
                </c:pt>
                <c:pt idx="64">
                  <c:v>0.88224853520000002</c:v>
                </c:pt>
                <c:pt idx="65">
                  <c:v>0.8769812012</c:v>
                </c:pt>
                <c:pt idx="66">
                  <c:v>0.87566223139999999</c:v>
                </c:pt>
                <c:pt idx="67">
                  <c:v>0.87434387209999997</c:v>
                </c:pt>
                <c:pt idx="68">
                  <c:v>0.87170593259999996</c:v>
                </c:pt>
                <c:pt idx="69">
                  <c:v>0.87038513179999999</c:v>
                </c:pt>
                <c:pt idx="70">
                  <c:v>0.86906433110000003</c:v>
                </c:pt>
                <c:pt idx="71">
                  <c:v>0.86641906739999996</c:v>
                </c:pt>
                <c:pt idx="72">
                  <c:v>0.86641906739999996</c:v>
                </c:pt>
                <c:pt idx="73">
                  <c:v>0.86641906739999996</c:v>
                </c:pt>
              </c:numCache>
            </c:numRef>
          </c:yVal>
          <c:smooth val="0"/>
          <c:extLst>
            <c:ext xmlns:c16="http://schemas.microsoft.com/office/drawing/2014/chart" uri="{C3380CC4-5D6E-409C-BE32-E72D297353CC}">
              <c16:uniqueId val="{00000002-D751-497E-9DEA-977D18E4CB80}"/>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65000000000000013"/>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382110625357913"/>
          <c:y val="0.45081633449206965"/>
          <c:w val="0.21267324994163642"/>
          <c:h val="0.32506128439438364"/>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61017010474022E-2"/>
          <c:y val="7.8274908813348157E-2"/>
          <c:w val="0.9100306522189191"/>
          <c:h val="0.75455985226380062"/>
        </c:manualLayout>
      </c:layout>
      <c:scatterChart>
        <c:scatterStyle val="lineMarker"/>
        <c:varyColors val="0"/>
        <c:ser>
          <c:idx val="0"/>
          <c:order val="0"/>
          <c:tx>
            <c:strRef>
              <c:f>Sheet1!$B$1</c:f>
              <c:strCache>
                <c:ptCount val="1"/>
                <c:pt idx="0">
                  <c:v>&lt;1 yr (N=53)</c:v>
                </c:pt>
              </c:strCache>
            </c:strRef>
          </c:tx>
          <c:spPr>
            <a:ln w="44450">
              <a:solidFill>
                <a:srgbClr val="00B0F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c:v>
                </c:pt>
                <c:pt idx="1">
                  <c:v>1</c:v>
                </c:pt>
                <c:pt idx="2">
                  <c:v>1</c:v>
                </c:pt>
                <c:pt idx="3">
                  <c:v>1</c:v>
                </c:pt>
                <c:pt idx="4">
                  <c:v>1</c:v>
                </c:pt>
                <c:pt idx="5">
                  <c:v>0.96226379390000005</c:v>
                </c:pt>
                <c:pt idx="6">
                  <c:v>0.96226379390000005</c:v>
                </c:pt>
                <c:pt idx="7">
                  <c:v>0.90565978999999996</c:v>
                </c:pt>
                <c:pt idx="8">
                  <c:v>0.86792419430000001</c:v>
                </c:pt>
                <c:pt idx="9">
                  <c:v>0.83018859860000005</c:v>
                </c:pt>
                <c:pt idx="10">
                  <c:v>0.81132019040000003</c:v>
                </c:pt>
                <c:pt idx="11">
                  <c:v>0.81132019040000003</c:v>
                </c:pt>
                <c:pt idx="12">
                  <c:v>0.81132019040000003</c:v>
                </c:pt>
                <c:pt idx="13">
                  <c:v>0.7924523926</c:v>
                </c:pt>
                <c:pt idx="14">
                  <c:v>0.7924523926</c:v>
                </c:pt>
                <c:pt idx="15">
                  <c:v>0.75424499509999998</c:v>
                </c:pt>
                <c:pt idx="16">
                  <c:v>0.7349053955</c:v>
                </c:pt>
                <c:pt idx="17">
                  <c:v>0.7349053955</c:v>
                </c:pt>
                <c:pt idx="18">
                  <c:v>0.7349053955</c:v>
                </c:pt>
                <c:pt idx="19">
                  <c:v>0.7349053955</c:v>
                </c:pt>
                <c:pt idx="20">
                  <c:v>0.7349053955</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1-5 yrs (N=75)</c:v>
                </c:pt>
              </c:strCache>
            </c:strRef>
          </c:tx>
          <c:spPr>
            <a:ln w="44450">
              <a:solidFill>
                <a:srgbClr val="00B050"/>
              </a:solidFill>
              <a:prstDash val="solid"/>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c:v>
                </c:pt>
                <c:pt idx="1">
                  <c:v>1</c:v>
                </c:pt>
                <c:pt idx="2">
                  <c:v>1</c:v>
                </c:pt>
                <c:pt idx="3">
                  <c:v>1</c:v>
                </c:pt>
                <c:pt idx="4">
                  <c:v>1</c:v>
                </c:pt>
                <c:pt idx="5">
                  <c:v>0.97333312989999998</c:v>
                </c:pt>
                <c:pt idx="6">
                  <c:v>0.92</c:v>
                </c:pt>
                <c:pt idx="7">
                  <c:v>0.89333312990000002</c:v>
                </c:pt>
                <c:pt idx="8">
                  <c:v>0.82666625979999997</c:v>
                </c:pt>
                <c:pt idx="9">
                  <c:v>0.81333312989999995</c:v>
                </c:pt>
                <c:pt idx="10">
                  <c:v>0.78666625980000005</c:v>
                </c:pt>
                <c:pt idx="11">
                  <c:v>0.76</c:v>
                </c:pt>
                <c:pt idx="12">
                  <c:v>0.74666625980000001</c:v>
                </c:pt>
                <c:pt idx="13">
                  <c:v>0.74666625980000001</c:v>
                </c:pt>
                <c:pt idx="14">
                  <c:v>0.73333312989999999</c:v>
                </c:pt>
                <c:pt idx="15">
                  <c:v>0.70666625979999997</c:v>
                </c:pt>
                <c:pt idx="16">
                  <c:v>0.68</c:v>
                </c:pt>
                <c:pt idx="17">
                  <c:v>0.68</c:v>
                </c:pt>
                <c:pt idx="18">
                  <c:v>0.68</c:v>
                </c:pt>
                <c:pt idx="19">
                  <c:v>0.65279968259999999</c:v>
                </c:pt>
                <c:pt idx="20">
                  <c:v>0.65279968259999999</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6-10 yrs (N=119)</c:v>
                </c:pt>
              </c:strCache>
            </c:strRef>
          </c:tx>
          <c:spPr>
            <a:ln w="44450">
              <a:solidFill>
                <a:srgbClr val="FF0000"/>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c:v>
                </c:pt>
                <c:pt idx="1">
                  <c:v>1</c:v>
                </c:pt>
                <c:pt idx="2">
                  <c:v>1</c:v>
                </c:pt>
                <c:pt idx="3">
                  <c:v>1</c:v>
                </c:pt>
                <c:pt idx="4">
                  <c:v>1</c:v>
                </c:pt>
                <c:pt idx="5">
                  <c:v>0.98305053710000001</c:v>
                </c:pt>
                <c:pt idx="6">
                  <c:v>0.96610168460000001</c:v>
                </c:pt>
                <c:pt idx="7">
                  <c:v>0.93220336910000001</c:v>
                </c:pt>
                <c:pt idx="8">
                  <c:v>0.89799377440000006</c:v>
                </c:pt>
                <c:pt idx="9">
                  <c:v>0.8635351563</c:v>
                </c:pt>
                <c:pt idx="10">
                  <c:v>0.82899414059999998</c:v>
                </c:pt>
                <c:pt idx="11">
                  <c:v>0.82899414059999998</c:v>
                </c:pt>
                <c:pt idx="12">
                  <c:v>0.79408874510000005</c:v>
                </c:pt>
                <c:pt idx="13">
                  <c:v>0.77663635249999996</c:v>
                </c:pt>
                <c:pt idx="14">
                  <c:v>0.77663635249999996</c:v>
                </c:pt>
                <c:pt idx="15">
                  <c:v>0.75918395999999999</c:v>
                </c:pt>
                <c:pt idx="16">
                  <c:v>0.75045776369999995</c:v>
                </c:pt>
                <c:pt idx="17">
                  <c:v>0.75045776369999995</c:v>
                </c:pt>
                <c:pt idx="18">
                  <c:v>0.73300537109999997</c:v>
                </c:pt>
                <c:pt idx="19">
                  <c:v>0.72417358399999998</c:v>
                </c:pt>
                <c:pt idx="20">
                  <c:v>0.70651123049999998</c:v>
                </c:pt>
              </c:numCache>
            </c:numRef>
          </c:yVal>
          <c:smooth val="0"/>
          <c:extLst>
            <c:ext xmlns:c16="http://schemas.microsoft.com/office/drawing/2014/chart" uri="{C3380CC4-5D6E-409C-BE32-E72D297353CC}">
              <c16:uniqueId val="{00000002-C2E8-47C4-9AF0-2C028704D90F}"/>
            </c:ext>
          </c:extLst>
        </c:ser>
        <c:ser>
          <c:idx val="3"/>
          <c:order val="3"/>
          <c:tx>
            <c:strRef>
              <c:f>Sheet1!$E$1</c:f>
              <c:strCache>
                <c:ptCount val="1"/>
                <c:pt idx="0">
                  <c:v>11-17 yrs (N=601)</c:v>
                </c:pt>
              </c:strCache>
            </c:strRef>
          </c:tx>
          <c:spPr>
            <a:ln w="44450">
              <a:solidFill>
                <a:schemeClr val="accent6">
                  <a:lumMod val="75000"/>
                </a:schemeClr>
              </a:solidFill>
            </a:ln>
          </c:spPr>
          <c:marker>
            <c:symbol val="none"/>
          </c:marker>
          <c:xVal>
            <c:numRef>
              <c:f>Sheet1!$A$2:$A$22</c:f>
              <c:numCache>
                <c:formatCode>General</c:formatCod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c:v>
                </c:pt>
                <c:pt idx="1">
                  <c:v>1</c:v>
                </c:pt>
                <c:pt idx="2">
                  <c:v>1</c:v>
                </c:pt>
                <c:pt idx="3">
                  <c:v>1</c:v>
                </c:pt>
                <c:pt idx="4">
                  <c:v>1</c:v>
                </c:pt>
                <c:pt idx="5">
                  <c:v>0.95491760250000002</c:v>
                </c:pt>
                <c:pt idx="6">
                  <c:v>0.91310852050000002</c:v>
                </c:pt>
                <c:pt idx="7">
                  <c:v>0.87294311520000001</c:v>
                </c:pt>
                <c:pt idx="8">
                  <c:v>0.83425537110000003</c:v>
                </c:pt>
                <c:pt idx="9">
                  <c:v>0.81385498050000005</c:v>
                </c:pt>
                <c:pt idx="10">
                  <c:v>0.75936706539999999</c:v>
                </c:pt>
                <c:pt idx="11">
                  <c:v>0.73201416019999999</c:v>
                </c:pt>
                <c:pt idx="12">
                  <c:v>0.70806945799999998</c:v>
                </c:pt>
                <c:pt idx="13">
                  <c:v>0.69091613770000004</c:v>
                </c:pt>
                <c:pt idx="14">
                  <c:v>0.67544799799999999</c:v>
                </c:pt>
                <c:pt idx="15">
                  <c:v>0.661663208</c:v>
                </c:pt>
                <c:pt idx="16">
                  <c:v>0.63570159910000001</c:v>
                </c:pt>
                <c:pt idx="17">
                  <c:v>0.61105682370000003</c:v>
                </c:pt>
                <c:pt idx="18">
                  <c:v>0.59689239500000002</c:v>
                </c:pt>
                <c:pt idx="19">
                  <c:v>0.57912780760000004</c:v>
                </c:pt>
                <c:pt idx="20">
                  <c:v>0.56303985599999995</c:v>
                </c:pt>
              </c:numCache>
            </c:numRef>
          </c:yVal>
          <c:smooth val="0"/>
          <c:extLst>
            <c:ext xmlns:c16="http://schemas.microsoft.com/office/drawing/2014/chart" uri="{C3380CC4-5D6E-409C-BE32-E72D297353CC}">
              <c16:uniqueId val="{00000000-50B5-4FC5-B090-0E96C3D0CF8A}"/>
            </c:ext>
          </c:extLst>
        </c:ser>
        <c:dLbls>
          <c:showLegendKey val="0"/>
          <c:showVal val="0"/>
          <c:showCatName val="0"/>
          <c:showSerName val="0"/>
          <c:showPercent val="0"/>
          <c:showBubbleSize val="0"/>
        </c:dLbls>
        <c:axId val="683669848"/>
        <c:axId val="683670240"/>
      </c:scatterChart>
      <c:valAx>
        <c:axId val="683669848"/>
        <c:scaling>
          <c:orientation val="minMax"/>
          <c:max val="5"/>
          <c:min val="0"/>
        </c:scaling>
        <c:delete val="0"/>
        <c:axPos val="b"/>
        <c:title>
          <c:tx>
            <c:rich>
              <a:bodyPr/>
              <a:lstStyle/>
              <a:p>
                <a:pPr>
                  <a:defRPr sz="1800">
                    <a:solidFill>
                      <a:schemeClr val="bg2"/>
                    </a:solidFill>
                  </a:defRPr>
                </a:pPr>
                <a:r>
                  <a:rPr lang="en-US" sz="1800">
                    <a:solidFill>
                      <a:schemeClr val="bg2"/>
                    </a:solidFill>
                  </a:rPr>
                  <a:t>Years after</a:t>
                </a:r>
                <a:r>
                  <a:rPr lang="en-US" sz="1800" baseline="0">
                    <a:solidFill>
                      <a:schemeClr val="bg2"/>
                    </a:solidFill>
                  </a:rPr>
                  <a:t> transplant</a:t>
                </a:r>
                <a:endParaRPr lang="en-US" sz="1800">
                  <a:solidFill>
                    <a:schemeClr val="bg2"/>
                  </a:solidFill>
                </a:endParaRPr>
              </a:p>
            </c:rich>
          </c:tx>
          <c:layout>
            <c:manualLayout>
              <c:xMode val="edge"/>
              <c:yMode val="edge"/>
              <c:x val="0.43514460812394351"/>
              <c:y val="0.89441659354897185"/>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
          <c:min val="0.5"/>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83669848"/>
        <c:crosses val="autoZero"/>
        <c:crossBetween val="midCat"/>
        <c:majorUnit val="0.1"/>
      </c:valAx>
      <c:spPr>
        <a:noFill/>
        <a:ln w="9525">
          <a:solidFill>
            <a:schemeClr val="bg2"/>
          </a:solidFill>
        </a:ln>
      </c:spPr>
    </c:plotArea>
    <c:legend>
      <c:legendPos val="l"/>
      <c:layout>
        <c:manualLayout>
          <c:xMode val="edge"/>
          <c:yMode val="edge"/>
          <c:x val="0.10417026955862815"/>
          <c:y val="0.41448617956042905"/>
          <c:w val="0.20746941310548181"/>
          <c:h val="0.36638211567167356"/>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43911190887313E-2"/>
          <c:y val="6.3689282196761815E-2"/>
          <c:w val="0.73910241787371644"/>
          <c:h val="0.77169833420381295"/>
        </c:manualLayout>
      </c:layout>
      <c:lineChart>
        <c:grouping val="standard"/>
        <c:varyColors val="0"/>
        <c:ser>
          <c:idx val="0"/>
          <c:order val="0"/>
          <c:tx>
            <c:strRef>
              <c:f>Sheet1!$A$2</c:f>
              <c:strCache>
                <c:ptCount val="1"/>
                <c:pt idx="0">
                  <c:v>Cardiovascular</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Sheet1!$B$2:$H$2</c:f>
              <c:numCache>
                <c:formatCode>General</c:formatCode>
                <c:ptCount val="7"/>
                <c:pt idx="0">
                  <c:v>16.98</c:v>
                </c:pt>
                <c:pt idx="1">
                  <c:v>8.73</c:v>
                </c:pt>
                <c:pt idx="2">
                  <c:v>6.76</c:v>
                </c:pt>
                <c:pt idx="3">
                  <c:v>6.11</c:v>
                </c:pt>
                <c:pt idx="4">
                  <c:v>8.35</c:v>
                </c:pt>
                <c:pt idx="5">
                  <c:v>8.57</c:v>
                </c:pt>
                <c:pt idx="6">
                  <c:v>10.77</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Cerebrovascular</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Sheet1!$B$3:$H$3</c:f>
              <c:numCache>
                <c:formatCode>General</c:formatCode>
                <c:ptCount val="7"/>
                <c:pt idx="0">
                  <c:v>10.199999999999999</c:v>
                </c:pt>
                <c:pt idx="1">
                  <c:v>4.6500000000000004</c:v>
                </c:pt>
                <c:pt idx="2">
                  <c:v>2.09</c:v>
                </c:pt>
                <c:pt idx="3">
                  <c:v>2.2599999999999998</c:v>
                </c:pt>
                <c:pt idx="4">
                  <c:v>2.35</c:v>
                </c:pt>
                <c:pt idx="5">
                  <c:v>2.33</c:v>
                </c:pt>
                <c:pt idx="6">
                  <c:v>3.69</c:v>
                </c:pt>
              </c:numCache>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CLAD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Sheet1!$B$4:$H$4</c:f>
              <c:numCache>
                <c:formatCode>General</c:formatCode>
                <c:ptCount val="7"/>
                <c:pt idx="0">
                  <c:v>3.91</c:v>
                </c:pt>
                <c:pt idx="1">
                  <c:v>7.49</c:v>
                </c:pt>
                <c:pt idx="2">
                  <c:v>21.69</c:v>
                </c:pt>
                <c:pt idx="3">
                  <c:v>24.09</c:v>
                </c:pt>
                <c:pt idx="4">
                  <c:v>19.850000000000001</c:v>
                </c:pt>
                <c:pt idx="5">
                  <c:v>17.260000000000002</c:v>
                </c:pt>
                <c:pt idx="6">
                  <c:v>13.54</c:v>
                </c:pt>
              </c:numCache>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Sheet1!$B$5:$H$5</c:f>
              <c:numCache>
                <c:formatCode>General</c:formatCode>
                <c:ptCount val="7"/>
                <c:pt idx="0">
                  <c:v>17.54</c:v>
                </c:pt>
                <c:pt idx="1">
                  <c:v>32.44</c:v>
                </c:pt>
                <c:pt idx="2">
                  <c:v>19.11</c:v>
                </c:pt>
                <c:pt idx="3">
                  <c:v>15.23</c:v>
                </c:pt>
                <c:pt idx="4">
                  <c:v>14.26</c:v>
                </c:pt>
                <c:pt idx="5">
                  <c:v>15.67</c:v>
                </c:pt>
                <c:pt idx="6">
                  <c:v>18.46</c:v>
                </c:pt>
              </c:numCache>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Graft Failure</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Sheet1!$B$6:$H$6</c:f>
              <c:numCache>
                <c:formatCode>General</c:formatCode>
                <c:ptCount val="7"/>
                <c:pt idx="0">
                  <c:v>19.64</c:v>
                </c:pt>
                <c:pt idx="1">
                  <c:v>20.55</c:v>
                </c:pt>
                <c:pt idx="2">
                  <c:v>25.3</c:v>
                </c:pt>
                <c:pt idx="3">
                  <c:v>22.71</c:v>
                </c:pt>
                <c:pt idx="4">
                  <c:v>18.84</c:v>
                </c:pt>
                <c:pt idx="5">
                  <c:v>18.239999999999998</c:v>
                </c:pt>
                <c:pt idx="6">
                  <c:v>13.23</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Malignancy Non-PTLD</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Sheet1!$B$7:$H$7</c:f>
              <c:numCache>
                <c:formatCode>General</c:formatCode>
                <c:ptCount val="7"/>
                <c:pt idx="0">
                  <c:v>2.38</c:v>
                </c:pt>
                <c:pt idx="1">
                  <c:v>4.08</c:v>
                </c:pt>
                <c:pt idx="2">
                  <c:v>9.77</c:v>
                </c:pt>
                <c:pt idx="3">
                  <c:v>14.61</c:v>
                </c:pt>
                <c:pt idx="4">
                  <c:v>17.87</c:v>
                </c:pt>
                <c:pt idx="5">
                  <c:v>17.38</c:v>
                </c:pt>
                <c:pt idx="6">
                  <c:v>14.46</c:v>
                </c:pt>
              </c:numCache>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Multiple Organ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f>Sheet1!$B$8:$H$8</c:f>
              <c:numCache>
                <c:formatCode>General</c:formatCode>
                <c:ptCount val="7"/>
                <c:pt idx="0">
                  <c:v>14.26</c:v>
                </c:pt>
                <c:pt idx="1">
                  <c:v>9.15</c:v>
                </c:pt>
                <c:pt idx="2">
                  <c:v>4.09</c:v>
                </c:pt>
                <c:pt idx="3">
                  <c:v>3.74</c:v>
                </c:pt>
                <c:pt idx="4">
                  <c:v>4.8600000000000003</c:v>
                </c:pt>
                <c:pt idx="5">
                  <c:v>4.71</c:v>
                </c:pt>
                <c:pt idx="6">
                  <c:v>7.38</c:v>
                </c:pt>
              </c:numCache>
            </c:numRef>
          </c:val>
          <c:smooth val="0"/>
          <c:extLst>
            <c:ext xmlns:c16="http://schemas.microsoft.com/office/drawing/2014/chart" uri="{C3380CC4-5D6E-409C-BE32-E72D297353CC}">
              <c16:uniqueId val="{00000006-E64C-4B90-9300-FE4FC6F36BEA}"/>
            </c:ext>
          </c:extLst>
        </c:ser>
        <c:dLbls>
          <c:showLegendKey val="0"/>
          <c:showVal val="0"/>
          <c:showCatName val="0"/>
          <c:showSerName val="0"/>
          <c:showPercent val="0"/>
          <c:showBubbleSize val="0"/>
        </c:dLbls>
        <c:marker val="1"/>
        <c:smooth val="0"/>
        <c:axId val="694337672"/>
        <c:axId val="694338064"/>
        <c:extLst>
          <c:ext xmlns:c15="http://schemas.microsoft.com/office/drawing/2012/chart" uri="{02D57815-91ED-43cb-92C2-25804820EDAC}">
            <c15:filteredLineSeries>
              <c15:ser>
                <c:idx val="7"/>
                <c:order val="7"/>
                <c:tx>
                  <c:strRef>
                    <c:extLst>
                      <c:ext uri="{02D57815-91ED-43cb-92C2-25804820EDAC}">
                        <c15:formulaRef>
                          <c15:sqref>Sheet1!$A$9</c15:sqref>
                        </c15:formulaRef>
                      </c:ext>
                    </c:extLst>
                    <c:strCache>
                      <c:ptCount val="1"/>
                    </c:strCache>
                  </c:strRef>
                </c:tx>
                <c:spPr>
                  <a:ln w="41275">
                    <a:solidFill>
                      <a:schemeClr val="accent6">
                        <a:lumMod val="75000"/>
                      </a:schemeClr>
                    </a:solidFill>
                  </a:ln>
                </c:spPr>
                <c:marker>
                  <c:symbol val="diamond"/>
                  <c:size val="9"/>
                  <c:spPr>
                    <a:solidFill>
                      <a:schemeClr val="accent6">
                        <a:lumMod val="75000"/>
                      </a:schemeClr>
                    </a:solidFill>
                    <a:ln w="9525" cap="rnd">
                      <a:noFill/>
                      <a:headEnd type="diamond"/>
                      <a:tailEnd type="diamond"/>
                    </a:ln>
                  </c:spPr>
                </c:marker>
                <c:cat>
                  <c:strRef>
                    <c:extLst>
                      <c:ext uri="{02D57815-91ED-43cb-92C2-25804820EDAC}">
                        <c15:formulaRef>
                          <c15:sqref>Sheet1!$B$1:$H$1</c15:sqref>
                        </c15:formulaRef>
                      </c:ext>
                    </c:extLst>
                    <c:strCache>
                      <c:ptCount val="7"/>
                      <c:pt idx="0">
                        <c:v>0-30 Days (N=1431)</c:v>
                      </c:pt>
                      <c:pt idx="1">
                        <c:v>31 Days - 1 Year (N=4020)</c:v>
                      </c:pt>
                      <c:pt idx="2">
                        <c:v>&gt;1-3 Years (N=5699)</c:v>
                      </c:pt>
                      <c:pt idx="3">
                        <c:v>&gt;3-5 Years (N=3716)</c:v>
                      </c:pt>
                      <c:pt idx="4">
                        <c:v>&gt;5-10 Years (N=4937)</c:v>
                      </c:pt>
                      <c:pt idx="5">
                        <c:v>&gt;10-15 Years (N=1634)</c:v>
                      </c:pt>
                      <c:pt idx="6">
                        <c:v>&gt;15 years (N=325)</c:v>
                      </c:pt>
                    </c:strCache>
                  </c:strRef>
                </c:cat>
                <c:val>
                  <c:numRef>
                    <c:extLst>
                      <c:ext uri="{02D57815-91ED-43cb-92C2-25804820EDAC}">
                        <c15:formulaRef>
                          <c15:sqref>Sheet1!$B$9:$H$9</c15:sqref>
                        </c15:formulaRef>
                      </c:ext>
                    </c:extLst>
                    <c:numCache>
                      <c:formatCode>General</c:formatCode>
                      <c:ptCount val="7"/>
                    </c:numCache>
                  </c:numRef>
                </c:val>
                <c:smooth val="0"/>
                <c:extLst>
                  <c:ext xmlns:c16="http://schemas.microsoft.com/office/drawing/2014/chart" uri="{C3380CC4-5D6E-409C-BE32-E72D297353CC}">
                    <c16:uniqueId val="{00000000-0FB2-4952-8D1F-C4F9D15DD703}"/>
                  </c:ext>
                </c:extLst>
              </c15:ser>
            </c15:filteredLineSeries>
          </c:ext>
        </c:extLst>
      </c:lineChart>
      <c:catAx>
        <c:axId val="694337672"/>
        <c:scaling>
          <c:orientation val="minMax"/>
        </c:scaling>
        <c:delete val="0"/>
        <c:axPos val="b"/>
        <c:title>
          <c:tx>
            <c:rich>
              <a:bodyPr/>
              <a:lstStyle/>
              <a:p>
                <a:pPr>
                  <a:defRPr>
                    <a:solidFill>
                      <a:schemeClr val="bg2"/>
                    </a:solidFill>
                  </a:defRPr>
                </a:pPr>
                <a:r>
                  <a:rPr lang="en-US">
                    <a:solidFill>
                      <a:schemeClr val="bg2"/>
                    </a:solidFill>
                  </a:rPr>
                  <a:t>Time from</a:t>
                </a:r>
                <a:r>
                  <a:rPr lang="en-US" baseline="0">
                    <a:solidFill>
                      <a:schemeClr val="bg2"/>
                    </a:solidFill>
                  </a:rPr>
                  <a:t> Transplant to Death</a:t>
                </a:r>
                <a:endParaRPr lang="en-US">
                  <a:solidFill>
                    <a:schemeClr val="bg2"/>
                  </a:solidFill>
                </a:endParaRPr>
              </a:p>
            </c:rich>
          </c:tx>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Percent</a:t>
                </a:r>
              </a:p>
            </c:rich>
          </c:tx>
          <c:layout>
            <c:manualLayout>
              <c:xMode val="edge"/>
              <c:yMode val="edge"/>
              <c:x val="8.1398669345362218E-3"/>
              <c:y val="0.353583159789876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0.82062111097975421"/>
          <c:y val="6.4067554138560245E-2"/>
          <c:w val="0.17086612862135742"/>
          <c:h val="0.77830980582531428"/>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19518506914883E-2"/>
          <c:y val="3.8378147597798618E-2"/>
          <c:w val="0.57944584628958817"/>
          <c:h val="0.84628252104343804"/>
        </c:manualLayout>
      </c:layout>
      <c:pieChart>
        <c:varyColors val="1"/>
        <c:ser>
          <c:idx val="0"/>
          <c:order val="0"/>
          <c:tx>
            <c:strRef>
              <c:f>Sheet1!$B$1</c:f>
              <c:strCache>
                <c:ptCount val="1"/>
                <c:pt idx="0">
                  <c:v>%</c:v>
                </c:pt>
              </c:strCache>
            </c:strRef>
          </c:tx>
          <c:spPr>
            <a:ln>
              <a:solidFill>
                <a:srgbClr val="000000"/>
              </a:solidFill>
            </a:ln>
          </c:spPr>
          <c:explosion val="1"/>
          <c:dPt>
            <c:idx val="0"/>
            <c:bubble3D val="0"/>
            <c:spPr>
              <a:solidFill>
                <a:srgbClr val="00B0F0"/>
              </a:solidFill>
              <a:ln>
                <a:solidFill>
                  <a:schemeClr val="bg2">
                    <a:lumMod val="65000"/>
                    <a:lumOff val="35000"/>
                  </a:schemeClr>
                </a:solidFill>
              </a:ln>
            </c:spPr>
            <c:extLst>
              <c:ext xmlns:c16="http://schemas.microsoft.com/office/drawing/2014/chart" uri="{C3380CC4-5D6E-409C-BE32-E72D297353CC}">
                <c16:uniqueId val="{00000001-92F4-49CF-9882-29D277C87462}"/>
              </c:ext>
            </c:extLst>
          </c:dPt>
          <c:dPt>
            <c:idx val="1"/>
            <c:bubble3D val="0"/>
            <c:explosion val="0"/>
            <c:spPr>
              <a:solidFill>
                <a:srgbClr val="FFC000"/>
              </a:solidFill>
              <a:ln>
                <a:solidFill>
                  <a:srgbClr val="000000"/>
                </a:solidFill>
              </a:ln>
            </c:spPr>
            <c:extLst>
              <c:ext xmlns:c16="http://schemas.microsoft.com/office/drawing/2014/chart" uri="{C3380CC4-5D6E-409C-BE32-E72D297353CC}">
                <c16:uniqueId val="{00000003-92F4-49CF-9882-29D277C87462}"/>
              </c:ext>
            </c:extLst>
          </c:dPt>
          <c:dPt>
            <c:idx val="2"/>
            <c:bubble3D val="0"/>
            <c:explosion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rgbClr val="7ABC32"/>
              </a:solidFill>
              <a:ln>
                <a:solidFill>
                  <a:srgbClr val="00B050"/>
                </a:solidFill>
              </a:ln>
            </c:spPr>
            <c:extLst>
              <c:ext xmlns:c16="http://schemas.microsoft.com/office/drawing/2014/chart" uri="{C3380CC4-5D6E-409C-BE32-E72D297353CC}">
                <c16:uniqueId val="{00000007-92F4-49CF-9882-29D277C87462}"/>
              </c:ext>
            </c:extLst>
          </c:dPt>
          <c:dPt>
            <c:idx val="4"/>
            <c:bubble3D val="0"/>
            <c:spPr>
              <a:solidFill>
                <a:srgbClr val="FF66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FF00"/>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206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chemeClr val="accent6">
                  <a:lumMod val="75000"/>
                </a:schemeClr>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3.8416117456205205E-2"/>
                  <c:y val="2.78204783780138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6.7303491208077137E-3"/>
                  <c:y val="1.171833284470720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1.766660713277127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c:formatCode>
                <c:ptCount val="3"/>
                <c:pt idx="0">
                  <c:v>0.73699999999999999</c:v>
                </c:pt>
                <c:pt idx="1">
                  <c:v>0.20300000000000001</c:v>
                </c:pt>
                <c:pt idx="2">
                  <c:v>0.06</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2241548333480876"/>
          <c:y val="0.16083730086626172"/>
          <c:w val="0.26513842116215169"/>
          <c:h val="0.53675364212277044"/>
        </c:manualLayout>
      </c:layout>
      <c:overlay val="0"/>
      <c:spPr>
        <a:ln>
          <a:solidFill>
            <a:srgbClr val="000000"/>
          </a:solidFill>
        </a:ln>
      </c:spPr>
      <c:txPr>
        <a:bodyPr/>
        <a:lstStyle/>
        <a:p>
          <a:pPr>
            <a:defRPr sz="1800" b="1">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78490739163287E-2"/>
          <c:y val="4.0300510722370494E-2"/>
          <c:w val="0.73178229953423979"/>
          <c:h val="0.79742598282564348"/>
        </c:manualLayout>
      </c:layout>
      <c:lineChart>
        <c:grouping val="standard"/>
        <c:varyColors val="0"/>
        <c:ser>
          <c:idx val="0"/>
          <c:order val="0"/>
          <c:tx>
            <c:strRef>
              <c:f>Sheet1!$A$2</c:f>
              <c:strCache>
                <c:ptCount val="1"/>
                <c:pt idx="0">
                  <c:v>Cardiovascular</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Sheet1!$B$2:$H$2</c:f>
              <c:numCache>
                <c:formatCode>General</c:formatCode>
                <c:ptCount val="7"/>
                <c:pt idx="0">
                  <c:v>16.670000000000002</c:v>
                </c:pt>
                <c:pt idx="1">
                  <c:v>4.71</c:v>
                </c:pt>
                <c:pt idx="2">
                  <c:v>2.2999999999999998</c:v>
                </c:pt>
                <c:pt idx="3">
                  <c:v>2.94</c:v>
                </c:pt>
                <c:pt idx="4">
                  <c:v>4.5999999999999996</c:v>
                </c:pt>
                <c:pt idx="5">
                  <c:v>5.56</c:v>
                </c:pt>
                <c:pt idx="6">
                  <c:v>0</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Cerebrovascular</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Sheet1!$B$3:$H$3</c:f>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CLAD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Sheet1!$B$4:$H$4</c:f>
              <c:numCache>
                <c:formatCode>General</c:formatCode>
                <c:ptCount val="7"/>
                <c:pt idx="0">
                  <c:v>2.38</c:v>
                </c:pt>
                <c:pt idx="1">
                  <c:v>11.76</c:v>
                </c:pt>
                <c:pt idx="2">
                  <c:v>37.93</c:v>
                </c:pt>
                <c:pt idx="3">
                  <c:v>33.82</c:v>
                </c:pt>
                <c:pt idx="4">
                  <c:v>25.29</c:v>
                </c:pt>
                <c:pt idx="5">
                  <c:v>27.78</c:v>
                </c:pt>
                <c:pt idx="6">
                  <c:v>28.57</c:v>
                </c:pt>
              </c:numCache>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Sheet1!$B$5:$H$5</c:f>
              <c:numCache>
                <c:formatCode>General</c:formatCode>
                <c:ptCount val="7"/>
                <c:pt idx="0">
                  <c:v>16.670000000000002</c:v>
                </c:pt>
                <c:pt idx="1">
                  <c:v>24.71</c:v>
                </c:pt>
                <c:pt idx="2">
                  <c:v>6.9</c:v>
                </c:pt>
                <c:pt idx="3">
                  <c:v>13.24</c:v>
                </c:pt>
                <c:pt idx="4">
                  <c:v>17.239999999999998</c:v>
                </c:pt>
                <c:pt idx="5">
                  <c:v>5.56</c:v>
                </c:pt>
                <c:pt idx="6">
                  <c:v>28.57</c:v>
                </c:pt>
              </c:numCache>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Graft Failure</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Sheet1!$B$6:$H$6</c:f>
              <c:numCache>
                <c:formatCode>General</c:formatCode>
                <c:ptCount val="7"/>
                <c:pt idx="0">
                  <c:v>14.29</c:v>
                </c:pt>
                <c:pt idx="1">
                  <c:v>32.94</c:v>
                </c:pt>
                <c:pt idx="2">
                  <c:v>33.33</c:v>
                </c:pt>
                <c:pt idx="3">
                  <c:v>25</c:v>
                </c:pt>
                <c:pt idx="4">
                  <c:v>34.479999999999997</c:v>
                </c:pt>
                <c:pt idx="5">
                  <c:v>16.670000000000002</c:v>
                </c:pt>
                <c:pt idx="6">
                  <c:v>28.57</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Malignancy Non-PTLD</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Sheet1!$B$7:$H$7</c:f>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Multiple Organ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Sheet1!$B$8:$H$8</c:f>
              <c:numCache>
                <c:formatCode>General</c:formatCode>
                <c:ptCount val="7"/>
                <c:pt idx="0">
                  <c:v>19.05</c:v>
                </c:pt>
                <c:pt idx="1">
                  <c:v>10.59</c:v>
                </c:pt>
                <c:pt idx="2">
                  <c:v>6.32</c:v>
                </c:pt>
                <c:pt idx="3">
                  <c:v>4.41</c:v>
                </c:pt>
                <c:pt idx="4">
                  <c:v>2.2999999999999998</c:v>
                </c:pt>
                <c:pt idx="5">
                  <c:v>16.670000000000002</c:v>
                </c:pt>
                <c:pt idx="6">
                  <c:v>14.29</c:v>
                </c:pt>
              </c:numCache>
            </c:numRef>
          </c:val>
          <c:smooth val="0"/>
          <c:extLst>
            <c:ext xmlns:c16="http://schemas.microsoft.com/office/drawing/2014/chart" uri="{C3380CC4-5D6E-409C-BE32-E72D297353CC}">
              <c16:uniqueId val="{00000006-E64C-4B90-9300-FE4FC6F36BEA}"/>
            </c:ext>
          </c:extLst>
        </c:ser>
        <c:ser>
          <c:idx val="7"/>
          <c:order val="7"/>
          <c:tx>
            <c:strRef>
              <c:f>Sheet1!$A$9</c:f>
              <c:strCache>
                <c:ptCount val="1"/>
                <c:pt idx="0">
                  <c:v>Technical</c:v>
                </c:pt>
              </c:strCache>
            </c:strRef>
          </c:tx>
          <c:spPr>
            <a:ln w="41275">
              <a:solidFill>
                <a:schemeClr val="accent6">
                  <a:lumMod val="75000"/>
                </a:schemeClr>
              </a:solidFill>
            </a:ln>
          </c:spPr>
          <c:marker>
            <c:symbol val="diamond"/>
            <c:size val="9"/>
            <c:spPr>
              <a:solidFill>
                <a:schemeClr val="accent6">
                  <a:lumMod val="75000"/>
                </a:schemeClr>
              </a:solidFill>
              <a:ln w="9525" cap="rnd">
                <a:noFill/>
                <a:headEnd type="diamond"/>
                <a:tailEnd type="diamond"/>
              </a:ln>
            </c:spPr>
          </c:marker>
          <c:cat>
            <c:strRef>
              <c:f>Sheet1!$B$1:$H$1</c:f>
              <c:strCache>
                <c:ptCount val="7"/>
                <c:pt idx="0">
                  <c:v>0-30 Days (N=42)</c:v>
                </c:pt>
                <c:pt idx="1">
                  <c:v>31 Days - 1 Year (N=85)</c:v>
                </c:pt>
                <c:pt idx="2">
                  <c:v>&gt;1-3 Years (N=174)</c:v>
                </c:pt>
                <c:pt idx="3">
                  <c:v>&gt;3-5 Years (N=68)</c:v>
                </c:pt>
                <c:pt idx="4">
                  <c:v>&gt;5-10 Years (N=87)</c:v>
                </c:pt>
                <c:pt idx="5">
                  <c:v>&gt;10-15 Years (N=18)</c:v>
                </c:pt>
                <c:pt idx="6">
                  <c:v>&gt;15 years (N=7)</c:v>
                </c:pt>
              </c:strCache>
            </c:strRef>
          </c:cat>
          <c:val>
            <c:numRef>
              <c:f>Sheet1!$B$9:$H$9</c:f>
              <c:numCache>
                <c:formatCode>General</c:formatCode>
                <c:ptCount val="7"/>
                <c:pt idx="0">
                  <c:v>14.29</c:v>
                </c:pt>
                <c:pt idx="1">
                  <c:v>4.71</c:v>
                </c:pt>
                <c:pt idx="2">
                  <c:v>1.72</c:v>
                </c:pt>
                <c:pt idx="3">
                  <c:v>2.94</c:v>
                </c:pt>
                <c:pt idx="4">
                  <c:v>0</c:v>
                </c:pt>
                <c:pt idx="5">
                  <c:v>0</c:v>
                </c:pt>
                <c:pt idx="6">
                  <c:v>0</c:v>
                </c:pt>
              </c:numCache>
            </c:numRef>
          </c:val>
          <c:smooth val="0"/>
          <c:extLst>
            <c:ext xmlns:c16="http://schemas.microsoft.com/office/drawing/2014/chart" uri="{C3380CC4-5D6E-409C-BE32-E72D297353CC}">
              <c16:uniqueId val="{00000000-0FB2-4952-8D1F-C4F9D15DD703}"/>
            </c:ext>
          </c:extLst>
        </c:ser>
        <c:dLbls>
          <c:showLegendKey val="0"/>
          <c:showVal val="0"/>
          <c:showCatName val="0"/>
          <c:showSerName val="0"/>
          <c:showPercent val="0"/>
          <c:showBubbleSize val="0"/>
        </c:dLbls>
        <c:marker val="1"/>
        <c:smooth val="0"/>
        <c:axId val="694337672"/>
        <c:axId val="694338064"/>
      </c:lineChart>
      <c:catAx>
        <c:axId val="694337672"/>
        <c:scaling>
          <c:orientation val="minMax"/>
        </c:scaling>
        <c:delete val="0"/>
        <c:axPos val="b"/>
        <c:title>
          <c:tx>
            <c:rich>
              <a:bodyPr/>
              <a:lstStyle/>
              <a:p>
                <a:pPr>
                  <a:defRPr>
                    <a:solidFill>
                      <a:schemeClr val="bg2"/>
                    </a:solidFill>
                  </a:defRPr>
                </a:pPr>
                <a:r>
                  <a:rPr lang="en-US">
                    <a:solidFill>
                      <a:schemeClr val="bg2"/>
                    </a:solidFill>
                  </a:rPr>
                  <a:t>Time from Transplant to Death</a:t>
                </a:r>
              </a:p>
            </c:rich>
          </c:tx>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Percent</a:t>
                </a:r>
              </a:p>
            </c:rich>
          </c:tx>
          <c:layout>
            <c:manualLayout>
              <c:xMode val="edge"/>
              <c:yMode val="edge"/>
              <c:x val="7.0734908136482963E-3"/>
              <c:y val="0.3231777277840269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0.81533449366852129"/>
          <c:y val="4.180991521846586E-2"/>
          <c:w val="0.17826740164824245"/>
          <c:h val="0.79943631219111166"/>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3969545698971564"/>
          <c:w val="0.57565192276897903"/>
          <c:h val="0.73819644780080651"/>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rgbClr val="FFC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7ABC32"/>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3.1018681275569959E-2"/>
                  <c:y val="-2.2034119607136503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0.00%</c:formatCode>
                <c:ptCount val="3"/>
                <c:pt idx="0">
                  <c:v>0.65600000000000003</c:v>
                </c:pt>
                <c:pt idx="1">
                  <c:v>0.23699999999999999</c:v>
                </c:pt>
                <c:pt idx="2">
                  <c:v>0.107</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0.1949</cdr:x>
      <cdr:y>0.93121</cdr:y>
    </cdr:from>
    <cdr:to>
      <cdr:x>0.5793</cdr:x>
      <cdr:y>1</cdr:y>
    </cdr:to>
    <cdr:sp macro="" textlink="">
      <cdr:nvSpPr>
        <cdr:cNvPr id="2" name="title_cohort">
          <a:extLst xmlns:a="http://schemas.openxmlformats.org/drawingml/2006/main">
            <a:ext uri="{FF2B5EF4-FFF2-40B4-BE49-F238E27FC236}">
              <a16:creationId xmlns:a16="http://schemas.microsoft.com/office/drawing/2014/main" id="{D6599F37-D331-D113-4463-4E54798CEAF6}"/>
            </a:ext>
          </a:extLst>
        </cdr:cNvPr>
        <cdr:cNvSpPr txBox="1"/>
      </cdr:nvSpPr>
      <cdr:spPr>
        <a:xfrm xmlns:a="http://schemas.openxmlformats.org/drawingml/2006/main">
          <a:off x="1341581" y="4912369"/>
          <a:ext cx="2645943" cy="36288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2000" b="1" dirty="0">
              <a:solidFill>
                <a:srgbClr val="0070C0"/>
              </a:solidFill>
            </a:rPr>
            <a:t>Adult Transplants</a:t>
          </a:r>
        </a:p>
      </cdr:txBody>
    </cdr:sp>
  </cdr:relSizeAnchor>
</c:userShapes>
</file>

<file path=ppt/drawings/drawing10.xml><?xml version="1.0" encoding="utf-8"?>
<c:userShapes xmlns:c="http://schemas.openxmlformats.org/drawingml/2006/chart">
  <cdr:relSizeAnchor xmlns:cdr="http://schemas.openxmlformats.org/drawingml/2006/chartDrawing">
    <cdr:from>
      <cdr:x>0.2502</cdr:x>
      <cdr:y>0.93558</cdr:y>
    </cdr:from>
    <cdr:to>
      <cdr:x>0.69565</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36492" y="5179829"/>
          <a:ext cx="2735542" cy="35664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11.xml><?xml version="1.0" encoding="utf-8"?>
<c:userShapes xmlns:c="http://schemas.openxmlformats.org/drawingml/2006/chart">
  <cdr:relSizeAnchor xmlns:cdr="http://schemas.openxmlformats.org/drawingml/2006/chartDrawing">
    <cdr:from>
      <cdr:x>0.31395</cdr:x>
      <cdr:y>0.93505</cdr:y>
    </cdr:from>
    <cdr:to>
      <cdr:x>0.76967</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27975" y="5176887"/>
          <a:ext cx="2798577" cy="3595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12.xml><?xml version="1.0" encoding="utf-8"?>
<c:userShapes xmlns:c="http://schemas.openxmlformats.org/drawingml/2006/chart">
  <cdr:relSizeAnchor xmlns:cdr="http://schemas.openxmlformats.org/drawingml/2006/chartDrawing">
    <cdr:from>
      <cdr:x>0.31923</cdr:x>
      <cdr:y>0.57347</cdr:y>
    </cdr:from>
    <cdr:to>
      <cdr:x>0.60857</cdr:x>
      <cdr:y>0.67079</cdr:y>
    </cdr:to>
    <cdr:sp macro="" textlink="">
      <cdr:nvSpPr>
        <cdr:cNvPr id="2" name="pvalues">
          <a:extLst xmlns:a="http://schemas.openxmlformats.org/drawingml/2006/main">
            <a:ext uri="{FF2B5EF4-FFF2-40B4-BE49-F238E27FC236}">
              <a16:creationId xmlns:a16="http://schemas.microsoft.com/office/drawing/2014/main" id="{2BD7747C-24DD-BE72-29BB-DF70E45E57CE}"/>
            </a:ext>
          </a:extLst>
        </cdr:cNvPr>
        <cdr:cNvSpPr txBox="1"/>
      </cdr:nvSpPr>
      <cdr:spPr>
        <a:xfrm xmlns:a="http://schemas.openxmlformats.org/drawingml/2006/main">
          <a:off x="3904575" y="2901788"/>
          <a:ext cx="3538996" cy="492444"/>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Only 2005–2009 vs 2010–2017 was statistically significant at p &lt; 0.05</a:t>
          </a:r>
        </a:p>
      </cdr:txBody>
    </cdr:sp>
  </cdr:relSizeAnchor>
</c:userShapes>
</file>

<file path=ppt/drawings/drawing13.xml><?xml version="1.0" encoding="utf-8"?>
<c:userShapes xmlns:c="http://schemas.openxmlformats.org/drawingml/2006/chart">
  <cdr:relSizeAnchor xmlns:cdr="http://schemas.openxmlformats.org/drawingml/2006/chartDrawing">
    <cdr:from>
      <cdr:x>0.34184</cdr:x>
      <cdr:y>0.67249</cdr:y>
    </cdr:from>
    <cdr:to>
      <cdr:x>0.70544</cdr:x>
      <cdr:y>0.7789</cdr:y>
    </cdr:to>
    <cdr:sp macro="" textlink="">
      <cdr:nvSpPr>
        <cdr:cNvPr id="3" name="pvalues">
          <a:extLst xmlns:a="http://schemas.openxmlformats.org/drawingml/2006/main">
            <a:ext uri="{FF2B5EF4-FFF2-40B4-BE49-F238E27FC236}">
              <a16:creationId xmlns:a16="http://schemas.microsoft.com/office/drawing/2014/main" id="{10B19834-1C27-1492-1B2D-6F689EA3C76A}"/>
            </a:ext>
          </a:extLst>
        </cdr:cNvPr>
        <cdr:cNvSpPr txBox="1"/>
      </cdr:nvSpPr>
      <cdr:spPr>
        <a:xfrm xmlns:a="http://schemas.openxmlformats.org/drawingml/2006/main">
          <a:off x="4281889" y="3112220"/>
          <a:ext cx="4554464" cy="492459"/>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statistically significant at p &lt; 0.05 except 2010-2017 vs 2018-2023</a:t>
          </a:r>
        </a:p>
      </cdr:txBody>
    </cdr:sp>
  </cdr:relSizeAnchor>
</c:userShapes>
</file>

<file path=ppt/drawings/drawing14.xml><?xml version="1.0" encoding="utf-8"?>
<c:userShapes xmlns:c="http://schemas.openxmlformats.org/drawingml/2006/chart">
  <cdr:relSizeAnchor xmlns:cdr="http://schemas.openxmlformats.org/drawingml/2006/chartDrawing">
    <cdr:from>
      <cdr:x>0.32467</cdr:x>
      <cdr:y>0.60557</cdr:y>
    </cdr:from>
    <cdr:to>
      <cdr:x>0.69703</cdr:x>
      <cdr:y>0.7029</cdr:y>
    </cdr:to>
    <cdr:sp macro="" textlink="">
      <cdr:nvSpPr>
        <cdr:cNvPr id="2" name="pvalues">
          <a:extLst xmlns:a="http://schemas.openxmlformats.org/drawingml/2006/main">
            <a:ext uri="{FF2B5EF4-FFF2-40B4-BE49-F238E27FC236}">
              <a16:creationId xmlns:a16="http://schemas.microsoft.com/office/drawing/2014/main" id="{584CD857-4ED3-386E-4083-0C0016B39DE4}"/>
            </a:ext>
          </a:extLst>
        </cdr:cNvPr>
        <cdr:cNvSpPr txBox="1"/>
      </cdr:nvSpPr>
      <cdr:spPr>
        <a:xfrm xmlns:a="http://schemas.openxmlformats.org/drawingml/2006/main">
          <a:off x="3971108" y="3064240"/>
          <a:ext cx="4554464" cy="492459"/>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statistically significant at p &lt; 0.05 except 2010-2017 vs 2018-2023</a:t>
          </a:r>
        </a:p>
      </cdr:txBody>
    </cdr:sp>
  </cdr:relSizeAnchor>
</c:userShapes>
</file>

<file path=ppt/drawings/drawing15.xml><?xml version="1.0" encoding="utf-8"?>
<c:userShapes xmlns:c="http://schemas.openxmlformats.org/drawingml/2006/chart">
  <cdr:relSizeAnchor xmlns:cdr="http://schemas.openxmlformats.org/drawingml/2006/chartDrawing">
    <cdr:from>
      <cdr:x>0.32207</cdr:x>
      <cdr:y>0.60221</cdr:y>
    </cdr:from>
    <cdr:to>
      <cdr:x>0.80697</cdr:x>
      <cdr:y>0.69953</cdr:y>
    </cdr:to>
    <cdr:sp macro="" textlink="">
      <cdr:nvSpPr>
        <cdr:cNvPr id="2" name="pvalues">
          <a:extLst xmlns:a="http://schemas.openxmlformats.org/drawingml/2006/main">
            <a:ext uri="{FF2B5EF4-FFF2-40B4-BE49-F238E27FC236}">
              <a16:creationId xmlns:a16="http://schemas.microsoft.com/office/drawing/2014/main" id="{10956272-E974-5B4C-4FCE-8C60A7BAC877}"/>
            </a:ext>
          </a:extLst>
        </cdr:cNvPr>
        <cdr:cNvSpPr txBox="1"/>
      </cdr:nvSpPr>
      <cdr:spPr>
        <a:xfrm xmlns:a="http://schemas.openxmlformats.org/drawingml/2006/main">
          <a:off x="3939338" y="3047219"/>
          <a:ext cx="5930846" cy="492443"/>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statistically significant at p &lt; 0.05 except 25-39 vs 60-69, 25-39 vs ≥70, 40-59 vs ≥ 70, and 60-69 vs ≥70 yrs</a:t>
          </a:r>
        </a:p>
      </cdr:txBody>
    </cdr:sp>
  </cdr:relSizeAnchor>
</c:userShapes>
</file>

<file path=ppt/drawings/drawing16.xml><?xml version="1.0" encoding="utf-8"?>
<c:userShapes xmlns:c="http://schemas.openxmlformats.org/drawingml/2006/chart">
  <cdr:relSizeAnchor xmlns:cdr="http://schemas.openxmlformats.org/drawingml/2006/chartDrawing">
    <cdr:from>
      <cdr:x>0.33685</cdr:x>
      <cdr:y>0.62803</cdr:y>
    </cdr:from>
    <cdr:to>
      <cdr:x>0.72109</cdr:x>
      <cdr:y>0.73039</cdr:y>
    </cdr:to>
    <cdr:sp macro="" textlink="">
      <cdr:nvSpPr>
        <cdr:cNvPr id="2" name="pvalues">
          <a:extLst xmlns:a="http://schemas.openxmlformats.org/drawingml/2006/main">
            <a:ext uri="{FF2B5EF4-FFF2-40B4-BE49-F238E27FC236}">
              <a16:creationId xmlns:a16="http://schemas.microsoft.com/office/drawing/2014/main" id="{C90FD73A-3BF8-8177-7F77-AA2D2EAF531F}"/>
            </a:ext>
          </a:extLst>
        </cdr:cNvPr>
        <cdr:cNvSpPr txBox="1"/>
      </cdr:nvSpPr>
      <cdr:spPr>
        <a:xfrm xmlns:a="http://schemas.openxmlformats.org/drawingml/2006/main">
          <a:off x="4189715" y="3021287"/>
          <a:ext cx="4779148" cy="492443"/>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No pairwise comparisons were statistically significant at p &lt; 0.05 except 1-5 vs 6-10 and 1-5 vs 11-17 yrs</a:t>
          </a:r>
        </a:p>
      </cdr:txBody>
    </cdr:sp>
  </cdr:relSizeAnchor>
</c:userShapes>
</file>

<file path=ppt/drawings/drawing17.xml><?xml version="1.0" encoding="utf-8"?>
<c:userShapes xmlns:c="http://schemas.openxmlformats.org/drawingml/2006/chart">
  <cdr:relSizeAnchor xmlns:cdr="http://schemas.openxmlformats.org/drawingml/2006/chartDrawing">
    <cdr:from>
      <cdr:x>0.2737</cdr:x>
      <cdr:y>0.93689</cdr:y>
    </cdr:from>
    <cdr:to>
      <cdr:x>0.70414</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80787" y="5187086"/>
          <a:ext cx="2643328" cy="34939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18.xml><?xml version="1.0" encoding="utf-8"?>
<c:userShapes xmlns:c="http://schemas.openxmlformats.org/drawingml/2006/chart">
  <cdr:relSizeAnchor xmlns:cdr="http://schemas.openxmlformats.org/drawingml/2006/chartDrawing">
    <cdr:from>
      <cdr:x>0.321</cdr:x>
      <cdr:y>0.93177</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71269" y="5158712"/>
          <a:ext cx="2661705" cy="37776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19.xml><?xml version="1.0" encoding="utf-8"?>
<c:userShapes xmlns:c="http://schemas.openxmlformats.org/drawingml/2006/chart">
  <cdr:relSizeAnchor xmlns:cdr="http://schemas.openxmlformats.org/drawingml/2006/chartDrawing">
    <cdr:from>
      <cdr:x>0.26046</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99507" y="5146446"/>
          <a:ext cx="273476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800" b="1" dirty="0">
              <a:solidFill>
                <a:srgbClr val="0070C0"/>
              </a:solidFill>
            </a:rPr>
            <a:t>Adult Transplants</a:t>
          </a:r>
        </a:p>
      </cdr:txBody>
    </cdr:sp>
  </cdr:relSizeAnchor>
</c:userShapes>
</file>

<file path=ppt/drawings/drawing2.xml><?xml version="1.0" encoding="utf-8"?>
<c:userShapes xmlns:c="http://schemas.openxmlformats.org/drawingml/2006/chart">
  <cdr:relSizeAnchor xmlns:cdr="http://schemas.openxmlformats.org/drawingml/2006/chartDrawing">
    <cdr:from>
      <cdr:x>0.26543</cdr:x>
      <cdr:y>0.93139</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29987" y="5156606"/>
          <a:ext cx="2704288" cy="37987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20.xml><?xml version="1.0" encoding="utf-8"?>
<c:userShapes xmlns:c="http://schemas.openxmlformats.org/drawingml/2006/chart">
  <cdr:relSizeAnchor xmlns:cdr="http://schemas.openxmlformats.org/drawingml/2006/chartDrawing">
    <cdr:from>
      <cdr:x>0.31107</cdr:x>
      <cdr:y>0.9281</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10309" y="5138392"/>
          <a:ext cx="2722665" cy="39808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800" b="1" dirty="0">
              <a:solidFill>
                <a:srgbClr val="0070C0"/>
              </a:solidFill>
            </a:rPr>
            <a:t>Pediatric Transplants</a:t>
          </a:r>
        </a:p>
      </cdr:txBody>
    </cdr:sp>
  </cdr:relSizeAnchor>
</c:userShapes>
</file>

<file path=ppt/drawings/drawing21.xml><?xml version="1.0" encoding="utf-8"?>
<c:userShapes xmlns:c="http://schemas.openxmlformats.org/drawingml/2006/chart">
  <cdr:relSizeAnchor xmlns:cdr="http://schemas.openxmlformats.org/drawingml/2006/chartDrawing">
    <cdr:from>
      <cdr:x>0.27039</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60467" y="5146446"/>
          <a:ext cx="267380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22.xml><?xml version="1.0" encoding="utf-8"?>
<c:userShapes xmlns:c="http://schemas.openxmlformats.org/drawingml/2006/chart">
  <cdr:relSizeAnchor xmlns:cdr="http://schemas.openxmlformats.org/drawingml/2006/chartDrawing">
    <cdr:from>
      <cdr:x>0.31438</cdr:x>
      <cdr:y>0.90284</cdr:y>
    </cdr:from>
    <cdr:to>
      <cdr:x>0.74908</cdr:x>
      <cdr:y>0.9793</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30616" y="5115471"/>
          <a:ext cx="2669495" cy="43327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23.xml><?xml version="1.0" encoding="utf-8"?>
<c:userShapes xmlns:c="http://schemas.openxmlformats.org/drawingml/2006/chart">
  <cdr:relSizeAnchor xmlns:cdr="http://schemas.openxmlformats.org/drawingml/2006/chartDrawing">
    <cdr:from>
      <cdr:x>0.25881</cdr:x>
      <cdr:y>0.93689</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89347" y="5187086"/>
          <a:ext cx="2744928" cy="34939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24.xml><?xml version="1.0" encoding="utf-8"?>
<c:userShapes xmlns:c="http://schemas.openxmlformats.org/drawingml/2006/chart">
  <cdr:relSizeAnchor xmlns:cdr="http://schemas.openxmlformats.org/drawingml/2006/chartDrawing">
    <cdr:from>
      <cdr:x>0.31438</cdr:x>
      <cdr:y>0.93237</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30631" y="5162059"/>
          <a:ext cx="2702344" cy="37441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25.xml><?xml version="1.0" encoding="utf-8"?>
<c:userShapes xmlns:c="http://schemas.openxmlformats.org/drawingml/2006/chart">
  <cdr:relSizeAnchor xmlns:cdr="http://schemas.openxmlformats.org/drawingml/2006/chartDrawing">
    <cdr:from>
      <cdr:x>0.37573</cdr:x>
      <cdr:y>0.73966</cdr:y>
    </cdr:from>
    <cdr:to>
      <cdr:x>0.8477</cdr:x>
      <cdr:y>0.81172</cdr:y>
    </cdr:to>
    <cdr:sp macro="" textlink="">
      <cdr:nvSpPr>
        <cdr:cNvPr id="3" name="pvalues">
          <a:extLst xmlns:a="http://schemas.openxmlformats.org/drawingml/2006/main">
            <a:ext uri="{FF2B5EF4-FFF2-40B4-BE49-F238E27FC236}">
              <a16:creationId xmlns:a16="http://schemas.microsoft.com/office/drawing/2014/main" id="{0C2AB007-DFC1-1958-3FE8-3694DC644F7D}"/>
            </a:ext>
          </a:extLst>
        </cdr:cNvPr>
        <cdr:cNvSpPr txBox="1"/>
      </cdr:nvSpPr>
      <cdr:spPr>
        <a:xfrm xmlns:a="http://schemas.openxmlformats.org/drawingml/2006/main">
          <a:off x="4711091" y="3159176"/>
          <a:ext cx="5917821" cy="307775"/>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400" b="1" dirty="0">
              <a:solidFill>
                <a:schemeClr val="bg2"/>
              </a:solidFill>
            </a:rPr>
            <a:t>All pairwise comparisons were statistically significant at p &lt; 0.05</a:t>
          </a:r>
        </a:p>
      </cdr:txBody>
    </cdr:sp>
  </cdr:relSizeAnchor>
</c:userShapes>
</file>

<file path=ppt/drawings/drawing26.xml><?xml version="1.0" encoding="utf-8"?>
<c:userShapes xmlns:c="http://schemas.openxmlformats.org/drawingml/2006/chart">
  <cdr:relSizeAnchor xmlns:cdr="http://schemas.openxmlformats.org/drawingml/2006/chartDrawing">
    <cdr:from>
      <cdr:x>0.32734</cdr:x>
      <cdr:y>0.5778</cdr:y>
    </cdr:from>
    <cdr:to>
      <cdr:x>0.71081</cdr:x>
      <cdr:y>0.6812</cdr:y>
    </cdr:to>
    <cdr:sp macro="" textlink="">
      <cdr:nvSpPr>
        <cdr:cNvPr id="2" name="pvalues">
          <a:extLst xmlns:a="http://schemas.openxmlformats.org/drawingml/2006/main">
            <a:ext uri="{FF2B5EF4-FFF2-40B4-BE49-F238E27FC236}">
              <a16:creationId xmlns:a16="http://schemas.microsoft.com/office/drawing/2014/main" id="{C030F430-3159-9819-62D1-6C0303A0B212}"/>
            </a:ext>
          </a:extLst>
        </cdr:cNvPr>
        <cdr:cNvSpPr txBox="1"/>
      </cdr:nvSpPr>
      <cdr:spPr>
        <a:xfrm xmlns:a="http://schemas.openxmlformats.org/drawingml/2006/main">
          <a:off x="4052576" y="2923712"/>
          <a:ext cx="4747409" cy="523210"/>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400" b="1" dirty="0">
              <a:solidFill>
                <a:schemeClr val="bg2"/>
              </a:solidFill>
            </a:rPr>
            <a:t>All pairwise comparisons were statistically significant at p &lt; 0.05 except 2005-2009 vs. 2018-2020</a:t>
          </a:r>
        </a:p>
      </cdr:txBody>
    </cdr:sp>
  </cdr:relSizeAnchor>
</c:userShapes>
</file>

<file path=ppt/drawings/drawing27.xml><?xml version="1.0" encoding="utf-8"?>
<c:userShapes xmlns:c="http://schemas.openxmlformats.org/drawingml/2006/chart">
  <cdr:relSizeAnchor xmlns:cdr="http://schemas.openxmlformats.org/drawingml/2006/chartDrawing">
    <cdr:from>
      <cdr:x>0.3055</cdr:x>
      <cdr:y>0.7251</cdr:y>
    </cdr:from>
    <cdr:to>
      <cdr:x>0.77268</cdr:x>
      <cdr:y>0.79259</cdr:y>
    </cdr:to>
    <cdr:sp macro="" textlink="">
      <cdr:nvSpPr>
        <cdr:cNvPr id="4" name="pvalues">
          <a:extLst xmlns:a="http://schemas.openxmlformats.org/drawingml/2006/main">
            <a:ext uri="{FF2B5EF4-FFF2-40B4-BE49-F238E27FC236}">
              <a16:creationId xmlns:a16="http://schemas.microsoft.com/office/drawing/2014/main" id="{6A4F7A90-C26F-A41C-C295-7229C98E4F79}"/>
            </a:ext>
          </a:extLst>
        </cdr:cNvPr>
        <cdr:cNvSpPr txBox="1"/>
      </cdr:nvSpPr>
      <cdr:spPr>
        <a:xfrm xmlns:a="http://schemas.openxmlformats.org/drawingml/2006/main">
          <a:off x="3781320" y="3141651"/>
          <a:ext cx="5782547" cy="292417"/>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No pairwise comparisons were statistically significant at p &lt; 0.05</a:t>
          </a:r>
        </a:p>
      </cdr:txBody>
    </cdr:sp>
  </cdr:relSizeAnchor>
</c:userShapes>
</file>

<file path=ppt/drawings/drawing28.xml><?xml version="1.0" encoding="utf-8"?>
<c:userShapes xmlns:c="http://schemas.openxmlformats.org/drawingml/2006/chart">
  <cdr:relSizeAnchor xmlns:cdr="http://schemas.openxmlformats.org/drawingml/2006/chartDrawing">
    <cdr:from>
      <cdr:x>0.33164</cdr:x>
      <cdr:y>0.71921</cdr:y>
    </cdr:from>
    <cdr:to>
      <cdr:x>0.81709</cdr:x>
      <cdr:y>0.78287</cdr:y>
    </cdr:to>
    <cdr:sp macro="" textlink="">
      <cdr:nvSpPr>
        <cdr:cNvPr id="2" name="pvalues">
          <a:extLst xmlns:a="http://schemas.openxmlformats.org/drawingml/2006/main">
            <a:ext uri="{FF2B5EF4-FFF2-40B4-BE49-F238E27FC236}">
              <a16:creationId xmlns:a16="http://schemas.microsoft.com/office/drawing/2014/main" id="{C030F430-3159-9819-62D1-6C0303A0B212}"/>
            </a:ext>
          </a:extLst>
        </cdr:cNvPr>
        <cdr:cNvSpPr txBox="1"/>
      </cdr:nvSpPr>
      <cdr:spPr>
        <a:xfrm xmlns:a="http://schemas.openxmlformats.org/drawingml/2006/main">
          <a:off x="4124973" y="3477288"/>
          <a:ext cx="6037876" cy="307777"/>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400" b="1" dirty="0">
              <a:solidFill>
                <a:schemeClr val="bg2"/>
              </a:solidFill>
            </a:rPr>
            <a:t>No pairwise comparisons were statistically significant at p &lt; 0.05</a:t>
          </a:r>
        </a:p>
      </cdr:txBody>
    </cdr:sp>
  </cdr:relSizeAnchor>
</c:userShapes>
</file>

<file path=ppt/drawings/drawing29.xml><?xml version="1.0" encoding="utf-8"?>
<c:userShapes xmlns:c="http://schemas.openxmlformats.org/drawingml/2006/chart">
  <cdr:relSizeAnchor xmlns:cdr="http://schemas.openxmlformats.org/drawingml/2006/chartDrawing">
    <cdr:from>
      <cdr:x>0.40337</cdr:x>
      <cdr:y>0.64077</cdr:y>
    </cdr:from>
    <cdr:to>
      <cdr:x>0.78991</cdr:x>
      <cdr:y>0.74462</cdr:y>
    </cdr:to>
    <cdr:sp macro="" textlink="">
      <cdr:nvSpPr>
        <cdr:cNvPr id="2" name="pvalues">
          <a:extLst xmlns:a="http://schemas.openxmlformats.org/drawingml/2006/main">
            <a:ext uri="{FF2B5EF4-FFF2-40B4-BE49-F238E27FC236}">
              <a16:creationId xmlns:a16="http://schemas.microsoft.com/office/drawing/2014/main" id="{3A37B740-4B04-9C1A-D0A3-F1D60C4BA297}"/>
            </a:ext>
          </a:extLst>
        </cdr:cNvPr>
        <cdr:cNvSpPr txBox="1"/>
      </cdr:nvSpPr>
      <cdr:spPr>
        <a:xfrm xmlns:a="http://schemas.openxmlformats.org/drawingml/2006/main">
          <a:off x="5053963" y="3038699"/>
          <a:ext cx="4842970" cy="492443"/>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No pairwise comparisons were significant at p &lt; 0.05 except 25–39 vs ≥70, 40–59 vs ≥70, and 60–69 vs ≥70 yrs</a:t>
          </a:r>
        </a:p>
      </cdr:txBody>
    </cdr:sp>
  </cdr:relSizeAnchor>
</c:userShapes>
</file>

<file path=ppt/drawings/drawing3.xml><?xml version="1.0" encoding="utf-8"?>
<c:userShapes xmlns:c="http://schemas.openxmlformats.org/drawingml/2006/chart">
  <cdr:relSizeAnchor xmlns:cdr="http://schemas.openxmlformats.org/drawingml/2006/chartDrawing">
    <cdr:from>
      <cdr:x>0.32265</cdr:x>
      <cdr:y>0.92626</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81430" y="5128232"/>
          <a:ext cx="2651544" cy="40824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30.xml><?xml version="1.0" encoding="utf-8"?>
<c:userShapes xmlns:c="http://schemas.openxmlformats.org/drawingml/2006/chart">
  <cdr:relSizeAnchor xmlns:cdr="http://schemas.openxmlformats.org/drawingml/2006/chartDrawing">
    <cdr:from>
      <cdr:x>0.36459</cdr:x>
      <cdr:y>0.6617</cdr:y>
    </cdr:from>
    <cdr:to>
      <cdr:x>0.7578</cdr:x>
      <cdr:y>0.76445</cdr:y>
    </cdr:to>
    <cdr:sp macro="" textlink="">
      <cdr:nvSpPr>
        <cdr:cNvPr id="2" name="pvalues">
          <a:extLst xmlns:a="http://schemas.openxmlformats.org/drawingml/2006/main">
            <a:ext uri="{FF2B5EF4-FFF2-40B4-BE49-F238E27FC236}">
              <a16:creationId xmlns:a16="http://schemas.microsoft.com/office/drawing/2014/main" id="{38714D95-7C52-2E53-3E22-40B3848C5D39}"/>
            </a:ext>
          </a:extLst>
        </cdr:cNvPr>
        <cdr:cNvSpPr txBox="1"/>
      </cdr:nvSpPr>
      <cdr:spPr>
        <a:xfrm xmlns:a="http://schemas.openxmlformats.org/drawingml/2006/main">
          <a:off x="4490563" y="3171369"/>
          <a:ext cx="4843047" cy="492481"/>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significant at p &lt; 0.05 except 18-24 vs ≥70 and 25-39 vs 40-59 yrs</a:t>
          </a:r>
        </a:p>
      </cdr:txBody>
    </cdr:sp>
  </cdr:relSizeAnchor>
</c:userShapes>
</file>

<file path=ppt/drawings/drawing31.xml><?xml version="1.0" encoding="utf-8"?>
<c:userShapes xmlns:c="http://schemas.openxmlformats.org/drawingml/2006/chart">
  <cdr:relSizeAnchor xmlns:cdr="http://schemas.openxmlformats.org/drawingml/2006/chartDrawing">
    <cdr:from>
      <cdr:x>0.40869</cdr:x>
      <cdr:y>0.61618</cdr:y>
    </cdr:from>
    <cdr:to>
      <cdr:x>0.77452</cdr:x>
      <cdr:y>0.72002</cdr:y>
    </cdr:to>
    <cdr:sp macro="" textlink="">
      <cdr:nvSpPr>
        <cdr:cNvPr id="2" name="pvalues">
          <a:extLst xmlns:a="http://schemas.openxmlformats.org/drawingml/2006/main">
            <a:ext uri="{FF2B5EF4-FFF2-40B4-BE49-F238E27FC236}">
              <a16:creationId xmlns:a16="http://schemas.microsoft.com/office/drawing/2014/main" id="{B130A27E-B9B2-7670-37FA-5F2381CEFB0F}"/>
            </a:ext>
          </a:extLst>
        </cdr:cNvPr>
        <cdr:cNvSpPr txBox="1"/>
      </cdr:nvSpPr>
      <cdr:spPr>
        <a:xfrm xmlns:a="http://schemas.openxmlformats.org/drawingml/2006/main">
          <a:off x="5120570" y="2922070"/>
          <a:ext cx="4583598" cy="492434"/>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No pairwise comparisons were statistically significant at p &lt; 0.05 except 1-5 vs 6-10 and 1-5 vs 11-17 yrs</a:t>
          </a:r>
        </a:p>
      </cdr:txBody>
    </cdr:sp>
  </cdr:relSizeAnchor>
</c:userShapes>
</file>

<file path=ppt/drawings/drawing32.xml><?xml version="1.0" encoding="utf-8"?>
<c:userShapes xmlns:c="http://schemas.openxmlformats.org/drawingml/2006/chart">
  <cdr:relSizeAnchor xmlns:cdr="http://schemas.openxmlformats.org/drawingml/2006/chartDrawing">
    <cdr:from>
      <cdr:x>0.33092</cdr:x>
      <cdr:y>0.70307</cdr:y>
    </cdr:from>
    <cdr:to>
      <cdr:x>0.80106</cdr:x>
      <cdr:y>0.76385</cdr:y>
    </cdr:to>
    <cdr:sp macro="" textlink="">
      <cdr:nvSpPr>
        <cdr:cNvPr id="2" name="pvalues">
          <a:extLst xmlns:a="http://schemas.openxmlformats.org/drawingml/2006/main">
            <a:ext uri="{FF2B5EF4-FFF2-40B4-BE49-F238E27FC236}">
              <a16:creationId xmlns:a16="http://schemas.microsoft.com/office/drawing/2014/main" id="{0C44A2B4-BD89-B2DD-C803-6DF26DA901D7}"/>
            </a:ext>
          </a:extLst>
        </cdr:cNvPr>
        <cdr:cNvSpPr txBox="1"/>
      </cdr:nvSpPr>
      <cdr:spPr>
        <a:xfrm xmlns:a="http://schemas.openxmlformats.org/drawingml/2006/main">
          <a:off x="4115983" y="3382304"/>
          <a:ext cx="5847494" cy="292388"/>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No pairwise comparisons were statistically significant at p &lt; 0.05  </a:t>
          </a:r>
        </a:p>
      </cdr:txBody>
    </cdr:sp>
  </cdr:relSizeAnchor>
</c:userShapes>
</file>

<file path=ppt/drawings/drawing4.xml><?xml version="1.0" encoding="utf-8"?>
<c:userShapes xmlns:c="http://schemas.openxmlformats.org/drawingml/2006/chart">
  <cdr:relSizeAnchor xmlns:cdr="http://schemas.openxmlformats.org/drawingml/2006/chartDrawing">
    <cdr:from>
      <cdr:x>0.27866</cdr:x>
      <cdr:y>0.92588</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711267" y="5126126"/>
          <a:ext cx="2623008" cy="41035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5.xml><?xml version="1.0" encoding="utf-8"?>
<c:userShapes xmlns:c="http://schemas.openxmlformats.org/drawingml/2006/chart">
  <cdr:relSizeAnchor xmlns:cdr="http://schemas.openxmlformats.org/drawingml/2006/chartDrawing">
    <cdr:from>
      <cdr:x>0.31942</cdr:x>
      <cdr:y>0.92394</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61571" y="5136286"/>
          <a:ext cx="2671403" cy="4228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6.xml><?xml version="1.0" encoding="utf-8"?>
<c:userShapes xmlns:c="http://schemas.openxmlformats.org/drawingml/2006/chart">
  <cdr:relSizeAnchor xmlns:cdr="http://schemas.openxmlformats.org/drawingml/2006/chartDrawing">
    <cdr:from>
      <cdr:x>0.28362</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741747" y="5146446"/>
          <a:ext cx="259252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7.xml><?xml version="1.0" encoding="utf-8"?>
<c:userShapes xmlns:c="http://schemas.openxmlformats.org/drawingml/2006/chart">
  <cdr:relSizeAnchor xmlns:cdr="http://schemas.openxmlformats.org/drawingml/2006/chartDrawing">
    <cdr:from>
      <cdr:x>0.30776</cdr:x>
      <cdr:y>0.9281</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889989" y="5138392"/>
          <a:ext cx="2742985" cy="39808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8.xml><?xml version="1.0" encoding="utf-8"?>
<c:userShapes xmlns:c="http://schemas.openxmlformats.org/drawingml/2006/chart">
  <cdr:relSizeAnchor xmlns:cdr="http://schemas.openxmlformats.org/drawingml/2006/chartDrawing">
    <cdr:from>
      <cdr:x>0.2502</cdr:x>
      <cdr:y>0.93558</cdr:y>
    </cdr:from>
    <cdr:to>
      <cdr:x>0.69565</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36492" y="5179829"/>
          <a:ext cx="2735542" cy="35664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9.xml><?xml version="1.0" encoding="utf-8"?>
<c:userShapes xmlns:c="http://schemas.openxmlformats.org/drawingml/2006/chart">
  <cdr:relSizeAnchor xmlns:cdr="http://schemas.openxmlformats.org/drawingml/2006/chartDrawing">
    <cdr:from>
      <cdr:x>0.31395</cdr:x>
      <cdr:y>0.93505</cdr:y>
    </cdr:from>
    <cdr:to>
      <cdr:x>0.76967</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27975" y="5176887"/>
          <a:ext cx="2798577" cy="3595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27B26-5869-8A40-9D19-E698047125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F3BF7A-A7A9-9A6E-214C-095266886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D850F9-897E-4316-A5C7-87BB5DD0CFB2}" type="datetimeFigureOut">
              <a:rPr lang="en-US" smtClean="0"/>
              <a:t>4/15/2026</a:t>
            </a:fld>
            <a:endParaRPr lang="en-US"/>
          </a:p>
        </p:txBody>
      </p:sp>
      <p:sp>
        <p:nvSpPr>
          <p:cNvPr id="4" name="Footer Placeholder 3">
            <a:extLst>
              <a:ext uri="{FF2B5EF4-FFF2-40B4-BE49-F238E27FC236}">
                <a16:creationId xmlns:a16="http://schemas.microsoft.com/office/drawing/2014/main" id="{6A50887D-CAB2-1003-19DF-60878FFCEB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45D822-F1AE-D46E-3BED-1802AC7F71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09EBD-012D-4433-98CF-C991A6AA7EE2}" type="slidenum">
              <a:rPr lang="en-US" smtClean="0"/>
              <a:t>‹#›</a:t>
            </a:fld>
            <a:endParaRPr lang="en-US"/>
          </a:p>
        </p:txBody>
      </p:sp>
    </p:spTree>
    <p:extLst>
      <p:ext uri="{BB962C8B-B14F-4D97-AF65-F5344CB8AC3E}">
        <p14:creationId xmlns:p14="http://schemas.microsoft.com/office/powerpoint/2010/main" val="193446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4/15/2026</a:t>
            </a:fld>
            <a:endParaRPr lang="en-US"/>
          </a:p>
        </p:txBody>
      </p:sp>
      <p:sp>
        <p:nvSpPr>
          <p:cNvPr id="4" name="Slide Image Placeholder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65606" rtl="0" eaLnBrk="1" latinLnBrk="0" hangingPunct="1">
      <a:defRPr sz="1267" kern="1200">
        <a:solidFill>
          <a:schemeClr val="tx1"/>
        </a:solidFill>
        <a:latin typeface="+mn-lt"/>
        <a:ea typeface="+mn-ea"/>
        <a:cs typeface="+mn-cs"/>
      </a:defRPr>
    </a:lvl1pPr>
    <a:lvl2pPr marL="482803" algn="l" defTabSz="965606" rtl="0" eaLnBrk="1" latinLnBrk="0" hangingPunct="1">
      <a:defRPr sz="1267" kern="1200">
        <a:solidFill>
          <a:schemeClr val="tx1"/>
        </a:solidFill>
        <a:latin typeface="+mn-lt"/>
        <a:ea typeface="+mn-ea"/>
        <a:cs typeface="+mn-cs"/>
      </a:defRPr>
    </a:lvl2pPr>
    <a:lvl3pPr marL="965606" algn="l" defTabSz="965606" rtl="0" eaLnBrk="1" latinLnBrk="0" hangingPunct="1">
      <a:defRPr sz="1267" kern="1200">
        <a:solidFill>
          <a:schemeClr val="tx1"/>
        </a:solidFill>
        <a:latin typeface="+mn-lt"/>
        <a:ea typeface="+mn-ea"/>
        <a:cs typeface="+mn-cs"/>
      </a:defRPr>
    </a:lvl3pPr>
    <a:lvl4pPr marL="1448410" algn="l" defTabSz="965606" rtl="0" eaLnBrk="1" latinLnBrk="0" hangingPunct="1">
      <a:defRPr sz="1267" kern="1200">
        <a:solidFill>
          <a:schemeClr val="tx1"/>
        </a:solidFill>
        <a:latin typeface="+mn-lt"/>
        <a:ea typeface="+mn-ea"/>
        <a:cs typeface="+mn-cs"/>
      </a:defRPr>
    </a:lvl4pPr>
    <a:lvl5pPr marL="1931213" algn="l" defTabSz="965606" rtl="0" eaLnBrk="1" latinLnBrk="0" hangingPunct="1">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CF91-6F6F-BF5E-49EE-B85D45311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356E6-D388-65E8-B989-177137E053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8C0DAE-7C3F-69A2-BD3B-5D7ABB2EB255}"/>
              </a:ext>
            </a:extLst>
          </p:cNvPr>
          <p:cNvSpPr>
            <a:spLocks noGrp="1"/>
          </p:cNvSpPr>
          <p:nvPr>
            <p:ph type="body" idx="1"/>
          </p:nvPr>
        </p:nvSpPr>
        <p:spPr/>
        <p:txBody>
          <a:bodyPr>
            <a:normAutofit/>
          </a:bodyPr>
          <a:lstStyle/>
          <a:p>
            <a:r>
              <a:rPr lang="en-US"/>
              <a:t> </a:t>
            </a:r>
          </a:p>
        </p:txBody>
      </p:sp>
      <p:sp>
        <p:nvSpPr>
          <p:cNvPr id="4" name="Slide Number Placeholder 3">
            <a:extLst>
              <a:ext uri="{FF2B5EF4-FFF2-40B4-BE49-F238E27FC236}">
                <a16:creationId xmlns:a16="http://schemas.microsoft.com/office/drawing/2014/main" id="{BB66BD22-93D4-348A-6ABD-96E762D5026D}"/>
              </a:ext>
            </a:extLst>
          </p:cNvPr>
          <p:cNvSpPr>
            <a:spLocks noGrp="1"/>
          </p:cNvSpPr>
          <p:nvPr>
            <p:ph type="sldNum" sz="quarter" idx="10"/>
          </p:nvPr>
        </p:nvSpPr>
        <p:spPr/>
        <p:txBody>
          <a:bodyPr/>
          <a:lstStyle/>
          <a:p>
            <a:fld id="{8D3FF3A6-B03F-4710-AAA0-E3CB014C4A59}" type="slidenum">
              <a:rPr lang="en-US" smtClean="0"/>
              <a:pPr/>
              <a:t>1</a:t>
            </a:fld>
            <a:endParaRPr lang="en-US"/>
          </a:p>
        </p:txBody>
      </p:sp>
    </p:spTree>
    <p:extLst>
      <p:ext uri="{BB962C8B-B14F-4D97-AF65-F5344CB8AC3E}">
        <p14:creationId xmlns:p14="http://schemas.microsoft.com/office/powerpoint/2010/main" val="208331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9602-4917-3E98-770D-9D200A1EF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BE104-B8C8-E382-5433-83DC8792741F}"/>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B4C32051-7072-C80B-9220-4C5D4C104BC4}"/>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2D3D16B9-9168-27F1-9351-F6E7668E8C43}"/>
              </a:ext>
            </a:extLst>
          </p:cNvPr>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p14="http://schemas.microsoft.com/office/powerpoint/2010/main" val="111655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09DD-CD2E-CFB3-281A-F6D50783D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348B1-5748-FB84-4135-7C6E65996BE6}"/>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CF3D1B0A-13D1-0EBB-2D48-30054A37EA7E}"/>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927231E-0155-3ADD-60BC-BC5898E15F2C}"/>
              </a:ext>
            </a:extLst>
          </p:cNvPr>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127126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4537-EA54-5D34-4395-414688FB1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65189-B81E-1965-8E85-3BAC71FA5AAA}"/>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FD2FF05C-A1CA-4DD7-5722-A1833689F864}"/>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21BFB62-A912-D107-B8B7-CE78359B3D31}"/>
              </a:ext>
            </a:extLst>
          </p:cNvPr>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240376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E5E19-06C9-1DEC-95C4-64241AF28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0F456-5682-7D7D-7798-324E1CF7DB22}"/>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451AF6D9-374E-27E5-65D8-ADE9472DE17E}"/>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BB73DBD-09DE-82B8-AD00-16C61C5081A9}"/>
              </a:ext>
            </a:extLst>
          </p:cNvPr>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249532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6BE0-7AF4-712A-33A2-9A7EC37AA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789E7-2F04-51F9-310B-998D89CF9A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87F259-DC91-9D0E-B99C-C40798CD9C93}"/>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4693D5F9-DB34-E55F-F084-185DA252547D}"/>
              </a:ext>
            </a:extLst>
          </p:cNvPr>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405281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A03D-7A73-F39F-41B9-1DBAA811E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041AB-98BB-1F27-6CBB-09C3EBA23A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DCDE33-135D-6912-4EDC-5082A630820E}"/>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0D4D381-ECAB-79E0-CD00-C378BA6464AB}"/>
              </a:ext>
            </a:extLst>
          </p:cNvPr>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357073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F5CC-970C-5D7B-EB6D-A401837F7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017EA-E3DE-5B28-3C68-3E6B57BE58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1F5FA0-6C1E-F171-A3CF-43F014F7A181}"/>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584CDEE-6B7E-9582-02F5-FC1ABECE5406}"/>
              </a:ext>
            </a:extLst>
          </p:cNvPr>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332673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5205-0BB2-71BF-AD14-4F9111EED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E3541-3A86-58E2-1DCE-18AAF41DD4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DAA100-ECF4-E917-5075-A0EE5C6BD535}"/>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BFB3C1E-92F5-9A01-34C7-FB0EC5A7B6E1}"/>
              </a:ext>
            </a:extLst>
          </p:cNvPr>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30116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113D-A112-44A6-289F-33964142B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A180F-1D19-70E5-B879-F2293671D6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292A0F-67A9-83D9-2B2A-777FE57C20DC}"/>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070BBE80-9A04-AB42-29CA-D2F36E232DAF}"/>
              </a:ext>
            </a:extLst>
          </p:cNvPr>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338185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 </a:t>
            </a:r>
            <a:endParaRPr lang="en-US" sz="105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20</a:t>
            </a:fld>
            <a:endParaRPr lang="en-US"/>
          </a:p>
        </p:txBody>
      </p:sp>
    </p:spTree>
    <p:extLst>
      <p:ext uri="{BB962C8B-B14F-4D97-AF65-F5344CB8AC3E}">
        <p14:creationId xmlns:p14="http://schemas.microsoft.com/office/powerpoint/2010/main" val="362946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E920-FC62-EFD8-9A16-17A370D15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C4C82-38D5-EB66-C981-1433118D5C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4B0CA5-8AB5-970F-4C74-EF253B0E733B}"/>
              </a:ext>
            </a:extLst>
          </p:cNvPr>
          <p:cNvSpPr>
            <a:spLocks noGrp="1"/>
          </p:cNvSpPr>
          <p:nvPr>
            <p:ph type="body" idx="1"/>
          </p:nvPr>
        </p:nvSpPr>
        <p:spPr/>
        <p:txBody>
          <a:bodyPr>
            <a:normAutofit/>
          </a:bodyPr>
          <a:lstStyle/>
          <a:p>
            <a:r>
              <a:rPr lang="en-US"/>
              <a:t> </a:t>
            </a:r>
            <a:r>
              <a:rPr lang="en-US" sz="1267" kern="1200">
                <a:solidFill>
                  <a:schemeClr val="tx1"/>
                </a:solidFill>
                <a:effectLst/>
                <a:latin typeface="+mn-lt"/>
                <a:ea typeface="+mn-ea"/>
                <a:cs typeface="+mn-cs"/>
              </a:rPr>
              <a:t>https://www.mapchart.net/</a:t>
            </a:r>
            <a:endParaRPr lang="en-US"/>
          </a:p>
        </p:txBody>
      </p:sp>
      <p:sp>
        <p:nvSpPr>
          <p:cNvPr id="4" name="Slide Number Placeholder 3">
            <a:extLst>
              <a:ext uri="{FF2B5EF4-FFF2-40B4-BE49-F238E27FC236}">
                <a16:creationId xmlns:a16="http://schemas.microsoft.com/office/drawing/2014/main" id="{3D37FEB7-AB79-CCCC-CF3C-0AF4EB539327}"/>
              </a:ext>
            </a:extLst>
          </p:cNvPr>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263089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A422-ED34-E01A-2DB5-C60C7C450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2CB50-8CB6-F162-9A26-255CC7D007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13BEB3-B770-D7C9-FCF7-12F7CDDAFD1A}"/>
              </a:ext>
            </a:extLst>
          </p:cNvPr>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 </a:t>
            </a:r>
            <a:endParaRPr lang="en-US" sz="1050" kern="1200">
              <a:solidFill>
                <a:schemeClr val="tx1"/>
              </a:solidFill>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ACD78425-F682-165F-41D7-F5E69B69F46A}"/>
              </a:ext>
            </a:extLst>
          </p:cNvPr>
          <p:cNvSpPr>
            <a:spLocks noGrp="1"/>
          </p:cNvSpPr>
          <p:nvPr>
            <p:ph type="sldNum" sz="quarter" idx="5"/>
          </p:nvPr>
        </p:nvSpPr>
        <p:spPr/>
        <p:txBody>
          <a:bodyPr/>
          <a:lstStyle/>
          <a:p>
            <a:fld id="{88FBB1FB-AC70-4579-BA4D-6720E6A05D35}" type="slidenum">
              <a:rPr lang="en-US" smtClean="0"/>
              <a:pPr/>
              <a:t>21</a:t>
            </a:fld>
            <a:endParaRPr lang="en-US"/>
          </a:p>
        </p:txBody>
      </p:sp>
    </p:spTree>
    <p:extLst>
      <p:ext uri="{BB962C8B-B14F-4D97-AF65-F5344CB8AC3E}">
        <p14:creationId xmlns:p14="http://schemas.microsoft.com/office/powerpoint/2010/main" val="1677129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CBA2-AAE6-B173-B502-A22B93FC8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3009F-2470-9083-5D05-A24C6B7BC9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39B1C7-123C-FE4A-28FF-C9DDA9267D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2D3D57-1F19-B16F-951A-2E4009E7300B}"/>
              </a:ext>
            </a:extLst>
          </p:cNvPr>
          <p:cNvSpPr>
            <a:spLocks noGrp="1"/>
          </p:cNvSpPr>
          <p:nvPr>
            <p:ph type="sldNum" sz="quarter" idx="5"/>
          </p:nvPr>
        </p:nvSpPr>
        <p:spPr/>
        <p:txBody>
          <a:bodyPr/>
          <a:lstStyle/>
          <a:p>
            <a:fld id="{88FBB1FB-AC70-4579-BA4D-6720E6A05D35}" type="slidenum">
              <a:rPr lang="en-US" smtClean="0"/>
              <a:pPr/>
              <a:t>22</a:t>
            </a:fld>
            <a:endParaRPr lang="en-US"/>
          </a:p>
        </p:txBody>
      </p:sp>
    </p:spTree>
    <p:extLst>
      <p:ext uri="{BB962C8B-B14F-4D97-AF65-F5344CB8AC3E}">
        <p14:creationId xmlns:p14="http://schemas.microsoft.com/office/powerpoint/2010/main" val="52193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23</a:t>
            </a:fld>
            <a:endParaRPr lang="en-US"/>
          </a:p>
        </p:txBody>
      </p:sp>
    </p:spTree>
    <p:extLst>
      <p:ext uri="{BB962C8B-B14F-4D97-AF65-F5344CB8AC3E}">
        <p14:creationId xmlns:p14="http://schemas.microsoft.com/office/powerpoint/2010/main" val="415518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286546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263A-7A1A-1623-5F0E-5C62C2FFB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82B7-42C7-0E30-CBC1-BFA44F0D1F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F83D11-39A3-996E-D100-DC85E0F75B01}"/>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0367D6A-4A30-7609-1586-8D385A6B4424}"/>
              </a:ext>
            </a:extLst>
          </p:cNvPr>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46873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B27D-07AC-8CC0-564B-31FE0CF00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E8B5A-2E75-46CD-90C1-4B2B1ECDA6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251B93-EA5D-A91C-2B50-A2B3DDFBB90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695B671F-361B-959B-064A-5CA0424553F6}"/>
              </a:ext>
            </a:extLst>
          </p:cNvPr>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1254980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210A-8C58-18DB-1ADC-F804A0530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AF175-68CE-0C89-D01A-9B272DC27A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013601-5520-7415-CCC3-FC530A756C26}"/>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942F140-F72B-7533-CA8F-46FDBD0EA831}"/>
              </a:ext>
            </a:extLst>
          </p:cNvPr>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4076975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356D-94D5-A2D3-D94A-8C1422D3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B91A7-ECDC-9776-814F-7D0D75D7CB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668808-1102-389C-8531-0B279CA22A6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5D9621B-6294-7B94-3FA0-6F45360496CF}"/>
              </a:ext>
            </a:extLst>
          </p:cNvPr>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3177621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4BE-887D-2B43-9C7C-5E5CCA7F6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C5070-7A72-E9FB-FE6F-A4EB1F9F7D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0FC41A-C585-DAB1-1B51-513B97341E0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B78AA166-A26C-1BC4-D8E1-13480A785746}"/>
              </a:ext>
            </a:extLst>
          </p:cNvPr>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2159857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6017-41AF-7D49-FFAC-8A63FF56B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84B72-93D1-2033-D77B-D7274CF182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A082DE-3CC4-5968-896E-3016669637A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E77D5C4-AA4C-D3BA-857A-DEE05E06E6A8}"/>
              </a:ext>
            </a:extLst>
          </p:cNvPr>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189410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extLst>
      <p:ext uri="{BB962C8B-B14F-4D97-AF65-F5344CB8AC3E}">
        <p14:creationId xmlns:p14="http://schemas.microsoft.com/office/powerpoint/2010/main" val="4213998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EFC2-2E3F-5A06-DA79-47A4E678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37B52-89D3-5952-B4E0-CA371621CA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416192-2C0A-DCFD-E3D7-75C499652188}"/>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FD70659-5539-2187-FFB5-54E26B0306C8}"/>
              </a:ext>
            </a:extLst>
          </p:cNvPr>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1366372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3196-1380-EAD6-6387-800C6374D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56309-DF28-DF01-E3AF-1162FA5D195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EE1661-9C2E-155F-D5AF-DCFDF9DC83F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3BC666F-4E90-FE37-079D-C12F0FAFBECB}"/>
              </a:ext>
            </a:extLst>
          </p:cNvPr>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82023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B3657-1D17-2495-65B1-C8EAE58F6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7C22-FB99-7400-538A-5CFEE6A476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6E1E31-2C42-2F64-E1EB-4A2A69E13236}"/>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5BF0191-BBA7-369E-8D4B-B576A6A7B3BB}"/>
              </a:ext>
            </a:extLst>
          </p:cNvPr>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2641060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4926-6F56-8A20-9759-1938B7BBD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B0A34-03D1-67DC-FA74-E8099744D5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F61252-E89A-71AF-EA59-F375691A4BC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F0CF7CA-568C-16A4-1EFA-144DD68D8A1C}"/>
              </a:ext>
            </a:extLst>
          </p:cNvPr>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506090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C275-011D-290E-EF9A-A4118EECA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F109A-483D-F4D8-AA4F-4D917EFE13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716C1E-F784-A1EF-A572-A99965CE210F}"/>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5FF01A6-979F-203D-C6EF-B132EE053B48}"/>
              </a:ext>
            </a:extLst>
          </p:cNvPr>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1342000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D05E-5A47-F655-B720-88B63FE22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B537A-770A-911A-C91B-490FC396CB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4169C1-F72F-F7CC-8194-200461267F92}"/>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3F98DDCA-E0C7-C572-8292-E0BB549E00A9}"/>
              </a:ext>
            </a:extLst>
          </p:cNvPr>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2423414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7447F-9409-D569-CF91-F9030972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A8E60-5DCF-331C-B812-493124B8FF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EAA552-6548-EB55-79F2-09811AB5CCA1}"/>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733EC6B-2811-D0CE-4303-42E89071C735}"/>
              </a:ext>
            </a:extLst>
          </p:cNvPr>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2563482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CB704-8939-D85B-E02E-1F546D03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9321D-B5D0-31CA-10BD-7EA91F4D10BA}"/>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921AE3A2-9E2A-F619-AF50-F515C2703DC7}"/>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32E8D32-3356-BFCA-735F-9032ABB140D7}"/>
              </a:ext>
            </a:extLst>
          </p:cNvPr>
          <p:cNvSpPr>
            <a:spLocks noGrp="1"/>
          </p:cNvSpPr>
          <p:nvPr>
            <p:ph type="sldNum" sz="quarter" idx="10"/>
          </p:nvPr>
        </p:nvSpPr>
        <p:spPr/>
        <p:txBody>
          <a:bodyPr/>
          <a:lstStyle/>
          <a:p>
            <a:pPr marL="0" marR="0" lvl="0" indent="0" algn="r" defTabSz="965606" rtl="0" eaLnBrk="1" fontAlgn="auto" latinLnBrk="0" hangingPunct="1">
              <a:lnSpc>
                <a:spcPct val="100000"/>
              </a:lnSpc>
              <a:spcBef>
                <a:spcPts val="0"/>
              </a:spcBef>
              <a:spcAft>
                <a:spcPts val="0"/>
              </a:spcAft>
              <a:buClrTx/>
              <a:buSzTx/>
              <a:buFontTx/>
              <a:buNone/>
              <a:tabLst/>
              <a:defRPr/>
            </a:pPr>
            <a:fld id="{8D3FF3A6-B03F-4710-AAA0-E3CB014C4A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560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788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D27B-669D-E22F-9D7E-A3AD45DE6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E3D55-B47A-3F27-481C-524D7C6582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41D0EF-C442-05C0-F10B-17B9C194ED20}"/>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2C76903-3AAB-DF81-A2AA-65D9D619F08B}"/>
              </a:ext>
            </a:extLst>
          </p:cNvPr>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2328926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9D2DA-5EDF-714F-77D4-2CF5A2144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E007F-B69E-EE15-A202-B24D3FF69635}"/>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B869D6CB-A3E0-99B6-3009-441E23B57312}"/>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0">
                <a:solidFill>
                  <a:schemeClr val="bg2"/>
                </a:solidFill>
              </a:rPr>
              <a:t> </a:t>
            </a:r>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D2321023-7FC0-D5CE-892F-140999CCE2E7}"/>
              </a:ext>
            </a:extLst>
          </p:cNvPr>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2842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141069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297A-EBD3-FCA9-AEF4-045A00BE0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6F377-EDF4-E74D-7B5D-6FB83D30FF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06243B-AD8E-005A-92B3-D61476733AAF}"/>
              </a:ext>
            </a:extLst>
          </p:cNvPr>
          <p:cNvSpPr>
            <a:spLocks noGrp="1"/>
          </p:cNvSpPr>
          <p:nvPr>
            <p:ph type="body" idx="1"/>
          </p:nvPr>
        </p:nvSpPr>
        <p:spPr/>
        <p:txBody>
          <a:bodyPr>
            <a:normAutofit/>
          </a:bodyPr>
          <a:lstStyle/>
          <a:p>
            <a:r>
              <a:rPr lang="en-US" sz="1267" b="0" i="0" u="none" strike="noStrike" kern="1200" baseline="0">
                <a:solidFill>
                  <a:schemeClr val="tx1"/>
                </a:solidFill>
                <a:latin typeface="+mn-lt"/>
                <a:ea typeface="+mn-ea"/>
                <a:cs typeface="+mn-cs"/>
              </a:rPr>
              <a:t>	</a:t>
            </a:r>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C288C8A-2995-8FD6-B46B-0F9C2D1F55BC}"/>
              </a:ext>
            </a:extLst>
          </p:cNvPr>
          <p:cNvSpPr>
            <a:spLocks noGrp="1"/>
          </p:cNvSpPr>
          <p:nvPr>
            <p:ph type="sldNum" sz="quarter" idx="10"/>
          </p:nvPr>
        </p:nvSpPr>
        <p:spPr/>
        <p:txBody>
          <a:bodyPr/>
          <a:lstStyle/>
          <a:p>
            <a:fld id="{8D3FF3A6-B03F-4710-AAA0-E3CB014C4A59}" type="slidenum">
              <a:rPr lang="en-US" smtClean="0"/>
              <a:pPr/>
              <a:t>41</a:t>
            </a:fld>
            <a:endParaRPr lang="en-US"/>
          </a:p>
        </p:txBody>
      </p:sp>
    </p:spTree>
    <p:extLst>
      <p:ext uri="{BB962C8B-B14F-4D97-AF65-F5344CB8AC3E}">
        <p14:creationId xmlns:p14="http://schemas.microsoft.com/office/powerpoint/2010/main" val="376769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8563-EDD3-9E69-3AAC-00BE54BF6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50351-E020-0DD8-CCC7-37ED463C0DD1}"/>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E2C72E46-601E-16B8-D759-79AC60D971A2}"/>
              </a:ext>
            </a:extLst>
          </p:cNvPr>
          <p:cNvSpPr>
            <a:spLocks noGrp="1"/>
          </p:cNvSpPr>
          <p:nvPr>
            <p:ph type="body" idx="1"/>
          </p:nvPr>
        </p:nvSpPr>
        <p:spPr/>
        <p:txBody>
          <a:bodyPr>
            <a:normAutofit/>
          </a:bodyPr>
          <a:lstStyle/>
          <a:p>
            <a:r>
              <a:rPr lang="en-US" sz="1267" b="0" i="0" u="none" strike="noStrike" kern="1200" baseline="0">
                <a:solidFill>
                  <a:schemeClr val="tx1"/>
                </a:solidFill>
                <a:latin typeface="+mn-lt"/>
                <a:ea typeface="+mn-ea"/>
                <a:cs typeface="+mn-cs"/>
              </a:rPr>
              <a:t>	</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507137F-0EA8-7FC5-646D-F1E8CB2458A9}"/>
              </a:ext>
            </a:extLst>
          </p:cNvPr>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3833688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155C-4F2C-C4B7-D08D-AB1D7C359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5B9D5-D654-0944-0DCF-2D0AC9CBBF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AE18F4-FD87-5B52-C165-321F6B765BEB}"/>
              </a:ext>
            </a:extLst>
          </p:cNvPr>
          <p:cNvSpPr>
            <a:spLocks noGrp="1"/>
          </p:cNvSpPr>
          <p:nvPr>
            <p:ph type="body" idx="1"/>
          </p:nvPr>
        </p:nvSpPr>
        <p:spPr/>
        <p:txBody>
          <a:bodyPr>
            <a:normAutofit/>
          </a:bodyPr>
          <a:lstStyle/>
          <a:p>
            <a:r>
              <a:rPr lang="en-US" sz="1267" b="0" i="0" u="none" strike="noStrike" kern="1200" baseline="0">
                <a:solidFill>
                  <a:schemeClr val="tx1"/>
                </a:solidFill>
                <a:latin typeface="+mn-lt"/>
                <a:ea typeface="+mn-ea"/>
                <a:cs typeface="+mn-cs"/>
              </a:rPr>
              <a:t> </a:t>
            </a:r>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C18B252-CB0B-555A-40E3-15001084D1D1}"/>
              </a:ext>
            </a:extLst>
          </p:cNvPr>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1426193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ADFBD-17AA-0CDF-B46E-BDD0E89BD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67EDA-C363-12DA-5A90-91231B276BB3}"/>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EFE12ADD-665C-C780-5622-3BC4D0078A71}"/>
              </a:ext>
            </a:extLst>
          </p:cNvPr>
          <p:cNvSpPr>
            <a:spLocks noGrp="1"/>
          </p:cNvSpPr>
          <p:nvPr>
            <p:ph type="body" idx="1"/>
          </p:nvPr>
        </p:nvSpPr>
        <p:spPr/>
        <p:txBody>
          <a:bodyPr>
            <a:normAutofit/>
          </a:bodyPr>
          <a:lstStyle/>
          <a:p>
            <a:r>
              <a:rPr lang="en-US" sz="1267" b="0" i="0" u="none" strike="noStrike" kern="1200" baseline="0">
                <a:solidFill>
                  <a:schemeClr val="tx1"/>
                </a:solidFill>
                <a:latin typeface="+mn-lt"/>
                <a:ea typeface="+mn-ea"/>
                <a:cs typeface="+mn-cs"/>
              </a:rPr>
              <a:t>  </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AD12898-FA4C-465B-3976-E75B12840543}"/>
              </a:ext>
            </a:extLst>
          </p:cNvPr>
          <p:cNvSpPr>
            <a:spLocks noGrp="1"/>
          </p:cNvSpPr>
          <p:nvPr>
            <p:ph type="sldNum" sz="quarter" idx="10"/>
          </p:nvPr>
        </p:nvSpPr>
        <p:spPr/>
        <p:txBody>
          <a:bodyPr/>
          <a:lstStyle/>
          <a:p>
            <a:fld id="{8D3FF3A6-B03F-4710-AAA0-E3CB014C4A59}" type="slidenum">
              <a:rPr lang="en-US" smtClean="0"/>
              <a:pPr/>
              <a:t>44</a:t>
            </a:fld>
            <a:endParaRPr lang="en-US"/>
          </a:p>
        </p:txBody>
      </p:sp>
    </p:spTree>
    <p:extLst>
      <p:ext uri="{BB962C8B-B14F-4D97-AF65-F5344CB8AC3E}">
        <p14:creationId xmlns:p14="http://schemas.microsoft.com/office/powerpoint/2010/main" val="3551289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A6C2-759A-DF8B-0057-D6BDCF999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55B4B-8E10-AE9D-B9F2-3A74E45A40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D07F37-9303-69AA-D30C-467E14A09F48}"/>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3F6DE61-FA5E-163B-8AF4-AADB9A3D9892}"/>
              </a:ext>
            </a:extLst>
          </p:cNvPr>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4101261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D2AA-C0DA-562E-A475-D873C7D25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DD4DC-6C6B-4B13-7AA8-F0F58F03F0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2CF9F5-B1EC-F18D-5BBD-3C5923D905A2}"/>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619DA3A7-842A-6EB7-03F3-CEE11F2488B2}"/>
              </a:ext>
            </a:extLst>
          </p:cNvPr>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3834377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C608-F025-E084-E0CE-0E1BDB8DB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2F296-867B-D22B-2902-BA2726DE0C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B61597-D792-7635-1CA0-10D97153AEA7}"/>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E5E0957-588A-CBCE-E24F-FDB7CA0DBDCC}"/>
              </a:ext>
            </a:extLst>
          </p:cNvPr>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3274587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347C-779C-102F-D4C6-9B917CE9A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82EEA-898C-1F4F-FCD5-B07DBC565D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CD51A5-B3C2-BE80-A38D-FCA810C4AB09}"/>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BA3B97C9-BBA6-3428-A844-94C15716BAB1}"/>
              </a:ext>
            </a:extLst>
          </p:cNvPr>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1260469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ABC0-A5EE-2408-1F6C-67F94D13B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286E8-A64F-EB0C-D7A8-565FD9CBA0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244BED-72C6-9BFA-6FAA-AEC7AF9CD8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88C5A8-6CDD-4265-B0E8-E88ECC156D70}"/>
              </a:ext>
            </a:extLst>
          </p:cNvPr>
          <p:cNvSpPr>
            <a:spLocks noGrp="1"/>
          </p:cNvSpPr>
          <p:nvPr>
            <p:ph type="sldNum" sz="quarter" idx="5"/>
          </p:nvPr>
        </p:nvSpPr>
        <p:spPr/>
        <p:txBody>
          <a:bodyPr/>
          <a:lstStyle/>
          <a:p>
            <a:fld id="{88FBB1FB-AC70-4579-BA4D-6720E6A05D35}" type="slidenum">
              <a:rPr lang="en-US" smtClean="0"/>
              <a:pPr/>
              <a:t>49</a:t>
            </a:fld>
            <a:endParaRPr lang="en-US"/>
          </a:p>
        </p:txBody>
      </p:sp>
    </p:spTree>
    <p:extLst>
      <p:ext uri="{BB962C8B-B14F-4D97-AF65-F5344CB8AC3E}">
        <p14:creationId xmlns:p14="http://schemas.microsoft.com/office/powerpoint/2010/main" val="345544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78DD-9C54-583D-EC7F-7FC678AC3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4D784-09DA-A8F3-D866-34C3670817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55BCBD-68BA-92B1-8534-EAD6345E00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319384-7A73-6E7B-3312-B147FFC49CF3}"/>
              </a:ext>
            </a:extLst>
          </p:cNvPr>
          <p:cNvSpPr>
            <a:spLocks noGrp="1"/>
          </p:cNvSpPr>
          <p:nvPr>
            <p:ph type="sldNum" sz="quarter" idx="5"/>
          </p:nvPr>
        </p:nvSpPr>
        <p:spPr/>
        <p:txBody>
          <a:bodyPr/>
          <a:lstStyle/>
          <a:p>
            <a:fld id="{88FBB1FB-AC70-4579-BA4D-6720E6A05D35}" type="slidenum">
              <a:rPr lang="en-US" smtClean="0"/>
              <a:pPr/>
              <a:t>50</a:t>
            </a:fld>
            <a:endParaRPr lang="en-US"/>
          </a:p>
        </p:txBody>
      </p:sp>
    </p:spTree>
    <p:extLst>
      <p:ext uri="{BB962C8B-B14F-4D97-AF65-F5344CB8AC3E}">
        <p14:creationId xmlns:p14="http://schemas.microsoft.com/office/powerpoint/2010/main" val="241682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6A52-E9E8-7C36-F8A4-9E48A13DE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7EA91-0784-8B0D-DFF0-9319EF9866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84F4E7-39DC-0AD3-077D-0CDF008270C8}"/>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7952963-8AF0-57D2-F7A3-AAFA36BDE928}"/>
              </a:ext>
            </a:extLst>
          </p:cNvPr>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3802178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1F38-DF4A-46D8-F2B6-BF82C23F2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C2369-9E43-4DEE-256E-24367690D7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C5B84C-9788-2F50-3D30-405E383D1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2E396-56B5-9B9E-7E79-BACB61D50705}"/>
              </a:ext>
            </a:extLst>
          </p:cNvPr>
          <p:cNvSpPr>
            <a:spLocks noGrp="1"/>
          </p:cNvSpPr>
          <p:nvPr>
            <p:ph type="sldNum" sz="quarter" idx="5"/>
          </p:nvPr>
        </p:nvSpPr>
        <p:spPr/>
        <p:txBody>
          <a:bodyPr/>
          <a:lstStyle/>
          <a:p>
            <a:fld id="{88FBB1FB-AC70-4579-BA4D-6720E6A05D35}" type="slidenum">
              <a:rPr lang="en-US" smtClean="0"/>
              <a:pPr/>
              <a:t>51</a:t>
            </a:fld>
            <a:endParaRPr lang="en-US"/>
          </a:p>
        </p:txBody>
      </p:sp>
    </p:spTree>
    <p:extLst>
      <p:ext uri="{BB962C8B-B14F-4D97-AF65-F5344CB8AC3E}">
        <p14:creationId xmlns:p14="http://schemas.microsoft.com/office/powerpoint/2010/main" val="2301922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C767-6415-3FEB-C1C3-940904906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59907-D3CF-AE76-6000-12981CF999D5}"/>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D2EFAD75-896B-C7D4-4BA7-4CDABEA82310}"/>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67D9B02-104B-E19C-84FF-D329432C9453}"/>
              </a:ext>
            </a:extLst>
          </p:cNvPr>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192815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552D-B026-F4F1-2731-0D1810673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B69CC-EBB7-DFB8-F47B-07A5990709FF}"/>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BD60BA7A-400E-DA5B-CAFF-667599D19DF0}"/>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149AB90-E78B-3B62-3731-D4A375A7CC7C}"/>
              </a:ext>
            </a:extLst>
          </p:cNvPr>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2969726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5793-36C0-616B-85A1-73FCC5F06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CE8C-F93A-9BDD-FF66-7750821C9424}"/>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0A4EA4BE-BAB2-4753-DDC9-5D166D385059}"/>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193EB6C-45B6-DD95-389A-AB34750542CE}"/>
              </a:ext>
            </a:extLst>
          </p:cNvPr>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352105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84BE-EB63-D603-AEB7-257F71A01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89B43-A6CD-8D08-5741-217B0D583A37}"/>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107DEB45-D94D-46B3-CD6C-FCFE2C828A5A}"/>
              </a:ext>
            </a:extLst>
          </p:cNvPr>
          <p:cNvSpPr>
            <a:spLocks noGrp="1"/>
          </p:cNvSpPr>
          <p:nvPr>
            <p:ph type="body" idx="1"/>
          </p:nvPr>
        </p:nvSpPr>
        <p:spPr/>
        <p:txBody>
          <a:bodyPr>
            <a:normAutofit/>
          </a:bodyPr>
          <a:lstStyle/>
          <a:p>
            <a:r>
              <a:rPr lang="en-US" sz="1800" b="1">
                <a:effectLst/>
                <a:latin typeface="Calibri" panose="020F0502020204030204" pitchFamily="34" charset="0"/>
                <a:ea typeface="Aptos" panose="020B0004020202020204" pitchFamily="34" charset="0"/>
              </a:rPr>
              <a:t> </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D17172D-79E6-B614-5294-27D3B4C65E5E}"/>
              </a:ext>
            </a:extLst>
          </p:cNvPr>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723878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AFA6-BED2-67C1-F435-C64195CCD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270AF-F664-BBD6-7F4B-6DBB1AB2AE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9834E0-953F-B672-1579-FC6363B0BE2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0D03C0EE-7A5B-2517-4E3B-2D745595E478}"/>
              </a:ext>
            </a:extLst>
          </p:cNvPr>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3522859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66AB-A11A-8ED6-91CF-F38EFFF55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6D58D-D58E-E0E7-A75C-574F1527A3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D16F08-CAA0-89FC-DCF4-75B2638FDC8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875DE02-9518-8147-F29B-6AF741EB0A65}"/>
              </a:ext>
            </a:extLst>
          </p:cNvPr>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3085565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0797-A83F-448B-0289-25EB6A41D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0DE9A-52EB-4328-451B-A5CEBCAEA2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99D257-F7B6-F953-F224-D543E5ABAADA}"/>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8F7032A-9DBF-61FA-8BDA-161507DE043B}"/>
              </a:ext>
            </a:extLst>
          </p:cNvPr>
          <p:cNvSpPr>
            <a:spLocks noGrp="1"/>
          </p:cNvSpPr>
          <p:nvPr>
            <p:ph type="sldNum" sz="quarter" idx="10"/>
          </p:nvPr>
        </p:nvSpPr>
        <p:spPr/>
        <p:txBody>
          <a:bodyPr/>
          <a:lstStyle/>
          <a:p>
            <a:fld id="{8D3FF3A6-B03F-4710-AAA0-E3CB014C4A59}" type="slidenum">
              <a:rPr lang="en-US" smtClean="0"/>
              <a:pPr/>
              <a:t>58</a:t>
            </a:fld>
            <a:endParaRPr lang="en-US"/>
          </a:p>
        </p:txBody>
      </p:sp>
    </p:spTree>
    <p:extLst>
      <p:ext uri="{BB962C8B-B14F-4D97-AF65-F5344CB8AC3E}">
        <p14:creationId xmlns:p14="http://schemas.microsoft.com/office/powerpoint/2010/main" val="1804717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1E0F1-F1B5-3524-1BE8-1DDA98D43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1AEB7-B5E1-4CC9-B946-74C312A268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94660D-2441-0591-8935-9B4048702A41}"/>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66D11A1-35CF-7B22-B108-D94705F6CE5E}"/>
              </a:ext>
            </a:extLst>
          </p:cNvPr>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2228923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D6E6-707E-5055-EE8F-3511208BC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56E3A-0196-3703-BE37-9D197601AA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EC5AE1-8AD8-8D54-E371-1AB94D573342}"/>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C80E4EE7-4878-D8CD-566E-568475202531}"/>
              </a:ext>
            </a:extLst>
          </p:cNvPr>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23273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F230-0D54-780F-7EB6-BF129E1CF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D9DB6-8557-452B-1FB5-838445E585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36C9A5-6785-33C1-3C91-074BB57A2180}"/>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77F194AB-69B3-DD5D-D383-D3DC4C179A5A}"/>
              </a:ext>
            </a:extLst>
          </p:cNvPr>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1116661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B6E9-D682-DDC9-A2D8-8E8A18B3A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095D0-4FAB-6842-70B8-A3009CAE09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7BB7DB-FE9E-D22D-8880-2886FEAE03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5DE146-0265-3CB9-B0F7-7D471A758FA7}"/>
              </a:ext>
            </a:extLst>
          </p:cNvPr>
          <p:cNvSpPr>
            <a:spLocks noGrp="1"/>
          </p:cNvSpPr>
          <p:nvPr>
            <p:ph type="sldNum" sz="quarter" idx="5"/>
          </p:nvPr>
        </p:nvSpPr>
        <p:spPr/>
        <p:txBody>
          <a:bodyPr/>
          <a:lstStyle/>
          <a:p>
            <a:fld id="{88FBB1FB-AC70-4579-BA4D-6720E6A05D35}" type="slidenum">
              <a:rPr lang="en-US" smtClean="0"/>
              <a:pPr/>
              <a:t>61</a:t>
            </a:fld>
            <a:endParaRPr lang="en-US"/>
          </a:p>
        </p:txBody>
      </p:sp>
    </p:spTree>
    <p:extLst>
      <p:ext uri="{BB962C8B-B14F-4D97-AF65-F5344CB8AC3E}">
        <p14:creationId xmlns:p14="http://schemas.microsoft.com/office/powerpoint/2010/main" val="3767004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BB3C-910D-1599-333B-4D403D9A9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4ABF5-080C-7255-991E-91C38A7C0C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1B9F83-FAE7-43AA-9FF2-B27E18C8F2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42B748-F1C1-EDD7-2256-9FE6D16B8013}"/>
              </a:ext>
            </a:extLst>
          </p:cNvPr>
          <p:cNvSpPr>
            <a:spLocks noGrp="1"/>
          </p:cNvSpPr>
          <p:nvPr>
            <p:ph type="sldNum" sz="quarter" idx="5"/>
          </p:nvPr>
        </p:nvSpPr>
        <p:spPr/>
        <p:txBody>
          <a:bodyPr/>
          <a:lstStyle/>
          <a:p>
            <a:fld id="{88FBB1FB-AC70-4579-BA4D-6720E6A05D35}" type="slidenum">
              <a:rPr lang="en-US" smtClean="0"/>
              <a:pPr/>
              <a:t>62</a:t>
            </a:fld>
            <a:endParaRPr lang="en-US"/>
          </a:p>
        </p:txBody>
      </p:sp>
    </p:spTree>
    <p:extLst>
      <p:ext uri="{BB962C8B-B14F-4D97-AF65-F5344CB8AC3E}">
        <p14:creationId xmlns:p14="http://schemas.microsoft.com/office/powerpoint/2010/main" val="496028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63</a:t>
            </a:fld>
            <a:endParaRPr lang="en-US"/>
          </a:p>
        </p:txBody>
      </p:sp>
    </p:spTree>
    <p:extLst>
      <p:ext uri="{BB962C8B-B14F-4D97-AF65-F5344CB8AC3E}">
        <p14:creationId xmlns:p14="http://schemas.microsoft.com/office/powerpoint/2010/main" val="1069315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64</a:t>
            </a:fld>
            <a:endParaRPr lang="en-US"/>
          </a:p>
        </p:txBody>
      </p:sp>
    </p:spTree>
    <p:extLst>
      <p:ext uri="{BB962C8B-B14F-4D97-AF65-F5344CB8AC3E}">
        <p14:creationId xmlns:p14="http://schemas.microsoft.com/office/powerpoint/2010/main" val="3554196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67AD-5F12-1F51-3D6A-E8347ECA1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281EE-1FB5-7DCF-5306-9919C5C323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3E4021-59D4-7101-8539-6EB59527827A}"/>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655A43A-109F-86CE-1769-10A31D4FB3F2}"/>
              </a:ext>
            </a:extLst>
          </p:cNvPr>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4062170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D42A-41E3-316C-C4A9-B3D4A8614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D9D72-9FB8-0872-2C12-832846D329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C3631D-F7C7-8E39-8192-50ED8098757F}"/>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DCAB1C6-4ABF-D29E-AD80-FF366615FE05}"/>
              </a:ext>
            </a:extLst>
          </p:cNvPr>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4138873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975B-AEE7-8582-BDCC-9FB6D5AAB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BA849-57AF-6AFD-35EE-F58523CF4C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907654-0D9F-4409-C8B0-8D4BE1F8C40D}"/>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1CE8E59-6344-E2CD-4968-C186A7E981C1}"/>
              </a:ext>
            </a:extLst>
          </p:cNvPr>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730619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4C629-8091-AE42-9097-43877EB35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52AFE-B337-D2DD-4F76-FC012736FF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F373E8-3686-4F2F-AE16-296DC2D0650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D521F9A-6BE0-502A-4EDD-57C473315379}"/>
              </a:ext>
            </a:extLst>
          </p:cNvPr>
          <p:cNvSpPr>
            <a:spLocks noGrp="1"/>
          </p:cNvSpPr>
          <p:nvPr>
            <p:ph type="sldNum" sz="quarter" idx="10"/>
          </p:nvPr>
        </p:nvSpPr>
        <p:spPr/>
        <p:txBody>
          <a:bodyPr/>
          <a:lstStyle/>
          <a:p>
            <a:fld id="{8D3FF3A6-B03F-4710-AAA0-E3CB014C4A59}" type="slidenum">
              <a:rPr lang="en-US" smtClean="0"/>
              <a:pPr/>
              <a:t>68</a:t>
            </a:fld>
            <a:endParaRPr lang="en-US"/>
          </a:p>
        </p:txBody>
      </p:sp>
    </p:spTree>
    <p:extLst>
      <p:ext uri="{BB962C8B-B14F-4D97-AF65-F5344CB8AC3E}">
        <p14:creationId xmlns:p14="http://schemas.microsoft.com/office/powerpoint/2010/main" val="13049217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721C1-F07E-FDE3-0E78-1F1960531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C45E2-4C41-6712-C254-D16AFC27F0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CC2B80-4B2A-A0ED-DA5D-59391A43B4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D1E1DD-C64E-C538-65F2-AD415A3646CC}"/>
              </a:ext>
            </a:extLst>
          </p:cNvPr>
          <p:cNvSpPr>
            <a:spLocks noGrp="1"/>
          </p:cNvSpPr>
          <p:nvPr>
            <p:ph type="sldNum" sz="quarter" idx="5"/>
          </p:nvPr>
        </p:nvSpPr>
        <p:spPr/>
        <p:txBody>
          <a:bodyPr/>
          <a:lstStyle/>
          <a:p>
            <a:fld id="{88FBB1FB-AC70-4579-BA4D-6720E6A05D35}" type="slidenum">
              <a:rPr lang="en-US" smtClean="0"/>
              <a:pPr/>
              <a:t>69</a:t>
            </a:fld>
            <a:endParaRPr lang="en-US"/>
          </a:p>
        </p:txBody>
      </p:sp>
    </p:spTree>
    <p:extLst>
      <p:ext uri="{BB962C8B-B14F-4D97-AF65-F5344CB8AC3E}">
        <p14:creationId xmlns:p14="http://schemas.microsoft.com/office/powerpoint/2010/main" val="12235357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B697-88C1-D526-54D1-44A6D11EC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6226C-6C4D-5DF9-25CA-A8CC439099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C2EF34-0FDE-2782-1D07-BE64875B88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5E2DFC-7F3B-9914-34B7-AEB9D547F3EC}"/>
              </a:ext>
            </a:extLst>
          </p:cNvPr>
          <p:cNvSpPr>
            <a:spLocks noGrp="1"/>
          </p:cNvSpPr>
          <p:nvPr>
            <p:ph type="sldNum" sz="quarter" idx="5"/>
          </p:nvPr>
        </p:nvSpPr>
        <p:spPr/>
        <p:txBody>
          <a:bodyPr/>
          <a:lstStyle/>
          <a:p>
            <a:fld id="{88FBB1FB-AC70-4579-BA4D-6720E6A05D35}" type="slidenum">
              <a:rPr lang="en-US" smtClean="0"/>
              <a:pPr/>
              <a:t>70</a:t>
            </a:fld>
            <a:endParaRPr lang="en-US"/>
          </a:p>
        </p:txBody>
      </p:sp>
    </p:spTree>
    <p:extLst>
      <p:ext uri="{BB962C8B-B14F-4D97-AF65-F5344CB8AC3E}">
        <p14:creationId xmlns:p14="http://schemas.microsoft.com/office/powerpoint/2010/main" val="165465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8</a:t>
            </a:fld>
            <a:endParaRPr lang="en-US"/>
          </a:p>
        </p:txBody>
      </p:sp>
    </p:spTree>
    <p:extLst>
      <p:ext uri="{BB962C8B-B14F-4D97-AF65-F5344CB8AC3E}">
        <p14:creationId xmlns:p14="http://schemas.microsoft.com/office/powerpoint/2010/main" val="33649199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6520-05C3-9BC0-416B-10198CAAB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032A3-A340-DECB-23C9-CBBFB9183A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2CFA7F-FA38-7507-47A4-BDB14C1AFB85}"/>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3DBEF5C-B2D5-C594-E5E5-BA9F44BBFC27}"/>
              </a:ext>
            </a:extLst>
          </p:cNvPr>
          <p:cNvSpPr>
            <a:spLocks noGrp="1"/>
          </p:cNvSpPr>
          <p:nvPr>
            <p:ph type="sldNum" sz="quarter" idx="10"/>
          </p:nvPr>
        </p:nvSpPr>
        <p:spPr/>
        <p:txBody>
          <a:bodyPr/>
          <a:lstStyle/>
          <a:p>
            <a:fld id="{8D3FF3A6-B03F-4710-AAA0-E3CB014C4A59}" type="slidenum">
              <a:rPr lang="en-US" smtClean="0"/>
              <a:pPr/>
              <a:t>71</a:t>
            </a:fld>
            <a:endParaRPr lang="en-US"/>
          </a:p>
        </p:txBody>
      </p:sp>
    </p:spTree>
    <p:extLst>
      <p:ext uri="{BB962C8B-B14F-4D97-AF65-F5344CB8AC3E}">
        <p14:creationId xmlns:p14="http://schemas.microsoft.com/office/powerpoint/2010/main" val="1193830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244A-6A95-011E-19CD-B0B0F152E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37BBA-A365-9D70-6EFB-692C4E9A31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8015DF-D2CB-FFC0-B67E-157F9B3BA5EE}"/>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D273C99-12C8-686E-AAD0-F3A036E78888}"/>
              </a:ext>
            </a:extLst>
          </p:cNvPr>
          <p:cNvSpPr>
            <a:spLocks noGrp="1"/>
          </p:cNvSpPr>
          <p:nvPr>
            <p:ph type="sldNum" sz="quarter" idx="10"/>
          </p:nvPr>
        </p:nvSpPr>
        <p:spPr/>
        <p:txBody>
          <a:bodyPr/>
          <a:lstStyle/>
          <a:p>
            <a:fld id="{8D3FF3A6-B03F-4710-AAA0-E3CB014C4A59}" type="slidenum">
              <a:rPr lang="en-US" smtClean="0"/>
              <a:pPr/>
              <a:t>72</a:t>
            </a:fld>
            <a:endParaRPr lang="en-US"/>
          </a:p>
        </p:txBody>
      </p:sp>
    </p:spTree>
    <p:extLst>
      <p:ext uri="{BB962C8B-B14F-4D97-AF65-F5344CB8AC3E}">
        <p14:creationId xmlns:p14="http://schemas.microsoft.com/office/powerpoint/2010/main" val="2197784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D951-8C4D-2488-5D7C-54092733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F1FD4-7B9C-8A8C-EE44-344ECCE4AA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21B14E-7B09-7806-0802-A25BE62A65F7}"/>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3AB92A6E-B9DC-505C-D9DA-6BEB2981AD30}"/>
              </a:ext>
            </a:extLst>
          </p:cNvPr>
          <p:cNvSpPr>
            <a:spLocks noGrp="1"/>
          </p:cNvSpPr>
          <p:nvPr>
            <p:ph type="sldNum" sz="quarter" idx="10"/>
          </p:nvPr>
        </p:nvSpPr>
        <p:spPr/>
        <p:txBody>
          <a:bodyPr/>
          <a:lstStyle/>
          <a:p>
            <a:fld id="{8D3FF3A6-B03F-4710-AAA0-E3CB014C4A59}" type="slidenum">
              <a:rPr lang="en-US" smtClean="0"/>
              <a:pPr/>
              <a:t>73</a:t>
            </a:fld>
            <a:endParaRPr lang="en-US"/>
          </a:p>
        </p:txBody>
      </p:sp>
    </p:spTree>
    <p:extLst>
      <p:ext uri="{BB962C8B-B14F-4D97-AF65-F5344CB8AC3E}">
        <p14:creationId xmlns:p14="http://schemas.microsoft.com/office/powerpoint/2010/main" val="3362910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C45F-68C0-44A6-0B99-F51661463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17BA0-A017-522B-946F-DACCB11DD9A2}"/>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5E59B5EA-3E23-44E0-8BB7-730FF1A8F149}"/>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7F38F71-ACD5-7EA8-8B51-282FFFE9CDE6}"/>
              </a:ext>
            </a:extLst>
          </p:cNvPr>
          <p:cNvSpPr>
            <a:spLocks noGrp="1"/>
          </p:cNvSpPr>
          <p:nvPr>
            <p:ph type="sldNum" sz="quarter" idx="10"/>
          </p:nvPr>
        </p:nvSpPr>
        <p:spPr/>
        <p:txBody>
          <a:bodyPr/>
          <a:lstStyle/>
          <a:p>
            <a:fld id="{8D3FF3A6-B03F-4710-AAA0-E3CB014C4A59}" type="slidenum">
              <a:rPr lang="en-US" smtClean="0"/>
              <a:pPr/>
              <a:t>74</a:t>
            </a:fld>
            <a:endParaRPr lang="en-US"/>
          </a:p>
        </p:txBody>
      </p:sp>
    </p:spTree>
    <p:extLst>
      <p:ext uri="{BB962C8B-B14F-4D97-AF65-F5344CB8AC3E}">
        <p14:creationId xmlns:p14="http://schemas.microsoft.com/office/powerpoint/2010/main" val="35816489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06187-58DB-E5DC-86E5-C352C625A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4CFAE-5345-3FBB-887D-4274D572F1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A685A9-E876-C8EC-0291-69AC8CC572CB}"/>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0B4E3F5-EDB6-C823-CA90-8C51DB6A23B5}"/>
              </a:ext>
            </a:extLst>
          </p:cNvPr>
          <p:cNvSpPr>
            <a:spLocks noGrp="1"/>
          </p:cNvSpPr>
          <p:nvPr>
            <p:ph type="sldNum" sz="quarter" idx="10"/>
          </p:nvPr>
        </p:nvSpPr>
        <p:spPr/>
        <p:txBody>
          <a:bodyPr/>
          <a:lstStyle/>
          <a:p>
            <a:fld id="{8D3FF3A6-B03F-4710-AAA0-E3CB014C4A59}" type="slidenum">
              <a:rPr lang="en-US" smtClean="0"/>
              <a:pPr/>
              <a:t>75</a:t>
            </a:fld>
            <a:endParaRPr lang="en-US"/>
          </a:p>
        </p:txBody>
      </p:sp>
    </p:spTree>
    <p:extLst>
      <p:ext uri="{BB962C8B-B14F-4D97-AF65-F5344CB8AC3E}">
        <p14:creationId xmlns:p14="http://schemas.microsoft.com/office/powerpoint/2010/main" val="11268740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7218B-FADD-E66C-0582-4783F9C7A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D7126-FD5C-5696-A34D-BF1232A1E860}"/>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48C52E83-8028-1F38-E791-7E4D6FFF3423}"/>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2714391-8456-D58A-6954-6A4C63CA71AD}"/>
              </a:ext>
            </a:extLst>
          </p:cNvPr>
          <p:cNvSpPr>
            <a:spLocks noGrp="1"/>
          </p:cNvSpPr>
          <p:nvPr>
            <p:ph type="sldNum" sz="quarter" idx="10"/>
          </p:nvPr>
        </p:nvSpPr>
        <p:spPr/>
        <p:txBody>
          <a:bodyPr/>
          <a:lstStyle/>
          <a:p>
            <a:fld id="{8D3FF3A6-B03F-4710-AAA0-E3CB014C4A59}" type="slidenum">
              <a:rPr lang="en-US" smtClean="0"/>
              <a:pPr/>
              <a:t>76</a:t>
            </a:fld>
            <a:endParaRPr lang="en-US"/>
          </a:p>
        </p:txBody>
      </p:sp>
    </p:spTree>
    <p:extLst>
      <p:ext uri="{BB962C8B-B14F-4D97-AF65-F5344CB8AC3E}">
        <p14:creationId xmlns:p14="http://schemas.microsoft.com/office/powerpoint/2010/main" val="77905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6295-3053-4FCB-2509-C29343D41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20B04-04E2-6183-CD12-1422052062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DFCAFE-D9C9-AEC4-D550-99C753519B66}"/>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0">
                <a:solidFill>
                  <a:schemeClr val="bg2"/>
                </a:solidFill>
              </a:rPr>
              <a:t> </a:t>
            </a:r>
          </a:p>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FE3BA25-E01C-0395-3F77-447815B49185}"/>
              </a:ext>
            </a:extLst>
          </p:cNvPr>
          <p:cNvSpPr>
            <a:spLocks noGrp="1"/>
          </p:cNvSpPr>
          <p:nvPr>
            <p:ph type="sldNum" sz="quarter" idx="10"/>
          </p:nvPr>
        </p:nvSpPr>
        <p:spPr/>
        <p:txBody>
          <a:bodyPr/>
          <a:lstStyle/>
          <a:p>
            <a:fld id="{8D3FF3A6-B03F-4710-AAA0-E3CB014C4A59}" type="slidenum">
              <a:rPr lang="en-US" smtClean="0"/>
              <a:pPr/>
              <a:t>77</a:t>
            </a:fld>
            <a:endParaRPr lang="en-US"/>
          </a:p>
        </p:txBody>
      </p:sp>
    </p:spTree>
    <p:extLst>
      <p:ext uri="{BB962C8B-B14F-4D97-AF65-F5344CB8AC3E}">
        <p14:creationId xmlns:p14="http://schemas.microsoft.com/office/powerpoint/2010/main" val="37673327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08E27-285A-9313-14FE-ACF61AE83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21451-8537-3FC9-9A83-8FCA6E0781B9}"/>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8B944C69-CA7F-2E6C-2B23-AAA7019A8BDB}"/>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BDF7EE6-6556-6A98-D4B3-D0C8EA727BFA}"/>
              </a:ext>
            </a:extLst>
          </p:cNvPr>
          <p:cNvSpPr>
            <a:spLocks noGrp="1"/>
          </p:cNvSpPr>
          <p:nvPr>
            <p:ph type="sldNum" sz="quarter" idx="10"/>
          </p:nvPr>
        </p:nvSpPr>
        <p:spPr/>
        <p:txBody>
          <a:bodyPr/>
          <a:lstStyle/>
          <a:p>
            <a:fld id="{8D3FF3A6-B03F-4710-AAA0-E3CB014C4A59}" type="slidenum">
              <a:rPr lang="en-US" smtClean="0"/>
              <a:pPr/>
              <a:t>78</a:t>
            </a:fld>
            <a:endParaRPr lang="en-US"/>
          </a:p>
        </p:txBody>
      </p:sp>
    </p:spTree>
    <p:extLst>
      <p:ext uri="{BB962C8B-B14F-4D97-AF65-F5344CB8AC3E}">
        <p14:creationId xmlns:p14="http://schemas.microsoft.com/office/powerpoint/2010/main" val="15086226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8254-3CA1-B1F9-22EC-AB3B77088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FE167-02C4-7471-B149-A27A58C783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42B94B-A23E-FE42-FE3C-60C7983FF730}"/>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D7BEEF6-E9AF-9C50-EF00-D438B4CA10BA}"/>
              </a:ext>
            </a:extLst>
          </p:cNvPr>
          <p:cNvSpPr>
            <a:spLocks noGrp="1"/>
          </p:cNvSpPr>
          <p:nvPr>
            <p:ph type="sldNum" sz="quarter" idx="10"/>
          </p:nvPr>
        </p:nvSpPr>
        <p:spPr/>
        <p:txBody>
          <a:bodyPr/>
          <a:lstStyle/>
          <a:p>
            <a:fld id="{8D3FF3A6-B03F-4710-AAA0-E3CB014C4A59}" type="slidenum">
              <a:rPr lang="en-US" smtClean="0"/>
              <a:pPr/>
              <a:t>79</a:t>
            </a:fld>
            <a:endParaRPr lang="en-US"/>
          </a:p>
        </p:txBody>
      </p:sp>
    </p:spTree>
    <p:extLst>
      <p:ext uri="{BB962C8B-B14F-4D97-AF65-F5344CB8AC3E}">
        <p14:creationId xmlns:p14="http://schemas.microsoft.com/office/powerpoint/2010/main" val="38161050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5A26-3E69-164B-2A66-594607F27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56F02-5D0A-3B33-459A-F85B6A26087B}"/>
              </a:ext>
            </a:extLst>
          </p:cNvPr>
          <p:cNvSpPr>
            <a:spLocks noGrp="1" noRot="1" noChangeAspect="1"/>
          </p:cNvSpPr>
          <p:nvPr>
            <p:ph type="sldImg"/>
          </p:nvPr>
        </p:nvSpPr>
        <p:spPr>
          <a:xfrm>
            <a:off x="428625" y="685800"/>
            <a:ext cx="6000750" cy="3429000"/>
          </a:xfrm>
        </p:spPr>
        <p:txBody>
          <a:bodyPr/>
          <a:lstStyle/>
          <a:p>
            <a:endParaRPr lang="en-US"/>
          </a:p>
        </p:txBody>
      </p:sp>
      <p:sp>
        <p:nvSpPr>
          <p:cNvPr id="3" name="Notes Placeholder 2">
            <a:extLst>
              <a:ext uri="{FF2B5EF4-FFF2-40B4-BE49-F238E27FC236}">
                <a16:creationId xmlns:a16="http://schemas.microsoft.com/office/drawing/2014/main" id="{B5F62A65-84EA-04D5-2792-F65D117B85BC}"/>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281E7D51-60EA-CE73-E79D-9CE1A8BAA541}"/>
              </a:ext>
            </a:extLst>
          </p:cNvPr>
          <p:cNvSpPr>
            <a:spLocks noGrp="1"/>
          </p:cNvSpPr>
          <p:nvPr>
            <p:ph type="sldNum" sz="quarter" idx="10"/>
          </p:nvPr>
        </p:nvSpPr>
        <p:spPr/>
        <p:txBody>
          <a:bodyPr/>
          <a:lstStyle/>
          <a:p>
            <a:fld id="{8D3FF3A6-B03F-4710-AAA0-E3CB014C4A59}" type="slidenum">
              <a:rPr lang="en-US" smtClean="0"/>
              <a:pPr/>
              <a:t>80</a:t>
            </a:fld>
            <a:endParaRPr lang="en-US"/>
          </a:p>
        </p:txBody>
      </p:sp>
    </p:spTree>
    <p:extLst>
      <p:ext uri="{BB962C8B-B14F-4D97-AF65-F5344CB8AC3E}">
        <p14:creationId xmlns:p14="http://schemas.microsoft.com/office/powerpoint/2010/main" val="423023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0F92-7DD6-5329-3E63-9FD14E19B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21A65-AB05-A60D-D2AF-83E66BC173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37BD16-38B9-A7FD-B956-E1D98586AD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593FED-A115-75F7-082C-38D59A5174FF}"/>
              </a:ext>
            </a:extLst>
          </p:cNvPr>
          <p:cNvSpPr>
            <a:spLocks noGrp="1"/>
          </p:cNvSpPr>
          <p:nvPr>
            <p:ph type="sldNum" sz="quarter" idx="5"/>
          </p:nvPr>
        </p:nvSpPr>
        <p:spPr/>
        <p:txBody>
          <a:bodyPr/>
          <a:lstStyle/>
          <a:p>
            <a:fld id="{88FBB1FB-AC70-4579-BA4D-6720E6A05D35}" type="slidenum">
              <a:rPr lang="en-US" smtClean="0"/>
              <a:pPr/>
              <a:t>9</a:t>
            </a:fld>
            <a:endParaRPr lang="en-US"/>
          </a:p>
        </p:txBody>
      </p:sp>
    </p:spTree>
    <p:extLst>
      <p:ext uri="{BB962C8B-B14F-4D97-AF65-F5344CB8AC3E}">
        <p14:creationId xmlns:p14="http://schemas.microsoft.com/office/powerpoint/2010/main" val="10375369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37456-0705-4D3A-2FB5-45C7B8B3D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D256F-150E-7B1B-E896-4D04111445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3084BE-B59D-A444-0719-B329C01FF5D5}"/>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CEAF7475-ED22-EF6F-B3AB-BA3FF5A5CE79}"/>
              </a:ext>
            </a:extLst>
          </p:cNvPr>
          <p:cNvSpPr>
            <a:spLocks noGrp="1"/>
          </p:cNvSpPr>
          <p:nvPr>
            <p:ph type="sldNum" sz="quarter" idx="10"/>
          </p:nvPr>
        </p:nvSpPr>
        <p:spPr/>
        <p:txBody>
          <a:bodyPr/>
          <a:lstStyle/>
          <a:p>
            <a:fld id="{8D3FF3A6-B03F-4710-AAA0-E3CB014C4A59}" type="slidenum">
              <a:rPr lang="en-US" smtClean="0"/>
              <a:pPr/>
              <a:t>81</a:t>
            </a:fld>
            <a:endParaRPr lang="en-US"/>
          </a:p>
        </p:txBody>
      </p:sp>
    </p:spTree>
    <p:extLst>
      <p:ext uri="{BB962C8B-B14F-4D97-AF65-F5344CB8AC3E}">
        <p14:creationId xmlns:p14="http://schemas.microsoft.com/office/powerpoint/2010/main" val="16685351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1FF33-0718-7AB7-CE24-EBCD12E6E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57CD2-A7B3-62A0-B8FC-693499278D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C194E9-9323-64B6-1ACE-CD628D021F72}"/>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E19057F-045D-6189-6D8D-9E8FA42171FF}"/>
              </a:ext>
            </a:extLst>
          </p:cNvPr>
          <p:cNvSpPr>
            <a:spLocks noGrp="1"/>
          </p:cNvSpPr>
          <p:nvPr>
            <p:ph type="sldNum" sz="quarter" idx="10"/>
          </p:nvPr>
        </p:nvSpPr>
        <p:spPr/>
        <p:txBody>
          <a:bodyPr/>
          <a:lstStyle/>
          <a:p>
            <a:fld id="{8D3FF3A6-B03F-4710-AAA0-E3CB014C4A59}" type="slidenum">
              <a:rPr lang="en-US" smtClean="0"/>
              <a:pPr/>
              <a:t>82</a:t>
            </a:fld>
            <a:endParaRPr lang="en-US"/>
          </a:p>
        </p:txBody>
      </p:sp>
    </p:spTree>
    <p:extLst>
      <p:ext uri="{BB962C8B-B14F-4D97-AF65-F5344CB8AC3E}">
        <p14:creationId xmlns:p14="http://schemas.microsoft.com/office/powerpoint/2010/main" val="3579236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496-2987-73CB-80AA-4F4770E68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B7A75-ABCF-9B7C-253E-7873418105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3AD622-CEC3-42B3-E62E-FD8DE8B3DBF6}"/>
              </a:ext>
            </a:extLst>
          </p:cNvPr>
          <p:cNvSpPr>
            <a:spLocks noGrp="1"/>
          </p:cNvSpPr>
          <p:nvPr>
            <p:ph type="body" idx="1"/>
          </p:nvPr>
        </p:nvSpPr>
        <p:spPr/>
        <p:txBody>
          <a:bodyPr>
            <a:normAutofit/>
          </a:bodyPr>
          <a:lstStyle/>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2EC6C32D-34D2-A5B9-ABB3-002EAE4CF2FB}"/>
              </a:ext>
            </a:extLst>
          </p:cNvPr>
          <p:cNvSpPr>
            <a:spLocks noGrp="1"/>
          </p:cNvSpPr>
          <p:nvPr>
            <p:ph type="sldNum" sz="quarter" idx="10"/>
          </p:nvPr>
        </p:nvSpPr>
        <p:spPr/>
        <p:txBody>
          <a:bodyPr/>
          <a:lstStyle/>
          <a:p>
            <a:fld id="{8D3FF3A6-B03F-4710-AAA0-E3CB014C4A59}" type="slidenum">
              <a:rPr lang="en-US" smtClean="0"/>
              <a:pPr/>
              <a:t>83</a:t>
            </a:fld>
            <a:endParaRPr lang="en-US"/>
          </a:p>
        </p:txBody>
      </p:sp>
    </p:spTree>
    <p:extLst>
      <p:ext uri="{BB962C8B-B14F-4D97-AF65-F5344CB8AC3E}">
        <p14:creationId xmlns:p14="http://schemas.microsoft.com/office/powerpoint/2010/main" val="302290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210F-700A-9D20-A795-BBF9570F4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6BA9F-B908-1949-D678-7C287362AB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6CBE31-A8FF-4DD0-5CB8-3E8EF01032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99F0B4-C445-6AF1-D6A6-4927EED87D3E}"/>
              </a:ext>
            </a:extLst>
          </p:cNvPr>
          <p:cNvSpPr>
            <a:spLocks noGrp="1"/>
          </p:cNvSpPr>
          <p:nvPr>
            <p:ph type="sldNum" sz="quarter" idx="5"/>
          </p:nvPr>
        </p:nvSpPr>
        <p:spPr/>
        <p:txBody>
          <a:bodyPr/>
          <a:lstStyle/>
          <a:p>
            <a:fld id="{88FBB1FB-AC70-4579-BA4D-6720E6A05D35}" type="slidenum">
              <a:rPr lang="en-US" smtClean="0"/>
              <a:pPr/>
              <a:t>10</a:t>
            </a:fld>
            <a:endParaRPr lang="en-US"/>
          </a:p>
        </p:txBody>
      </p:sp>
    </p:spTree>
    <p:extLst>
      <p:ext uri="{BB962C8B-B14F-4D97-AF65-F5344CB8AC3E}">
        <p14:creationId xmlns:p14="http://schemas.microsoft.com/office/powerpoint/2010/main" val="298971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272455"/>
            <a:ext cx="10881360" cy="1568027"/>
          </a:xfrm>
        </p:spPr>
        <p:txBody>
          <a:bodyPr/>
          <a:lstStyle>
            <a:lvl1pPr>
              <a:defRPr sz="36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920240" y="4145280"/>
            <a:ext cx="8961120" cy="186944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grpSp>
        <p:nvGrpSpPr>
          <p:cNvPr id="4" name="Group 3">
            <a:extLst>
              <a:ext uri="{FF2B5EF4-FFF2-40B4-BE49-F238E27FC236}">
                <a16:creationId xmlns:a16="http://schemas.microsoft.com/office/drawing/2014/main" id="{D8698187-20C9-9485-9BDD-6B9376D1736B}"/>
              </a:ext>
            </a:extLst>
          </p:cNvPr>
          <p:cNvGrpSpPr/>
          <p:nvPr userDrawn="1"/>
        </p:nvGrpSpPr>
        <p:grpSpPr>
          <a:xfrm>
            <a:off x="93786" y="6516073"/>
            <a:ext cx="4715932" cy="711202"/>
            <a:chOff x="1" y="6067775"/>
            <a:chExt cx="4952999" cy="790225"/>
          </a:xfrm>
        </p:grpSpPr>
        <p:pic>
          <p:nvPicPr>
            <p:cNvPr id="5" name="Picture 4">
              <a:extLst>
                <a:ext uri="{FF2B5EF4-FFF2-40B4-BE49-F238E27FC236}">
                  <a16:creationId xmlns:a16="http://schemas.microsoft.com/office/drawing/2014/main" id="{EEC9A308-F979-9E89-0102-8E266A3E6F8B}"/>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lumMod val="50000"/>
                  <a:lumOff val="50000"/>
                </a:schemeClr>
              </a:solidFill>
            </a:ln>
          </p:spPr>
        </p:pic>
        <p:sp>
          <p:nvSpPr>
            <p:cNvPr id="6" name="logo_year">
              <a:extLst>
                <a:ext uri="{FF2B5EF4-FFF2-40B4-BE49-F238E27FC236}">
                  <a16:creationId xmlns:a16="http://schemas.microsoft.com/office/drawing/2014/main" id="{8E162080-0100-1246-C2CD-B6EA25C637FF}"/>
                </a:ext>
              </a:extLst>
            </p:cNvPr>
            <p:cNvSpPr txBox="1"/>
            <p:nvPr/>
          </p:nvSpPr>
          <p:spPr>
            <a:xfrm>
              <a:off x="2971800" y="6067775"/>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Tree>
  </p:cSld>
  <p:clrMapOvr>
    <a:masterClrMapping/>
  </p:clrMapOvr>
  <p:extLst>
    <p:ext uri="{DCECCB84-F9BA-43D5-87BE-67443E8EF086}">
      <p15:sldGuideLst xmlns:p15="http://schemas.microsoft.com/office/powerpoint/2012/main">
        <p15:guide id="1" orient="horz" pos="2304" userDrawn="1">
          <p15:clr>
            <a:srgbClr val="FBAE40"/>
          </p15:clr>
        </p15:guide>
        <p15:guide id="2"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140" y="650240"/>
            <a:ext cx="2720340" cy="5852160"/>
          </a:xfrm>
        </p:spPr>
        <p:txBody>
          <a:bodyPr vert="eaVert"/>
          <a:lstStyle>
            <a:lvl1pPr>
              <a:defRPr>
                <a:solidFill>
                  <a:schemeClr val="bg2"/>
                </a:solidFill>
              </a:defRPr>
            </a:lvl1pPr>
          </a:lstStyle>
          <a:p>
            <a:r>
              <a:rPr lang="en-US"/>
              <a:t>Click to edit Master title style</a:t>
            </a:r>
          </a:p>
        </p:txBody>
      </p:sp>
      <p:sp>
        <p:nvSpPr>
          <p:cNvPr id="3" name="Vertical Text Placeholder 2"/>
          <p:cNvSpPr>
            <a:spLocks noGrp="1"/>
          </p:cNvSpPr>
          <p:nvPr>
            <p:ph type="body" orient="vert" idx="1"/>
          </p:nvPr>
        </p:nvSpPr>
        <p:spPr>
          <a:xfrm>
            <a:off x="960120" y="650240"/>
            <a:ext cx="7947660" cy="585216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272455"/>
            <a:ext cx="10881360" cy="1568027"/>
          </a:xfrm>
        </p:spPr>
        <p:txBody>
          <a:bodyPr/>
          <a:lstStyle>
            <a:lvl1pPr>
              <a:defRPr sz="37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920240" y="4145280"/>
            <a:ext cx="8961120" cy="1869440"/>
          </a:xfrm>
        </p:spPr>
        <p:txBody>
          <a:bodyPr/>
          <a:lstStyle>
            <a:lvl1pPr marL="0" indent="0" algn="ctr">
              <a:buNone/>
              <a:defRPr b="0"/>
            </a:lvl1pPr>
            <a:lvl2pPr marL="480060" indent="0" algn="ctr">
              <a:buNone/>
              <a:defRPr/>
            </a:lvl2pPr>
            <a:lvl3pPr marL="960120" indent="0" algn="ctr">
              <a:buNone/>
              <a:defRPr/>
            </a:lvl3pPr>
            <a:lvl4pPr marL="1440180" indent="0" algn="ctr">
              <a:buNone/>
              <a:defRPr/>
            </a:lvl4pPr>
            <a:lvl5pPr marL="1920240" indent="0" algn="ctr">
              <a:buNone/>
              <a:defRPr/>
            </a:lvl5pPr>
            <a:lvl6pPr marL="2400300" indent="0" algn="ctr">
              <a:buNone/>
              <a:defRPr/>
            </a:lvl6pPr>
            <a:lvl7pPr marL="2880360" indent="0" algn="ctr">
              <a:buNone/>
              <a:defRPr/>
            </a:lvl7pPr>
            <a:lvl8pPr marL="3360420" indent="0" algn="ctr">
              <a:buNone/>
              <a:defRPr/>
            </a:lvl8pPr>
            <a:lvl9pPr marL="3840480" indent="0" algn="ctr">
              <a:buNone/>
              <a:defRPr/>
            </a:lvl9pPr>
          </a:lstStyle>
          <a:p>
            <a:r>
              <a:rPr lang="en-US"/>
              <a:t>Click to edit Master subtitle style</a:t>
            </a:r>
          </a:p>
        </p:txBody>
      </p:sp>
    </p:spTree>
    <p:extLst>
      <p:ext uri="{BB962C8B-B14F-4D97-AF65-F5344CB8AC3E}">
        <p14:creationId xmlns:p14="http://schemas.microsoft.com/office/powerpoint/2010/main" val="17588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019DB0D8-C5F7-631D-8865-7EF72BACE1B1}"/>
              </a:ext>
            </a:extLst>
          </p:cNvPr>
          <p:cNvGrpSpPr/>
          <p:nvPr userDrawn="1"/>
        </p:nvGrpSpPr>
        <p:grpSpPr>
          <a:xfrm>
            <a:off x="93787" y="6526120"/>
            <a:ext cx="4715932" cy="711201"/>
            <a:chOff x="2" y="6146792"/>
            <a:chExt cx="4715932" cy="711201"/>
          </a:xfrm>
        </p:grpSpPr>
        <p:grpSp>
          <p:nvGrpSpPr>
            <p:cNvPr id="6" name="Group 5">
              <a:extLst>
                <a:ext uri="{FF2B5EF4-FFF2-40B4-BE49-F238E27FC236}">
                  <a16:creationId xmlns:a16="http://schemas.microsoft.com/office/drawing/2014/main" id="{DD3A00ED-23FD-4ECF-68CC-8257713C4FC0}"/>
                </a:ext>
              </a:extLst>
            </p:cNvPr>
            <p:cNvGrpSpPr/>
            <p:nvPr/>
          </p:nvGrpSpPr>
          <p:grpSpPr>
            <a:xfrm>
              <a:off x="2" y="6146792"/>
              <a:ext cx="4715932" cy="711201"/>
              <a:chOff x="1" y="6067776"/>
              <a:chExt cx="4952999" cy="790224"/>
            </a:xfrm>
          </p:grpSpPr>
          <p:pic>
            <p:nvPicPr>
              <p:cNvPr id="10" name="Picture 9">
                <a:extLst>
                  <a:ext uri="{FF2B5EF4-FFF2-40B4-BE49-F238E27FC236}">
                    <a16:creationId xmlns:a16="http://schemas.microsoft.com/office/drawing/2014/main" id="{D6917CCC-5993-692E-C314-F4CE6F467396}"/>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1" name="logo_year">
                <a:extLst>
                  <a:ext uri="{FF2B5EF4-FFF2-40B4-BE49-F238E27FC236}">
                    <a16:creationId xmlns:a16="http://schemas.microsoft.com/office/drawing/2014/main" id="{4A5F49F5-F95F-6370-4042-27C52DB5E02D}"/>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9" name="logo_citation">
              <a:extLst>
                <a:ext uri="{FF2B5EF4-FFF2-40B4-BE49-F238E27FC236}">
                  <a16:creationId xmlns:a16="http://schemas.microsoft.com/office/drawing/2014/main" id="{2B7D94E8-E5D6-1A0F-44FB-026173EC5010}"/>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2415211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700695"/>
            <a:ext cx="10881360" cy="1452880"/>
          </a:xfrm>
        </p:spPr>
        <p:txBody>
          <a:bodyPr anchor="t"/>
          <a:lstStyle>
            <a:lvl1pPr algn="l">
              <a:defRPr sz="42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11238" y="3100495"/>
            <a:ext cx="10881360" cy="1600199"/>
          </a:xfrm>
        </p:spPr>
        <p:txBody>
          <a:bodyPr anchor="b"/>
          <a:lstStyle>
            <a:lvl1pPr marL="0" indent="0">
              <a:buNone/>
              <a:defRPr sz="2100"/>
            </a:lvl1pPr>
            <a:lvl2pPr marL="480060" indent="0">
              <a:buNone/>
              <a:defRPr sz="1890"/>
            </a:lvl2pPr>
            <a:lvl3pPr marL="960120" indent="0">
              <a:buNone/>
              <a:defRPr sz="1680"/>
            </a:lvl3pPr>
            <a:lvl4pPr marL="1440180" indent="0">
              <a:buNone/>
              <a:defRPr sz="1470"/>
            </a:lvl4pPr>
            <a:lvl5pPr marL="1920240" indent="0">
              <a:buNone/>
              <a:defRPr sz="1470"/>
            </a:lvl5pPr>
            <a:lvl6pPr marL="2400300" indent="0">
              <a:buNone/>
              <a:defRPr sz="1470"/>
            </a:lvl6pPr>
            <a:lvl7pPr marL="2880360" indent="0">
              <a:buNone/>
              <a:defRPr sz="1470"/>
            </a:lvl7pPr>
            <a:lvl8pPr marL="3360420" indent="0">
              <a:buNone/>
              <a:defRPr sz="1470"/>
            </a:lvl8pPr>
            <a:lvl9pPr marL="3840480" indent="0">
              <a:buNone/>
              <a:defRPr sz="1470"/>
            </a:lvl9pPr>
          </a:lstStyle>
          <a:p>
            <a:pPr lvl="0"/>
            <a:r>
              <a:rPr lang="en-US"/>
              <a:t>Click to edit Master text styles</a:t>
            </a:r>
          </a:p>
        </p:txBody>
      </p:sp>
      <p:grpSp>
        <p:nvGrpSpPr>
          <p:cNvPr id="4" name="Group 3">
            <a:extLst>
              <a:ext uri="{FF2B5EF4-FFF2-40B4-BE49-F238E27FC236}">
                <a16:creationId xmlns:a16="http://schemas.microsoft.com/office/drawing/2014/main" id="{B4969125-1784-C116-E498-4A78EC25ABE2}"/>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BDE312DD-91E8-9177-0E51-C2EF9D206D4E}"/>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826F11CB-47B3-F865-DEAA-0E68FF6C126F}"/>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56B9B37B-E644-DD80-AE9F-9772E73A3E49}"/>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6" name="logo_citation">
              <a:extLst>
                <a:ext uri="{FF2B5EF4-FFF2-40B4-BE49-F238E27FC236}">
                  <a16:creationId xmlns:a16="http://schemas.microsoft.com/office/drawing/2014/main" id="{61A8C61F-C079-E7B1-54A4-84A282A0E484}"/>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355678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960120" y="2113280"/>
            <a:ext cx="5334000" cy="438912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2113280"/>
            <a:ext cx="5334000" cy="438912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2AE0EB0C-86F4-1C8F-0FFB-21C8C940233D}"/>
              </a:ext>
            </a:extLst>
          </p:cNvPr>
          <p:cNvGrpSpPr/>
          <p:nvPr userDrawn="1"/>
        </p:nvGrpSpPr>
        <p:grpSpPr>
          <a:xfrm>
            <a:off x="93787" y="6526120"/>
            <a:ext cx="4715932" cy="711201"/>
            <a:chOff x="2" y="6146792"/>
            <a:chExt cx="4715932" cy="711201"/>
          </a:xfrm>
        </p:grpSpPr>
        <p:grpSp>
          <p:nvGrpSpPr>
            <p:cNvPr id="6" name="Group 5">
              <a:extLst>
                <a:ext uri="{FF2B5EF4-FFF2-40B4-BE49-F238E27FC236}">
                  <a16:creationId xmlns:a16="http://schemas.microsoft.com/office/drawing/2014/main" id="{A3DFF141-E733-E4DF-C9FF-5D2DA2306AC4}"/>
                </a:ext>
              </a:extLst>
            </p:cNvPr>
            <p:cNvGrpSpPr/>
            <p:nvPr/>
          </p:nvGrpSpPr>
          <p:grpSpPr>
            <a:xfrm>
              <a:off x="2" y="6146792"/>
              <a:ext cx="4715932" cy="711201"/>
              <a:chOff x="1" y="6067776"/>
              <a:chExt cx="4952999" cy="790224"/>
            </a:xfrm>
          </p:grpSpPr>
          <p:pic>
            <p:nvPicPr>
              <p:cNvPr id="8" name="Picture 7">
                <a:extLst>
                  <a:ext uri="{FF2B5EF4-FFF2-40B4-BE49-F238E27FC236}">
                    <a16:creationId xmlns:a16="http://schemas.microsoft.com/office/drawing/2014/main" id="{90FEBD52-C93C-CCB5-7F02-14973708A0B5}"/>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logo_year">
                <a:extLst>
                  <a:ext uri="{FF2B5EF4-FFF2-40B4-BE49-F238E27FC236}">
                    <a16:creationId xmlns:a16="http://schemas.microsoft.com/office/drawing/2014/main" id="{94BEDDC1-6DE0-A5F2-A8A8-571DA10F79C7}"/>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7" name="logo_citation">
              <a:extLst>
                <a:ext uri="{FF2B5EF4-FFF2-40B4-BE49-F238E27FC236}">
                  <a16:creationId xmlns:a16="http://schemas.microsoft.com/office/drawing/2014/main" id="{39AED4E6-F46D-D007-97A7-DB05098AA2D4}"/>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17362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292947"/>
            <a:ext cx="11521440" cy="1219200"/>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40080" y="1637454"/>
            <a:ext cx="5656263" cy="682413"/>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40080" y="2319867"/>
            <a:ext cx="5656263" cy="4214707"/>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637454"/>
            <a:ext cx="5658485" cy="682413"/>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503037" y="2319867"/>
            <a:ext cx="5658485" cy="4214707"/>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F011C87F-CFF8-EE30-EB76-554AA8BA0C1C}"/>
              </a:ext>
            </a:extLst>
          </p:cNvPr>
          <p:cNvGrpSpPr/>
          <p:nvPr userDrawn="1"/>
        </p:nvGrpSpPr>
        <p:grpSpPr>
          <a:xfrm>
            <a:off x="93787" y="6526120"/>
            <a:ext cx="4715932" cy="711201"/>
            <a:chOff x="2" y="6146792"/>
            <a:chExt cx="4715932" cy="711201"/>
          </a:xfrm>
        </p:grpSpPr>
        <p:grpSp>
          <p:nvGrpSpPr>
            <p:cNvPr id="8" name="Group 7">
              <a:extLst>
                <a:ext uri="{FF2B5EF4-FFF2-40B4-BE49-F238E27FC236}">
                  <a16:creationId xmlns:a16="http://schemas.microsoft.com/office/drawing/2014/main" id="{8BE28EC8-6192-15C6-2005-EEE59D9232FD}"/>
                </a:ext>
              </a:extLst>
            </p:cNvPr>
            <p:cNvGrpSpPr/>
            <p:nvPr/>
          </p:nvGrpSpPr>
          <p:grpSpPr>
            <a:xfrm>
              <a:off x="2" y="6146792"/>
              <a:ext cx="4715932" cy="711201"/>
              <a:chOff x="1" y="6067776"/>
              <a:chExt cx="4952999" cy="790224"/>
            </a:xfrm>
          </p:grpSpPr>
          <p:pic>
            <p:nvPicPr>
              <p:cNvPr id="10" name="Picture 9">
                <a:extLst>
                  <a:ext uri="{FF2B5EF4-FFF2-40B4-BE49-F238E27FC236}">
                    <a16:creationId xmlns:a16="http://schemas.microsoft.com/office/drawing/2014/main" id="{1D40255B-5951-54C7-92EA-0A14B0E62092}"/>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1" name="logo_year">
                <a:extLst>
                  <a:ext uri="{FF2B5EF4-FFF2-40B4-BE49-F238E27FC236}">
                    <a16:creationId xmlns:a16="http://schemas.microsoft.com/office/drawing/2014/main" id="{75F2C8C6-A169-0BB8-4B0A-DD8A89F0754A}"/>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9" name="logo_citation">
              <a:extLst>
                <a:ext uri="{FF2B5EF4-FFF2-40B4-BE49-F238E27FC236}">
                  <a16:creationId xmlns:a16="http://schemas.microsoft.com/office/drawing/2014/main" id="{518A9C42-C071-86A2-C6DD-896B5EB40D6F}"/>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49641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2CFDF48-A68D-11FD-7E4D-BE43DE81B657}"/>
              </a:ext>
            </a:extLst>
          </p:cNvPr>
          <p:cNvGrpSpPr/>
          <p:nvPr userDrawn="1"/>
        </p:nvGrpSpPr>
        <p:grpSpPr>
          <a:xfrm>
            <a:off x="93787" y="6526120"/>
            <a:ext cx="4715932" cy="711201"/>
            <a:chOff x="2" y="6146792"/>
            <a:chExt cx="4715932" cy="711201"/>
          </a:xfrm>
        </p:grpSpPr>
        <p:grpSp>
          <p:nvGrpSpPr>
            <p:cNvPr id="4" name="Group 3">
              <a:extLst>
                <a:ext uri="{FF2B5EF4-FFF2-40B4-BE49-F238E27FC236}">
                  <a16:creationId xmlns:a16="http://schemas.microsoft.com/office/drawing/2014/main" id="{F2AE2593-31F2-7F57-8C45-FB6A48D69AF6}"/>
                </a:ext>
              </a:extLst>
            </p:cNvPr>
            <p:cNvGrpSpPr/>
            <p:nvPr/>
          </p:nvGrpSpPr>
          <p:grpSpPr>
            <a:xfrm>
              <a:off x="2" y="6146792"/>
              <a:ext cx="4715932" cy="711201"/>
              <a:chOff x="1" y="6067776"/>
              <a:chExt cx="4952999" cy="790224"/>
            </a:xfrm>
          </p:grpSpPr>
          <p:pic>
            <p:nvPicPr>
              <p:cNvPr id="6" name="Picture 5">
                <a:extLst>
                  <a:ext uri="{FF2B5EF4-FFF2-40B4-BE49-F238E27FC236}">
                    <a16:creationId xmlns:a16="http://schemas.microsoft.com/office/drawing/2014/main" id="{0ECE3CB1-E61F-25A5-8C4A-67CBB43B4A76}"/>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7" name="logo_year">
                <a:extLst>
                  <a:ext uri="{FF2B5EF4-FFF2-40B4-BE49-F238E27FC236}">
                    <a16:creationId xmlns:a16="http://schemas.microsoft.com/office/drawing/2014/main" id="{E454EF05-1CC7-421E-0DE7-D4D3AFB97772}"/>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5" name="logo_citation">
              <a:extLst>
                <a:ext uri="{FF2B5EF4-FFF2-40B4-BE49-F238E27FC236}">
                  <a16:creationId xmlns:a16="http://schemas.microsoft.com/office/drawing/2014/main" id="{6D8C3CBC-A9F9-C3F2-7356-A980504A2CE8}"/>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147987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26E71C-D713-06CE-6232-F4195812FF0C}"/>
              </a:ext>
            </a:extLst>
          </p:cNvPr>
          <p:cNvGrpSpPr/>
          <p:nvPr userDrawn="1"/>
        </p:nvGrpSpPr>
        <p:grpSpPr>
          <a:xfrm>
            <a:off x="93787" y="6526120"/>
            <a:ext cx="4715932" cy="711201"/>
            <a:chOff x="2" y="6146792"/>
            <a:chExt cx="4715932" cy="711201"/>
          </a:xfrm>
        </p:grpSpPr>
        <p:grpSp>
          <p:nvGrpSpPr>
            <p:cNvPr id="3" name="Group 2">
              <a:extLst>
                <a:ext uri="{FF2B5EF4-FFF2-40B4-BE49-F238E27FC236}">
                  <a16:creationId xmlns:a16="http://schemas.microsoft.com/office/drawing/2014/main" id="{62F67B4D-1F41-1212-43A8-1563A57296E2}"/>
                </a:ext>
              </a:extLst>
            </p:cNvPr>
            <p:cNvGrpSpPr/>
            <p:nvPr/>
          </p:nvGrpSpPr>
          <p:grpSpPr>
            <a:xfrm>
              <a:off x="2" y="6146792"/>
              <a:ext cx="4715932" cy="711201"/>
              <a:chOff x="1" y="6067776"/>
              <a:chExt cx="4952999" cy="790224"/>
            </a:xfrm>
          </p:grpSpPr>
          <p:pic>
            <p:nvPicPr>
              <p:cNvPr id="5" name="Picture 4">
                <a:extLst>
                  <a:ext uri="{FF2B5EF4-FFF2-40B4-BE49-F238E27FC236}">
                    <a16:creationId xmlns:a16="http://schemas.microsoft.com/office/drawing/2014/main" id="{C8A8E58B-EB98-0949-7BDD-4B21C2A2392B}"/>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6" name="logo_year">
                <a:extLst>
                  <a:ext uri="{FF2B5EF4-FFF2-40B4-BE49-F238E27FC236}">
                    <a16:creationId xmlns:a16="http://schemas.microsoft.com/office/drawing/2014/main" id="{EADC611A-80C1-39BC-84C3-45114E7F0232}"/>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4" name="logo_citation">
              <a:extLst>
                <a:ext uri="{FF2B5EF4-FFF2-40B4-BE49-F238E27FC236}">
                  <a16:creationId xmlns:a16="http://schemas.microsoft.com/office/drawing/2014/main" id="{5A513748-CBBD-68B9-16C6-6C3DEED4F5CF}"/>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327115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91253"/>
            <a:ext cx="4211638" cy="1239520"/>
          </a:xfrm>
        </p:spPr>
        <p:txBody>
          <a:bodyPr anchor="b"/>
          <a:lstStyle>
            <a:lvl1pPr algn="l">
              <a:defRPr sz="2100" b="1">
                <a:solidFill>
                  <a:schemeClr val="tx1"/>
                </a:solidFill>
              </a:defRPr>
            </a:lvl1pPr>
          </a:lstStyle>
          <a:p>
            <a:r>
              <a:rPr lang="en-US"/>
              <a:t>Click to edit Master title style</a:t>
            </a:r>
          </a:p>
        </p:txBody>
      </p:sp>
      <p:sp>
        <p:nvSpPr>
          <p:cNvPr id="3" name="Content Placeholder 2"/>
          <p:cNvSpPr>
            <a:spLocks noGrp="1"/>
          </p:cNvSpPr>
          <p:nvPr>
            <p:ph idx="1"/>
          </p:nvPr>
        </p:nvSpPr>
        <p:spPr>
          <a:xfrm>
            <a:off x="5005070" y="291255"/>
            <a:ext cx="7156450" cy="6243321"/>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530775"/>
            <a:ext cx="4211638" cy="5003801"/>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grpSp>
        <p:nvGrpSpPr>
          <p:cNvPr id="5" name="Group 4">
            <a:extLst>
              <a:ext uri="{FF2B5EF4-FFF2-40B4-BE49-F238E27FC236}">
                <a16:creationId xmlns:a16="http://schemas.microsoft.com/office/drawing/2014/main" id="{50CBC576-2349-3BC4-6C13-3D24D969D59F}"/>
              </a:ext>
            </a:extLst>
          </p:cNvPr>
          <p:cNvGrpSpPr/>
          <p:nvPr userDrawn="1"/>
        </p:nvGrpSpPr>
        <p:grpSpPr>
          <a:xfrm>
            <a:off x="93787" y="6526120"/>
            <a:ext cx="4715932" cy="711201"/>
            <a:chOff x="2" y="6146792"/>
            <a:chExt cx="4715932" cy="711201"/>
          </a:xfrm>
        </p:grpSpPr>
        <p:grpSp>
          <p:nvGrpSpPr>
            <p:cNvPr id="6" name="Group 5">
              <a:extLst>
                <a:ext uri="{FF2B5EF4-FFF2-40B4-BE49-F238E27FC236}">
                  <a16:creationId xmlns:a16="http://schemas.microsoft.com/office/drawing/2014/main" id="{CDA89AA4-F9C7-EFC3-A447-5709568DB7F6}"/>
                </a:ext>
              </a:extLst>
            </p:cNvPr>
            <p:cNvGrpSpPr/>
            <p:nvPr/>
          </p:nvGrpSpPr>
          <p:grpSpPr>
            <a:xfrm>
              <a:off x="2" y="6146792"/>
              <a:ext cx="4715932" cy="711201"/>
              <a:chOff x="1" y="6067776"/>
              <a:chExt cx="4952999" cy="790224"/>
            </a:xfrm>
          </p:grpSpPr>
          <p:pic>
            <p:nvPicPr>
              <p:cNvPr id="8" name="Picture 7">
                <a:extLst>
                  <a:ext uri="{FF2B5EF4-FFF2-40B4-BE49-F238E27FC236}">
                    <a16:creationId xmlns:a16="http://schemas.microsoft.com/office/drawing/2014/main" id="{E7745AEF-16ED-4E0D-8DC2-7880DDD31B25}"/>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logo_year">
                <a:extLst>
                  <a:ext uri="{FF2B5EF4-FFF2-40B4-BE49-F238E27FC236}">
                    <a16:creationId xmlns:a16="http://schemas.microsoft.com/office/drawing/2014/main" id="{71BD2720-4613-4D53-1163-82A08979F213}"/>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7" name="logo_citation">
              <a:extLst>
                <a:ext uri="{FF2B5EF4-FFF2-40B4-BE49-F238E27FC236}">
                  <a16:creationId xmlns:a16="http://schemas.microsoft.com/office/drawing/2014/main" id="{86212149-E470-3F17-F975-943E6EA641E7}"/>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147470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8D2B609F-B796-FBAA-1BD1-529D51031DE1}"/>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32157CF4-3CE7-B9E1-36C7-559189348334}"/>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C6B74100-10BD-D354-81C9-9E8D17E79488}"/>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5683186A-F309-5339-F1FA-122CEFF25973}"/>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6" name="logo_citation">
              <a:extLst>
                <a:ext uri="{FF2B5EF4-FFF2-40B4-BE49-F238E27FC236}">
                  <a16:creationId xmlns:a16="http://schemas.microsoft.com/office/drawing/2014/main" id="{C4E3456D-C51F-4F08-F973-69EA2DED259E}"/>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extLst>
    <p:ext uri="{DCECCB84-F9BA-43D5-87BE-67443E8EF086}">
      <p15:sldGuideLst xmlns:p15="http://schemas.microsoft.com/office/powerpoint/2012/main">
        <p15:guide id="1" orient="horz" pos="2304" userDrawn="1">
          <p15:clr>
            <a:srgbClr val="FBAE40"/>
          </p15:clr>
        </p15:guide>
        <p15:guide id="2" pos="40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120640"/>
            <a:ext cx="7680960" cy="604521"/>
          </a:xfrm>
        </p:spPr>
        <p:txBody>
          <a:bodyPr anchor="b"/>
          <a:lstStyle>
            <a:lvl1pPr algn="l">
              <a:defRPr sz="21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509203" y="653627"/>
            <a:ext cx="7680960" cy="4389120"/>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r>
              <a:rPr lang="en-US" noProof="0"/>
              <a:t>Click icon to add picture</a:t>
            </a:r>
          </a:p>
        </p:txBody>
      </p:sp>
      <p:sp>
        <p:nvSpPr>
          <p:cNvPr id="4" name="Text Placeholder 3"/>
          <p:cNvSpPr>
            <a:spLocks noGrp="1"/>
          </p:cNvSpPr>
          <p:nvPr>
            <p:ph type="body" sz="half" idx="2"/>
          </p:nvPr>
        </p:nvSpPr>
        <p:spPr>
          <a:xfrm>
            <a:off x="2509203" y="5725161"/>
            <a:ext cx="7680960" cy="858519"/>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grpSp>
        <p:nvGrpSpPr>
          <p:cNvPr id="5" name="Group 4">
            <a:extLst>
              <a:ext uri="{FF2B5EF4-FFF2-40B4-BE49-F238E27FC236}">
                <a16:creationId xmlns:a16="http://schemas.microsoft.com/office/drawing/2014/main" id="{5E26FE98-119E-E101-F482-1590C3B297A4}"/>
              </a:ext>
            </a:extLst>
          </p:cNvPr>
          <p:cNvGrpSpPr/>
          <p:nvPr userDrawn="1"/>
        </p:nvGrpSpPr>
        <p:grpSpPr>
          <a:xfrm>
            <a:off x="93787" y="6526120"/>
            <a:ext cx="4715932" cy="711201"/>
            <a:chOff x="2" y="6146792"/>
            <a:chExt cx="4715932" cy="711201"/>
          </a:xfrm>
        </p:grpSpPr>
        <p:grpSp>
          <p:nvGrpSpPr>
            <p:cNvPr id="6" name="Group 5">
              <a:extLst>
                <a:ext uri="{FF2B5EF4-FFF2-40B4-BE49-F238E27FC236}">
                  <a16:creationId xmlns:a16="http://schemas.microsoft.com/office/drawing/2014/main" id="{E490E15A-DB26-A3B8-7684-D1C70666EEB7}"/>
                </a:ext>
              </a:extLst>
            </p:cNvPr>
            <p:cNvGrpSpPr/>
            <p:nvPr/>
          </p:nvGrpSpPr>
          <p:grpSpPr>
            <a:xfrm>
              <a:off x="2" y="6146792"/>
              <a:ext cx="4715932" cy="711201"/>
              <a:chOff x="1" y="6067776"/>
              <a:chExt cx="4952999" cy="790224"/>
            </a:xfrm>
          </p:grpSpPr>
          <p:pic>
            <p:nvPicPr>
              <p:cNvPr id="8" name="Picture 7">
                <a:extLst>
                  <a:ext uri="{FF2B5EF4-FFF2-40B4-BE49-F238E27FC236}">
                    <a16:creationId xmlns:a16="http://schemas.microsoft.com/office/drawing/2014/main" id="{E501A867-6303-A2DD-C209-8AB8499FE1E1}"/>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logo_year">
                <a:extLst>
                  <a:ext uri="{FF2B5EF4-FFF2-40B4-BE49-F238E27FC236}">
                    <a16:creationId xmlns:a16="http://schemas.microsoft.com/office/drawing/2014/main" id="{DF5C8D24-59D9-4345-5B1B-21A363893038}"/>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7" name="logo_citation">
              <a:extLst>
                <a:ext uri="{FF2B5EF4-FFF2-40B4-BE49-F238E27FC236}">
                  <a16:creationId xmlns:a16="http://schemas.microsoft.com/office/drawing/2014/main" id="{E3A57D0B-3E1D-E781-E383-9C509063544B}"/>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275190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2DBF34E6-205F-10EE-1F04-CAB3A8870C69}"/>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28BB1BEF-8225-665A-2892-A4AB624B709F}"/>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87B5D171-1DAA-2A01-47BE-F360D582494F}"/>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096F7413-6066-BFA0-0FB4-495BD7189A51}"/>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6" name="logo_citation">
              <a:extLst>
                <a:ext uri="{FF2B5EF4-FFF2-40B4-BE49-F238E27FC236}">
                  <a16:creationId xmlns:a16="http://schemas.microsoft.com/office/drawing/2014/main" id="{F59F7D37-FB4A-0E00-D5C8-05389AE51A42}"/>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158624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140" y="650240"/>
            <a:ext cx="2720340" cy="585216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960120" y="650240"/>
            <a:ext cx="7947660" cy="58521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46FCB4E8-0CF4-329D-2C4E-C1E8742E6621}"/>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72AB283A-77DB-C80F-4905-9296013CFBD3}"/>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59E1716A-743F-0D68-7122-4D2A014CE0FB}"/>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D7BF2C78-4FFC-2969-0726-9ACF900F6D8C}"/>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6" name="logo_citation">
              <a:extLst>
                <a:ext uri="{FF2B5EF4-FFF2-40B4-BE49-F238E27FC236}">
                  <a16:creationId xmlns:a16="http://schemas.microsoft.com/office/drawing/2014/main" id="{E5D58420-2B63-2F0C-3A3D-2525E8415AB8}"/>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extLst>
      <p:ext uri="{BB962C8B-B14F-4D97-AF65-F5344CB8AC3E}">
        <p14:creationId xmlns:p14="http://schemas.microsoft.com/office/powerpoint/2010/main" val="31715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700695"/>
            <a:ext cx="10881360" cy="1452880"/>
          </a:xfrm>
        </p:spPr>
        <p:txBody>
          <a:bodyPr anchor="t"/>
          <a:lstStyle>
            <a:lvl1pPr algn="l">
              <a:defRPr sz="4000" b="1" cap="all">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011238" y="3100495"/>
            <a:ext cx="10881360" cy="1600199"/>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grpSp>
        <p:nvGrpSpPr>
          <p:cNvPr id="4" name="Group 3">
            <a:extLst>
              <a:ext uri="{FF2B5EF4-FFF2-40B4-BE49-F238E27FC236}">
                <a16:creationId xmlns:a16="http://schemas.microsoft.com/office/drawing/2014/main" id="{9BE8CB20-5702-FBD8-7861-53F38B4CDBF1}"/>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34B2CAC2-26C6-8057-9F38-C6E7CF6A05A8}"/>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FD63CCE2-A2F5-CA33-226A-5DF135E990B3}"/>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F731AA5E-614F-AB28-5611-F81D6B191A2C}"/>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6" name="logo_citation">
              <a:extLst>
                <a:ext uri="{FF2B5EF4-FFF2-40B4-BE49-F238E27FC236}">
                  <a16:creationId xmlns:a16="http://schemas.microsoft.com/office/drawing/2014/main" id="{DD995CA2-48E5-D5EE-E190-7B17D8C577DC}"/>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960120" y="2113280"/>
            <a:ext cx="5334000" cy="438912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2113280"/>
            <a:ext cx="5334000" cy="438912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7C6ADA5C-BD17-6524-4645-A0EF5D339686}"/>
              </a:ext>
            </a:extLst>
          </p:cNvPr>
          <p:cNvGrpSpPr/>
          <p:nvPr userDrawn="1"/>
        </p:nvGrpSpPr>
        <p:grpSpPr>
          <a:xfrm>
            <a:off x="93787" y="6526120"/>
            <a:ext cx="4715932" cy="711201"/>
            <a:chOff x="2" y="6146792"/>
            <a:chExt cx="4715932" cy="711201"/>
          </a:xfrm>
        </p:grpSpPr>
        <p:grpSp>
          <p:nvGrpSpPr>
            <p:cNvPr id="6" name="Group 5">
              <a:extLst>
                <a:ext uri="{FF2B5EF4-FFF2-40B4-BE49-F238E27FC236}">
                  <a16:creationId xmlns:a16="http://schemas.microsoft.com/office/drawing/2014/main" id="{7B0D9C52-7193-412D-21A6-049F94302745}"/>
                </a:ext>
              </a:extLst>
            </p:cNvPr>
            <p:cNvGrpSpPr/>
            <p:nvPr/>
          </p:nvGrpSpPr>
          <p:grpSpPr>
            <a:xfrm>
              <a:off x="2" y="6146792"/>
              <a:ext cx="4715932" cy="711201"/>
              <a:chOff x="1" y="6067776"/>
              <a:chExt cx="4952999" cy="790224"/>
            </a:xfrm>
          </p:grpSpPr>
          <p:pic>
            <p:nvPicPr>
              <p:cNvPr id="8" name="Picture 7">
                <a:extLst>
                  <a:ext uri="{FF2B5EF4-FFF2-40B4-BE49-F238E27FC236}">
                    <a16:creationId xmlns:a16="http://schemas.microsoft.com/office/drawing/2014/main" id="{5948F5E7-FE16-E320-2A7A-BECC70E51AA0}"/>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logo_year">
                <a:extLst>
                  <a:ext uri="{FF2B5EF4-FFF2-40B4-BE49-F238E27FC236}">
                    <a16:creationId xmlns:a16="http://schemas.microsoft.com/office/drawing/2014/main" id="{19EF1676-143C-200B-0C57-B988B21AFCBB}"/>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7" name="logo_citation">
              <a:extLst>
                <a:ext uri="{FF2B5EF4-FFF2-40B4-BE49-F238E27FC236}">
                  <a16:creationId xmlns:a16="http://schemas.microsoft.com/office/drawing/2014/main" id="{961278D3-E12C-F2DB-F6FD-70D7B9AA8F73}"/>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292947"/>
            <a:ext cx="11521440" cy="1219200"/>
          </a:xfrm>
        </p:spPr>
        <p:txBody>
          <a:bodyPr/>
          <a:lstStyle>
            <a:lvl1pPr>
              <a:defRPr>
                <a:solidFill>
                  <a:schemeClr val="bg2"/>
                </a:solidFill>
              </a:defRPr>
            </a:lvl1pPr>
          </a:lstStyle>
          <a:p>
            <a:r>
              <a:rPr lang="en-US"/>
              <a:t>Click to edit Master title style</a:t>
            </a:r>
          </a:p>
        </p:txBody>
      </p:sp>
      <p:sp>
        <p:nvSpPr>
          <p:cNvPr id="3" name="Text Placeholder 2"/>
          <p:cNvSpPr>
            <a:spLocks noGrp="1"/>
          </p:cNvSpPr>
          <p:nvPr>
            <p:ph type="body" idx="1"/>
          </p:nvPr>
        </p:nvSpPr>
        <p:spPr>
          <a:xfrm>
            <a:off x="640080" y="1637454"/>
            <a:ext cx="5656263" cy="682413"/>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0080" y="2319867"/>
            <a:ext cx="5656263" cy="4214707"/>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637454"/>
            <a:ext cx="5658485" cy="682413"/>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3037" y="2319867"/>
            <a:ext cx="5658485" cy="4214707"/>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03D84D3A-EE67-B73F-C813-81B8471ED72F}"/>
              </a:ext>
            </a:extLst>
          </p:cNvPr>
          <p:cNvGrpSpPr/>
          <p:nvPr userDrawn="1"/>
        </p:nvGrpSpPr>
        <p:grpSpPr>
          <a:xfrm>
            <a:off x="93787" y="6526120"/>
            <a:ext cx="4715932" cy="711201"/>
            <a:chOff x="2" y="6146792"/>
            <a:chExt cx="4715932" cy="711201"/>
          </a:xfrm>
        </p:grpSpPr>
        <p:grpSp>
          <p:nvGrpSpPr>
            <p:cNvPr id="8" name="Group 7">
              <a:extLst>
                <a:ext uri="{FF2B5EF4-FFF2-40B4-BE49-F238E27FC236}">
                  <a16:creationId xmlns:a16="http://schemas.microsoft.com/office/drawing/2014/main" id="{A6B135D9-BE4C-E3C1-E28C-A92D54252C26}"/>
                </a:ext>
              </a:extLst>
            </p:cNvPr>
            <p:cNvGrpSpPr/>
            <p:nvPr/>
          </p:nvGrpSpPr>
          <p:grpSpPr>
            <a:xfrm>
              <a:off x="2" y="6146792"/>
              <a:ext cx="4715932" cy="711201"/>
              <a:chOff x="1" y="6067776"/>
              <a:chExt cx="4952999" cy="790224"/>
            </a:xfrm>
          </p:grpSpPr>
          <p:pic>
            <p:nvPicPr>
              <p:cNvPr id="10" name="Picture 9">
                <a:extLst>
                  <a:ext uri="{FF2B5EF4-FFF2-40B4-BE49-F238E27FC236}">
                    <a16:creationId xmlns:a16="http://schemas.microsoft.com/office/drawing/2014/main" id="{E499A00C-B262-FAA3-1F0A-52DCBE4658F8}"/>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1" name="logo_year">
                <a:extLst>
                  <a:ext uri="{FF2B5EF4-FFF2-40B4-BE49-F238E27FC236}">
                    <a16:creationId xmlns:a16="http://schemas.microsoft.com/office/drawing/2014/main" id="{81441D03-36B4-2624-C524-80BDFE2D0FD7}"/>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9" name="logo_citation">
              <a:extLst>
                <a:ext uri="{FF2B5EF4-FFF2-40B4-BE49-F238E27FC236}">
                  <a16:creationId xmlns:a16="http://schemas.microsoft.com/office/drawing/2014/main" id="{9F49411C-CAD7-D3FF-E189-30183A1B8BCF}"/>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grpSp>
        <p:nvGrpSpPr>
          <p:cNvPr id="3" name="Group 2">
            <a:extLst>
              <a:ext uri="{FF2B5EF4-FFF2-40B4-BE49-F238E27FC236}">
                <a16:creationId xmlns:a16="http://schemas.microsoft.com/office/drawing/2014/main" id="{574ADDBD-6E7E-AC8D-FA5A-0955561F2A2B}"/>
              </a:ext>
            </a:extLst>
          </p:cNvPr>
          <p:cNvGrpSpPr/>
          <p:nvPr userDrawn="1"/>
        </p:nvGrpSpPr>
        <p:grpSpPr>
          <a:xfrm>
            <a:off x="93787" y="6526120"/>
            <a:ext cx="4715932" cy="711201"/>
            <a:chOff x="2" y="6146792"/>
            <a:chExt cx="4715932" cy="711201"/>
          </a:xfrm>
        </p:grpSpPr>
        <p:grpSp>
          <p:nvGrpSpPr>
            <p:cNvPr id="4" name="Group 3">
              <a:extLst>
                <a:ext uri="{FF2B5EF4-FFF2-40B4-BE49-F238E27FC236}">
                  <a16:creationId xmlns:a16="http://schemas.microsoft.com/office/drawing/2014/main" id="{960795B6-EB38-92CA-E92F-2E026EC76E69}"/>
                </a:ext>
              </a:extLst>
            </p:cNvPr>
            <p:cNvGrpSpPr/>
            <p:nvPr/>
          </p:nvGrpSpPr>
          <p:grpSpPr>
            <a:xfrm>
              <a:off x="2" y="6146792"/>
              <a:ext cx="4715932" cy="711201"/>
              <a:chOff x="1" y="6067776"/>
              <a:chExt cx="4952999" cy="790224"/>
            </a:xfrm>
          </p:grpSpPr>
          <p:pic>
            <p:nvPicPr>
              <p:cNvPr id="6" name="Picture 5">
                <a:extLst>
                  <a:ext uri="{FF2B5EF4-FFF2-40B4-BE49-F238E27FC236}">
                    <a16:creationId xmlns:a16="http://schemas.microsoft.com/office/drawing/2014/main" id="{6BF88D0A-E688-03D5-0847-6E38B0879E82}"/>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7" name="logo_year">
                <a:extLst>
                  <a:ext uri="{FF2B5EF4-FFF2-40B4-BE49-F238E27FC236}">
                    <a16:creationId xmlns:a16="http://schemas.microsoft.com/office/drawing/2014/main" id="{848F2404-7F3A-2955-C81F-2BF86A3F00D9}"/>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
          <p:nvSpPr>
            <p:cNvPr id="5" name="logo_citation">
              <a:extLst>
                <a:ext uri="{FF2B5EF4-FFF2-40B4-BE49-F238E27FC236}">
                  <a16:creationId xmlns:a16="http://schemas.microsoft.com/office/drawing/2014/main" id="{1D96DF12-D83B-AA67-3CC4-70CA3974E08C}"/>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91253"/>
            <a:ext cx="4211638" cy="1239520"/>
          </a:xfrm>
        </p:spPr>
        <p:txBody>
          <a:bodyPr anchor="b"/>
          <a:lstStyle>
            <a:lvl1pPr algn="l">
              <a:defRPr sz="2000" b="1">
                <a:solidFill>
                  <a:schemeClr val="bg2"/>
                </a:solidFill>
              </a:defRPr>
            </a:lvl1pPr>
          </a:lstStyle>
          <a:p>
            <a:r>
              <a:rPr lang="en-US"/>
              <a:t>Click to edit Master title style</a:t>
            </a:r>
          </a:p>
        </p:txBody>
      </p:sp>
      <p:sp>
        <p:nvSpPr>
          <p:cNvPr id="3" name="Content Placeholder 2"/>
          <p:cNvSpPr>
            <a:spLocks noGrp="1"/>
          </p:cNvSpPr>
          <p:nvPr>
            <p:ph idx="1"/>
          </p:nvPr>
        </p:nvSpPr>
        <p:spPr>
          <a:xfrm>
            <a:off x="5005070" y="291255"/>
            <a:ext cx="7156450" cy="6243321"/>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530775"/>
            <a:ext cx="4211638" cy="5003801"/>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120640"/>
            <a:ext cx="7680960" cy="604521"/>
          </a:xfrm>
        </p:spPr>
        <p:txBody>
          <a:bodyPr anchor="b"/>
          <a:lstStyle>
            <a:lvl1pPr algn="l">
              <a:defRPr sz="2000" b="1">
                <a:solidFill>
                  <a:schemeClr val="bg2"/>
                </a:solidFill>
              </a:defRPr>
            </a:lvl1pPr>
          </a:lstStyle>
          <a:p>
            <a:r>
              <a:rPr lang="en-US"/>
              <a:t>Click to edit Master title style</a:t>
            </a:r>
          </a:p>
        </p:txBody>
      </p:sp>
      <p:sp>
        <p:nvSpPr>
          <p:cNvPr id="3" name="Picture Placeholder 2"/>
          <p:cNvSpPr>
            <a:spLocks noGrp="1"/>
          </p:cNvSpPr>
          <p:nvPr>
            <p:ph type="pic" idx="1"/>
          </p:nvPr>
        </p:nvSpPr>
        <p:spPr>
          <a:xfrm>
            <a:off x="2509203" y="653627"/>
            <a:ext cx="7680960" cy="438912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509203" y="5725161"/>
            <a:ext cx="7680960" cy="858519"/>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650240"/>
            <a:ext cx="1088136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60120" y="2113280"/>
            <a:ext cx="10881360" cy="438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E6D87E6E-9DC1-493A-040F-EFF6B3BC0475}"/>
              </a:ext>
            </a:extLst>
          </p:cNvPr>
          <p:cNvSpPr txBox="1"/>
          <p:nvPr userDrawn="1">
            <p:extLst>
              <p:ext uri="{1162E1C5-73C7-4A58-AE30-91384D911F3F}">
                <p184:classification xmlns:p184="http://schemas.microsoft.com/office/powerpoint/2018/4/main" val="ftr"/>
              </p:ext>
            </p:extLst>
          </p:nvPr>
        </p:nvSpPr>
        <p:spPr>
          <a:xfrm>
            <a:off x="5920550" y="7099300"/>
            <a:ext cx="9890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UNOS Confidential</a:t>
            </a:r>
          </a:p>
        </p:txBody>
      </p:sp>
      <p:grpSp>
        <p:nvGrpSpPr>
          <p:cNvPr id="2" name="Group 1">
            <a:extLst>
              <a:ext uri="{FF2B5EF4-FFF2-40B4-BE49-F238E27FC236}">
                <a16:creationId xmlns:a16="http://schemas.microsoft.com/office/drawing/2014/main" id="{A05A5BED-2D57-AAF3-B593-60BA33152B28}"/>
              </a:ext>
            </a:extLst>
          </p:cNvPr>
          <p:cNvGrpSpPr/>
          <p:nvPr userDrawn="1"/>
        </p:nvGrpSpPr>
        <p:grpSpPr>
          <a:xfrm>
            <a:off x="93786" y="6516073"/>
            <a:ext cx="4715932" cy="711202"/>
            <a:chOff x="1" y="6067775"/>
            <a:chExt cx="4952999" cy="790225"/>
          </a:xfrm>
        </p:grpSpPr>
        <p:pic>
          <p:nvPicPr>
            <p:cNvPr id="4" name="Picture 3">
              <a:extLst>
                <a:ext uri="{FF2B5EF4-FFF2-40B4-BE49-F238E27FC236}">
                  <a16:creationId xmlns:a16="http://schemas.microsoft.com/office/drawing/2014/main" id="{82D47EAB-950E-781E-343C-897202AB1439}"/>
                </a:ext>
              </a:extLst>
            </p:cNvPr>
            <p:cNvPicPr>
              <a:picLocks noChangeAspect="1"/>
            </p:cNvPicPr>
            <p:nvPr/>
          </p:nvPicPr>
          <p:blipFill>
            <a:blip r:embed="rId13" cstate="print"/>
            <a:stretch>
              <a:fillRect/>
            </a:stretch>
          </p:blipFill>
          <p:spPr>
            <a:xfrm>
              <a:off x="1" y="6172200"/>
              <a:ext cx="4952999" cy="685800"/>
            </a:xfrm>
            <a:prstGeom prst="rect">
              <a:avLst/>
            </a:prstGeom>
            <a:ln>
              <a:solidFill>
                <a:schemeClr val="bg2">
                  <a:lumMod val="50000"/>
                  <a:lumOff val="50000"/>
                </a:schemeClr>
              </a:solidFill>
            </a:ln>
          </p:spPr>
        </p:pic>
        <p:sp>
          <p:nvSpPr>
            <p:cNvPr id="5" name="logo_year">
              <a:extLst>
                <a:ext uri="{FF2B5EF4-FFF2-40B4-BE49-F238E27FC236}">
                  <a16:creationId xmlns:a16="http://schemas.microsoft.com/office/drawing/2014/main" id="{CCFF750A-65F2-258C-6CBB-8824D1FE7931}"/>
                </a:ext>
              </a:extLst>
            </p:cNvPr>
            <p:cNvSpPr txBox="1"/>
            <p:nvPr/>
          </p:nvSpPr>
          <p:spPr>
            <a:xfrm>
              <a:off x="2971800" y="6067775"/>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650240"/>
            <a:ext cx="1088136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60120" y="2113280"/>
            <a:ext cx="10881360" cy="438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E5E46BD7-6FCF-59F4-9494-77421B982580}"/>
              </a:ext>
            </a:extLst>
          </p:cNvPr>
          <p:cNvSpPr txBox="1"/>
          <p:nvPr userDrawn="1">
            <p:extLst>
              <p:ext uri="{1162E1C5-73C7-4A58-AE30-91384D911F3F}">
                <p184:classification xmlns:p184="http://schemas.microsoft.com/office/powerpoint/2018/4/main" val="ftr"/>
              </p:ext>
            </p:extLst>
          </p:nvPr>
        </p:nvSpPr>
        <p:spPr>
          <a:xfrm>
            <a:off x="5920550" y="7099300"/>
            <a:ext cx="9890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UNOS Confidential</a:t>
            </a:r>
          </a:p>
        </p:txBody>
      </p:sp>
      <p:grpSp>
        <p:nvGrpSpPr>
          <p:cNvPr id="2" name="Group 1">
            <a:extLst>
              <a:ext uri="{FF2B5EF4-FFF2-40B4-BE49-F238E27FC236}">
                <a16:creationId xmlns:a16="http://schemas.microsoft.com/office/drawing/2014/main" id="{40E4322C-A544-6629-108C-08FD8B448EC3}"/>
              </a:ext>
            </a:extLst>
          </p:cNvPr>
          <p:cNvGrpSpPr/>
          <p:nvPr userDrawn="1"/>
        </p:nvGrpSpPr>
        <p:grpSpPr>
          <a:xfrm>
            <a:off x="93786" y="6516073"/>
            <a:ext cx="4715932" cy="711202"/>
            <a:chOff x="1" y="6067775"/>
            <a:chExt cx="4952999" cy="790225"/>
          </a:xfrm>
        </p:grpSpPr>
        <p:pic>
          <p:nvPicPr>
            <p:cNvPr id="4" name="Picture 3">
              <a:extLst>
                <a:ext uri="{FF2B5EF4-FFF2-40B4-BE49-F238E27FC236}">
                  <a16:creationId xmlns:a16="http://schemas.microsoft.com/office/drawing/2014/main" id="{2F345AA6-27ED-B0C3-A2E8-5D759D2A18D6}"/>
                </a:ext>
              </a:extLst>
            </p:cNvPr>
            <p:cNvPicPr>
              <a:picLocks noChangeAspect="1"/>
            </p:cNvPicPr>
            <p:nvPr/>
          </p:nvPicPr>
          <p:blipFill>
            <a:blip r:embed="rId13" cstate="print"/>
            <a:stretch>
              <a:fillRect/>
            </a:stretch>
          </p:blipFill>
          <p:spPr>
            <a:xfrm>
              <a:off x="1" y="6172200"/>
              <a:ext cx="4952999" cy="685800"/>
            </a:xfrm>
            <a:prstGeom prst="rect">
              <a:avLst/>
            </a:prstGeom>
            <a:ln>
              <a:solidFill>
                <a:schemeClr val="bg2">
                  <a:lumMod val="50000"/>
                  <a:lumOff val="50000"/>
                </a:schemeClr>
              </a:solidFill>
            </a:ln>
          </p:spPr>
        </p:pic>
        <p:sp>
          <p:nvSpPr>
            <p:cNvPr id="5" name="logo_year">
              <a:extLst>
                <a:ext uri="{FF2B5EF4-FFF2-40B4-BE49-F238E27FC236}">
                  <a16:creationId xmlns:a16="http://schemas.microsoft.com/office/drawing/2014/main" id="{F9A57EA2-A61F-7E77-FDC1-DE7D3CBFC602}"/>
                </a:ext>
              </a:extLst>
            </p:cNvPr>
            <p:cNvSpPr txBox="1"/>
            <p:nvPr/>
          </p:nvSpPr>
          <p:spPr>
            <a:xfrm>
              <a:off x="2971800" y="6067775"/>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2026</a:t>
              </a:r>
            </a:p>
          </p:txBody>
        </p:sp>
      </p:grpSp>
    </p:spTree>
    <p:extLst>
      <p:ext uri="{BB962C8B-B14F-4D97-AF65-F5344CB8AC3E}">
        <p14:creationId xmlns:p14="http://schemas.microsoft.com/office/powerpoint/2010/main" val="17149443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p:titleStyle>
    <p:bodyStyle>
      <a:lvl1pPr marL="360045" indent="-360045" algn="l" rtl="0" eaLnBrk="1" fontAlgn="base" hangingPunct="1">
        <a:spcBef>
          <a:spcPct val="20000"/>
        </a:spcBef>
        <a:spcAft>
          <a:spcPct val="0"/>
        </a:spcAft>
        <a:buClr>
          <a:schemeClr val="tx2"/>
        </a:buClr>
        <a:buSzPct val="75000"/>
        <a:buFont typeface="Webdings" charset="2"/>
        <a:buChar char="&lt;"/>
        <a:defRPr sz="3360">
          <a:solidFill>
            <a:schemeClr val="tx1"/>
          </a:solidFill>
          <a:latin typeface="+mn-lt"/>
          <a:ea typeface="+mn-ea"/>
          <a:cs typeface="+mn-cs"/>
        </a:defRPr>
      </a:lvl1pPr>
      <a:lvl2pPr marL="780098" indent="-300038" algn="l" rtl="0" eaLnBrk="1" fontAlgn="base" hangingPunct="1">
        <a:spcBef>
          <a:spcPct val="20000"/>
        </a:spcBef>
        <a:spcAft>
          <a:spcPct val="0"/>
        </a:spcAft>
        <a:buClr>
          <a:schemeClr val="tx2"/>
        </a:buClr>
        <a:buFont typeface="Times" charset="0"/>
        <a:buChar char="•"/>
        <a:defRPr sz="2940">
          <a:solidFill>
            <a:schemeClr val="tx1"/>
          </a:solidFill>
          <a:latin typeface="+mn-lt"/>
        </a:defRPr>
      </a:lvl2pPr>
      <a:lvl3pPr marL="1200150" indent="-240030" algn="l" rtl="0" eaLnBrk="1" fontAlgn="base" hangingPunct="1">
        <a:spcBef>
          <a:spcPct val="20000"/>
        </a:spcBef>
        <a:spcAft>
          <a:spcPct val="0"/>
        </a:spcAft>
        <a:buClr>
          <a:schemeClr val="tx2"/>
        </a:buClr>
        <a:buFont typeface="Times" charset="0"/>
        <a:buChar char="•"/>
        <a:defRPr sz="2520">
          <a:solidFill>
            <a:schemeClr val="tx1"/>
          </a:solidFill>
          <a:latin typeface="+mn-lt"/>
        </a:defRPr>
      </a:lvl3pPr>
      <a:lvl4pPr marL="168021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4pPr>
      <a:lvl5pPr marL="216027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5pPr>
      <a:lvl6pPr marL="264033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6pPr>
      <a:lvl7pPr marL="312039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7pPr>
      <a:lvl8pPr marL="360045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8pPr>
      <a:lvl9pPr marL="408051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atatopics.worldbank.org/world-development-indicators/the-world-by-income-and-reg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datatopics.worldbank.org/world-development-indicators/the-world-by-income-and-region.html"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chart" Target="../charts/chart48.xml"/></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chart" Target="../charts/chart50.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chart" Target="../charts/chart60.xml"/></Relationships>
</file>

<file path=ppt/slides/_rels/slide6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chart" Target="../charts/chart62.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chart" Target="../charts/chart64.xml"/></Relationships>
</file>

<file path=ppt/slides/_rels/slide6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chart" Target="../charts/chart66.xml"/></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chart" Target="../charts/chart7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08FC-F7C2-54A9-9640-395E9B94C4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554D16-9F11-E005-8EC7-A0FB6545F0C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extBox 6">
            <a:extLst>
              <a:ext uri="{FF2B5EF4-FFF2-40B4-BE49-F238E27FC236}">
                <a16:creationId xmlns:a16="http://schemas.microsoft.com/office/drawing/2014/main" id="{4639AC2A-CFEC-EE49-947D-14B93F70D114}"/>
              </a:ext>
            </a:extLst>
          </p:cNvPr>
          <p:cNvSpPr txBox="1"/>
          <p:nvPr/>
        </p:nvSpPr>
        <p:spPr>
          <a:xfrm>
            <a:off x="1006577" y="1099185"/>
            <a:ext cx="10788445" cy="3210815"/>
          </a:xfrm>
          <a:prstGeom prst="rect">
            <a:avLst/>
          </a:prstGeom>
          <a:noFill/>
        </p:spPr>
        <p:txBody>
          <a:bodyPr wrap="square" rtlCol="0">
            <a:spAutoFit/>
          </a:bodyPr>
          <a:lstStyle/>
          <a:p>
            <a:pPr algn="ctr"/>
            <a:r>
              <a:rPr lang="en-US" sz="4053" b="1">
                <a:solidFill>
                  <a:srgbClr val="002060"/>
                </a:solidFill>
              </a:rPr>
              <a:t>THE INTERNATIONAL THORACIC ORGAN TRANSPLANT (TTX) REGISTRY OF THE INTERNATIONAL SOCIETY FOR HEART AND LUNG TRANSPLANTATION: </a:t>
            </a:r>
            <a:br>
              <a:rPr lang="en-US" sz="4053" b="1">
                <a:solidFill>
                  <a:srgbClr val="002060"/>
                </a:solidFill>
              </a:rPr>
            </a:br>
            <a:r>
              <a:rPr lang="en-US" sz="4053" b="1">
                <a:solidFill>
                  <a:srgbClr val="002060"/>
                </a:solidFill>
              </a:rPr>
              <a:t> 2026 ANNUAL REPORT</a:t>
            </a:r>
            <a:endParaRPr lang="en-US" sz="4053">
              <a:solidFill>
                <a:srgbClr val="002060"/>
              </a:solidFill>
            </a:endParaRPr>
          </a:p>
        </p:txBody>
      </p:sp>
    </p:spTree>
    <p:extLst>
      <p:ext uri="{BB962C8B-B14F-4D97-AF65-F5344CB8AC3E}">
        <p14:creationId xmlns:p14="http://schemas.microsoft.com/office/powerpoint/2010/main" val="162596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68BF8-3B30-AAB9-CB6E-818F40D5632A}"/>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695B29A-5B28-29AE-F541-FB26BAF03D16}"/>
              </a:ext>
            </a:extLst>
          </p:cNvPr>
          <p:cNvGraphicFramePr>
            <a:graphicFrameLocks noGrp="1"/>
          </p:cNvGraphicFramePr>
          <p:nvPr>
            <p:ph idx="1"/>
            <p:extLst>
              <p:ext uri="{D42A27DB-BD31-4B8C-83A1-F6EECF244321}">
                <p14:modId xmlns:p14="http://schemas.microsoft.com/office/powerpoint/2010/main" val="1491950186"/>
              </p:ext>
            </p:extLst>
          </p:nvPr>
        </p:nvGraphicFramePr>
        <p:xfrm>
          <a:off x="762000" y="825500"/>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98C0D4D6-2463-A4C0-062C-2ED6B83086C1}"/>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Pediatric Heart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FAFFC485-084A-FFB0-CBF0-65412A2AA67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extBox 1">
            <a:extLst>
              <a:ext uri="{FF2B5EF4-FFF2-40B4-BE49-F238E27FC236}">
                <a16:creationId xmlns:a16="http://schemas.microsoft.com/office/drawing/2014/main" id="{1D44D715-CCB6-1C08-889A-4243CCEC2F41}"/>
              </a:ext>
            </a:extLst>
          </p:cNvPr>
          <p:cNvSpPr txBox="1"/>
          <p:nvPr/>
        </p:nvSpPr>
        <p:spPr>
          <a:xfrm>
            <a:off x="7695883" y="6413501"/>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151456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0156-9502-5656-FE06-00DD346A1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A5193-ED06-515E-6691-3DA4622D9CDA}"/>
              </a:ext>
            </a:extLst>
          </p:cNvPr>
          <p:cNvSpPr>
            <a:spLocks noGrp="1"/>
          </p:cNvSpPr>
          <p:nvPr>
            <p:ph type="title"/>
          </p:nvPr>
        </p:nvSpPr>
        <p:spPr>
          <a:xfrm>
            <a:off x="1783456" y="-73604"/>
            <a:ext cx="9144000" cy="990600"/>
          </a:xfrm>
        </p:spPr>
        <p:txBody>
          <a:bodyPr/>
          <a:lstStyle/>
          <a:p>
            <a:r>
              <a:rPr lang="en-US" sz="3600">
                <a:solidFill>
                  <a:srgbClr val="002060"/>
                </a:solidFill>
              </a:rPr>
              <a:t>Heart Transplants, 2005-2025</a:t>
            </a:r>
          </a:p>
        </p:txBody>
      </p:sp>
      <p:sp>
        <p:nvSpPr>
          <p:cNvPr id="11" name="TextBox 10">
            <a:extLst>
              <a:ext uri="{FF2B5EF4-FFF2-40B4-BE49-F238E27FC236}">
                <a16:creationId xmlns:a16="http://schemas.microsoft.com/office/drawing/2014/main" id="{457B2429-E541-36F8-B61E-B9A2A5FC4B84}"/>
              </a:ext>
            </a:extLst>
          </p:cNvPr>
          <p:cNvSpPr txBox="1"/>
          <p:nvPr/>
        </p:nvSpPr>
        <p:spPr>
          <a:xfrm>
            <a:off x="4241877" y="5856127"/>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4" name="Table 3">
            <a:extLst>
              <a:ext uri="{FF2B5EF4-FFF2-40B4-BE49-F238E27FC236}">
                <a16:creationId xmlns:a16="http://schemas.microsoft.com/office/drawing/2014/main" id="{F9275520-4192-795B-523C-3099640A0080}"/>
              </a:ext>
            </a:extLst>
          </p:cNvPr>
          <p:cNvGraphicFramePr>
            <a:graphicFrameLocks noGrp="1"/>
          </p:cNvGraphicFramePr>
          <p:nvPr>
            <p:extLst>
              <p:ext uri="{D42A27DB-BD31-4B8C-83A1-F6EECF244321}">
                <p14:modId xmlns:p14="http://schemas.microsoft.com/office/powerpoint/2010/main" val="1692231872"/>
              </p:ext>
            </p:extLst>
          </p:nvPr>
        </p:nvGraphicFramePr>
        <p:xfrm>
          <a:off x="1150582" y="781092"/>
          <a:ext cx="10894662" cy="4783716"/>
        </p:xfrm>
        <a:graphic>
          <a:graphicData uri="http://schemas.openxmlformats.org/drawingml/2006/table">
            <a:tbl>
              <a:tblPr/>
              <a:tblGrid>
                <a:gridCol w="6006574">
                  <a:extLst>
                    <a:ext uri="{9D8B030D-6E8A-4147-A177-3AD203B41FA5}">
                      <a16:colId xmlns:a16="http://schemas.microsoft.com/office/drawing/2014/main" val="3361513343"/>
                    </a:ext>
                  </a:extLst>
                </a:gridCol>
                <a:gridCol w="2415822">
                  <a:extLst>
                    <a:ext uri="{9D8B030D-6E8A-4147-A177-3AD203B41FA5}">
                      <a16:colId xmlns:a16="http://schemas.microsoft.com/office/drawing/2014/main" val="3203155509"/>
                    </a:ext>
                  </a:extLst>
                </a:gridCol>
                <a:gridCol w="2472266">
                  <a:extLst>
                    <a:ext uri="{9D8B030D-6E8A-4147-A177-3AD203B41FA5}">
                      <a16:colId xmlns:a16="http://schemas.microsoft.com/office/drawing/2014/main" val="2913995424"/>
                    </a:ext>
                  </a:extLst>
                </a:gridCol>
              </a:tblGrid>
              <a:tr h="398643">
                <a:tc rowSpan="2">
                  <a:txBody>
                    <a:bodyPr/>
                    <a:lstStyle/>
                    <a:p>
                      <a:pPr algn="l" fontAlgn="ctr"/>
                      <a:r>
                        <a:rPr lang="en-US" sz="1800" b="1" i="0" u="none" strike="noStrike">
                          <a:solidFill>
                            <a:srgbClr val="000000"/>
                          </a:solidFill>
                          <a:effectLst/>
                          <a:latin typeface="Arial" panose="020B0604020202020204" pitchFamily="34" charset="0"/>
                        </a:rPr>
                        <a:t>Recipient Variables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686886524"/>
                  </a:ext>
                </a:extLst>
              </a:tr>
              <a:tr h="398643">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(N=71555)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(N=10953)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892998005"/>
                  </a:ext>
                </a:extLst>
              </a:tr>
              <a:tr h="398643">
                <a:tc>
                  <a:txBody>
                    <a:bodyPr/>
                    <a:lstStyle/>
                    <a:p>
                      <a:pPr algn="l" rtl="0" fontAlgn="ctr"/>
                      <a:r>
                        <a:rPr lang="en-US" sz="1800" b="1" i="0" u="none" strike="noStrike">
                          <a:solidFill>
                            <a:srgbClr val="000000"/>
                          </a:solidFill>
                          <a:effectLst/>
                          <a:latin typeface="Arial" panose="020B0604020202020204" pitchFamily="34" charset="0"/>
                        </a:rPr>
                        <a:t>Age (years)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55.0 (45.0 - 62.0)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7.0 (1.0 - 13.0)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28945205"/>
                  </a:ext>
                </a:extLst>
              </a:tr>
              <a:tr h="398643">
                <a:tc>
                  <a:txBody>
                    <a:bodyPr/>
                    <a:lstStyle/>
                    <a:p>
                      <a:pPr algn="l" rtl="0" fontAlgn="ctr"/>
                      <a:r>
                        <a:rPr lang="en-US" sz="1800" b="1" i="0" u="none" strike="noStrike">
                          <a:solidFill>
                            <a:srgbClr val="000000"/>
                          </a:solidFill>
                          <a:effectLst/>
                          <a:latin typeface="Arial" panose="020B0604020202020204" pitchFamily="34" charset="0"/>
                        </a:rPr>
                        <a:t>Female sex</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26.4%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44.7%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127951055"/>
                  </a:ext>
                </a:extLst>
              </a:tr>
              <a:tr h="398643">
                <a:tc>
                  <a:txBody>
                    <a:bodyPr/>
                    <a:lstStyle/>
                    <a:p>
                      <a:pPr algn="l" rtl="0" fontAlgn="ctr"/>
                      <a:r>
                        <a:rPr lang="en-US" sz="1800" b="1" i="0" u="none" strike="noStrike">
                          <a:solidFill>
                            <a:srgbClr val="000000"/>
                          </a:solidFill>
                          <a:effectLst/>
                          <a:latin typeface="Arial" panose="020B0604020202020204" pitchFamily="34" charset="0"/>
                        </a:rPr>
                        <a:t>BMI (kg/m²)</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26.8 (23.6 - 30.5)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17.0 (15.1 - 20.1)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625871162"/>
                  </a:ext>
                </a:extLst>
              </a:tr>
              <a:tr h="398643">
                <a:tc>
                  <a:txBody>
                    <a:bodyPr/>
                    <a:lstStyle/>
                    <a:p>
                      <a:pPr algn="l" rtl="0" fontAlgn="ctr"/>
                      <a:r>
                        <a:rPr lang="en-US" sz="1800" b="1" i="0" u="none" strike="noStrike">
                          <a:solidFill>
                            <a:srgbClr val="000000"/>
                          </a:solidFill>
                          <a:effectLst/>
                          <a:latin typeface="Arial" panose="020B0604020202020204" pitchFamily="34" charset="0"/>
                        </a:rPr>
                        <a:t>Previous transplant</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29976872"/>
                  </a:ext>
                </a:extLst>
              </a:tr>
              <a:tr h="398643">
                <a:tc>
                  <a:txBody>
                    <a:bodyPr/>
                    <a:lstStyle/>
                    <a:p>
                      <a:pPr algn="l" rtl="0" fontAlgn="ctr"/>
                      <a:r>
                        <a:rPr lang="en-US" sz="1800" b="1" i="0" u="none" strike="noStrike">
                          <a:solidFill>
                            <a:srgbClr val="000000"/>
                          </a:solidFill>
                          <a:effectLst/>
                          <a:latin typeface="Arial" panose="020B0604020202020204" pitchFamily="34" charset="0"/>
                        </a:rPr>
                        <a:t>Multiorgan transplants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95105049"/>
                  </a:ext>
                </a:extLst>
              </a:tr>
              <a:tr h="398643">
                <a:tc>
                  <a:txBody>
                    <a:bodyPr/>
                    <a:lstStyle/>
                    <a:p>
                      <a:pPr algn="l" rtl="0" fontAlgn="ctr"/>
                      <a:r>
                        <a:rPr lang="en-US" sz="1800" b="1" i="0" u="none" strike="noStrike">
                          <a:solidFill>
                            <a:srgbClr val="000000"/>
                          </a:solidFill>
                          <a:effectLst/>
                          <a:latin typeface="Arial" panose="020B0604020202020204" pitchFamily="34" charset="0"/>
                        </a:rPr>
                        <a:t>Prior cardiac surgery (non-transplant)</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44.7%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64.8%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83595976"/>
                  </a:ext>
                </a:extLst>
              </a:tr>
              <a:tr h="398643">
                <a:tc>
                  <a:txBody>
                    <a:bodyPr/>
                    <a:lstStyle/>
                    <a:p>
                      <a:pPr algn="l" rtl="0" fontAlgn="ctr"/>
                      <a:r>
                        <a:rPr lang="en-US" sz="1800" b="1" i="0" u="none" strike="noStrike">
                          <a:solidFill>
                            <a:srgbClr val="000000"/>
                          </a:solidFill>
                          <a:effectLst/>
                          <a:latin typeface="Arial" panose="020B0604020202020204" pitchFamily="34" charset="0"/>
                        </a:rPr>
                        <a:t>Pre-transplant ventilator</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14.7%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920823"/>
                  </a:ext>
                </a:extLst>
              </a:tr>
              <a:tr h="398643">
                <a:tc>
                  <a:txBody>
                    <a:bodyPr/>
                    <a:lstStyle/>
                    <a:p>
                      <a:pPr algn="l" fontAlgn="ctr"/>
                      <a:r>
                        <a:rPr lang="en-US" sz="1800" b="1" i="0" u="none" strike="noStrike">
                          <a:solidFill>
                            <a:srgbClr val="000000"/>
                          </a:solidFill>
                          <a:effectLst/>
                          <a:latin typeface="Arial" panose="020B0604020202020204" pitchFamily="34" charset="0"/>
                        </a:rPr>
                        <a:t>Total bilirubin (mg/dl)</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0.7 (0.4 - 1.0)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0.5 (0.3 - 0.9)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265028340"/>
                  </a:ext>
                </a:extLst>
              </a:tr>
              <a:tr h="398643">
                <a:tc>
                  <a:txBody>
                    <a:bodyPr/>
                    <a:lstStyle/>
                    <a:p>
                      <a:pPr algn="l" fontAlgn="ctr"/>
                      <a:r>
                        <a:rPr lang="en-US" sz="1800" b="1" i="0" u="none" strike="noStrike">
                          <a:solidFill>
                            <a:srgbClr val="000000"/>
                          </a:solidFill>
                          <a:effectLst/>
                          <a:latin typeface="Arial" panose="020B0604020202020204" pitchFamily="34" charset="0"/>
                        </a:rPr>
                        <a:t>GFR (mL/min/1.73m</a:t>
                      </a:r>
                      <a:r>
                        <a:rPr lang="en-US" sz="1800" b="1" i="0" u="none" strike="noStrike" baseline="30000">
                          <a:solidFill>
                            <a:srgbClr val="000000"/>
                          </a:solidFill>
                          <a:effectLst/>
                          <a:latin typeface="Arial" panose="020B0604020202020204" pitchFamily="34" charset="0"/>
                        </a:rPr>
                        <a:t>2</a:t>
                      </a:r>
                      <a:r>
                        <a:rPr lang="en-US" sz="1800" b="1" i="0" u="none" strike="noStrike">
                          <a:solidFill>
                            <a:srgbClr val="000000"/>
                          </a:solidFill>
                          <a:effectLst/>
                          <a:latin typeface="Arial" panose="020B0604020202020204" pitchFamily="34" charset="0"/>
                        </a:rPr>
                        <a:t>)</a:t>
                      </a:r>
                      <a:r>
                        <a:rPr lang="en-US" sz="1800" b="1" i="0" u="none" strike="noStrike" baseline="30000">
                          <a:solidFill>
                            <a:srgbClr val="000000"/>
                          </a:solidFill>
                          <a:effectLst/>
                          <a:latin typeface="Arial" panose="020B0604020202020204" pitchFamily="34" charset="0"/>
                        </a:rPr>
                        <a:t>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69.9 (52.6 - 92.0)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95.8 (72.1 - 122.5)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711463668"/>
                  </a:ext>
                </a:extLst>
              </a:tr>
              <a:tr h="398643">
                <a:tc>
                  <a:txBody>
                    <a:bodyPr/>
                    <a:lstStyle/>
                    <a:p>
                      <a:pPr algn="l" fontAlgn="ctr"/>
                      <a:r>
                        <a:rPr lang="en-US" sz="1800" b="1" i="0" u="none" strike="noStrike">
                          <a:solidFill>
                            <a:srgbClr val="000000"/>
                          </a:solidFill>
                          <a:effectLst/>
                          <a:latin typeface="Arial" panose="020B0604020202020204" pitchFamily="34" charset="0"/>
                        </a:rPr>
                        <a:t>Pulmonary vascular resistance (Woods unit) </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2.1 (1.4 - 3.0)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2.4 (1.4 - 4.2)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470140207"/>
                  </a:ext>
                </a:extLst>
              </a:tr>
            </a:tbl>
          </a:graphicData>
        </a:graphic>
      </p:graphicFrame>
      <p:sp>
        <p:nvSpPr>
          <p:cNvPr id="3" name="Rectangle 2">
            <a:extLst>
              <a:ext uri="{FF2B5EF4-FFF2-40B4-BE49-F238E27FC236}">
                <a16:creationId xmlns:a16="http://schemas.microsoft.com/office/drawing/2014/main" id="{C7653232-AFA9-3ED2-B97E-3E1C3BFD173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extBox 6">
            <a:extLst>
              <a:ext uri="{FF2B5EF4-FFF2-40B4-BE49-F238E27FC236}">
                <a16:creationId xmlns:a16="http://schemas.microsoft.com/office/drawing/2014/main" id="{2F27A11F-CE2E-33E4-533F-B56EA6E515CC}"/>
              </a:ext>
            </a:extLst>
          </p:cNvPr>
          <p:cNvSpPr txBox="1"/>
          <p:nvPr/>
        </p:nvSpPr>
        <p:spPr>
          <a:xfrm>
            <a:off x="2869189" y="5581538"/>
            <a:ext cx="8245976" cy="276999"/>
          </a:xfrm>
          <a:prstGeom prst="rect">
            <a:avLst/>
          </a:prstGeom>
          <a:noFill/>
        </p:spPr>
        <p:txBody>
          <a:bodyPr wrap="square" rtlCol="0">
            <a:spAutoFit/>
          </a:bodyPr>
          <a:lstStyle/>
          <a:p>
            <a:r>
              <a:rPr lang="en-US" sz="1200" b="1" baseline="30000">
                <a:solidFill>
                  <a:srgbClr val="000000"/>
                </a:solidFill>
                <a:latin typeface="Arial" panose="020B0604020202020204" pitchFamily="34" charset="0"/>
              </a:rPr>
              <a:t>1 </a:t>
            </a:r>
            <a:r>
              <a:rPr lang="en-US" sz="1200" b="1">
                <a:solidFill>
                  <a:schemeClr val="bg1"/>
                </a:solidFill>
              </a:rPr>
              <a:t>GFR was estimated using CKD-EPI formula (adults) and modified Schwartz (pediatrics).</a:t>
            </a:r>
          </a:p>
        </p:txBody>
      </p:sp>
      <p:sp>
        <p:nvSpPr>
          <p:cNvPr id="5" name="TextBox 4">
            <a:extLst>
              <a:ext uri="{FF2B5EF4-FFF2-40B4-BE49-F238E27FC236}">
                <a16:creationId xmlns:a16="http://schemas.microsoft.com/office/drawing/2014/main" id="{F2910410-3223-084E-5274-01EF1FB117D2}"/>
              </a:ext>
            </a:extLst>
          </p:cNvPr>
          <p:cNvSpPr txBox="1"/>
          <p:nvPr/>
        </p:nvSpPr>
        <p:spPr>
          <a:xfrm>
            <a:off x="2071834" y="6108440"/>
            <a:ext cx="9840686" cy="461665"/>
          </a:xfrm>
          <a:prstGeom prst="rect">
            <a:avLst/>
          </a:prstGeom>
          <a:noFill/>
        </p:spPr>
        <p:txBody>
          <a:bodyPr wrap="square" rtlCol="0">
            <a:spAutoFit/>
          </a:bodyPr>
          <a:lstStyle/>
          <a:p>
            <a:r>
              <a:rPr lang="en-US" sz="1200" b="1">
                <a:solidFill>
                  <a:srgbClr val="002060"/>
                </a:solidFill>
              </a:rPr>
              <a:t>Categorical factors are expressed as percentages and continuous factors are expressed as median (25</a:t>
            </a:r>
            <a:r>
              <a:rPr lang="en-US" sz="1200" b="1" baseline="30000">
                <a:solidFill>
                  <a:srgbClr val="002060"/>
                </a:solidFill>
              </a:rPr>
              <a:t>th </a:t>
            </a:r>
            <a:r>
              <a:rPr lang="en-US" sz="1200" b="1">
                <a:solidFill>
                  <a:srgbClr val="002060"/>
                </a:solidFill>
              </a:rPr>
              <a:t>– 75</a:t>
            </a:r>
            <a:r>
              <a:rPr lang="en-US" sz="1200" b="1" baseline="30000">
                <a:solidFill>
                  <a:srgbClr val="002060"/>
                </a:solidFill>
              </a:rPr>
              <a:t>th</a:t>
            </a:r>
            <a:r>
              <a:rPr lang="en-US" sz="1200" b="1">
                <a:solidFill>
                  <a:srgbClr val="002060"/>
                </a:solidFill>
              </a:rPr>
              <a:t> percentiles).</a:t>
            </a:r>
            <a:endParaRPr lang="en-US" sz="1200">
              <a:solidFill>
                <a:srgbClr val="002060"/>
              </a:solidFill>
            </a:endParaRPr>
          </a:p>
          <a:p>
            <a:r>
              <a:rPr lang="en-US" sz="1200" b="1">
                <a:solidFill>
                  <a:srgbClr val="002060"/>
                </a:solidFill>
              </a:rPr>
              <a:t> </a:t>
            </a:r>
            <a:endParaRPr lang="en-US" sz="1200">
              <a:solidFill>
                <a:srgbClr val="002060"/>
              </a:solidFill>
            </a:endParaRPr>
          </a:p>
        </p:txBody>
      </p:sp>
    </p:spTree>
    <p:extLst>
      <p:ext uri="{BB962C8B-B14F-4D97-AF65-F5344CB8AC3E}">
        <p14:creationId xmlns:p14="http://schemas.microsoft.com/office/powerpoint/2010/main" val="407376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B556-8CBF-7BC3-7985-172D7EEB7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95815-9809-49F9-84EA-0626F16453C9}"/>
              </a:ext>
            </a:extLst>
          </p:cNvPr>
          <p:cNvSpPr>
            <a:spLocks noGrp="1"/>
          </p:cNvSpPr>
          <p:nvPr>
            <p:ph type="title"/>
          </p:nvPr>
        </p:nvSpPr>
        <p:spPr>
          <a:xfrm>
            <a:off x="1914068" y="-128451"/>
            <a:ext cx="9144000" cy="990600"/>
          </a:xfrm>
        </p:spPr>
        <p:txBody>
          <a:bodyPr/>
          <a:lstStyle/>
          <a:p>
            <a:r>
              <a:rPr lang="en-US" sz="3600">
                <a:solidFill>
                  <a:srgbClr val="002060"/>
                </a:solidFill>
              </a:rPr>
              <a:t>Heart Transplants, 2005-2025</a:t>
            </a:r>
          </a:p>
        </p:txBody>
      </p:sp>
      <p:sp>
        <p:nvSpPr>
          <p:cNvPr id="11" name="TextBox 10">
            <a:extLst>
              <a:ext uri="{FF2B5EF4-FFF2-40B4-BE49-F238E27FC236}">
                <a16:creationId xmlns:a16="http://schemas.microsoft.com/office/drawing/2014/main" id="{A176EFBA-CE66-7348-2562-48C6E67B49B0}"/>
              </a:ext>
            </a:extLst>
          </p:cNvPr>
          <p:cNvSpPr txBox="1"/>
          <p:nvPr/>
        </p:nvSpPr>
        <p:spPr>
          <a:xfrm>
            <a:off x="3746366" y="5412573"/>
            <a:ext cx="6491621" cy="307777"/>
          </a:xfrm>
          <a:prstGeom prst="rect">
            <a:avLst/>
          </a:prstGeom>
          <a:noFill/>
        </p:spPr>
        <p:txBody>
          <a:bodyPr wrap="square" rtlCol="0">
            <a:spAutoFit/>
          </a:bodyPr>
          <a:lstStyle/>
          <a:p>
            <a:r>
              <a:rPr lang="en-US" sz="1400" b="1">
                <a:solidFill>
                  <a:srgbClr val="002060"/>
                </a:solidFill>
              </a:rPr>
              <a:t>Summary statistics included transplants with non-missing data.</a:t>
            </a:r>
            <a:endParaRPr lang="en-US" sz="1400">
              <a:solidFill>
                <a:srgbClr val="002060"/>
              </a:solidFill>
            </a:endParaRPr>
          </a:p>
        </p:txBody>
      </p:sp>
      <p:graphicFrame>
        <p:nvGraphicFramePr>
          <p:cNvPr id="4" name="Table 3">
            <a:extLst>
              <a:ext uri="{FF2B5EF4-FFF2-40B4-BE49-F238E27FC236}">
                <a16:creationId xmlns:a16="http://schemas.microsoft.com/office/drawing/2014/main" id="{72C78081-ECA2-ABC7-A809-E597FC9E8F63}"/>
              </a:ext>
            </a:extLst>
          </p:cNvPr>
          <p:cNvGraphicFramePr>
            <a:graphicFrameLocks noGrp="1"/>
          </p:cNvGraphicFramePr>
          <p:nvPr>
            <p:extLst>
              <p:ext uri="{D42A27DB-BD31-4B8C-83A1-F6EECF244321}">
                <p14:modId xmlns:p14="http://schemas.microsoft.com/office/powerpoint/2010/main" val="2386541105"/>
              </p:ext>
            </p:extLst>
          </p:nvPr>
        </p:nvGraphicFramePr>
        <p:xfrm>
          <a:off x="587829" y="862148"/>
          <a:ext cx="11057546" cy="4014890"/>
        </p:xfrm>
        <a:graphic>
          <a:graphicData uri="http://schemas.openxmlformats.org/drawingml/2006/table">
            <a:tbl>
              <a:tblPr/>
              <a:tblGrid>
                <a:gridCol w="5711371">
                  <a:extLst>
                    <a:ext uri="{9D8B030D-6E8A-4147-A177-3AD203B41FA5}">
                      <a16:colId xmlns:a16="http://schemas.microsoft.com/office/drawing/2014/main" val="2021759453"/>
                    </a:ext>
                  </a:extLst>
                </a:gridCol>
                <a:gridCol w="2648857">
                  <a:extLst>
                    <a:ext uri="{9D8B030D-6E8A-4147-A177-3AD203B41FA5}">
                      <a16:colId xmlns:a16="http://schemas.microsoft.com/office/drawing/2014/main" val="2595413656"/>
                    </a:ext>
                  </a:extLst>
                </a:gridCol>
                <a:gridCol w="2697318">
                  <a:extLst>
                    <a:ext uri="{9D8B030D-6E8A-4147-A177-3AD203B41FA5}">
                      <a16:colId xmlns:a16="http://schemas.microsoft.com/office/drawing/2014/main" val="3069712722"/>
                    </a:ext>
                  </a:extLst>
                </a:gridCol>
              </a:tblGrid>
              <a:tr h="361525">
                <a:tc rowSpan="2">
                  <a:txBody>
                    <a:bodyPr/>
                    <a:lstStyle/>
                    <a:p>
                      <a:pPr algn="l" fontAlgn="ctr"/>
                      <a:r>
                        <a:rPr lang="en-US" sz="1800" b="1" i="0" u="none" strike="noStrike">
                          <a:solidFill>
                            <a:srgbClr val="000000"/>
                          </a:solidFill>
                          <a:effectLst/>
                          <a:latin typeface="Arial" panose="020B0604020202020204" pitchFamily="34" charset="0"/>
                        </a:rPr>
                        <a:t>Donor Variables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577269450"/>
                  </a:ext>
                </a:extLst>
              </a:tr>
              <a:tr h="361525">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(N=71555)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(N=10953)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431754592"/>
                  </a:ext>
                </a:extLst>
              </a:tr>
              <a:tr h="361525">
                <a:tc>
                  <a:txBody>
                    <a:bodyPr/>
                    <a:lstStyle/>
                    <a:p>
                      <a:pPr algn="l" rtl="0" fontAlgn="ctr"/>
                      <a:r>
                        <a:rPr lang="en-US" sz="1800" b="1" i="0" u="none" strike="noStrike">
                          <a:solidFill>
                            <a:srgbClr val="000000"/>
                          </a:solidFill>
                          <a:effectLst/>
                          <a:latin typeface="Arial" panose="020B0604020202020204" pitchFamily="34" charset="0"/>
                        </a:rPr>
                        <a:t>Age (years)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33.0 (24.0 - 43.0)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9.0 (1.0 - 17.0)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68220991"/>
                  </a:ext>
                </a:extLst>
              </a:tr>
              <a:tr h="361525">
                <a:tc>
                  <a:txBody>
                    <a:bodyPr/>
                    <a:lstStyle/>
                    <a:p>
                      <a:pPr algn="l" rtl="0" fontAlgn="ctr"/>
                      <a:r>
                        <a:rPr lang="en-US" sz="1800" b="1" i="0" u="none" strike="noStrike">
                          <a:solidFill>
                            <a:srgbClr val="000000"/>
                          </a:solidFill>
                          <a:effectLst/>
                          <a:latin typeface="Arial" panose="020B0604020202020204" pitchFamily="34" charset="0"/>
                        </a:rPr>
                        <a:t>Female sex</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29.3%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40.7%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140417359"/>
                  </a:ext>
                </a:extLst>
              </a:tr>
              <a:tr h="361525">
                <a:tc>
                  <a:txBody>
                    <a:bodyPr/>
                    <a:lstStyle/>
                    <a:p>
                      <a:pPr algn="l" rtl="0" fontAlgn="ctr"/>
                      <a:r>
                        <a:rPr lang="en-US" sz="1800" b="1" i="0" u="none" strike="noStrike">
                          <a:solidFill>
                            <a:srgbClr val="000000"/>
                          </a:solidFill>
                          <a:effectLst/>
                          <a:latin typeface="Arial" panose="020B0604020202020204" pitchFamily="34" charset="0"/>
                        </a:rPr>
                        <a:t>Donation after circulatory death (DCD)</a:t>
                      </a:r>
                      <a:r>
                        <a:rPr lang="en-US" sz="1800" b="1" i="0" u="none" strike="noStrike" baseline="30000">
                          <a:solidFill>
                            <a:srgbClr val="000000"/>
                          </a:solidFill>
                          <a:effectLst/>
                          <a:latin typeface="Arial" panose="020B0604020202020204" pitchFamily="34" charset="0"/>
                        </a:rPr>
                        <a:t>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chemeClr val="bg2"/>
                          </a:solidFill>
                          <a:effectLst/>
                          <a:latin typeface="Arial" panose="020B0604020202020204" pitchFamily="34" charset="0"/>
                        </a:rPr>
                        <a:t>6.4%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chemeClr val="bg2"/>
                          </a:solidFill>
                          <a:effectLst/>
                          <a:latin typeface="Arial" panose="020B0604020202020204" pitchFamily="34" charset="0"/>
                        </a:rPr>
                        <a:t>0.2%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199602928"/>
                  </a:ext>
                </a:extLst>
              </a:tr>
              <a:tr h="361525">
                <a:tc>
                  <a:txBody>
                    <a:bodyPr/>
                    <a:lstStyle/>
                    <a:p>
                      <a:pPr algn="l" rtl="0" fontAlgn="ctr"/>
                      <a:r>
                        <a:rPr lang="en-US" sz="1800" b="1" i="0" u="none" strike="noStrike">
                          <a:solidFill>
                            <a:srgbClr val="000000"/>
                          </a:solidFill>
                          <a:effectLst/>
                          <a:latin typeface="Arial" panose="020B0604020202020204" pitchFamily="34" charset="0"/>
                        </a:rPr>
                        <a:t>History of diabetes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3.8%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90790646"/>
                  </a:ext>
                </a:extLst>
              </a:tr>
              <a:tr h="361525">
                <a:tc>
                  <a:txBody>
                    <a:bodyPr/>
                    <a:lstStyle/>
                    <a:p>
                      <a:pPr algn="l" rtl="0" fontAlgn="ctr"/>
                      <a:r>
                        <a:rPr lang="en-US" sz="1800" b="1" i="0" u="none" strike="noStrike">
                          <a:solidFill>
                            <a:srgbClr val="000000"/>
                          </a:solidFill>
                          <a:effectLst/>
                          <a:latin typeface="Arial" panose="020B0604020202020204" pitchFamily="34" charset="0"/>
                        </a:rPr>
                        <a:t>History of hypertension</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15.4%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054260766"/>
                  </a:ext>
                </a:extLst>
              </a:tr>
              <a:tr h="361525">
                <a:tc>
                  <a:txBody>
                    <a:bodyPr/>
                    <a:lstStyle/>
                    <a:p>
                      <a:pPr algn="l" rtl="0" fontAlgn="ctr"/>
                      <a:r>
                        <a:rPr lang="en-US" sz="1800" b="1" i="0" u="none" strike="noStrike">
                          <a:solidFill>
                            <a:srgbClr val="000000"/>
                          </a:solidFill>
                          <a:effectLst/>
                          <a:latin typeface="Arial" panose="020B0604020202020204" pitchFamily="34" charset="0"/>
                        </a:rPr>
                        <a:t>History of drug use</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56.7%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15.5%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119322818"/>
                  </a:ext>
                </a:extLst>
              </a:tr>
              <a:tr h="361525">
                <a:tc>
                  <a:txBody>
                    <a:bodyPr/>
                    <a:lstStyle/>
                    <a:p>
                      <a:pPr algn="l" rtl="0" fontAlgn="ctr"/>
                      <a:r>
                        <a:rPr lang="en-US" sz="1800" b="1" i="0" u="none" strike="noStrike">
                          <a:solidFill>
                            <a:srgbClr val="000000"/>
                          </a:solidFill>
                          <a:effectLst/>
                          <a:latin typeface="Arial" panose="020B0604020202020204" pitchFamily="34" charset="0"/>
                        </a:rPr>
                        <a:t>Anti-HCV positive</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9.8%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921925710"/>
                  </a:ext>
                </a:extLst>
              </a:tr>
              <a:tr h="361525">
                <a:tc>
                  <a:txBody>
                    <a:bodyPr/>
                    <a:lstStyle/>
                    <a:p>
                      <a:pPr algn="l" rtl="0" fontAlgn="ctr"/>
                      <a:r>
                        <a:rPr lang="en-US" sz="1800" b="1" i="0" u="none" strike="noStrike">
                          <a:solidFill>
                            <a:srgbClr val="000000"/>
                          </a:solidFill>
                          <a:effectLst/>
                          <a:latin typeface="Arial" panose="020B0604020202020204" pitchFamily="34" charset="0"/>
                        </a:rPr>
                        <a:t>HCV NAT positive</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0.1%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770214746"/>
                  </a:ext>
                </a:extLst>
              </a:tr>
              <a:tr h="361525">
                <a:tc>
                  <a:txBody>
                    <a:bodyPr/>
                    <a:lstStyle/>
                    <a:p>
                      <a:pPr algn="l" rtl="0" fontAlgn="ctr"/>
                      <a:r>
                        <a:rPr lang="en-US" sz="1800" b="1" i="0" u="none" strike="noStrike">
                          <a:solidFill>
                            <a:srgbClr val="000000"/>
                          </a:solidFill>
                          <a:effectLst/>
                          <a:latin typeface="Arial" panose="020B0604020202020204" pitchFamily="34" charset="0"/>
                        </a:rPr>
                        <a:t>Left ventricular ejection fraction (%)</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60.0 (56.0 - 65.0)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65.0 (60.0 - 69.0)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50425838"/>
                  </a:ext>
                </a:extLst>
              </a:tr>
            </a:tbl>
          </a:graphicData>
        </a:graphic>
      </p:graphicFrame>
      <p:sp>
        <p:nvSpPr>
          <p:cNvPr id="3" name="Rectangle 2">
            <a:extLst>
              <a:ext uri="{FF2B5EF4-FFF2-40B4-BE49-F238E27FC236}">
                <a16:creationId xmlns:a16="http://schemas.microsoft.com/office/drawing/2014/main" id="{8916C217-71BD-65F8-3A63-C6DFBAE5230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879A3C48-4D36-83C0-0FE8-92C105A5ACD7}"/>
              </a:ext>
            </a:extLst>
          </p:cNvPr>
          <p:cNvSpPr txBox="1"/>
          <p:nvPr/>
        </p:nvSpPr>
        <p:spPr>
          <a:xfrm>
            <a:off x="3746366" y="5029482"/>
            <a:ext cx="5914813" cy="307777"/>
          </a:xfrm>
          <a:prstGeom prst="rect">
            <a:avLst/>
          </a:prstGeom>
          <a:noFill/>
        </p:spPr>
        <p:txBody>
          <a:bodyPr wrap="square" rtlCol="0">
            <a:spAutoFit/>
          </a:bodyPr>
          <a:lstStyle/>
          <a:p>
            <a:r>
              <a:rPr lang="en-US" sz="1400" b="1" baseline="30000">
                <a:solidFill>
                  <a:srgbClr val="000000"/>
                </a:solidFill>
                <a:latin typeface="Arial" panose="020B0604020202020204" pitchFamily="34" charset="0"/>
              </a:rPr>
              <a:t>1 </a:t>
            </a:r>
            <a:r>
              <a:rPr lang="en-US" sz="1400" b="1">
                <a:solidFill>
                  <a:schemeClr val="bg1"/>
                </a:solidFill>
                <a:latin typeface="Arial" panose="020B0604020202020204" pitchFamily="34" charset="0"/>
              </a:rPr>
              <a:t> Percentage was calculated among transplants during 2015-2024.</a:t>
            </a:r>
            <a:endParaRPr lang="en-US" sz="1400" b="1">
              <a:solidFill>
                <a:schemeClr val="bg1"/>
              </a:solidFill>
            </a:endParaRPr>
          </a:p>
        </p:txBody>
      </p:sp>
      <p:sp>
        <p:nvSpPr>
          <p:cNvPr id="6" name="TextBox 5">
            <a:extLst>
              <a:ext uri="{FF2B5EF4-FFF2-40B4-BE49-F238E27FC236}">
                <a16:creationId xmlns:a16="http://schemas.microsoft.com/office/drawing/2014/main" id="{3E21854E-30E6-2D85-DFD7-D4EFD10EB72C}"/>
              </a:ext>
            </a:extLst>
          </p:cNvPr>
          <p:cNvSpPr txBox="1"/>
          <p:nvPr/>
        </p:nvSpPr>
        <p:spPr>
          <a:xfrm>
            <a:off x="1219200" y="5756674"/>
            <a:ext cx="10611635" cy="523220"/>
          </a:xfrm>
          <a:prstGeom prst="rect">
            <a:avLst/>
          </a:prstGeom>
          <a:noFill/>
        </p:spPr>
        <p:txBody>
          <a:bodyPr wrap="square" rtlCol="0">
            <a:spAutoFit/>
          </a:bodyPr>
          <a:lstStyle/>
          <a:p>
            <a:r>
              <a:rPr lang="en-US" sz="1400" b="1">
                <a:solidFill>
                  <a:srgbClr val="002060"/>
                </a:solidFill>
              </a:rPr>
              <a:t>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 </a:t>
            </a:r>
            <a:endParaRPr lang="en-US" sz="1400">
              <a:solidFill>
                <a:srgbClr val="002060"/>
              </a:solidFill>
            </a:endParaRPr>
          </a:p>
          <a:p>
            <a:r>
              <a:rPr lang="en-US" sz="1400" b="1">
                <a:solidFill>
                  <a:srgbClr val="002060"/>
                </a:solidFill>
              </a:rPr>
              <a:t> </a:t>
            </a:r>
            <a:endParaRPr lang="en-US" sz="1400">
              <a:solidFill>
                <a:srgbClr val="002060"/>
              </a:solidFill>
            </a:endParaRPr>
          </a:p>
        </p:txBody>
      </p:sp>
    </p:spTree>
    <p:extLst>
      <p:ext uri="{BB962C8B-B14F-4D97-AF65-F5344CB8AC3E}">
        <p14:creationId xmlns:p14="http://schemas.microsoft.com/office/powerpoint/2010/main" val="24164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DC7D-D988-D31F-190E-23D0CE61F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4FF4D-BDE0-3E1F-70A6-C58F215FEAD0}"/>
              </a:ext>
            </a:extLst>
          </p:cNvPr>
          <p:cNvSpPr>
            <a:spLocks noGrp="1"/>
          </p:cNvSpPr>
          <p:nvPr>
            <p:ph type="title"/>
          </p:nvPr>
        </p:nvSpPr>
        <p:spPr>
          <a:xfrm>
            <a:off x="1648175" y="-88032"/>
            <a:ext cx="9144000" cy="990600"/>
          </a:xfrm>
        </p:spPr>
        <p:txBody>
          <a:bodyPr/>
          <a:lstStyle/>
          <a:p>
            <a:r>
              <a:rPr lang="en-US" sz="3600">
                <a:solidFill>
                  <a:srgbClr val="002060"/>
                </a:solidFill>
              </a:rPr>
              <a:t>Heart Transplants, 2005-2025</a:t>
            </a:r>
          </a:p>
        </p:txBody>
      </p:sp>
      <p:sp>
        <p:nvSpPr>
          <p:cNvPr id="9" name="TextBox 8">
            <a:extLst>
              <a:ext uri="{FF2B5EF4-FFF2-40B4-BE49-F238E27FC236}">
                <a16:creationId xmlns:a16="http://schemas.microsoft.com/office/drawing/2014/main" id="{E6E7CC68-3C61-7E90-45F5-E671BC84927A}"/>
              </a:ext>
            </a:extLst>
          </p:cNvPr>
          <p:cNvSpPr txBox="1"/>
          <p:nvPr/>
        </p:nvSpPr>
        <p:spPr>
          <a:xfrm>
            <a:off x="1119215" y="5894950"/>
            <a:ext cx="10909300" cy="523220"/>
          </a:xfrm>
          <a:prstGeom prst="rect">
            <a:avLst/>
          </a:prstGeom>
          <a:noFill/>
        </p:spPr>
        <p:txBody>
          <a:bodyPr wrap="square" rtlCol="0">
            <a:spAutoFit/>
          </a:bodyPr>
          <a:lstStyle/>
          <a:p>
            <a:r>
              <a:rPr lang="en-US" sz="1400" b="1">
                <a:solidFill>
                  <a:srgbClr val="002060"/>
                </a:solidFill>
              </a:rPr>
              <a:t>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 </a:t>
            </a:r>
            <a:endParaRPr lang="en-US" sz="1400">
              <a:solidFill>
                <a:srgbClr val="002060"/>
              </a:solidFill>
            </a:endParaRPr>
          </a:p>
          <a:p>
            <a:r>
              <a:rPr lang="en-US" sz="1400" b="1">
                <a:solidFill>
                  <a:srgbClr val="002060"/>
                </a:solidFill>
              </a:rPr>
              <a:t> </a:t>
            </a:r>
            <a:endParaRPr lang="en-US" sz="1400">
              <a:solidFill>
                <a:srgbClr val="002060"/>
              </a:solidFill>
            </a:endParaRPr>
          </a:p>
        </p:txBody>
      </p:sp>
      <p:graphicFrame>
        <p:nvGraphicFramePr>
          <p:cNvPr id="5" name="Table 4">
            <a:extLst>
              <a:ext uri="{FF2B5EF4-FFF2-40B4-BE49-F238E27FC236}">
                <a16:creationId xmlns:a16="http://schemas.microsoft.com/office/drawing/2014/main" id="{5BC25704-F5E0-0005-042E-2A440CF7D6C6}"/>
              </a:ext>
            </a:extLst>
          </p:cNvPr>
          <p:cNvGraphicFramePr>
            <a:graphicFrameLocks noGrp="1"/>
          </p:cNvGraphicFramePr>
          <p:nvPr>
            <p:extLst>
              <p:ext uri="{D42A27DB-BD31-4B8C-83A1-F6EECF244321}">
                <p14:modId xmlns:p14="http://schemas.microsoft.com/office/powerpoint/2010/main" val="2658142451"/>
              </p:ext>
            </p:extLst>
          </p:nvPr>
        </p:nvGraphicFramePr>
        <p:xfrm>
          <a:off x="857953" y="808998"/>
          <a:ext cx="10724445" cy="4396052"/>
        </p:xfrm>
        <a:graphic>
          <a:graphicData uri="http://schemas.openxmlformats.org/drawingml/2006/table">
            <a:tbl>
              <a:tblPr/>
              <a:tblGrid>
                <a:gridCol w="5865108">
                  <a:extLst>
                    <a:ext uri="{9D8B030D-6E8A-4147-A177-3AD203B41FA5}">
                      <a16:colId xmlns:a16="http://schemas.microsoft.com/office/drawing/2014/main" val="2924861617"/>
                    </a:ext>
                  </a:extLst>
                </a:gridCol>
                <a:gridCol w="2463571">
                  <a:extLst>
                    <a:ext uri="{9D8B030D-6E8A-4147-A177-3AD203B41FA5}">
                      <a16:colId xmlns:a16="http://schemas.microsoft.com/office/drawing/2014/main" val="1993693889"/>
                    </a:ext>
                  </a:extLst>
                </a:gridCol>
                <a:gridCol w="2395766">
                  <a:extLst>
                    <a:ext uri="{9D8B030D-6E8A-4147-A177-3AD203B41FA5}">
                      <a16:colId xmlns:a16="http://schemas.microsoft.com/office/drawing/2014/main" val="1511970714"/>
                    </a:ext>
                  </a:extLst>
                </a:gridCol>
              </a:tblGrid>
              <a:tr h="350329">
                <a:tc rowSpan="2">
                  <a:txBody>
                    <a:bodyPr/>
                    <a:lstStyle/>
                    <a:p>
                      <a:pPr algn="l" fontAlgn="ctr"/>
                      <a:r>
                        <a:rPr lang="en-US" sz="1800" b="1" i="0" u="none" strike="noStrike">
                          <a:solidFill>
                            <a:srgbClr val="000000"/>
                          </a:solidFill>
                          <a:effectLst/>
                          <a:latin typeface="+mn-lt"/>
                        </a:rPr>
                        <a:t>Transplant Variables</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Adult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Pediatric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1881864201"/>
                  </a:ext>
                </a:extLst>
              </a:tr>
              <a:tr h="350329">
                <a:tc vMerge="1">
                  <a:txBody>
                    <a:bodyPr/>
                    <a:lstStyle/>
                    <a:p>
                      <a:endParaRPr lang="en-US"/>
                    </a:p>
                  </a:txBody>
                  <a:tcPr/>
                </a:tc>
                <a:tc>
                  <a:txBody>
                    <a:bodyPr/>
                    <a:lstStyle/>
                    <a:p>
                      <a:pPr algn="ctr" rtl="0" fontAlgn="ctr"/>
                      <a:r>
                        <a:rPr lang="en-US" sz="1800" b="1" i="0" u="none" strike="noStrike">
                          <a:solidFill>
                            <a:srgbClr val="000000"/>
                          </a:solidFill>
                          <a:effectLst/>
                          <a:latin typeface="+mn-lt"/>
                        </a:rPr>
                        <a:t>(N=71555)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(N=10953)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217068657"/>
                  </a:ext>
                </a:extLst>
              </a:tr>
              <a:tr h="452038">
                <a:tc>
                  <a:txBody>
                    <a:bodyPr/>
                    <a:lstStyle/>
                    <a:p>
                      <a:pPr algn="l" rtl="0" fontAlgn="ctr"/>
                      <a:r>
                        <a:rPr lang="en-US" sz="1800" b="1" i="0" u="none" strike="noStrike">
                          <a:solidFill>
                            <a:srgbClr val="000000"/>
                          </a:solidFill>
                          <a:effectLst/>
                          <a:latin typeface="+mn-lt"/>
                        </a:rPr>
                        <a:t>Donor-recipient sex combination</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41461124"/>
                  </a:ext>
                </a:extLst>
              </a:tr>
              <a:tr h="452038">
                <a:tc>
                  <a:txBody>
                    <a:bodyPr/>
                    <a:lstStyle/>
                    <a:p>
                      <a:pPr algn="l" rtl="0" fontAlgn="ctr"/>
                      <a:r>
                        <a:rPr lang="en-US" sz="1800" b="1" i="0" u="none" strike="noStrike">
                          <a:solidFill>
                            <a:srgbClr val="000000"/>
                          </a:solidFill>
                          <a:effectLst/>
                          <a:latin typeface="+mn-lt"/>
                        </a:rPr>
                        <a:t>    Female-female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16.0%</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19.8%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75893355"/>
                  </a:ext>
                </a:extLst>
              </a:tr>
              <a:tr h="452038">
                <a:tc>
                  <a:txBody>
                    <a:bodyPr/>
                    <a:lstStyle/>
                    <a:p>
                      <a:pPr algn="l" rtl="0" fontAlgn="ctr"/>
                      <a:r>
                        <a:rPr lang="en-US" sz="1800" b="1" i="0" u="none" strike="noStrike">
                          <a:solidFill>
                            <a:srgbClr val="000000"/>
                          </a:solidFill>
                          <a:effectLst/>
                          <a:latin typeface="+mn-lt"/>
                        </a:rPr>
                        <a:t>    Female-male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13.2%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20.9%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50763747"/>
                  </a:ext>
                </a:extLst>
              </a:tr>
              <a:tr h="452038">
                <a:tc>
                  <a:txBody>
                    <a:bodyPr/>
                    <a:lstStyle/>
                    <a:p>
                      <a:pPr algn="l" rtl="0" fontAlgn="ctr"/>
                      <a:r>
                        <a:rPr lang="en-US" sz="1800" b="1" i="0" u="none" strike="noStrike">
                          <a:solidFill>
                            <a:srgbClr val="000000"/>
                          </a:solidFill>
                          <a:effectLst/>
                          <a:latin typeface="+mn-lt"/>
                        </a:rPr>
                        <a:t>    Male-female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10.4%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25.0%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5573658"/>
                  </a:ext>
                </a:extLst>
              </a:tr>
              <a:tr h="452038">
                <a:tc>
                  <a:txBody>
                    <a:bodyPr/>
                    <a:lstStyle/>
                    <a:p>
                      <a:pPr algn="l" rtl="0" fontAlgn="ctr"/>
                      <a:r>
                        <a:rPr lang="en-US" sz="1800" b="1" i="0" u="none" strike="noStrike">
                          <a:solidFill>
                            <a:srgbClr val="000000"/>
                          </a:solidFill>
                          <a:effectLst/>
                          <a:latin typeface="+mn-lt"/>
                        </a:rPr>
                        <a:t>    Male-male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60.4%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gn="ctr">
                        <a:lnSpc>
                          <a:spcPct val="115000"/>
                        </a:lnSpc>
                        <a:spcBef>
                          <a:spcPts val="95"/>
                        </a:spcBef>
                        <a:spcAft>
                          <a:spcPts val="95"/>
                        </a:spcAft>
                        <a:buNone/>
                      </a:pPr>
                      <a:r>
                        <a:rPr lang="en-US" sz="1800" b="1" kern="100">
                          <a:solidFill>
                            <a:srgbClr val="000000"/>
                          </a:solidFill>
                          <a:effectLst/>
                          <a:latin typeface="+mn-lt"/>
                          <a:ea typeface="Times New Roman" panose="02020603050405020304" pitchFamily="18" charset="0"/>
                        </a:rPr>
                        <a:t> 34.3% </a:t>
                      </a:r>
                      <a:endParaRPr lang="en-US" sz="1800" b="1" kern="100">
                        <a:effectLst/>
                        <a:latin typeface="+mn-lt"/>
                        <a:ea typeface="Times New Roman" panose="02020603050405020304" pitchFamily="18" charset="0"/>
                      </a:endParaRPr>
                    </a:p>
                  </a:txBody>
                  <a:tcPr marL="12065" marR="12065" marT="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721802903"/>
                  </a:ext>
                </a:extLst>
              </a:tr>
              <a:tr h="531128">
                <a:tc>
                  <a:txBody>
                    <a:bodyPr/>
                    <a:lstStyle/>
                    <a:p>
                      <a:pPr algn="l" rtl="0" fontAlgn="ctr"/>
                      <a:r>
                        <a:rPr lang="en-US" sz="1800" b="1" i="0" u="none" strike="noStrike">
                          <a:solidFill>
                            <a:srgbClr val="000000"/>
                          </a:solidFill>
                          <a:effectLst/>
                          <a:latin typeface="+mn-lt"/>
                        </a:rPr>
                        <a:t>Donor-recipient predicted heart mass difference (%)</a:t>
                      </a:r>
                      <a:r>
                        <a:rPr lang="en-US" sz="1800" b="1" i="0" u="none" strike="noStrike" baseline="30000">
                          <a:solidFill>
                            <a:srgbClr val="000000"/>
                          </a:solidFill>
                          <a:effectLst/>
                          <a:latin typeface="+mn-lt"/>
                        </a:rPr>
                        <a:t> 1</a:t>
                      </a:r>
                      <a:endParaRPr lang="en-US" sz="1800" b="1" i="0" u="none" strike="noStrike">
                        <a:solidFill>
                          <a:srgbClr val="000000"/>
                        </a:solidFill>
                        <a:effectLst/>
                        <a:latin typeface="+mn-lt"/>
                      </a:endParaRP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1.1 (-8.3 - 13.1)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N/A</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58276213"/>
                  </a:ext>
                </a:extLst>
              </a:tr>
              <a:tr h="452038">
                <a:tc>
                  <a:txBody>
                    <a:bodyPr/>
                    <a:lstStyle/>
                    <a:p>
                      <a:pPr algn="l" rtl="0" fontAlgn="ctr"/>
                      <a:r>
                        <a:rPr lang="en-US" sz="1800" b="1" i="0" u="none" strike="noStrike">
                          <a:solidFill>
                            <a:srgbClr val="000000"/>
                          </a:solidFill>
                          <a:effectLst/>
                          <a:latin typeface="+mn-lt"/>
                        </a:rPr>
                        <a:t>Donor-recipient weight ratio</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N/A</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1.3 (1.1 - 1.7)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17653374"/>
                  </a:ext>
                </a:extLst>
              </a:tr>
              <a:tr h="452038">
                <a:tc>
                  <a:txBody>
                    <a:bodyPr/>
                    <a:lstStyle/>
                    <a:p>
                      <a:pPr algn="l" rtl="0" fontAlgn="ctr"/>
                      <a:r>
                        <a:rPr lang="en-US" sz="1800" b="1" i="0" u="none" strike="noStrike">
                          <a:solidFill>
                            <a:srgbClr val="000000"/>
                          </a:solidFill>
                          <a:effectLst/>
                          <a:latin typeface="+mn-lt"/>
                        </a:rPr>
                        <a:t>Total organ preservation time (hours)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3.4 (2.6 - 4.0)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3.6 (3.0 - 4.3)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5018449"/>
                  </a:ext>
                </a:extLst>
              </a:tr>
            </a:tbl>
          </a:graphicData>
        </a:graphic>
      </p:graphicFrame>
      <p:sp>
        <p:nvSpPr>
          <p:cNvPr id="4" name="Rectangle 3">
            <a:extLst>
              <a:ext uri="{FF2B5EF4-FFF2-40B4-BE49-F238E27FC236}">
                <a16:creationId xmlns:a16="http://schemas.microsoft.com/office/drawing/2014/main" id="{29F79618-6790-162B-B22C-49E670A220A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extBox 6">
            <a:extLst>
              <a:ext uri="{FF2B5EF4-FFF2-40B4-BE49-F238E27FC236}">
                <a16:creationId xmlns:a16="http://schemas.microsoft.com/office/drawing/2014/main" id="{DDA2C276-4DCA-A4D1-EE37-CFA9C101F449}"/>
              </a:ext>
            </a:extLst>
          </p:cNvPr>
          <p:cNvSpPr txBox="1"/>
          <p:nvPr/>
        </p:nvSpPr>
        <p:spPr>
          <a:xfrm>
            <a:off x="1119215" y="5310174"/>
            <a:ext cx="10724444" cy="307777"/>
          </a:xfrm>
          <a:prstGeom prst="rect">
            <a:avLst/>
          </a:prstGeom>
          <a:noFill/>
        </p:spPr>
        <p:txBody>
          <a:bodyPr wrap="square" rtlCol="0">
            <a:spAutoFit/>
          </a:bodyPr>
          <a:lstStyle/>
          <a:p>
            <a:r>
              <a:rPr lang="en-US" sz="1400" b="1" baseline="30000">
                <a:solidFill>
                  <a:schemeClr val="bg1"/>
                </a:solidFill>
              </a:rPr>
              <a:t>1</a:t>
            </a:r>
            <a:r>
              <a:rPr lang="en-US" sz="1400" b="1">
                <a:solidFill>
                  <a:schemeClr val="bg1"/>
                </a:solidFill>
              </a:rPr>
              <a:t> Predicted heart mass difference was calculated as [(donor heart mass – recipient heart mass)/recipient heart mass]*100. </a:t>
            </a:r>
          </a:p>
        </p:txBody>
      </p:sp>
      <p:sp>
        <p:nvSpPr>
          <p:cNvPr id="3" name="TextBox 2">
            <a:extLst>
              <a:ext uri="{FF2B5EF4-FFF2-40B4-BE49-F238E27FC236}">
                <a16:creationId xmlns:a16="http://schemas.microsoft.com/office/drawing/2014/main" id="{CAD17ABA-32EA-703E-53F4-45993E9A54DB}"/>
              </a:ext>
            </a:extLst>
          </p:cNvPr>
          <p:cNvSpPr txBox="1"/>
          <p:nvPr/>
        </p:nvSpPr>
        <p:spPr>
          <a:xfrm>
            <a:off x="3674276" y="5587173"/>
            <a:ext cx="6491621" cy="307777"/>
          </a:xfrm>
          <a:prstGeom prst="rect">
            <a:avLst/>
          </a:prstGeom>
          <a:noFill/>
        </p:spPr>
        <p:txBody>
          <a:bodyPr wrap="square" rtlCol="0">
            <a:spAutoFit/>
          </a:bodyPr>
          <a:lstStyle/>
          <a:p>
            <a:r>
              <a:rPr lang="en-US" sz="1400" b="1">
                <a:solidFill>
                  <a:srgbClr val="002060"/>
                </a:solidFill>
              </a:rPr>
              <a:t>Summary statistics included transplants with non-missing data.</a:t>
            </a:r>
            <a:endParaRPr lang="en-US" sz="1400">
              <a:solidFill>
                <a:srgbClr val="002060"/>
              </a:solidFill>
            </a:endParaRPr>
          </a:p>
        </p:txBody>
      </p:sp>
    </p:spTree>
    <p:extLst>
      <p:ext uri="{BB962C8B-B14F-4D97-AF65-F5344CB8AC3E}">
        <p14:creationId xmlns:p14="http://schemas.microsoft.com/office/powerpoint/2010/main" val="28428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4B19C-B55C-9428-FF06-992AEEF84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10A08-DADF-D3D7-1DE7-048623BAE594}"/>
              </a:ext>
            </a:extLst>
          </p:cNvPr>
          <p:cNvSpPr>
            <a:spLocks noGrp="1"/>
          </p:cNvSpPr>
          <p:nvPr>
            <p:ph type="title"/>
          </p:nvPr>
        </p:nvSpPr>
        <p:spPr>
          <a:xfrm>
            <a:off x="1946525" y="-185552"/>
            <a:ext cx="9144000" cy="990600"/>
          </a:xfrm>
        </p:spPr>
        <p:txBody>
          <a:bodyPr/>
          <a:lstStyle/>
          <a:p>
            <a:r>
              <a:rPr lang="en-US" sz="3600">
                <a:solidFill>
                  <a:srgbClr val="002060"/>
                </a:solidFill>
              </a:rPr>
              <a:t>Heart Transplants, 2005-2025</a:t>
            </a:r>
          </a:p>
        </p:txBody>
      </p:sp>
      <p:sp>
        <p:nvSpPr>
          <p:cNvPr id="9" name="TextBox 8">
            <a:extLst>
              <a:ext uri="{FF2B5EF4-FFF2-40B4-BE49-F238E27FC236}">
                <a16:creationId xmlns:a16="http://schemas.microsoft.com/office/drawing/2014/main" id="{54E54CEB-891C-D684-BD50-926670C3D56A}"/>
              </a:ext>
            </a:extLst>
          </p:cNvPr>
          <p:cNvSpPr txBox="1"/>
          <p:nvPr/>
        </p:nvSpPr>
        <p:spPr>
          <a:xfrm>
            <a:off x="7302500" y="6317339"/>
            <a:ext cx="5499100" cy="1169551"/>
          </a:xfrm>
          <a:prstGeom prst="rect">
            <a:avLst/>
          </a:prstGeom>
          <a:noFill/>
        </p:spPr>
        <p:txBody>
          <a:bodyPr wrap="square" rtlCol="0">
            <a:spAutoFit/>
          </a:bodyPr>
          <a:lstStyle/>
          <a:p>
            <a:r>
              <a:rPr lang="en-US" sz="1400" b="1">
                <a:solidFill>
                  <a:srgbClr val="002060"/>
                </a:solidFill>
              </a:rPr>
              <a:t>Summary statistics included transplants with non-missing data. 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 </a:t>
            </a:r>
            <a:endParaRPr lang="en-US" sz="1400">
              <a:solidFill>
                <a:srgbClr val="002060"/>
              </a:solidFill>
            </a:endParaRPr>
          </a:p>
          <a:p>
            <a:r>
              <a:rPr lang="en-US" sz="1400" b="1">
                <a:solidFill>
                  <a:srgbClr val="002060"/>
                </a:solidFill>
              </a:rPr>
              <a:t> </a:t>
            </a:r>
            <a:endParaRPr lang="en-US" sz="1400">
              <a:solidFill>
                <a:srgbClr val="002060"/>
              </a:solidFill>
            </a:endParaRPr>
          </a:p>
        </p:txBody>
      </p:sp>
      <p:graphicFrame>
        <p:nvGraphicFramePr>
          <p:cNvPr id="5" name="Table 4">
            <a:extLst>
              <a:ext uri="{FF2B5EF4-FFF2-40B4-BE49-F238E27FC236}">
                <a16:creationId xmlns:a16="http://schemas.microsoft.com/office/drawing/2014/main" id="{6BB3F7EA-13CC-3B81-5E4D-60D1E8D4DBA5}"/>
              </a:ext>
            </a:extLst>
          </p:cNvPr>
          <p:cNvGraphicFramePr>
            <a:graphicFrameLocks noGrp="1"/>
          </p:cNvGraphicFramePr>
          <p:nvPr>
            <p:extLst>
              <p:ext uri="{D42A27DB-BD31-4B8C-83A1-F6EECF244321}">
                <p14:modId xmlns:p14="http://schemas.microsoft.com/office/powerpoint/2010/main" val="920134063"/>
              </p:ext>
            </p:extLst>
          </p:nvPr>
        </p:nvGraphicFramePr>
        <p:xfrm>
          <a:off x="1188718" y="563656"/>
          <a:ext cx="10424160" cy="5390252"/>
        </p:xfrm>
        <a:graphic>
          <a:graphicData uri="http://schemas.openxmlformats.org/drawingml/2006/table">
            <a:tbl>
              <a:tblPr/>
              <a:tblGrid>
                <a:gridCol w="4916017">
                  <a:extLst>
                    <a:ext uri="{9D8B030D-6E8A-4147-A177-3AD203B41FA5}">
                      <a16:colId xmlns:a16="http://schemas.microsoft.com/office/drawing/2014/main" val="2924861617"/>
                    </a:ext>
                  </a:extLst>
                </a:gridCol>
                <a:gridCol w="2367306">
                  <a:extLst>
                    <a:ext uri="{9D8B030D-6E8A-4147-A177-3AD203B41FA5}">
                      <a16:colId xmlns:a16="http://schemas.microsoft.com/office/drawing/2014/main" val="1993693889"/>
                    </a:ext>
                  </a:extLst>
                </a:gridCol>
                <a:gridCol w="3140837">
                  <a:extLst>
                    <a:ext uri="{9D8B030D-6E8A-4147-A177-3AD203B41FA5}">
                      <a16:colId xmlns:a16="http://schemas.microsoft.com/office/drawing/2014/main" val="1511970714"/>
                    </a:ext>
                  </a:extLst>
                </a:gridCol>
              </a:tblGrid>
              <a:tr h="287110">
                <a:tc rowSpan="2">
                  <a:txBody>
                    <a:bodyPr/>
                    <a:lstStyle/>
                    <a:p>
                      <a:pPr algn="l" fontAlgn="ctr"/>
                      <a:r>
                        <a:rPr lang="en-US" sz="1800" b="0"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1881864201"/>
                  </a:ext>
                </a:extLst>
              </a:tr>
              <a:tr h="287110">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(N=71555)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(N=10953)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217068657"/>
                  </a:ext>
                </a:extLst>
              </a:tr>
              <a:tr h="370464">
                <a:tc>
                  <a:txBody>
                    <a:bodyPr/>
                    <a:lstStyle/>
                    <a:p>
                      <a:pPr algn="l" rtl="0" fontAlgn="ctr"/>
                      <a:r>
                        <a:rPr lang="en-US" sz="1800" b="1" i="0" u="none" strike="noStrike">
                          <a:solidFill>
                            <a:srgbClr val="000000"/>
                          </a:solidFill>
                          <a:effectLst/>
                          <a:latin typeface="Arial" panose="020B0604020202020204" pitchFamily="34" charset="0"/>
                        </a:rPr>
                        <a:t>Geographic location of transplant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41461124"/>
                  </a:ext>
                </a:extLst>
              </a:tr>
              <a:tr h="370464">
                <a:tc>
                  <a:txBody>
                    <a:bodyPr/>
                    <a:lstStyle/>
                    <a:p>
                      <a:pPr algn="l" rtl="0" fontAlgn="ctr"/>
                      <a:r>
                        <a:rPr lang="en-US" sz="1800" b="1" i="0" u="none" strike="noStrike">
                          <a:solidFill>
                            <a:srgbClr val="000000"/>
                          </a:solidFill>
                          <a:effectLst/>
                          <a:latin typeface="Arial" panose="020B0604020202020204" pitchFamily="34" charset="0"/>
                        </a:rPr>
                        <a:t>    Asia-Pacific</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75893355"/>
                  </a:ext>
                </a:extLst>
              </a:tr>
              <a:tr h="370464">
                <a:tc>
                  <a:txBody>
                    <a:bodyPr/>
                    <a:lstStyle/>
                    <a:p>
                      <a:pPr algn="l" rtl="0" fontAlgn="ctr"/>
                      <a:r>
                        <a:rPr lang="en-US" sz="1800" b="1" i="0" u="none" strike="noStrike">
                          <a:solidFill>
                            <a:srgbClr val="000000"/>
                          </a:solidFill>
                          <a:effectLst/>
                          <a:latin typeface="Arial" panose="020B0604020202020204" pitchFamily="34" charset="0"/>
                        </a:rPr>
                        <a:t>    Europe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14.2%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13.6%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50763747"/>
                  </a:ext>
                </a:extLst>
              </a:tr>
              <a:tr h="370464">
                <a:tc>
                  <a:txBody>
                    <a:bodyPr/>
                    <a:lstStyle/>
                    <a:p>
                      <a:pPr algn="l" rtl="0" fontAlgn="ctr"/>
                      <a:r>
                        <a:rPr lang="en-US" sz="1800" b="1" i="0" u="none" strike="noStrike">
                          <a:solidFill>
                            <a:srgbClr val="000000"/>
                          </a:solidFill>
                          <a:effectLst/>
                          <a:latin typeface="Arial" panose="020B0604020202020204" pitchFamily="34" charset="0"/>
                        </a:rPr>
                        <a:t>    Middle East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0.2%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0.4%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5573658"/>
                  </a:ext>
                </a:extLst>
              </a:tr>
              <a:tr h="370464">
                <a:tc>
                  <a:txBody>
                    <a:bodyPr/>
                    <a:lstStyle/>
                    <a:p>
                      <a:pPr algn="l" rtl="0" fontAlgn="ctr"/>
                      <a:r>
                        <a:rPr lang="en-US" sz="1800" b="1" i="0" u="none" strike="noStrike">
                          <a:solidFill>
                            <a:srgbClr val="000000"/>
                          </a:solidFill>
                          <a:effectLst/>
                          <a:latin typeface="Arial" panose="020B0604020202020204" pitchFamily="34" charset="0"/>
                        </a:rPr>
                        <a:t>    North America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78.1%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80.0%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58276213"/>
                  </a:ext>
                </a:extLst>
              </a:tr>
              <a:tr h="3704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Arial" panose="020B0604020202020204" pitchFamily="34" charset="0"/>
                        </a:rPr>
                        <a:t>    South America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5.3%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913411192"/>
                  </a:ext>
                </a:extLst>
              </a:tr>
              <a:tr h="3704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Arial" panose="020B0604020202020204" pitchFamily="34" charset="0"/>
                        </a:rPr>
                        <a:t>Transplant era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Arial" panose="020B0604020202020204" pitchFamily="34" charset="0"/>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Arial" panose="020B0604020202020204" pitchFamily="34" charset="0"/>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17653374"/>
                  </a:ext>
                </a:extLst>
              </a:tr>
              <a:tr h="370464">
                <a:tc>
                  <a:txBody>
                    <a:bodyPr/>
                    <a:lstStyle/>
                    <a:p>
                      <a:pPr algn="l" rtl="0" fontAlgn="ctr"/>
                      <a:r>
                        <a:rPr lang="en-US" sz="1800" b="1" i="0" u="none" strike="noStrike">
                          <a:solidFill>
                            <a:srgbClr val="000000"/>
                          </a:solidFill>
                          <a:effectLst/>
                          <a:latin typeface="Arial" panose="020B0604020202020204" pitchFamily="34" charset="0"/>
                        </a:rPr>
                        <a:t>    2005-2009</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16.4%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18.3%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5018449"/>
                  </a:ext>
                </a:extLst>
              </a:tr>
              <a:tr h="370464">
                <a:tc>
                  <a:txBody>
                    <a:bodyPr/>
                    <a:lstStyle/>
                    <a:p>
                      <a:pPr algn="l" rtl="0" fontAlgn="ctr"/>
                      <a:r>
                        <a:rPr lang="en-US" sz="1800" b="1" i="0" u="none" strike="noStrike">
                          <a:solidFill>
                            <a:srgbClr val="000000"/>
                          </a:solidFill>
                          <a:effectLst/>
                          <a:latin typeface="Arial" panose="020B0604020202020204" pitchFamily="34" charset="0"/>
                        </a:rPr>
                        <a:t>    2010-2017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33.6%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36.7%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84609706"/>
                  </a:ext>
                </a:extLst>
              </a:tr>
              <a:tr h="370464">
                <a:tc>
                  <a:txBody>
                    <a:bodyPr/>
                    <a:lstStyle/>
                    <a:p>
                      <a:pPr algn="l" rtl="0" fontAlgn="ctr"/>
                      <a:r>
                        <a:rPr lang="en-US" sz="1800" b="1" i="0" u="none" strike="noStrike">
                          <a:solidFill>
                            <a:srgbClr val="000000"/>
                          </a:solidFill>
                          <a:effectLst/>
                          <a:latin typeface="Arial" panose="020B0604020202020204" pitchFamily="34" charset="0"/>
                        </a:rPr>
                        <a:t>    2018-2025</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50.0%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45.0%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40919467"/>
                  </a:ext>
                </a:extLst>
              </a:tr>
              <a:tr h="370464">
                <a:tc>
                  <a:txBody>
                    <a:bodyPr/>
                    <a:lstStyle/>
                    <a:p>
                      <a:pPr algn="l" rtl="0" fontAlgn="ctr"/>
                      <a:r>
                        <a:rPr lang="en-US" sz="1800" b="1" i="0" u="none" strike="noStrike">
                          <a:solidFill>
                            <a:srgbClr val="000000"/>
                          </a:solidFill>
                          <a:effectLst/>
                          <a:latin typeface="Arial" panose="020B0604020202020204" pitchFamily="34" charset="0"/>
                        </a:rPr>
                        <a:t>Country income level </a:t>
                      </a:r>
                      <a:r>
                        <a:rPr lang="en-US" sz="1800" b="1" i="0" u="none" strike="noStrike" baseline="30000">
                          <a:solidFill>
                            <a:srgbClr val="000000"/>
                          </a:solidFill>
                          <a:effectLst/>
                          <a:latin typeface="Arial" panose="020B0604020202020204" pitchFamily="34" charset="0"/>
                        </a:rPr>
                        <a:t>1</a:t>
                      </a:r>
                      <a:endParaRPr lang="en-US" sz="1800" b="1" i="0" u="none" strike="noStrike">
                        <a:solidFill>
                          <a:srgbClr val="000000"/>
                        </a:solidFill>
                        <a:effectLst/>
                        <a:latin typeface="Arial" panose="020B0604020202020204" pitchFamily="34" charset="0"/>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822741142"/>
                  </a:ext>
                </a:extLst>
              </a:tr>
              <a:tr h="370464">
                <a:tc>
                  <a:txBody>
                    <a:bodyPr/>
                    <a:lstStyle/>
                    <a:p>
                      <a:pPr algn="l" rtl="0" fontAlgn="ctr"/>
                      <a:r>
                        <a:rPr lang="en-US" sz="1800" b="1" i="0" u="none" strike="noStrike">
                          <a:solidFill>
                            <a:srgbClr val="000000"/>
                          </a:solidFill>
                          <a:effectLst/>
                          <a:latin typeface="Arial" panose="020B0604020202020204" pitchFamily="34" charset="0"/>
                        </a:rPr>
                        <a:t>    High</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93.7%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94.1%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91859690"/>
                  </a:ext>
                </a:extLst>
              </a:tr>
              <a:tr h="370464">
                <a:tc>
                  <a:txBody>
                    <a:bodyPr/>
                    <a:lstStyle/>
                    <a:p>
                      <a:pPr algn="l" rtl="0" fontAlgn="ctr"/>
                      <a:r>
                        <a:rPr lang="en-US" sz="1800" b="1" i="0" u="none" strike="noStrike">
                          <a:solidFill>
                            <a:srgbClr val="000000"/>
                          </a:solidFill>
                          <a:effectLst/>
                          <a:latin typeface="Arial" panose="020B0604020202020204" pitchFamily="34" charset="0"/>
                        </a:rPr>
                        <a:t>    Middle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6.3%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Arial" panose="020B0604020202020204" pitchFamily="34" charset="0"/>
                        </a:rPr>
                        <a:t>5.9%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27727582"/>
                  </a:ext>
                </a:extLst>
              </a:tr>
            </a:tbl>
          </a:graphicData>
        </a:graphic>
      </p:graphicFrame>
      <p:sp>
        <p:nvSpPr>
          <p:cNvPr id="4" name="Rectangle 3">
            <a:extLst>
              <a:ext uri="{FF2B5EF4-FFF2-40B4-BE49-F238E27FC236}">
                <a16:creationId xmlns:a16="http://schemas.microsoft.com/office/drawing/2014/main" id="{BBF1B140-A125-600C-1E88-2BE642785CD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3" name="TextBox 2">
            <a:extLst>
              <a:ext uri="{FF2B5EF4-FFF2-40B4-BE49-F238E27FC236}">
                <a16:creationId xmlns:a16="http://schemas.microsoft.com/office/drawing/2014/main" id="{FC632B97-33CD-633B-B526-2FA68F911B7D}"/>
              </a:ext>
            </a:extLst>
          </p:cNvPr>
          <p:cNvSpPr txBox="1"/>
          <p:nvPr/>
        </p:nvSpPr>
        <p:spPr>
          <a:xfrm>
            <a:off x="549565" y="6018831"/>
            <a:ext cx="12379623" cy="307777"/>
          </a:xfrm>
          <a:prstGeom prst="rect">
            <a:avLst/>
          </a:prstGeom>
          <a:noFill/>
        </p:spPr>
        <p:txBody>
          <a:bodyPr wrap="square" rtlCol="0">
            <a:spAutoFit/>
          </a:bodyPr>
          <a:lstStyle/>
          <a:p>
            <a:r>
              <a:rPr lang="en-US" sz="1400" b="1" baseline="30000">
                <a:solidFill>
                  <a:srgbClr val="000000"/>
                </a:solidFill>
              </a:rPr>
              <a:t>1 </a:t>
            </a:r>
            <a:r>
              <a:rPr lang="en-US" sz="1400" b="1">
                <a:solidFill>
                  <a:schemeClr val="bg1"/>
                </a:solidFill>
              </a:rPr>
              <a:t>Source: World Bank classifications (</a:t>
            </a:r>
            <a:r>
              <a:rPr lang="en-US" sz="1400" b="1" u="sng">
                <a:solidFill>
                  <a:schemeClr val="bg1"/>
                </a:solidFill>
                <a:hlinkClick r:id="rId3">
                  <a:extLst>
                    <a:ext uri="{A12FA001-AC4F-418D-AE19-62706E023703}">
                      <ahyp:hlinkClr xmlns:ahyp="http://schemas.microsoft.com/office/drawing/2018/hyperlinkcolor" val="tx"/>
                    </a:ext>
                  </a:extLst>
                </a:hlinkClick>
              </a:rPr>
              <a:t>https://datatopics.worldbank.org/world-development-indicators/the-world-by-income-and-region.html</a:t>
            </a:r>
            <a:r>
              <a:rPr lang="en-US" sz="1400" b="1">
                <a:solidFill>
                  <a:schemeClr val="bg1"/>
                </a:solidFill>
              </a:rPr>
              <a:t>).</a:t>
            </a:r>
          </a:p>
        </p:txBody>
      </p:sp>
    </p:spTree>
    <p:extLst>
      <p:ext uri="{BB962C8B-B14F-4D97-AF65-F5344CB8AC3E}">
        <p14:creationId xmlns:p14="http://schemas.microsoft.com/office/powerpoint/2010/main" val="157549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479CA-3D56-69B9-80F6-DD13BCA29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AB43D-B1D6-75A3-C57E-D62C5D24FB59}"/>
              </a:ext>
            </a:extLst>
          </p:cNvPr>
          <p:cNvSpPr>
            <a:spLocks noGrp="1"/>
          </p:cNvSpPr>
          <p:nvPr>
            <p:ph type="title"/>
          </p:nvPr>
        </p:nvSpPr>
        <p:spPr>
          <a:xfrm>
            <a:off x="566777" y="165836"/>
            <a:ext cx="11668046" cy="812800"/>
          </a:xfrm>
        </p:spPr>
        <p:txBody>
          <a:bodyPr/>
          <a:lstStyle/>
          <a:p>
            <a:r>
              <a:rPr lang="en-US" sz="3600">
                <a:solidFill>
                  <a:srgbClr val="002060"/>
                </a:solidFill>
              </a:rPr>
              <a:t>Heart Transplants by ABO Blood Group, 2005-2025 </a:t>
            </a:r>
          </a:p>
        </p:txBody>
      </p:sp>
      <p:graphicFrame>
        <p:nvGraphicFramePr>
          <p:cNvPr id="14" name="Content Placeholder 10">
            <a:extLst>
              <a:ext uri="{FF2B5EF4-FFF2-40B4-BE49-F238E27FC236}">
                <a16:creationId xmlns:a16="http://schemas.microsoft.com/office/drawing/2014/main" id="{2CFDEF84-9598-0C40-65A6-A906314A9301}"/>
              </a:ext>
            </a:extLst>
          </p:cNvPr>
          <p:cNvGraphicFramePr>
            <a:graphicFrameLocks/>
          </p:cNvGraphicFramePr>
          <p:nvPr>
            <p:extLst>
              <p:ext uri="{D42A27DB-BD31-4B8C-83A1-F6EECF244321}">
                <p14:modId xmlns:p14="http://schemas.microsoft.com/office/powerpoint/2010/main" val="1277973309"/>
              </p:ext>
            </p:extLst>
          </p:nvPr>
        </p:nvGraphicFramePr>
        <p:xfrm>
          <a:off x="705292" y="1042057"/>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639897D7-03A1-3EC1-FC21-0300B481556B}"/>
              </a:ext>
            </a:extLst>
          </p:cNvPr>
          <p:cNvGraphicFramePr>
            <a:graphicFrameLocks/>
          </p:cNvGraphicFramePr>
          <p:nvPr>
            <p:extLst>
              <p:ext uri="{D42A27DB-BD31-4B8C-83A1-F6EECF244321}">
                <p14:modId xmlns:p14="http://schemas.microsoft.com/office/powerpoint/2010/main" val="2426089927"/>
              </p:ext>
            </p:extLst>
          </p:nvPr>
        </p:nvGraphicFramePr>
        <p:xfrm>
          <a:off x="4283478" y="914910"/>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00A8B6E1-4FAB-233A-0D30-C2E9AFF01994}"/>
              </a:ext>
            </a:extLst>
          </p:cNvPr>
          <p:cNvSpPr txBox="1"/>
          <p:nvPr/>
        </p:nvSpPr>
        <p:spPr>
          <a:xfrm>
            <a:off x="1803744" y="580666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8F91BA6A-5BDB-7FE9-90D5-8632E2ADD25D}"/>
              </a:ext>
            </a:extLst>
          </p:cNvPr>
          <p:cNvSpPr txBox="1"/>
          <p:nvPr/>
        </p:nvSpPr>
        <p:spPr>
          <a:xfrm>
            <a:off x="8512228" y="5806663"/>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6B563AC9-DE3C-E4D7-1233-8EC5BFFA219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2276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0EF3-4DF2-B68D-848D-9E818F844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C1727-DD99-F70D-22A2-6F198F900E26}"/>
              </a:ext>
            </a:extLst>
          </p:cNvPr>
          <p:cNvSpPr>
            <a:spLocks noGrp="1"/>
          </p:cNvSpPr>
          <p:nvPr>
            <p:ph type="title"/>
          </p:nvPr>
        </p:nvSpPr>
        <p:spPr>
          <a:xfrm>
            <a:off x="1524000" y="151996"/>
            <a:ext cx="9753600" cy="812800"/>
          </a:xfrm>
        </p:spPr>
        <p:txBody>
          <a:bodyPr/>
          <a:lstStyle/>
          <a:p>
            <a:r>
              <a:rPr lang="en-US" sz="3600">
                <a:solidFill>
                  <a:srgbClr val="002060"/>
                </a:solidFill>
              </a:rPr>
              <a:t>Heart Transplants by Diagnosis, 2005-2025 </a:t>
            </a:r>
          </a:p>
        </p:txBody>
      </p:sp>
      <p:graphicFrame>
        <p:nvGraphicFramePr>
          <p:cNvPr id="15" name="Content Placeholder 10">
            <a:extLst>
              <a:ext uri="{FF2B5EF4-FFF2-40B4-BE49-F238E27FC236}">
                <a16:creationId xmlns:a16="http://schemas.microsoft.com/office/drawing/2014/main" id="{900C31FA-A1B2-F41C-8B91-B17919404842}"/>
              </a:ext>
            </a:extLst>
          </p:cNvPr>
          <p:cNvGraphicFramePr>
            <a:graphicFrameLocks/>
          </p:cNvGraphicFramePr>
          <p:nvPr>
            <p:extLst>
              <p:ext uri="{D42A27DB-BD31-4B8C-83A1-F6EECF244321}">
                <p14:modId xmlns:p14="http://schemas.microsoft.com/office/powerpoint/2010/main" val="2927229879"/>
              </p:ext>
            </p:extLst>
          </p:nvPr>
        </p:nvGraphicFramePr>
        <p:xfrm>
          <a:off x="6400798" y="712721"/>
          <a:ext cx="6598652" cy="6020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10">
            <a:extLst>
              <a:ext uri="{FF2B5EF4-FFF2-40B4-BE49-F238E27FC236}">
                <a16:creationId xmlns:a16="http://schemas.microsoft.com/office/drawing/2014/main" id="{C41700ED-CA02-4CC7-7C6F-CAAF743B9823}"/>
              </a:ext>
            </a:extLst>
          </p:cNvPr>
          <p:cNvGraphicFramePr>
            <a:graphicFrameLocks/>
          </p:cNvGraphicFramePr>
          <p:nvPr>
            <p:extLst>
              <p:ext uri="{D42A27DB-BD31-4B8C-83A1-F6EECF244321}">
                <p14:modId xmlns:p14="http://schemas.microsoft.com/office/powerpoint/2010/main" val="708327883"/>
              </p:ext>
            </p:extLst>
          </p:nvPr>
        </p:nvGraphicFramePr>
        <p:xfrm>
          <a:off x="-139424" y="964796"/>
          <a:ext cx="7131601" cy="549379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7FCDA14D-CF1A-3E2C-692D-CA274C4782A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itle_cohort">
            <a:extLst>
              <a:ext uri="{FF2B5EF4-FFF2-40B4-BE49-F238E27FC236}">
                <a16:creationId xmlns:a16="http://schemas.microsoft.com/office/drawing/2014/main" id="{47A87B75-EC36-BE0C-C65E-95F28F6C48D2}"/>
              </a:ext>
            </a:extLst>
          </p:cNvPr>
          <p:cNvSpPr txBox="1"/>
          <p:nvPr/>
        </p:nvSpPr>
        <p:spPr>
          <a:xfrm>
            <a:off x="8089291" y="6131859"/>
            <a:ext cx="2923850" cy="3267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Pediatric Transplants</a:t>
            </a:r>
          </a:p>
        </p:txBody>
      </p:sp>
    </p:spTree>
    <p:extLst>
      <p:ext uri="{BB962C8B-B14F-4D97-AF65-F5344CB8AC3E}">
        <p14:creationId xmlns:p14="http://schemas.microsoft.com/office/powerpoint/2010/main" val="384833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EB35-D213-30F8-5070-0256821C5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CDF3F-0E58-CC6B-8EA0-6D00771EFF8C}"/>
              </a:ext>
            </a:extLst>
          </p:cNvPr>
          <p:cNvSpPr>
            <a:spLocks noGrp="1"/>
          </p:cNvSpPr>
          <p:nvPr>
            <p:ph type="title"/>
          </p:nvPr>
        </p:nvSpPr>
        <p:spPr>
          <a:xfrm>
            <a:off x="944545" y="151996"/>
            <a:ext cx="10493829" cy="812800"/>
          </a:xfrm>
        </p:spPr>
        <p:txBody>
          <a:bodyPr/>
          <a:lstStyle/>
          <a:p>
            <a:r>
              <a:rPr lang="en-US" sz="3400">
                <a:solidFill>
                  <a:srgbClr val="002060"/>
                </a:solidFill>
              </a:rPr>
              <a:t>Heart Transplants by Peak PRA/CPRA, </a:t>
            </a:r>
            <a:r>
              <a:rPr lang="en-US" sz="3600">
                <a:solidFill>
                  <a:srgbClr val="002060"/>
                </a:solidFill>
              </a:rPr>
              <a:t>2005-2025</a:t>
            </a:r>
            <a:r>
              <a:rPr lang="en-US" sz="3400">
                <a:solidFill>
                  <a:srgbClr val="002060"/>
                </a:solidFill>
              </a:rPr>
              <a:t> </a:t>
            </a:r>
          </a:p>
        </p:txBody>
      </p:sp>
      <p:graphicFrame>
        <p:nvGraphicFramePr>
          <p:cNvPr id="14" name="Content Placeholder 10">
            <a:extLst>
              <a:ext uri="{FF2B5EF4-FFF2-40B4-BE49-F238E27FC236}">
                <a16:creationId xmlns:a16="http://schemas.microsoft.com/office/drawing/2014/main" id="{E9A3E9B8-F9B8-ABF0-F4B7-605E50764DFA}"/>
              </a:ext>
            </a:extLst>
          </p:cNvPr>
          <p:cNvGraphicFramePr>
            <a:graphicFrameLocks/>
          </p:cNvGraphicFramePr>
          <p:nvPr>
            <p:extLst>
              <p:ext uri="{D42A27DB-BD31-4B8C-83A1-F6EECF244321}">
                <p14:modId xmlns:p14="http://schemas.microsoft.com/office/powerpoint/2010/main" val="485821407"/>
              </p:ext>
            </p:extLst>
          </p:nvPr>
        </p:nvGraphicFramePr>
        <p:xfrm>
          <a:off x="135080" y="1264877"/>
          <a:ext cx="7280603" cy="4485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65580CD-7586-54B2-93B5-20AECCFFB79B}"/>
              </a:ext>
            </a:extLst>
          </p:cNvPr>
          <p:cNvGraphicFramePr>
            <a:graphicFrameLocks/>
          </p:cNvGraphicFramePr>
          <p:nvPr>
            <p:extLst>
              <p:ext uri="{D42A27DB-BD31-4B8C-83A1-F6EECF244321}">
                <p14:modId xmlns:p14="http://schemas.microsoft.com/office/powerpoint/2010/main" val="1970288462"/>
              </p:ext>
            </p:extLst>
          </p:nvPr>
        </p:nvGraphicFramePr>
        <p:xfrm>
          <a:off x="7321107" y="744105"/>
          <a:ext cx="6550891" cy="51084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CECAB315-CF06-D852-D2C9-735F963EEA4A}"/>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FF0C3E7D-1CE6-F1CC-AC3F-479BB8F2E306}"/>
              </a:ext>
            </a:extLst>
          </p:cNvPr>
          <p:cNvSpPr txBox="1"/>
          <p:nvPr/>
        </p:nvSpPr>
        <p:spPr>
          <a:xfrm>
            <a:off x="8109425" y="5621546"/>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Pediatric Transplants</a:t>
            </a:r>
          </a:p>
        </p:txBody>
      </p:sp>
      <p:sp>
        <p:nvSpPr>
          <p:cNvPr id="4" name="Rectangle 3">
            <a:extLst>
              <a:ext uri="{FF2B5EF4-FFF2-40B4-BE49-F238E27FC236}">
                <a16:creationId xmlns:a16="http://schemas.microsoft.com/office/drawing/2014/main" id="{49AAF243-8972-6F48-C86F-A431D51A153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8526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BCC2-81A8-AFD5-5733-3251AB7D1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EEBCF-9FC5-73FA-A8D5-3FFDBB1CBBC3}"/>
              </a:ext>
            </a:extLst>
          </p:cNvPr>
          <p:cNvSpPr>
            <a:spLocks noGrp="1"/>
          </p:cNvSpPr>
          <p:nvPr>
            <p:ph type="title"/>
          </p:nvPr>
        </p:nvSpPr>
        <p:spPr>
          <a:xfrm>
            <a:off x="196483" y="165684"/>
            <a:ext cx="12174367" cy="812800"/>
          </a:xfrm>
        </p:spPr>
        <p:txBody>
          <a:bodyPr/>
          <a:lstStyle/>
          <a:p>
            <a:r>
              <a:rPr lang="en-US" sz="3600">
                <a:solidFill>
                  <a:srgbClr val="002060"/>
                </a:solidFill>
              </a:rPr>
              <a:t>Heart Transplants by Donor Cause of Death, 2005-2025 </a:t>
            </a:r>
          </a:p>
        </p:txBody>
      </p:sp>
      <p:graphicFrame>
        <p:nvGraphicFramePr>
          <p:cNvPr id="14" name="Content Placeholder 10">
            <a:extLst>
              <a:ext uri="{FF2B5EF4-FFF2-40B4-BE49-F238E27FC236}">
                <a16:creationId xmlns:a16="http://schemas.microsoft.com/office/drawing/2014/main" id="{E024044B-FFA6-D3BA-E097-0C5581EF19CB}"/>
              </a:ext>
            </a:extLst>
          </p:cNvPr>
          <p:cNvGraphicFramePr>
            <a:graphicFrameLocks/>
          </p:cNvGraphicFramePr>
          <p:nvPr>
            <p:extLst>
              <p:ext uri="{D42A27DB-BD31-4B8C-83A1-F6EECF244321}">
                <p14:modId xmlns:p14="http://schemas.microsoft.com/office/powerpoint/2010/main" val="4205695740"/>
              </p:ext>
            </p:extLst>
          </p:nvPr>
        </p:nvGraphicFramePr>
        <p:xfrm>
          <a:off x="123401" y="1002940"/>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5A4E9E51-54E9-FBFA-67E1-EF7B8E5B64E2}"/>
              </a:ext>
            </a:extLst>
          </p:cNvPr>
          <p:cNvGraphicFramePr>
            <a:graphicFrameLocks/>
          </p:cNvGraphicFramePr>
          <p:nvPr>
            <p:extLst>
              <p:ext uri="{D42A27DB-BD31-4B8C-83A1-F6EECF244321}">
                <p14:modId xmlns:p14="http://schemas.microsoft.com/office/powerpoint/2010/main" val="281597741"/>
              </p:ext>
            </p:extLst>
          </p:nvPr>
        </p:nvGraphicFramePr>
        <p:xfrm>
          <a:off x="4428639" y="914909"/>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C26EE8C4-0B1B-B215-F206-CF0750FD7C52}"/>
              </a:ext>
            </a:extLst>
          </p:cNvPr>
          <p:cNvSpPr txBox="1"/>
          <p:nvPr/>
        </p:nvSpPr>
        <p:spPr>
          <a:xfrm>
            <a:off x="1515842" y="571562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21F11D4C-EBE5-ECF1-CF56-3FF9131DBAD7}"/>
              </a:ext>
            </a:extLst>
          </p:cNvPr>
          <p:cNvSpPr txBox="1"/>
          <p:nvPr/>
        </p:nvSpPr>
        <p:spPr>
          <a:xfrm>
            <a:off x="8392775" y="5760070"/>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Pediatric Transplants</a:t>
            </a:r>
          </a:p>
        </p:txBody>
      </p:sp>
      <p:sp>
        <p:nvSpPr>
          <p:cNvPr id="4" name="Rectangle 3">
            <a:extLst>
              <a:ext uri="{FF2B5EF4-FFF2-40B4-BE49-F238E27FC236}">
                <a16:creationId xmlns:a16="http://schemas.microsoft.com/office/drawing/2014/main" id="{582CD72D-C52E-3B01-2CF4-9731AFC592D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3109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E7EA-33C1-ED57-53CB-CE623B8CFE9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753D158-CDD8-84FC-1914-5ABFFE0F3FE3}"/>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rgbClr val="002060"/>
                </a:solidFill>
              </a:rPr>
              <a:t>HEART TRANSPLANTATION</a:t>
            </a:r>
            <a:endParaRPr lang="en-US" sz="4053">
              <a:solidFill>
                <a:srgbClr val="002060"/>
              </a:solidFill>
            </a:endParaRPr>
          </a:p>
        </p:txBody>
      </p:sp>
      <p:sp>
        <p:nvSpPr>
          <p:cNvPr id="2" name="Title 1">
            <a:extLst>
              <a:ext uri="{FF2B5EF4-FFF2-40B4-BE49-F238E27FC236}">
                <a16:creationId xmlns:a16="http://schemas.microsoft.com/office/drawing/2014/main" id="{999134B2-4C5C-E86E-E2BD-23BCF53F5435}"/>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Annual Data Trends</a:t>
            </a:r>
          </a:p>
        </p:txBody>
      </p:sp>
      <p:sp>
        <p:nvSpPr>
          <p:cNvPr id="3" name="Rectangle 2">
            <a:extLst>
              <a:ext uri="{FF2B5EF4-FFF2-40B4-BE49-F238E27FC236}">
                <a16:creationId xmlns:a16="http://schemas.microsoft.com/office/drawing/2014/main" id="{B6D4F788-702D-CB2D-C6B2-A304244128F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62087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65BB-C827-9B9D-B7DE-6B84F7CD2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88718-D0BE-024C-4407-57BAA59ADAEA}"/>
              </a:ext>
            </a:extLst>
          </p:cNvPr>
          <p:cNvSpPr>
            <a:spLocks noGrp="1"/>
          </p:cNvSpPr>
          <p:nvPr>
            <p:ph type="title"/>
          </p:nvPr>
        </p:nvSpPr>
        <p:spPr>
          <a:xfrm>
            <a:off x="332509" y="219228"/>
            <a:ext cx="12314712" cy="731520"/>
          </a:xfrm>
        </p:spPr>
        <p:txBody>
          <a:bodyPr/>
          <a:lstStyle/>
          <a:p>
            <a:r>
              <a:rPr lang="en-US" sz="3200">
                <a:solidFill>
                  <a:srgbClr val="002060"/>
                </a:solidFill>
              </a:rPr>
              <a:t>CURRENT ISHLT TTX REGISTRY CONTRIBUTORS   </a:t>
            </a:r>
          </a:p>
        </p:txBody>
      </p:sp>
      <p:sp>
        <p:nvSpPr>
          <p:cNvPr id="4" name="Rectangle 3">
            <a:extLst>
              <a:ext uri="{FF2B5EF4-FFF2-40B4-BE49-F238E27FC236}">
                <a16:creationId xmlns:a16="http://schemas.microsoft.com/office/drawing/2014/main" id="{D84E4AAB-F077-9ECD-CB17-E1DAAC50602F}"/>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pic>
        <p:nvPicPr>
          <p:cNvPr id="8" name="Picture 7">
            <a:extLst>
              <a:ext uri="{FF2B5EF4-FFF2-40B4-BE49-F238E27FC236}">
                <a16:creationId xmlns:a16="http://schemas.microsoft.com/office/drawing/2014/main" id="{D012F93D-7856-3C7C-C395-B0AA193D3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36" y="1116281"/>
            <a:ext cx="10724052" cy="5415148"/>
          </a:xfrm>
          <a:prstGeom prst="rect">
            <a:avLst/>
          </a:prstGeom>
        </p:spPr>
      </p:pic>
      <p:sp>
        <p:nvSpPr>
          <p:cNvPr id="3" name="Oval 2">
            <a:extLst>
              <a:ext uri="{FF2B5EF4-FFF2-40B4-BE49-F238E27FC236}">
                <a16:creationId xmlns:a16="http://schemas.microsoft.com/office/drawing/2014/main" id="{DEE244AF-BDC7-E021-6CA3-90C1C582542B}"/>
              </a:ext>
            </a:extLst>
          </p:cNvPr>
          <p:cNvSpPr/>
          <p:nvPr/>
        </p:nvSpPr>
        <p:spPr bwMode="auto">
          <a:xfrm>
            <a:off x="9491240" y="3912242"/>
            <a:ext cx="64008" cy="64008"/>
          </a:xfrm>
          <a:prstGeom prst="ellipse">
            <a:avLst/>
          </a:prstGeom>
          <a:solidFill>
            <a:srgbClr val="0080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72400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3180AF6-E891-492B-C7E7-F0176459CFA0}"/>
              </a:ext>
            </a:extLst>
          </p:cNvPr>
          <p:cNvGraphicFramePr>
            <a:graphicFrameLocks noGrp="1"/>
          </p:cNvGraphicFramePr>
          <p:nvPr>
            <p:ph idx="1"/>
            <p:extLst>
              <p:ext uri="{D42A27DB-BD31-4B8C-83A1-F6EECF244321}">
                <p14:modId xmlns:p14="http://schemas.microsoft.com/office/powerpoint/2010/main" val="3171816051"/>
              </p:ext>
            </p:extLst>
          </p:nvPr>
        </p:nvGraphicFramePr>
        <p:xfrm>
          <a:off x="792480" y="1052422"/>
          <a:ext cx="11120120" cy="548807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D6489F9-423B-0D97-984F-BC9DACA65A6C}"/>
              </a:ext>
            </a:extLst>
          </p:cNvPr>
          <p:cNvSpPr>
            <a:spLocks noGrp="1"/>
          </p:cNvSpPr>
          <p:nvPr>
            <p:ph type="title"/>
          </p:nvPr>
        </p:nvSpPr>
        <p:spPr>
          <a:xfrm>
            <a:off x="2153619" y="-89951"/>
            <a:ext cx="9019903" cy="1219200"/>
          </a:xfrm>
        </p:spPr>
        <p:txBody>
          <a:bodyPr/>
          <a:lstStyle/>
          <a:p>
            <a:r>
              <a:rPr lang="en-US" sz="3200">
                <a:solidFill>
                  <a:srgbClr val="002060"/>
                </a:solidFill>
              </a:rPr>
              <a:t>Annual Number of Adult Heart Transplants by Age Group (in Years), 2005-2024</a:t>
            </a:r>
          </a:p>
        </p:txBody>
      </p:sp>
      <p:sp>
        <p:nvSpPr>
          <p:cNvPr id="2" name="Rectangle 1">
            <a:extLst>
              <a:ext uri="{FF2B5EF4-FFF2-40B4-BE49-F238E27FC236}">
                <a16:creationId xmlns:a16="http://schemas.microsoft.com/office/drawing/2014/main" id="{2AA18C2C-D001-647F-CC45-400F3762605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59045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1B56-8AF0-FE5C-60A4-6D3FFCFFE562}"/>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619B28D-2482-504C-7334-7E3B583FCD0D}"/>
              </a:ext>
            </a:extLst>
          </p:cNvPr>
          <p:cNvGraphicFramePr>
            <a:graphicFrameLocks noGrp="1"/>
          </p:cNvGraphicFramePr>
          <p:nvPr>
            <p:ph idx="1"/>
            <p:extLst>
              <p:ext uri="{D42A27DB-BD31-4B8C-83A1-F6EECF244321}">
                <p14:modId xmlns:p14="http://schemas.microsoft.com/office/powerpoint/2010/main" val="1027345676"/>
              </p:ext>
            </p:extLst>
          </p:nvPr>
        </p:nvGraphicFramePr>
        <p:xfrm>
          <a:off x="792480" y="1052423"/>
          <a:ext cx="11048682" cy="544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C962EFE-6EFE-3C60-B881-FC6830958673}"/>
              </a:ext>
            </a:extLst>
          </p:cNvPr>
          <p:cNvSpPr>
            <a:spLocks noGrp="1"/>
          </p:cNvSpPr>
          <p:nvPr>
            <p:ph type="title"/>
          </p:nvPr>
        </p:nvSpPr>
        <p:spPr>
          <a:xfrm>
            <a:off x="2153619" y="-89951"/>
            <a:ext cx="9583952" cy="1219200"/>
          </a:xfrm>
        </p:spPr>
        <p:txBody>
          <a:bodyPr/>
          <a:lstStyle/>
          <a:p>
            <a:r>
              <a:rPr lang="en-US" sz="3200">
                <a:solidFill>
                  <a:srgbClr val="002060"/>
                </a:solidFill>
              </a:rPr>
              <a:t>Annual Number of Pediatric Heart Transplants by Age Group (in Years), 2005-2024</a:t>
            </a:r>
          </a:p>
        </p:txBody>
      </p:sp>
      <p:sp>
        <p:nvSpPr>
          <p:cNvPr id="2" name="Rectangle 1">
            <a:extLst>
              <a:ext uri="{FF2B5EF4-FFF2-40B4-BE49-F238E27FC236}">
                <a16:creationId xmlns:a16="http://schemas.microsoft.com/office/drawing/2014/main" id="{6E61CDAC-BD0F-175B-E05A-7B5315AE0BD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1695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F2F4-E75D-BB7D-6BCA-37A3ACD5686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E42E9DE-498A-E280-4031-828A29D964F0}"/>
              </a:ext>
            </a:extLst>
          </p:cNvPr>
          <p:cNvGraphicFramePr>
            <a:graphicFrameLocks noGrp="1"/>
          </p:cNvGraphicFramePr>
          <p:nvPr>
            <p:ph idx="1"/>
            <p:extLst>
              <p:ext uri="{D42A27DB-BD31-4B8C-83A1-F6EECF244321}">
                <p14:modId xmlns:p14="http://schemas.microsoft.com/office/powerpoint/2010/main" val="1555649485"/>
              </p:ext>
            </p:extLst>
          </p:nvPr>
        </p:nvGraphicFramePr>
        <p:xfrm>
          <a:off x="792480" y="1030778"/>
          <a:ext cx="11048682" cy="547035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90179E8-22BA-735A-7D52-4AFEBFA3EA37}"/>
              </a:ext>
            </a:extLst>
          </p:cNvPr>
          <p:cNvSpPr>
            <a:spLocks noGrp="1"/>
          </p:cNvSpPr>
          <p:nvPr>
            <p:ph type="title"/>
          </p:nvPr>
        </p:nvSpPr>
        <p:spPr>
          <a:xfrm>
            <a:off x="960438" y="-91439"/>
            <a:ext cx="10880725" cy="1219200"/>
          </a:xfrm>
        </p:spPr>
        <p:txBody>
          <a:bodyPr/>
          <a:lstStyle/>
          <a:p>
            <a:r>
              <a:rPr lang="en-US" sz="3200">
                <a:solidFill>
                  <a:srgbClr val="002060"/>
                </a:solidFill>
              </a:rPr>
              <a:t>Annual Number of Adult Heart Transplants by Diagnosis, 2005-2024 </a:t>
            </a:r>
          </a:p>
        </p:txBody>
      </p:sp>
      <p:sp>
        <p:nvSpPr>
          <p:cNvPr id="2" name="Rectangle 1">
            <a:extLst>
              <a:ext uri="{FF2B5EF4-FFF2-40B4-BE49-F238E27FC236}">
                <a16:creationId xmlns:a16="http://schemas.microsoft.com/office/drawing/2014/main" id="{477C98B2-B7B0-084C-14D7-4F2C377F4EB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00469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384A-CA7F-B93D-4322-A25A592174CF}"/>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20D70A1-BB29-CC14-AAF3-9C925C439906}"/>
              </a:ext>
            </a:extLst>
          </p:cNvPr>
          <p:cNvGraphicFramePr>
            <a:graphicFrameLocks noGrp="1"/>
          </p:cNvGraphicFramePr>
          <p:nvPr>
            <p:ph idx="1"/>
            <p:extLst>
              <p:ext uri="{D42A27DB-BD31-4B8C-83A1-F6EECF244321}">
                <p14:modId xmlns:p14="http://schemas.microsoft.com/office/powerpoint/2010/main" val="1288336447"/>
              </p:ext>
            </p:extLst>
          </p:nvPr>
        </p:nvGraphicFramePr>
        <p:xfrm>
          <a:off x="792480" y="1138650"/>
          <a:ext cx="11048682" cy="537336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72AA0FCB-BCB3-EE41-EADF-3E602C328AB5}"/>
              </a:ext>
            </a:extLst>
          </p:cNvPr>
          <p:cNvSpPr>
            <a:spLocks noGrp="1"/>
          </p:cNvSpPr>
          <p:nvPr>
            <p:ph type="title"/>
          </p:nvPr>
        </p:nvSpPr>
        <p:spPr>
          <a:xfrm>
            <a:off x="960438" y="-80550"/>
            <a:ext cx="10880725" cy="1219200"/>
          </a:xfrm>
        </p:spPr>
        <p:txBody>
          <a:bodyPr/>
          <a:lstStyle/>
          <a:p>
            <a:r>
              <a:rPr lang="en-US" sz="3200">
                <a:solidFill>
                  <a:srgbClr val="002060"/>
                </a:solidFill>
              </a:rPr>
              <a:t>Annual Number of Pediatric Heart Transplants</a:t>
            </a:r>
            <a:br>
              <a:rPr lang="en-US" sz="3200">
                <a:solidFill>
                  <a:srgbClr val="002060"/>
                </a:solidFill>
              </a:rPr>
            </a:br>
            <a:r>
              <a:rPr lang="en-US" sz="3200">
                <a:solidFill>
                  <a:srgbClr val="002060"/>
                </a:solidFill>
              </a:rPr>
              <a:t>by Diagnosis, 2005-2024</a:t>
            </a:r>
          </a:p>
        </p:txBody>
      </p:sp>
      <p:sp>
        <p:nvSpPr>
          <p:cNvPr id="2" name="Rectangle 1">
            <a:extLst>
              <a:ext uri="{FF2B5EF4-FFF2-40B4-BE49-F238E27FC236}">
                <a16:creationId xmlns:a16="http://schemas.microsoft.com/office/drawing/2014/main" id="{6FF67628-2694-FA6C-8653-81B815B1B3C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38323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6846878"/>
              </p:ext>
            </p:extLst>
          </p:nvPr>
        </p:nvGraphicFramePr>
        <p:xfrm>
          <a:off x="694481" y="960699"/>
          <a:ext cx="10995949" cy="5509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786552" y="6622208"/>
            <a:ext cx="4605145" cy="646331"/>
          </a:xfrm>
          <a:prstGeom prst="rect">
            <a:avLst/>
          </a:prstGeom>
          <a:noFill/>
        </p:spPr>
        <p:txBody>
          <a:bodyPr wrap="square" rtlCol="0">
            <a:spAutoFit/>
          </a:bodyPr>
          <a:lstStyle/>
          <a:p>
            <a:r>
              <a:rPr lang="en-US" sz="1200" b="1">
                <a:solidFill>
                  <a:schemeClr val="bg2"/>
                </a:solidFill>
              </a:rPr>
              <a:t>* MCS includes ECMO, durable LVAD, and temporary MCS (IABP, microaxial LVAD, extracorporeal LVAD). Excludes transplants with RVAD, BiVAD, or TAH. </a:t>
            </a:r>
          </a:p>
        </p:txBody>
      </p:sp>
      <p:sp>
        <p:nvSpPr>
          <p:cNvPr id="19" name="Title 1"/>
          <p:cNvSpPr txBox="1">
            <a:spLocks/>
          </p:cNvSpPr>
          <p:nvPr/>
        </p:nvSpPr>
        <p:spPr bwMode="auto">
          <a:xfrm>
            <a:off x="472967" y="167952"/>
            <a:ext cx="12044854" cy="121920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Heart Transplants, 2005-2025</a:t>
            </a:r>
            <a:br>
              <a:rPr lang="en-US" sz="3200" kern="0">
                <a:solidFill>
                  <a:srgbClr val="002060"/>
                </a:solidFill>
              </a:rPr>
            </a:br>
            <a:r>
              <a:rPr lang="en-US" sz="3200" kern="0">
                <a:solidFill>
                  <a:srgbClr val="002060"/>
                </a:solidFill>
              </a:rPr>
              <a:t> % Bridged with Mechanical Circulatory Support*</a:t>
            </a:r>
          </a:p>
          <a:p>
            <a:endParaRPr lang="en-US" sz="3200" kern="0">
              <a:solidFill>
                <a:srgbClr val="002060"/>
              </a:solidFill>
            </a:endParaRPr>
          </a:p>
        </p:txBody>
      </p:sp>
      <p:sp>
        <p:nvSpPr>
          <p:cNvPr id="2" name="Rectangle 1">
            <a:extLst>
              <a:ext uri="{FF2B5EF4-FFF2-40B4-BE49-F238E27FC236}">
                <a16:creationId xmlns:a16="http://schemas.microsoft.com/office/drawing/2014/main" id="{02859C1D-1BA4-6F52-0A5B-50ECF0D7F01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94114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31AF-C53B-E3FF-DCF5-5EA70DD37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C488C-598A-1388-03AC-09A5C0F60C60}"/>
              </a:ext>
            </a:extLst>
          </p:cNvPr>
          <p:cNvSpPr>
            <a:spLocks noGrp="1"/>
          </p:cNvSpPr>
          <p:nvPr>
            <p:ph type="title"/>
          </p:nvPr>
        </p:nvSpPr>
        <p:spPr>
          <a:xfrm>
            <a:off x="997718" y="-51946"/>
            <a:ext cx="11081653" cy="1219200"/>
          </a:xfrm>
        </p:spPr>
        <p:txBody>
          <a:bodyPr/>
          <a:lstStyle/>
          <a:p>
            <a:r>
              <a:rPr lang="en-US" sz="3200">
                <a:solidFill>
                  <a:srgbClr val="002060"/>
                </a:solidFill>
              </a:rPr>
              <a:t>Percent of Adult Heart Transplants by Year and </a:t>
            </a:r>
            <a:r>
              <a:rPr lang="en-US" sz="2900">
                <a:solidFill>
                  <a:srgbClr val="002060"/>
                </a:solidFill>
              </a:rPr>
              <a:t>Mechanical Circulatory Support Type, 2005-2025  </a:t>
            </a:r>
          </a:p>
        </p:txBody>
      </p:sp>
      <p:graphicFrame>
        <p:nvGraphicFramePr>
          <p:cNvPr id="4" name="Content Placeholder 3">
            <a:extLst>
              <a:ext uri="{FF2B5EF4-FFF2-40B4-BE49-F238E27FC236}">
                <a16:creationId xmlns:a16="http://schemas.microsoft.com/office/drawing/2014/main" id="{2CB28166-B25C-B256-E34B-1D6B8B2907CD}"/>
              </a:ext>
            </a:extLst>
          </p:cNvPr>
          <p:cNvGraphicFramePr>
            <a:graphicFrameLocks noGrp="1"/>
          </p:cNvGraphicFramePr>
          <p:nvPr>
            <p:ph idx="1"/>
            <p:extLst>
              <p:ext uri="{D42A27DB-BD31-4B8C-83A1-F6EECF244321}">
                <p14:modId xmlns:p14="http://schemas.microsoft.com/office/powerpoint/2010/main" val="889645835"/>
              </p:ext>
            </p:extLst>
          </p:nvPr>
        </p:nvGraphicFramePr>
        <p:xfrm>
          <a:off x="1104182" y="1167254"/>
          <a:ext cx="11081652" cy="52896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485C50E-A238-3C1A-7CD9-07D189DA1505}"/>
              </a:ext>
            </a:extLst>
          </p:cNvPr>
          <p:cNvSpPr txBox="1"/>
          <p:nvPr/>
        </p:nvSpPr>
        <p:spPr>
          <a:xfrm>
            <a:off x="7685988" y="6661283"/>
            <a:ext cx="4499846" cy="646331"/>
          </a:xfrm>
          <a:prstGeom prst="rect">
            <a:avLst/>
          </a:prstGeom>
          <a:noFill/>
        </p:spPr>
        <p:txBody>
          <a:bodyPr wrap="square" rtlCol="0">
            <a:spAutoFit/>
          </a:bodyPr>
          <a:lstStyle/>
          <a:p>
            <a:r>
              <a:rPr lang="en-US" sz="1200" b="1" u="sng">
                <a:solidFill>
                  <a:schemeClr val="bg2"/>
                </a:solidFill>
              </a:rPr>
              <a:t>Note</a:t>
            </a:r>
            <a:r>
              <a:rPr lang="en-US" sz="1200" b="1">
                <a:solidFill>
                  <a:schemeClr val="bg2"/>
                </a:solidFill>
              </a:rPr>
              <a:t>: Temporary MCS includes IABP, microaxial LVAD, extracorporeal LVAD. Excludes transplants with RVAD, BiVAD, or TAH.</a:t>
            </a:r>
          </a:p>
        </p:txBody>
      </p:sp>
      <p:sp>
        <p:nvSpPr>
          <p:cNvPr id="3" name="Rectangle 2">
            <a:extLst>
              <a:ext uri="{FF2B5EF4-FFF2-40B4-BE49-F238E27FC236}">
                <a16:creationId xmlns:a16="http://schemas.microsoft.com/office/drawing/2014/main" id="{87DE0E5B-1476-9D67-A537-36C45F91272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57963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02F8-FCC5-BFDC-12DD-23465012EBA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EA5D36E-EF78-E742-2537-4367634AB281}"/>
              </a:ext>
            </a:extLst>
          </p:cNvPr>
          <p:cNvGraphicFramePr>
            <a:graphicFrameLocks noGrp="1"/>
          </p:cNvGraphicFramePr>
          <p:nvPr>
            <p:ph idx="1"/>
            <p:extLst>
              <p:ext uri="{D42A27DB-BD31-4B8C-83A1-F6EECF244321}">
                <p14:modId xmlns:p14="http://schemas.microsoft.com/office/powerpoint/2010/main" val="3967438761"/>
              </p:ext>
            </p:extLst>
          </p:nvPr>
        </p:nvGraphicFramePr>
        <p:xfrm>
          <a:off x="495300" y="1016000"/>
          <a:ext cx="11690534" cy="54409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5BE35B2-11F6-9158-8BEC-5DE4F5CD505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A4EDE527-6AE1-9326-6B5F-10A1C3B04E72}"/>
              </a:ext>
            </a:extLst>
          </p:cNvPr>
          <p:cNvSpPr txBox="1"/>
          <p:nvPr/>
        </p:nvSpPr>
        <p:spPr>
          <a:xfrm>
            <a:off x="7392948" y="6560978"/>
            <a:ext cx="5092390" cy="600164"/>
          </a:xfrm>
          <a:prstGeom prst="rect">
            <a:avLst/>
          </a:prstGeom>
          <a:noFill/>
        </p:spPr>
        <p:txBody>
          <a:bodyPr wrap="square" rtlCol="0">
            <a:spAutoFit/>
          </a:bodyPr>
          <a:lstStyle/>
          <a:p>
            <a:r>
              <a:rPr lang="en-US" sz="1100" b="1" u="sng">
                <a:solidFill>
                  <a:schemeClr val="bg2"/>
                </a:solidFill>
              </a:rPr>
              <a:t>Note</a:t>
            </a:r>
            <a:r>
              <a:rPr lang="en-US" sz="1100" b="1">
                <a:solidFill>
                  <a:schemeClr val="bg2"/>
                </a:solidFill>
              </a:rPr>
              <a:t>: Temporary MCS includes IABP, microaxial LVAD, extracorporeal LVAD. Excludes transplants with RVAD, BiVAD, or TAH. Annual percentage was calculated among all transplants each year. </a:t>
            </a:r>
          </a:p>
        </p:txBody>
      </p:sp>
      <p:sp>
        <p:nvSpPr>
          <p:cNvPr id="10" name="Title 1">
            <a:extLst>
              <a:ext uri="{FF2B5EF4-FFF2-40B4-BE49-F238E27FC236}">
                <a16:creationId xmlns:a16="http://schemas.microsoft.com/office/drawing/2014/main" id="{11EEE5FD-673D-A466-E81E-7C0DBBFF03EA}"/>
              </a:ext>
            </a:extLst>
          </p:cNvPr>
          <p:cNvSpPr>
            <a:spLocks noGrp="1"/>
          </p:cNvSpPr>
          <p:nvPr>
            <p:ph type="title"/>
          </p:nvPr>
        </p:nvSpPr>
        <p:spPr>
          <a:xfrm>
            <a:off x="997718" y="-51946"/>
            <a:ext cx="11081653" cy="1219200"/>
          </a:xfrm>
        </p:spPr>
        <p:txBody>
          <a:bodyPr/>
          <a:lstStyle/>
          <a:p>
            <a:r>
              <a:rPr lang="en-US" sz="3200">
                <a:solidFill>
                  <a:srgbClr val="002060"/>
                </a:solidFill>
              </a:rPr>
              <a:t>Percentage of Adult Heart Transplants on </a:t>
            </a:r>
            <a:r>
              <a:rPr lang="en-US" sz="2900">
                <a:solidFill>
                  <a:srgbClr val="002060"/>
                </a:solidFill>
              </a:rPr>
              <a:t>Mechanical Circulatory Support by Year, 2005-2025  </a:t>
            </a:r>
          </a:p>
        </p:txBody>
      </p:sp>
    </p:spTree>
    <p:extLst>
      <p:ext uri="{BB962C8B-B14F-4D97-AF65-F5344CB8AC3E}">
        <p14:creationId xmlns:p14="http://schemas.microsoft.com/office/powerpoint/2010/main" val="25847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1929-64C5-4ABD-FFE5-17AB6C1CB623}"/>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817E6E-D069-A4AB-7DCE-211F524495E1}"/>
              </a:ext>
            </a:extLst>
          </p:cNvPr>
          <p:cNvGraphicFramePr>
            <a:graphicFrameLocks noGrp="1"/>
          </p:cNvGraphicFramePr>
          <p:nvPr>
            <p:ph idx="1"/>
            <p:extLst>
              <p:ext uri="{D42A27DB-BD31-4B8C-83A1-F6EECF244321}">
                <p14:modId xmlns:p14="http://schemas.microsoft.com/office/powerpoint/2010/main" val="1565231780"/>
              </p:ext>
            </p:extLst>
          </p:nvPr>
        </p:nvGraphicFramePr>
        <p:xfrm>
          <a:off x="777765" y="1040524"/>
          <a:ext cx="10962289" cy="5423552"/>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844D06A0-AFB0-CBD0-970D-77F4DFBFD11E}"/>
              </a:ext>
            </a:extLst>
          </p:cNvPr>
          <p:cNvSpPr txBox="1">
            <a:spLocks/>
          </p:cNvSpPr>
          <p:nvPr/>
        </p:nvSpPr>
        <p:spPr bwMode="auto">
          <a:xfrm>
            <a:off x="472967" y="167952"/>
            <a:ext cx="12044854" cy="121920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Heart Transplants, 2005-2025</a:t>
            </a:r>
            <a:br>
              <a:rPr lang="en-US" sz="3200" kern="0">
                <a:solidFill>
                  <a:srgbClr val="002060"/>
                </a:solidFill>
              </a:rPr>
            </a:br>
            <a:r>
              <a:rPr lang="en-US" sz="3200" kern="0">
                <a:solidFill>
                  <a:srgbClr val="002060"/>
                </a:solidFill>
              </a:rPr>
              <a:t> % Bridged with Mechanical Circulatory Support*</a:t>
            </a:r>
          </a:p>
          <a:p>
            <a:endParaRPr lang="en-US" sz="3200" kern="0">
              <a:solidFill>
                <a:srgbClr val="002060"/>
              </a:solidFill>
            </a:endParaRPr>
          </a:p>
        </p:txBody>
      </p:sp>
      <p:sp>
        <p:nvSpPr>
          <p:cNvPr id="3" name="Rectangle 2">
            <a:extLst>
              <a:ext uri="{FF2B5EF4-FFF2-40B4-BE49-F238E27FC236}">
                <a16:creationId xmlns:a16="http://schemas.microsoft.com/office/drawing/2014/main" id="{072C76C5-578E-01D7-CB95-BAAC494A8C7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8C439154-85B5-A706-9A02-823C460CCEA5}"/>
              </a:ext>
            </a:extLst>
          </p:cNvPr>
          <p:cNvSpPr txBox="1"/>
          <p:nvPr/>
        </p:nvSpPr>
        <p:spPr>
          <a:xfrm>
            <a:off x="6992177" y="6549436"/>
            <a:ext cx="4955428" cy="611706"/>
          </a:xfrm>
          <a:prstGeom prst="rect">
            <a:avLst/>
          </a:prstGeom>
          <a:noFill/>
        </p:spPr>
        <p:txBody>
          <a:bodyPr wrap="square" rtlCol="0">
            <a:spAutoFit/>
          </a:bodyPr>
          <a:lstStyle/>
          <a:p>
            <a:r>
              <a:rPr lang="en-US" sz="1125" b="1" u="sng">
                <a:solidFill>
                  <a:schemeClr val="bg2"/>
                </a:solidFill>
              </a:rPr>
              <a:t>Note</a:t>
            </a:r>
            <a:r>
              <a:rPr lang="en-US" sz="1125" b="1">
                <a:solidFill>
                  <a:schemeClr val="bg2"/>
                </a:solidFill>
              </a:rPr>
              <a:t>: Durable LVAD includes Berlin heart. Temporary MCS includes IABP, microaxial LVAD, extracorporeal LVAD other than Berlin heart. Excludes transplants with RVAD, BiVAD, or TAH.</a:t>
            </a:r>
          </a:p>
        </p:txBody>
      </p:sp>
    </p:spTree>
    <p:extLst>
      <p:ext uri="{BB962C8B-B14F-4D97-AF65-F5344CB8AC3E}">
        <p14:creationId xmlns:p14="http://schemas.microsoft.com/office/powerpoint/2010/main" val="95845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EC7B-B559-F13D-AD5C-70E1F024B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5ED92-35F7-9FBA-3C38-AEE3D456D568}"/>
              </a:ext>
            </a:extLst>
          </p:cNvPr>
          <p:cNvSpPr>
            <a:spLocks noGrp="1"/>
          </p:cNvSpPr>
          <p:nvPr>
            <p:ph type="title"/>
          </p:nvPr>
        </p:nvSpPr>
        <p:spPr>
          <a:xfrm>
            <a:off x="965901" y="-88677"/>
            <a:ext cx="11219933" cy="1219200"/>
          </a:xfrm>
        </p:spPr>
        <p:txBody>
          <a:bodyPr/>
          <a:lstStyle/>
          <a:p>
            <a:r>
              <a:rPr lang="en-US" sz="3200">
                <a:solidFill>
                  <a:srgbClr val="002060"/>
                </a:solidFill>
              </a:rPr>
              <a:t>Percent of Pediatric Heart Transplants </a:t>
            </a:r>
            <a:r>
              <a:rPr lang="en-US" sz="2900">
                <a:solidFill>
                  <a:srgbClr val="002060"/>
                </a:solidFill>
              </a:rPr>
              <a:t>by Year and Mechanical Circulatory Support Type, </a:t>
            </a:r>
            <a:r>
              <a:rPr lang="en-US" sz="2800">
                <a:solidFill>
                  <a:srgbClr val="002060"/>
                </a:solidFill>
              </a:rPr>
              <a:t>2005-2025</a:t>
            </a:r>
            <a:endParaRPr lang="en-US" sz="2900">
              <a:solidFill>
                <a:srgbClr val="002060"/>
              </a:solidFill>
            </a:endParaRPr>
          </a:p>
        </p:txBody>
      </p:sp>
      <p:graphicFrame>
        <p:nvGraphicFramePr>
          <p:cNvPr id="4" name="Content Placeholder 3">
            <a:extLst>
              <a:ext uri="{FF2B5EF4-FFF2-40B4-BE49-F238E27FC236}">
                <a16:creationId xmlns:a16="http://schemas.microsoft.com/office/drawing/2014/main" id="{3805066C-982A-D875-560E-4673F9EF2A74}"/>
              </a:ext>
            </a:extLst>
          </p:cNvPr>
          <p:cNvGraphicFramePr>
            <a:graphicFrameLocks noGrp="1"/>
          </p:cNvGraphicFramePr>
          <p:nvPr>
            <p:ph idx="1"/>
            <p:extLst>
              <p:ext uri="{D42A27DB-BD31-4B8C-83A1-F6EECF244321}">
                <p14:modId xmlns:p14="http://schemas.microsoft.com/office/powerpoint/2010/main" val="1751983169"/>
              </p:ext>
            </p:extLst>
          </p:nvPr>
        </p:nvGraphicFramePr>
        <p:xfrm>
          <a:off x="876300" y="1003300"/>
          <a:ext cx="11442700" cy="550020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30302AC-09D5-56F0-CD39-9B45413A47E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38EBBC6A-6EA5-D778-07A2-203EBC2BA10E}"/>
              </a:ext>
            </a:extLst>
          </p:cNvPr>
          <p:cNvSpPr txBox="1"/>
          <p:nvPr/>
        </p:nvSpPr>
        <p:spPr>
          <a:xfrm>
            <a:off x="7363572" y="6549436"/>
            <a:ext cx="4955428" cy="611706"/>
          </a:xfrm>
          <a:prstGeom prst="rect">
            <a:avLst/>
          </a:prstGeom>
          <a:noFill/>
        </p:spPr>
        <p:txBody>
          <a:bodyPr wrap="square" rtlCol="0">
            <a:spAutoFit/>
          </a:bodyPr>
          <a:lstStyle/>
          <a:p>
            <a:r>
              <a:rPr lang="en-US" sz="1125" b="1" u="sng">
                <a:solidFill>
                  <a:schemeClr val="bg2"/>
                </a:solidFill>
              </a:rPr>
              <a:t>Note</a:t>
            </a:r>
            <a:r>
              <a:rPr lang="en-US" sz="1125" b="1">
                <a:solidFill>
                  <a:schemeClr val="bg2"/>
                </a:solidFill>
              </a:rPr>
              <a:t>: Durable LVAD includes Berlin heart. Temporary MCS includes IABP, microaxial LVAD, extracorporeal LVAD other than Berlin heart. Excludes transplants with RVAD, BiVAD, or TAH.</a:t>
            </a:r>
          </a:p>
        </p:txBody>
      </p:sp>
    </p:spTree>
    <p:extLst>
      <p:ext uri="{BB962C8B-B14F-4D97-AF65-F5344CB8AC3E}">
        <p14:creationId xmlns:p14="http://schemas.microsoft.com/office/powerpoint/2010/main" val="393942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3235-665B-C30B-007C-F40257068A5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7E475BA-73BC-59D8-0AC6-87DC28F0CEF8}"/>
              </a:ext>
            </a:extLst>
          </p:cNvPr>
          <p:cNvGraphicFramePr>
            <a:graphicFrameLocks noGrp="1"/>
          </p:cNvGraphicFramePr>
          <p:nvPr>
            <p:ph idx="1"/>
            <p:extLst>
              <p:ext uri="{D42A27DB-BD31-4B8C-83A1-F6EECF244321}">
                <p14:modId xmlns:p14="http://schemas.microsoft.com/office/powerpoint/2010/main" val="3384942436"/>
              </p:ext>
            </p:extLst>
          </p:nvPr>
        </p:nvGraphicFramePr>
        <p:xfrm>
          <a:off x="508000" y="1130523"/>
          <a:ext cx="11858171" cy="532641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72DA266-235D-89B8-751F-40767164F07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itle 1">
            <a:extLst>
              <a:ext uri="{FF2B5EF4-FFF2-40B4-BE49-F238E27FC236}">
                <a16:creationId xmlns:a16="http://schemas.microsoft.com/office/drawing/2014/main" id="{4904387F-3B94-EBBD-8475-951941DD733E}"/>
              </a:ext>
            </a:extLst>
          </p:cNvPr>
          <p:cNvSpPr>
            <a:spLocks noGrp="1"/>
          </p:cNvSpPr>
          <p:nvPr>
            <p:ph type="title"/>
          </p:nvPr>
        </p:nvSpPr>
        <p:spPr>
          <a:xfrm>
            <a:off x="997718" y="-51946"/>
            <a:ext cx="11081653" cy="1219200"/>
          </a:xfrm>
        </p:spPr>
        <p:txBody>
          <a:bodyPr/>
          <a:lstStyle/>
          <a:p>
            <a:r>
              <a:rPr lang="en-US" sz="3200">
                <a:solidFill>
                  <a:srgbClr val="002060"/>
                </a:solidFill>
              </a:rPr>
              <a:t>Percentage of Pediatric Heart Transplants on </a:t>
            </a:r>
            <a:r>
              <a:rPr lang="en-US" sz="2900">
                <a:solidFill>
                  <a:srgbClr val="002060"/>
                </a:solidFill>
              </a:rPr>
              <a:t>Mechanical Circulatory Support </a:t>
            </a:r>
            <a:r>
              <a:rPr lang="en-US" sz="3200">
                <a:solidFill>
                  <a:srgbClr val="002060"/>
                </a:solidFill>
              </a:rPr>
              <a:t>b</a:t>
            </a:r>
            <a:r>
              <a:rPr lang="en-US" sz="2900">
                <a:solidFill>
                  <a:srgbClr val="002060"/>
                </a:solidFill>
              </a:rPr>
              <a:t>y Year, 2005-2025  </a:t>
            </a:r>
          </a:p>
        </p:txBody>
      </p:sp>
      <p:sp>
        <p:nvSpPr>
          <p:cNvPr id="3" name="TextBox 2">
            <a:extLst>
              <a:ext uri="{FF2B5EF4-FFF2-40B4-BE49-F238E27FC236}">
                <a16:creationId xmlns:a16="http://schemas.microsoft.com/office/drawing/2014/main" id="{855E70C1-B757-0D3A-14F5-FE7C20DAB95E}"/>
              </a:ext>
            </a:extLst>
          </p:cNvPr>
          <p:cNvSpPr txBox="1"/>
          <p:nvPr/>
        </p:nvSpPr>
        <p:spPr>
          <a:xfrm>
            <a:off x="6865256" y="6456938"/>
            <a:ext cx="5827161" cy="830997"/>
          </a:xfrm>
          <a:prstGeom prst="rect">
            <a:avLst/>
          </a:prstGeom>
          <a:noFill/>
        </p:spPr>
        <p:txBody>
          <a:bodyPr wrap="square" rtlCol="0">
            <a:spAutoFit/>
          </a:bodyPr>
          <a:lstStyle/>
          <a:p>
            <a:r>
              <a:rPr lang="en-US" sz="1200" b="1" u="sng">
                <a:solidFill>
                  <a:schemeClr val="bg2"/>
                </a:solidFill>
              </a:rPr>
              <a:t>Note</a:t>
            </a:r>
            <a:r>
              <a:rPr lang="en-US" sz="1200" b="1">
                <a:solidFill>
                  <a:schemeClr val="bg2"/>
                </a:solidFill>
              </a:rPr>
              <a:t>: Durable LVAD includes Berlin heart. Temporary MCS includes IABP, microaxial LVAD, extracorporeal LVAD other than Berlin heart. Excludes transplants with RVAD, BiVAD, or TAH. Annual percentage was calculated among all transplants each year. </a:t>
            </a:r>
          </a:p>
        </p:txBody>
      </p:sp>
    </p:spTree>
    <p:extLst>
      <p:ext uri="{BB962C8B-B14F-4D97-AF65-F5344CB8AC3E}">
        <p14:creationId xmlns:p14="http://schemas.microsoft.com/office/powerpoint/2010/main" val="386989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08" y="0"/>
            <a:ext cx="11634918" cy="731520"/>
          </a:xfrm>
        </p:spPr>
        <p:txBody>
          <a:bodyPr/>
          <a:lstStyle/>
          <a:p>
            <a:r>
              <a:rPr lang="en-US" sz="3200">
                <a:solidFill>
                  <a:srgbClr val="002060"/>
                </a:solidFill>
              </a:rPr>
              <a:t>CURRENT ISHLT TTX REGISTRY CONTRIBUTORS</a:t>
            </a:r>
          </a:p>
        </p:txBody>
      </p:sp>
      <p:sp>
        <p:nvSpPr>
          <p:cNvPr id="3" name="Rectangle 2">
            <a:extLst>
              <a:ext uri="{FF2B5EF4-FFF2-40B4-BE49-F238E27FC236}">
                <a16:creationId xmlns:a16="http://schemas.microsoft.com/office/drawing/2014/main" id="{CC222ADD-D412-8DB5-2C04-873B7DFC51B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7" name="Table 6">
            <a:extLst>
              <a:ext uri="{FF2B5EF4-FFF2-40B4-BE49-F238E27FC236}">
                <a16:creationId xmlns:a16="http://schemas.microsoft.com/office/drawing/2014/main" id="{8CBCA9B0-1E25-3CF4-D8B0-B75C9444A9D2}"/>
              </a:ext>
            </a:extLst>
          </p:cNvPr>
          <p:cNvGraphicFramePr>
            <a:graphicFrameLocks noGrp="1"/>
          </p:cNvGraphicFramePr>
          <p:nvPr>
            <p:extLst>
              <p:ext uri="{D42A27DB-BD31-4B8C-83A1-F6EECF244321}">
                <p14:modId xmlns:p14="http://schemas.microsoft.com/office/powerpoint/2010/main" val="2003634249"/>
              </p:ext>
            </p:extLst>
          </p:nvPr>
        </p:nvGraphicFramePr>
        <p:xfrm>
          <a:off x="914399" y="731520"/>
          <a:ext cx="10972802" cy="5842386"/>
        </p:xfrm>
        <a:graphic>
          <a:graphicData uri="http://schemas.openxmlformats.org/drawingml/2006/table">
            <a:tbl>
              <a:tblPr/>
              <a:tblGrid>
                <a:gridCol w="4712375">
                  <a:extLst>
                    <a:ext uri="{9D8B030D-6E8A-4147-A177-3AD203B41FA5}">
                      <a16:colId xmlns:a16="http://schemas.microsoft.com/office/drawing/2014/main" val="192025319"/>
                    </a:ext>
                  </a:extLst>
                </a:gridCol>
                <a:gridCol w="2539854">
                  <a:extLst>
                    <a:ext uri="{9D8B030D-6E8A-4147-A177-3AD203B41FA5}">
                      <a16:colId xmlns:a16="http://schemas.microsoft.com/office/drawing/2014/main" val="2102709870"/>
                    </a:ext>
                  </a:extLst>
                </a:gridCol>
                <a:gridCol w="1094132">
                  <a:extLst>
                    <a:ext uri="{9D8B030D-6E8A-4147-A177-3AD203B41FA5}">
                      <a16:colId xmlns:a16="http://schemas.microsoft.com/office/drawing/2014/main" val="309181685"/>
                    </a:ext>
                  </a:extLst>
                </a:gridCol>
                <a:gridCol w="997050">
                  <a:extLst>
                    <a:ext uri="{9D8B030D-6E8A-4147-A177-3AD203B41FA5}">
                      <a16:colId xmlns:a16="http://schemas.microsoft.com/office/drawing/2014/main" val="3516000635"/>
                    </a:ext>
                  </a:extLst>
                </a:gridCol>
                <a:gridCol w="1629391">
                  <a:extLst>
                    <a:ext uri="{9D8B030D-6E8A-4147-A177-3AD203B41FA5}">
                      <a16:colId xmlns:a16="http://schemas.microsoft.com/office/drawing/2014/main" val="743877508"/>
                    </a:ext>
                  </a:extLst>
                </a:gridCol>
              </a:tblGrid>
              <a:tr h="303209">
                <a:tc>
                  <a:txBody>
                    <a:bodyPr/>
                    <a:lstStyle/>
                    <a:p>
                      <a:pPr algn="l" rtl="0" fontAlgn="t">
                        <a:buNone/>
                      </a:pPr>
                      <a:r>
                        <a:rPr lang="en-US" sz="1400" b="1" i="0" u="none" strike="noStrike">
                          <a:solidFill>
                            <a:srgbClr val="0070C0"/>
                          </a:solidFill>
                          <a:effectLst/>
                          <a:latin typeface="Arial" panose="020B0604020202020204" pitchFamily="34" charset="0"/>
                        </a:rPr>
                        <a:t>Organization</a:t>
                      </a:r>
                    </a:p>
                  </a:txBody>
                  <a:tcPr marL="6695" marR="6695" marT="669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70C0"/>
                          </a:solidFill>
                          <a:effectLst/>
                          <a:latin typeface="Arial" panose="020B0604020202020204" pitchFamily="34" charset="0"/>
                        </a:rPr>
                        <a:t>Countries</a:t>
                      </a:r>
                    </a:p>
                  </a:txBody>
                  <a:tcPr marL="6695" marR="6695" marT="669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70C0"/>
                          </a:solidFill>
                          <a:effectLst/>
                          <a:latin typeface="Arial" panose="020B0604020202020204" pitchFamily="34" charset="0"/>
                        </a:rPr>
                        <a:t>Heart</a:t>
                      </a:r>
                    </a:p>
                  </a:txBody>
                  <a:tcPr marL="6695" marR="6695" marT="669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70C0"/>
                          </a:solidFill>
                          <a:effectLst/>
                          <a:latin typeface="Arial" panose="020B0604020202020204" pitchFamily="34" charset="0"/>
                        </a:rPr>
                        <a:t>Heart-Lung  </a:t>
                      </a:r>
                    </a:p>
                  </a:txBody>
                  <a:tcPr marL="6695" marR="6695" marT="669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70C0"/>
                          </a:solidFill>
                          <a:effectLst/>
                          <a:latin typeface="Arial" panose="020B0604020202020204" pitchFamily="34" charset="0"/>
                        </a:rPr>
                        <a:t>Lung</a:t>
                      </a:r>
                    </a:p>
                  </a:txBody>
                  <a:tcPr marL="6695" marR="6695" marT="6695"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162391"/>
                  </a:ext>
                </a:extLst>
              </a:tr>
              <a:tr h="303209">
                <a:tc>
                  <a:txBody>
                    <a:bodyPr/>
                    <a:lstStyle/>
                    <a:p>
                      <a:pPr algn="l" rtl="0" fontAlgn="ctr">
                        <a:buNone/>
                      </a:pPr>
                      <a:r>
                        <a:rPr lang="es-ES" sz="1400" b="1" i="0" u="none" strike="noStrike">
                          <a:solidFill>
                            <a:srgbClr val="002060"/>
                          </a:solidFill>
                          <a:effectLst/>
                          <a:latin typeface="Arial" panose="020B0604020202020204" pitchFamily="34" charset="0"/>
                        </a:rPr>
                        <a:t>Asociacion Sociedad Colombiana de Cardiologia y Cirugia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Colombia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1" i="0" u="none" strike="noStrike">
                          <a:solidFill>
                            <a:srgbClr val="00000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1"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1"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772348"/>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BC Transplant</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Canada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8523264"/>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Brazilian Association of Organ Transplantation</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Brazil</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342538"/>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Canadian Blood Services</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Canada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122278"/>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Cleveland Clinic Abu Dhabi</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United Arab Emirates</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1" i="0" u="none" strike="noStrike">
                          <a:solidFill>
                            <a:srgbClr val="00000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517213"/>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Hong Kong – Queen Mary Hospital</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Hong Kong</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4881141"/>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Indian Society of Heart and Lung Transplantation</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India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135222"/>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King Chulalongkorn Memorial Hospital</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Thailand</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3146666"/>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King Faisal SHRC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Saudi Arabia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594043"/>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Korean Organ Transplantation Registry (KOTRY)</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South Korea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209198"/>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NHS Blood and Transplant</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United Kingdom</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7126441"/>
                  </a:ext>
                </a:extLst>
              </a:tr>
              <a:tr h="303209">
                <a:tc>
                  <a:txBody>
                    <a:bodyPr/>
                    <a:lstStyle/>
                    <a:p>
                      <a:pPr algn="l" rtl="0" fontAlgn="ctr">
                        <a:buNone/>
                      </a:pPr>
                      <a:r>
                        <a:rPr lang="es-ES" sz="1400" b="1" i="0" u="none" strike="noStrike">
                          <a:solidFill>
                            <a:srgbClr val="002060"/>
                          </a:solidFill>
                          <a:effectLst/>
                          <a:latin typeface="Arial" panose="020B0604020202020204" pitchFamily="34" charset="0"/>
                        </a:rPr>
                        <a:t>Organización Nacional de Trasplantes (ONT)</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Spain</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90869"/>
                  </a:ext>
                </a:extLst>
              </a:tr>
              <a:tr h="303209">
                <a:tc>
                  <a:txBody>
                    <a:bodyPr/>
                    <a:lstStyle/>
                    <a:p>
                      <a:pPr algn="l" rtl="0" fontAlgn="ctr">
                        <a:buNone/>
                      </a:pPr>
                      <a:r>
                        <a:rPr lang="es-ES" sz="1400" b="1" i="0" u="none" strike="noStrike">
                          <a:solidFill>
                            <a:srgbClr val="002060"/>
                          </a:solidFill>
                          <a:effectLst/>
                          <a:latin typeface="Arial" panose="020B0604020202020204" pitchFamily="34" charset="0"/>
                        </a:rPr>
                        <a:t>Registro Español de Trasplante Cardíaco</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Spain</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437131"/>
                  </a:ext>
                </a:extLst>
              </a:tr>
              <a:tr h="557627">
                <a:tc>
                  <a:txBody>
                    <a:bodyPr/>
                    <a:lstStyle/>
                    <a:p>
                      <a:pPr algn="l" rtl="0" fontAlgn="ctr">
                        <a:buNone/>
                      </a:pPr>
                      <a:r>
                        <a:rPr lang="en-US" sz="1400" b="1" i="0" u="none" strike="noStrike">
                          <a:solidFill>
                            <a:srgbClr val="002060"/>
                          </a:solidFill>
                          <a:effectLst/>
                          <a:latin typeface="Arial" panose="020B0604020202020204" pitchFamily="34" charset="0"/>
                        </a:rPr>
                        <a:t>Scandiatransplant</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Denmark, Estonia, Finland, Iceland, Norway, Sweden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415988"/>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St. Vincent’s Hospital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Australia</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a:solidFill>
                            <a:srgbClr val="000000"/>
                          </a:solidFill>
                          <a:effectLst/>
                          <a:latin typeface="Arial" panose="020B0604020202020204" pitchFamily="34" charset="0"/>
                        </a:rPr>
                        <a:t> </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771830"/>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The Israeli National Transplant Center</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Israel</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451693"/>
                  </a:ext>
                </a:extLst>
              </a:tr>
              <a:tr h="303209">
                <a:tc>
                  <a:txBody>
                    <a:bodyPr/>
                    <a:lstStyle/>
                    <a:p>
                      <a:pPr algn="l" rtl="0" fontAlgn="ctr">
                        <a:buNone/>
                      </a:pPr>
                      <a:r>
                        <a:rPr lang="en-US" sz="1400" b="1" i="0" u="none" strike="noStrike">
                          <a:solidFill>
                            <a:srgbClr val="002060"/>
                          </a:solidFill>
                          <a:effectLst/>
                          <a:latin typeface="Arial" panose="020B0604020202020204" pitchFamily="34" charset="0"/>
                        </a:rPr>
                        <a:t>United Network for Organ Sharing (UNOS)</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United States</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1" i="0" u="none" strike="noStrike">
                          <a:solidFill>
                            <a:srgbClr val="002060"/>
                          </a:solidFill>
                          <a:effectLst/>
                          <a:latin typeface="Arial" panose="020B0604020202020204" pitchFamily="34" charset="0"/>
                        </a:rPr>
                        <a:t>x</a:t>
                      </a:r>
                    </a:p>
                  </a:txBody>
                  <a:tcPr marL="6695" marR="6695" marT="669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621891"/>
                  </a:ext>
                </a:extLst>
              </a:tr>
            </a:tbl>
          </a:graphicData>
        </a:graphic>
      </p:graphicFrame>
    </p:spTree>
    <p:extLst>
      <p:ext uri="{BB962C8B-B14F-4D97-AF65-F5344CB8AC3E}">
        <p14:creationId xmlns:p14="http://schemas.microsoft.com/office/powerpoint/2010/main" val="281066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35DE8-6848-D9D1-E490-69B33DBA7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FA861-82A8-E650-382D-04BA23917F1D}"/>
              </a:ext>
            </a:extLst>
          </p:cNvPr>
          <p:cNvSpPr>
            <a:spLocks noGrp="1"/>
          </p:cNvSpPr>
          <p:nvPr>
            <p:ph type="title"/>
          </p:nvPr>
        </p:nvSpPr>
        <p:spPr>
          <a:xfrm>
            <a:off x="2550160" y="-101600"/>
            <a:ext cx="8483600" cy="1219200"/>
          </a:xfrm>
        </p:spPr>
        <p:txBody>
          <a:bodyPr/>
          <a:lstStyle/>
          <a:p>
            <a:r>
              <a:rPr lang="en-US" sz="3000">
                <a:solidFill>
                  <a:srgbClr val="002060"/>
                </a:solidFill>
              </a:rPr>
              <a:t>Annual Number of Heart Transplants with ECMO by Region, 2005-2024</a:t>
            </a:r>
          </a:p>
        </p:txBody>
      </p:sp>
      <p:graphicFrame>
        <p:nvGraphicFramePr>
          <p:cNvPr id="4" name="Content Placeholder 3">
            <a:extLst>
              <a:ext uri="{FF2B5EF4-FFF2-40B4-BE49-F238E27FC236}">
                <a16:creationId xmlns:a16="http://schemas.microsoft.com/office/drawing/2014/main" id="{A712AB2B-E838-4CED-8747-1F1394FAF172}"/>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759B87E8-B35D-ACFB-40C9-27E46541FFDC}"/>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80790B0A-7685-6508-9A3E-02AC1AF3700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22965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271A3-76C0-7071-4FA8-7DB3D0189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C05B9-8130-5E01-D70C-A79B4A3001B9}"/>
              </a:ext>
            </a:extLst>
          </p:cNvPr>
          <p:cNvSpPr>
            <a:spLocks noGrp="1"/>
          </p:cNvSpPr>
          <p:nvPr>
            <p:ph type="title"/>
          </p:nvPr>
        </p:nvSpPr>
        <p:spPr>
          <a:xfrm>
            <a:off x="2534362" y="-71120"/>
            <a:ext cx="7975332" cy="1219200"/>
          </a:xfrm>
        </p:spPr>
        <p:txBody>
          <a:bodyPr/>
          <a:lstStyle/>
          <a:p>
            <a:r>
              <a:rPr lang="en-US" sz="3000">
                <a:solidFill>
                  <a:srgbClr val="002060"/>
                </a:solidFill>
              </a:rPr>
              <a:t>Annual Number of Heart Transplants with Durable LVAD by Region, 2005-2024</a:t>
            </a:r>
          </a:p>
        </p:txBody>
      </p:sp>
      <p:graphicFrame>
        <p:nvGraphicFramePr>
          <p:cNvPr id="4" name="Content Placeholder 3">
            <a:extLst>
              <a:ext uri="{FF2B5EF4-FFF2-40B4-BE49-F238E27FC236}">
                <a16:creationId xmlns:a16="http://schemas.microsoft.com/office/drawing/2014/main" id="{F4616366-A5C4-C5EA-9979-7E24EF14323C}"/>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D3965F54-0505-8A7D-1AC1-BAF171F42DF6}"/>
              </a:ext>
            </a:extLst>
          </p:cNvPr>
          <p:cNvGraphicFramePr>
            <a:graphicFrameLocks/>
          </p:cNvGraphicFramePr>
          <p:nvPr/>
        </p:nvGraphicFramePr>
        <p:xfrm>
          <a:off x="6522028" y="959714"/>
          <a:ext cx="6141027" cy="55591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EF777173-D96C-9D3A-5FEF-809D5D8D3A8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02491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B0FC-27AE-980F-613D-8F186CEDC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127CB-0BA1-BB77-EB0F-C77A9D29213F}"/>
              </a:ext>
            </a:extLst>
          </p:cNvPr>
          <p:cNvSpPr>
            <a:spLocks noGrp="1"/>
          </p:cNvSpPr>
          <p:nvPr>
            <p:ph type="title"/>
          </p:nvPr>
        </p:nvSpPr>
        <p:spPr>
          <a:xfrm>
            <a:off x="2620722" y="-71120"/>
            <a:ext cx="8453678" cy="1219200"/>
          </a:xfrm>
        </p:spPr>
        <p:txBody>
          <a:bodyPr/>
          <a:lstStyle/>
          <a:p>
            <a:r>
              <a:rPr lang="en-US" sz="3000">
                <a:solidFill>
                  <a:srgbClr val="002060"/>
                </a:solidFill>
              </a:rPr>
              <a:t>Annual Number of Heart Transplants with Temporary MCS by Region, 2005-2024</a:t>
            </a:r>
          </a:p>
        </p:txBody>
      </p:sp>
      <p:graphicFrame>
        <p:nvGraphicFramePr>
          <p:cNvPr id="4" name="Content Placeholder 3">
            <a:extLst>
              <a:ext uri="{FF2B5EF4-FFF2-40B4-BE49-F238E27FC236}">
                <a16:creationId xmlns:a16="http://schemas.microsoft.com/office/drawing/2014/main" id="{A50366E2-4693-906D-197B-679293DFEF10}"/>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8FCBC5BB-050A-4ABD-6EF3-3A3C96B4DAC7}"/>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78449D5B-D261-5581-0E5C-8A448AE4242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1923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8CEA-8551-6D04-B4EC-8BFD4894B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7509A-6B21-F960-CD1D-852FD546AB9C}"/>
              </a:ext>
            </a:extLst>
          </p:cNvPr>
          <p:cNvSpPr>
            <a:spLocks noGrp="1"/>
          </p:cNvSpPr>
          <p:nvPr>
            <p:ph type="title"/>
          </p:nvPr>
        </p:nvSpPr>
        <p:spPr>
          <a:xfrm>
            <a:off x="2509186" y="-91440"/>
            <a:ext cx="8311214" cy="1219200"/>
          </a:xfrm>
        </p:spPr>
        <p:txBody>
          <a:bodyPr/>
          <a:lstStyle/>
          <a:p>
            <a:r>
              <a:rPr lang="en-US" sz="3000">
                <a:solidFill>
                  <a:srgbClr val="002060"/>
                </a:solidFill>
              </a:rPr>
              <a:t>Annual Number of Heart Transplants from HCV Seropositive Donors, 2005-2024</a:t>
            </a:r>
          </a:p>
        </p:txBody>
      </p:sp>
      <p:graphicFrame>
        <p:nvGraphicFramePr>
          <p:cNvPr id="4" name="Content Placeholder 3">
            <a:extLst>
              <a:ext uri="{FF2B5EF4-FFF2-40B4-BE49-F238E27FC236}">
                <a16:creationId xmlns:a16="http://schemas.microsoft.com/office/drawing/2014/main" id="{EE924EF0-F936-57CE-D837-2E69DE9732A7}"/>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C622D199-E47C-21CC-411D-BE72AEB371D5}"/>
              </a:ext>
            </a:extLst>
          </p:cNvPr>
          <p:cNvGraphicFramePr>
            <a:graphicFrameLocks/>
          </p:cNvGraphicFramePr>
          <p:nvPr/>
        </p:nvGraphicFramePr>
        <p:xfrm>
          <a:off x="6542810" y="964421"/>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361DBB3-524A-FAC2-4D30-8CAE510A057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72783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1A33-6D3E-4366-0DCE-5E2112809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F3EBB-4D3A-12C2-78F9-BF0A772F92FD}"/>
              </a:ext>
            </a:extLst>
          </p:cNvPr>
          <p:cNvSpPr>
            <a:spLocks noGrp="1"/>
          </p:cNvSpPr>
          <p:nvPr>
            <p:ph type="title"/>
          </p:nvPr>
        </p:nvSpPr>
        <p:spPr>
          <a:xfrm>
            <a:off x="2509186" y="-91440"/>
            <a:ext cx="8311214" cy="1219200"/>
          </a:xfrm>
        </p:spPr>
        <p:txBody>
          <a:bodyPr/>
          <a:lstStyle/>
          <a:p>
            <a:r>
              <a:rPr lang="en-US" sz="3000">
                <a:solidFill>
                  <a:srgbClr val="002060"/>
                </a:solidFill>
              </a:rPr>
              <a:t>Annual Number of Heart Transplants from Donors with Drug Use*, 2005-2022</a:t>
            </a:r>
          </a:p>
        </p:txBody>
      </p:sp>
      <p:graphicFrame>
        <p:nvGraphicFramePr>
          <p:cNvPr id="4" name="Content Placeholder 3">
            <a:extLst>
              <a:ext uri="{FF2B5EF4-FFF2-40B4-BE49-F238E27FC236}">
                <a16:creationId xmlns:a16="http://schemas.microsoft.com/office/drawing/2014/main" id="{A9BC41F7-59C6-7190-22F6-1A0A07179C18}"/>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786FAC40-0E4D-EFF3-3ED9-729F61B3E024}"/>
              </a:ext>
            </a:extLst>
          </p:cNvPr>
          <p:cNvGraphicFramePr>
            <a:graphicFrameLocks/>
          </p:cNvGraphicFramePr>
          <p:nvPr/>
        </p:nvGraphicFramePr>
        <p:xfrm>
          <a:off x="6542810" y="964421"/>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09F4E3D-3CD4-09E9-A399-849107DF103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extBox 6">
            <a:extLst>
              <a:ext uri="{FF2B5EF4-FFF2-40B4-BE49-F238E27FC236}">
                <a16:creationId xmlns:a16="http://schemas.microsoft.com/office/drawing/2014/main" id="{72637104-3CA1-DF17-ED5B-A73EA21454CF}"/>
              </a:ext>
            </a:extLst>
          </p:cNvPr>
          <p:cNvSpPr txBox="1"/>
          <p:nvPr/>
        </p:nvSpPr>
        <p:spPr>
          <a:xfrm>
            <a:off x="7778007" y="6576536"/>
            <a:ext cx="4905830" cy="738664"/>
          </a:xfrm>
          <a:prstGeom prst="rect">
            <a:avLst/>
          </a:prstGeom>
          <a:noFill/>
        </p:spPr>
        <p:txBody>
          <a:bodyPr wrap="square">
            <a:spAutoFit/>
          </a:bodyPr>
          <a:lstStyle/>
          <a:p>
            <a:r>
              <a:rPr lang="en-US" sz="1400" b="1">
                <a:solidFill>
                  <a:srgbClr val="002060"/>
                </a:solidFill>
              </a:rPr>
              <a:t>* Includes cocaine and other non-intravenous drug use. Data collection changed in US in late 2023, resulting in incomplete data for 2023 and 2024.</a:t>
            </a:r>
            <a:endParaRPr lang="en-US" sz="1400"/>
          </a:p>
        </p:txBody>
      </p:sp>
    </p:spTree>
    <p:extLst>
      <p:ext uri="{BB962C8B-B14F-4D97-AF65-F5344CB8AC3E}">
        <p14:creationId xmlns:p14="http://schemas.microsoft.com/office/powerpoint/2010/main" val="2530029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D0A2-1CA4-C533-F6DC-803D8E583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B8F9D-5449-CBC7-C830-6BC527C19EAB}"/>
              </a:ext>
            </a:extLst>
          </p:cNvPr>
          <p:cNvSpPr>
            <a:spLocks noGrp="1"/>
          </p:cNvSpPr>
          <p:nvPr>
            <p:ph type="title"/>
          </p:nvPr>
        </p:nvSpPr>
        <p:spPr>
          <a:xfrm>
            <a:off x="2509186" y="-91440"/>
            <a:ext cx="8311214" cy="1219200"/>
          </a:xfrm>
        </p:spPr>
        <p:txBody>
          <a:bodyPr/>
          <a:lstStyle/>
          <a:p>
            <a:r>
              <a:rPr lang="en-US" sz="3000">
                <a:solidFill>
                  <a:srgbClr val="002060"/>
                </a:solidFill>
              </a:rPr>
              <a:t>Annual Number of Heart Transplants from DCD* Donors, 2015-2024</a:t>
            </a:r>
          </a:p>
        </p:txBody>
      </p:sp>
      <p:sp>
        <p:nvSpPr>
          <p:cNvPr id="6" name="TextBox 5">
            <a:extLst>
              <a:ext uri="{FF2B5EF4-FFF2-40B4-BE49-F238E27FC236}">
                <a16:creationId xmlns:a16="http://schemas.microsoft.com/office/drawing/2014/main" id="{56848F63-D55E-14C0-21B6-CC4E907BFDAD}"/>
              </a:ext>
            </a:extLst>
          </p:cNvPr>
          <p:cNvSpPr txBox="1"/>
          <p:nvPr/>
        </p:nvSpPr>
        <p:spPr>
          <a:xfrm>
            <a:off x="8833366" y="6810263"/>
            <a:ext cx="3036079" cy="307777"/>
          </a:xfrm>
          <a:prstGeom prst="rect">
            <a:avLst/>
          </a:prstGeom>
          <a:noFill/>
        </p:spPr>
        <p:txBody>
          <a:bodyPr wrap="square">
            <a:spAutoFit/>
          </a:bodyPr>
          <a:lstStyle/>
          <a:p>
            <a:r>
              <a:rPr lang="en-US" sz="1400" b="1">
                <a:solidFill>
                  <a:srgbClr val="002060"/>
                </a:solidFill>
              </a:rPr>
              <a:t>* Donation after circulatory death</a:t>
            </a:r>
            <a:endParaRPr lang="en-US" sz="1400"/>
          </a:p>
        </p:txBody>
      </p:sp>
      <p:sp>
        <p:nvSpPr>
          <p:cNvPr id="5" name="Rectangle 4">
            <a:extLst>
              <a:ext uri="{FF2B5EF4-FFF2-40B4-BE49-F238E27FC236}">
                <a16:creationId xmlns:a16="http://schemas.microsoft.com/office/drawing/2014/main" id="{CADBA7E0-E4D0-8052-ACEC-D699750ADFA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itle_cohort">
            <a:extLst>
              <a:ext uri="{FF2B5EF4-FFF2-40B4-BE49-F238E27FC236}">
                <a16:creationId xmlns:a16="http://schemas.microsoft.com/office/drawing/2014/main" id="{73E91E39-10EC-2761-27D5-58A04476EBC1}"/>
              </a:ext>
            </a:extLst>
          </p:cNvPr>
          <p:cNvSpPr txBox="1"/>
          <p:nvPr/>
        </p:nvSpPr>
        <p:spPr>
          <a:xfrm>
            <a:off x="2010438" y="6009110"/>
            <a:ext cx="2735520" cy="356660"/>
          </a:xfrm>
          <a:prstGeom prst="rect">
            <a:avLst/>
          </a:prstGeom>
        </p:spPr>
        <p:txBody>
          <a:bodyPr wrap="square" rtlCol="0"/>
          <a:lstStyle>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a:pPr algn="ctr"/>
            <a:r>
              <a:rPr lang="en-US" sz="1920" b="1">
                <a:solidFill>
                  <a:srgbClr val="0070C0"/>
                </a:solidFill>
              </a:rPr>
              <a:t>Adult Transplants</a:t>
            </a:r>
          </a:p>
        </p:txBody>
      </p:sp>
      <p:graphicFrame>
        <p:nvGraphicFramePr>
          <p:cNvPr id="12" name="Content Placeholder 11">
            <a:extLst>
              <a:ext uri="{FF2B5EF4-FFF2-40B4-BE49-F238E27FC236}">
                <a16:creationId xmlns:a16="http://schemas.microsoft.com/office/drawing/2014/main" id="{C9A8841B-8248-F688-E5E6-DF4EF8A75BCC}"/>
              </a:ext>
            </a:extLst>
          </p:cNvPr>
          <p:cNvGraphicFramePr>
            <a:graphicFrameLocks noGrp="1"/>
          </p:cNvGraphicFramePr>
          <p:nvPr>
            <p:ph idx="1"/>
          </p:nvPr>
        </p:nvGraphicFramePr>
        <p:xfrm>
          <a:off x="79899" y="1127759"/>
          <a:ext cx="6178892" cy="48207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_cohort">
            <a:extLst>
              <a:ext uri="{FF2B5EF4-FFF2-40B4-BE49-F238E27FC236}">
                <a16:creationId xmlns:a16="http://schemas.microsoft.com/office/drawing/2014/main" id="{82927C20-9B34-AA68-470D-B6F62534EA37}"/>
              </a:ext>
            </a:extLst>
          </p:cNvPr>
          <p:cNvSpPr txBox="1"/>
          <p:nvPr/>
        </p:nvSpPr>
        <p:spPr>
          <a:xfrm>
            <a:off x="8499307" y="5972799"/>
            <a:ext cx="2798589" cy="359594"/>
          </a:xfrm>
          <a:prstGeom prst="rect">
            <a:avLst/>
          </a:prstGeom>
        </p:spPr>
        <p:txBody>
          <a:bodyPr wrap="square" rtlCol="0"/>
          <a:lstStyle>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a:pPr algn="ctr"/>
            <a:r>
              <a:rPr lang="en-US" sz="1920" b="1">
                <a:solidFill>
                  <a:srgbClr val="0070C0"/>
                </a:solidFill>
              </a:rPr>
              <a:t>Pediatric Transplants</a:t>
            </a:r>
          </a:p>
        </p:txBody>
      </p:sp>
      <p:graphicFrame>
        <p:nvGraphicFramePr>
          <p:cNvPr id="15" name="Content Placeholder 11">
            <a:extLst>
              <a:ext uri="{FF2B5EF4-FFF2-40B4-BE49-F238E27FC236}">
                <a16:creationId xmlns:a16="http://schemas.microsoft.com/office/drawing/2014/main" id="{791A337E-6E12-D675-0803-F925A1E5BFA0}"/>
              </a:ext>
            </a:extLst>
          </p:cNvPr>
          <p:cNvGraphicFramePr>
            <a:graphicFrameLocks/>
          </p:cNvGraphicFramePr>
          <p:nvPr/>
        </p:nvGraphicFramePr>
        <p:xfrm>
          <a:off x="6400800" y="1128054"/>
          <a:ext cx="6249881" cy="4820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444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FB2C-8A4A-A6BD-3788-8B768D29325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7D16FDA-1EAE-505B-0B2A-980F1EC42236}"/>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chemeClr val="bg1"/>
                </a:solidFill>
              </a:rPr>
              <a:t>PRIMARY HEART ALONE TRANSPLANTATION</a:t>
            </a:r>
            <a:endParaRPr lang="en-US" sz="4053">
              <a:solidFill>
                <a:schemeClr val="bg1"/>
              </a:solidFill>
            </a:endParaRPr>
          </a:p>
        </p:txBody>
      </p:sp>
      <p:sp>
        <p:nvSpPr>
          <p:cNvPr id="2" name="Title 1">
            <a:extLst>
              <a:ext uri="{FF2B5EF4-FFF2-40B4-BE49-F238E27FC236}">
                <a16:creationId xmlns:a16="http://schemas.microsoft.com/office/drawing/2014/main" id="{90935322-063B-A78B-7404-15ECA16914A5}"/>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Univariate Survival Analysis</a:t>
            </a:r>
          </a:p>
        </p:txBody>
      </p:sp>
      <p:sp>
        <p:nvSpPr>
          <p:cNvPr id="3" name="Rectangle 2">
            <a:extLst>
              <a:ext uri="{FF2B5EF4-FFF2-40B4-BE49-F238E27FC236}">
                <a16:creationId xmlns:a16="http://schemas.microsoft.com/office/drawing/2014/main" id="{53C670BC-CE7A-07E0-2194-44622C119E5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007435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1FD1-1E3B-D935-ACFA-92241C293F6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4368FC-75AC-7D96-10A4-A2FBB8FBED20}"/>
              </a:ext>
            </a:extLst>
          </p:cNvPr>
          <p:cNvGraphicFramePr>
            <a:graphicFrameLocks noGrp="1"/>
          </p:cNvGraphicFramePr>
          <p:nvPr>
            <p:ph idx="1"/>
            <p:extLst>
              <p:ext uri="{D42A27DB-BD31-4B8C-83A1-F6EECF244321}">
                <p14:modId xmlns:p14="http://schemas.microsoft.com/office/powerpoint/2010/main" val="3931464748"/>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DCD61A80-1B1E-28CA-0CC7-6001B143B18F}"/>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Heart Alone Transplants, 2005-2023</a:t>
            </a:r>
            <a:br>
              <a:rPr lang="en-US" sz="3200" kern="0">
                <a:solidFill>
                  <a:srgbClr val="002060"/>
                </a:solidFill>
              </a:rPr>
            </a:br>
            <a:r>
              <a:rPr lang="en-US" sz="3200" kern="0">
                <a:solidFill>
                  <a:srgbClr val="002060"/>
                </a:solidFill>
              </a:rPr>
              <a:t>Kaplan-Meier Survival within 1 Year by Era </a:t>
            </a:r>
            <a:br>
              <a:rPr lang="en-US" sz="3200" kern="0">
                <a:solidFill>
                  <a:srgbClr val="002060"/>
                </a:solidFill>
              </a:rPr>
            </a:br>
            <a:endParaRPr lang="en-US" sz="3200" kern="0">
              <a:solidFill>
                <a:srgbClr val="002060"/>
              </a:solidFill>
            </a:endParaRPr>
          </a:p>
        </p:txBody>
      </p:sp>
      <p:sp>
        <p:nvSpPr>
          <p:cNvPr id="3" name="Rectangle 2">
            <a:extLst>
              <a:ext uri="{FF2B5EF4-FFF2-40B4-BE49-F238E27FC236}">
                <a16:creationId xmlns:a16="http://schemas.microsoft.com/office/drawing/2014/main" id="{C7F6A82E-E94E-E6BC-83E4-910BE681449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8" name="Table 7">
            <a:extLst>
              <a:ext uri="{FF2B5EF4-FFF2-40B4-BE49-F238E27FC236}">
                <a16:creationId xmlns:a16="http://schemas.microsoft.com/office/drawing/2014/main" id="{C81AB270-59B3-ED66-6FBC-1F9686617EC4}"/>
              </a:ext>
            </a:extLst>
          </p:cNvPr>
          <p:cNvGraphicFramePr>
            <a:graphicFrameLocks noGrp="1"/>
          </p:cNvGraphicFramePr>
          <p:nvPr>
            <p:extLst>
              <p:ext uri="{D42A27DB-BD31-4B8C-83A1-F6EECF244321}">
                <p14:modId xmlns:p14="http://schemas.microsoft.com/office/powerpoint/2010/main" val="1800539645"/>
              </p:ext>
            </p:extLst>
          </p:nvPr>
        </p:nvGraphicFramePr>
        <p:xfrm>
          <a:off x="136183" y="5476076"/>
          <a:ext cx="12529225" cy="61722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193964">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10448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9962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9827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9741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9686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9625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9577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9529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9372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9319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9266</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20206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19424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19114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18966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18852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18777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18543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18466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18397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18340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18272</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rgbClr val="FF0000"/>
                          </a:solidFill>
                          <a:effectLst/>
                        </a:rPr>
                        <a:t>2018-2023</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20437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19840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19553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19373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19216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19097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19007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18922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18406</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9" name="pvalues">
            <a:extLst>
              <a:ext uri="{FF2B5EF4-FFF2-40B4-BE49-F238E27FC236}">
                <a16:creationId xmlns:a16="http://schemas.microsoft.com/office/drawing/2014/main" id="{2BD7747C-24DD-BE72-29BB-DF70E45E57CE}"/>
              </a:ext>
            </a:extLst>
          </p:cNvPr>
          <p:cNvSpPr txBox="1"/>
          <p:nvPr/>
        </p:nvSpPr>
        <p:spPr>
          <a:xfrm>
            <a:off x="4774440" y="3836862"/>
            <a:ext cx="5827776" cy="292388"/>
          </a:xfrm>
          <a:prstGeom prst="rect">
            <a:avLst/>
          </a:prstGeom>
          <a:solidFill>
            <a:schemeClr val="tx1"/>
          </a:solidFill>
          <a:ln>
            <a:solidFill>
              <a:schemeClr val="bg1"/>
            </a:solidFill>
          </a:ln>
        </p:spPr>
        <p:txBody>
          <a:bodyPr wrap="square" rtlCol="0">
            <a:spAutoFit/>
          </a:bodyPr>
          <a:lstStyle/>
          <a:p>
            <a:r>
              <a:rPr lang="en-US" sz="1300" b="1">
                <a:solidFill>
                  <a:schemeClr val="bg2"/>
                </a:solidFill>
              </a:rPr>
              <a:t>All pairwise comparisons were statistically significant at p &lt; 0.05</a:t>
            </a:r>
          </a:p>
        </p:txBody>
      </p:sp>
      <p:sp>
        <p:nvSpPr>
          <p:cNvPr id="5" name="TextBox 4">
            <a:extLst>
              <a:ext uri="{FF2B5EF4-FFF2-40B4-BE49-F238E27FC236}">
                <a16:creationId xmlns:a16="http://schemas.microsoft.com/office/drawing/2014/main" id="{AE7886B2-89B1-E36C-124C-FA0AC0D83740}"/>
              </a:ext>
            </a:extLst>
          </p:cNvPr>
          <p:cNvSpPr txBox="1"/>
          <p:nvPr/>
        </p:nvSpPr>
        <p:spPr>
          <a:xfrm>
            <a:off x="5977783" y="6233023"/>
            <a:ext cx="1622560" cy="338554"/>
          </a:xfrm>
          <a:prstGeom prst="rect">
            <a:avLst/>
          </a:prstGeom>
          <a:noFill/>
        </p:spPr>
        <p:txBody>
          <a:bodyPr wrap="non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86D7D5B2-B015-AB95-7BA9-6A2E12C7D835}"/>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2041080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D4EE-F536-3160-57F3-240D67BBD2A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28B46A2-C514-2744-56C3-7C77BAD28E76}"/>
              </a:ext>
            </a:extLst>
          </p:cNvPr>
          <p:cNvGraphicFramePr>
            <a:graphicFrameLocks noGrp="1"/>
          </p:cNvGraphicFramePr>
          <p:nvPr>
            <p:ph idx="1"/>
            <p:extLst>
              <p:ext uri="{D42A27DB-BD31-4B8C-83A1-F6EECF244321}">
                <p14:modId xmlns:p14="http://schemas.microsoft.com/office/powerpoint/2010/main" val="561010306"/>
              </p:ext>
            </p:extLst>
          </p:nvPr>
        </p:nvGraphicFramePr>
        <p:xfrm>
          <a:off x="342898" y="1063805"/>
          <a:ext cx="12231211" cy="50600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14791F3E-EE25-E5F9-A2D7-F97B68480CBA}"/>
              </a:ext>
            </a:extLst>
          </p:cNvPr>
          <p:cNvSpPr txBox="1">
            <a:spLocks/>
          </p:cNvSpPr>
          <p:nvPr/>
        </p:nvSpPr>
        <p:spPr bwMode="auto">
          <a:xfrm>
            <a:off x="458309" y="83982"/>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marL="0" marR="0" lvl="0" indent="0" algn="ctr" defTabSz="965606"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Arial"/>
                <a:ea typeface="+mj-ea"/>
                <a:cs typeface="+mj-cs"/>
              </a:rPr>
              <a:t>Adult Primary Heart Alone Transplants, 2005-2020</a:t>
            </a:r>
          </a:p>
          <a:p>
            <a:pPr marL="0" marR="0" lvl="0" indent="0" algn="ctr" defTabSz="965606"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002060"/>
                </a:solidFill>
                <a:effectLst/>
                <a:uLnTx/>
                <a:uFillTx/>
                <a:latin typeface="Arial"/>
                <a:ea typeface="+mj-ea"/>
                <a:cs typeface="+mj-cs"/>
              </a:rPr>
              <a:t>Kaplan-Meier Conditional Survival within 5 Years by Era</a:t>
            </a:r>
          </a:p>
          <a:p>
            <a:pPr marL="0" marR="0" lvl="0" indent="0" algn="ctr" defTabSz="965606"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2060"/>
              </a:solidFill>
              <a:effectLst/>
              <a:uLnTx/>
              <a:uFillTx/>
              <a:latin typeface="Arial"/>
              <a:ea typeface="+mj-ea"/>
              <a:cs typeface="+mj-cs"/>
            </a:endParaRPr>
          </a:p>
        </p:txBody>
      </p:sp>
      <p:sp>
        <p:nvSpPr>
          <p:cNvPr id="2" name="Rectangle 1">
            <a:extLst>
              <a:ext uri="{FF2B5EF4-FFF2-40B4-BE49-F238E27FC236}">
                <a16:creationId xmlns:a16="http://schemas.microsoft.com/office/drawing/2014/main" id="{D20497E7-3CBE-7D9B-1C12-F7FB330D22F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charset="0"/>
              <a:ea typeface="+mn-ea"/>
              <a:cs typeface="+mn-cs"/>
            </a:endParaRPr>
          </a:p>
        </p:txBody>
      </p:sp>
      <p:graphicFrame>
        <p:nvGraphicFramePr>
          <p:cNvPr id="5" name="Table 4">
            <a:extLst>
              <a:ext uri="{FF2B5EF4-FFF2-40B4-BE49-F238E27FC236}">
                <a16:creationId xmlns:a16="http://schemas.microsoft.com/office/drawing/2014/main" id="{08FAA3E0-D4D3-CCB9-C9E6-9F670A6ACCEE}"/>
              </a:ext>
            </a:extLst>
          </p:cNvPr>
          <p:cNvGraphicFramePr>
            <a:graphicFrameLocks noGrp="1"/>
          </p:cNvGraphicFramePr>
          <p:nvPr>
            <p:extLst>
              <p:ext uri="{D42A27DB-BD31-4B8C-83A1-F6EECF244321}">
                <p14:modId xmlns:p14="http://schemas.microsoft.com/office/powerpoint/2010/main" val="1017137058"/>
              </p:ext>
            </p:extLst>
          </p:nvPr>
        </p:nvGraphicFramePr>
        <p:xfrm>
          <a:off x="342897" y="5319883"/>
          <a:ext cx="12231211" cy="686229"/>
        </p:xfrm>
        <a:graphic>
          <a:graphicData uri="http://schemas.openxmlformats.org/drawingml/2006/table">
            <a:tbl>
              <a:tblPr>
                <a:effectLst/>
                <a:tableStyleId>{69C7853C-536D-4A76-A0AE-DD22124D55A5}</a:tableStyleId>
              </a:tblPr>
              <a:tblGrid>
                <a:gridCol w="1025310">
                  <a:extLst>
                    <a:ext uri="{9D8B030D-6E8A-4147-A177-3AD203B41FA5}">
                      <a16:colId xmlns:a16="http://schemas.microsoft.com/office/drawing/2014/main" val="317221400"/>
                    </a:ext>
                  </a:extLst>
                </a:gridCol>
                <a:gridCol w="2143125">
                  <a:extLst>
                    <a:ext uri="{9D8B030D-6E8A-4147-A177-3AD203B41FA5}">
                      <a16:colId xmlns:a16="http://schemas.microsoft.com/office/drawing/2014/main" val="279950494"/>
                    </a:ext>
                  </a:extLst>
                </a:gridCol>
                <a:gridCol w="2171700">
                  <a:extLst>
                    <a:ext uri="{9D8B030D-6E8A-4147-A177-3AD203B41FA5}">
                      <a16:colId xmlns:a16="http://schemas.microsoft.com/office/drawing/2014/main" val="1508922394"/>
                    </a:ext>
                  </a:extLst>
                </a:gridCol>
                <a:gridCol w="2333625">
                  <a:extLst>
                    <a:ext uri="{9D8B030D-6E8A-4147-A177-3AD203B41FA5}">
                      <a16:colId xmlns:a16="http://schemas.microsoft.com/office/drawing/2014/main" val="1222942607"/>
                    </a:ext>
                  </a:extLst>
                </a:gridCol>
                <a:gridCol w="2257425">
                  <a:extLst>
                    <a:ext uri="{9D8B030D-6E8A-4147-A177-3AD203B41FA5}">
                      <a16:colId xmlns:a16="http://schemas.microsoft.com/office/drawing/2014/main" val="2377037578"/>
                    </a:ext>
                  </a:extLst>
                </a:gridCol>
                <a:gridCol w="1609725">
                  <a:extLst>
                    <a:ext uri="{9D8B030D-6E8A-4147-A177-3AD203B41FA5}">
                      <a16:colId xmlns:a16="http://schemas.microsoft.com/office/drawing/2014/main" val="1074110077"/>
                    </a:ext>
                  </a:extLst>
                </a:gridCol>
                <a:gridCol w="690301">
                  <a:extLst>
                    <a:ext uri="{9D8B030D-6E8A-4147-A177-3AD203B41FA5}">
                      <a16:colId xmlns:a16="http://schemas.microsoft.com/office/drawing/2014/main" val="3242607391"/>
                    </a:ext>
                  </a:extLst>
                </a:gridCol>
              </a:tblGrid>
              <a:tr h="228743">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9255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9252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8450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8079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7718</a:t>
                      </a:r>
                    </a:p>
                  </a:txBody>
                  <a:tcPr marL="7620" marR="7620" marT="7620" marB="0">
                    <a:solidFill>
                      <a:schemeClr val="tx1"/>
                    </a:solidFill>
                  </a:tcPr>
                </a:tc>
                <a:extLst>
                  <a:ext uri="{0D108BD9-81ED-4DB2-BD59-A6C34878D82A}">
                    <a16:rowId xmlns:a16="http://schemas.microsoft.com/office/drawing/2014/main" val="2763635583"/>
                  </a:ext>
                </a:extLst>
              </a:tr>
              <a:tr h="228743">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18254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18250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16825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16227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15536</a:t>
                      </a:r>
                    </a:p>
                  </a:txBody>
                  <a:tcPr marL="7620" marR="7620" marT="7620" marB="0">
                    <a:solidFill>
                      <a:schemeClr val="tx1"/>
                    </a:solidFill>
                  </a:tcPr>
                </a:tc>
                <a:extLst>
                  <a:ext uri="{0D108BD9-81ED-4DB2-BD59-A6C34878D82A}">
                    <a16:rowId xmlns:a16="http://schemas.microsoft.com/office/drawing/2014/main" val="2925383263"/>
                  </a:ext>
                </a:extLst>
              </a:tr>
              <a:tr h="228743">
                <a:tc>
                  <a:txBody>
                    <a:bodyPr/>
                    <a:lstStyle/>
                    <a:p>
                      <a:pPr algn="l" fontAlgn="ctr"/>
                      <a:r>
                        <a:rPr lang="en-US" sz="1300" b="1" u="none" strike="noStrike">
                          <a:solidFill>
                            <a:srgbClr val="FF0000"/>
                          </a:solidFill>
                          <a:effectLst/>
                        </a:rPr>
                        <a:t>2018-2020</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8725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8005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7369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5328</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6" name="TextBox 5">
            <a:extLst>
              <a:ext uri="{FF2B5EF4-FFF2-40B4-BE49-F238E27FC236}">
                <a16:creationId xmlns:a16="http://schemas.microsoft.com/office/drawing/2014/main" id="{875810C3-7934-BD54-CD6D-90C5412919D5}"/>
              </a:ext>
            </a:extLst>
          </p:cNvPr>
          <p:cNvSpPr txBox="1"/>
          <p:nvPr/>
        </p:nvSpPr>
        <p:spPr>
          <a:xfrm>
            <a:off x="5647222" y="6072759"/>
            <a:ext cx="1622560" cy="338554"/>
          </a:xfrm>
          <a:prstGeom prst="rect">
            <a:avLst/>
          </a:prstGeom>
          <a:noFill/>
        </p:spPr>
        <p:txBody>
          <a:bodyPr wrap="none" rtlCol="0">
            <a:sp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Number at risk</a:t>
            </a:r>
          </a:p>
        </p:txBody>
      </p:sp>
      <p:sp>
        <p:nvSpPr>
          <p:cNvPr id="3" name="TextBox 2">
            <a:extLst>
              <a:ext uri="{FF2B5EF4-FFF2-40B4-BE49-F238E27FC236}">
                <a16:creationId xmlns:a16="http://schemas.microsoft.com/office/drawing/2014/main" id="{D7240AFF-92E0-FFDE-E12C-BC101D7696F0}"/>
              </a:ext>
            </a:extLst>
          </p:cNvPr>
          <p:cNvSpPr txBox="1"/>
          <p:nvPr/>
        </p:nvSpPr>
        <p:spPr>
          <a:xfrm>
            <a:off x="8379254" y="6640149"/>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231009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2FFF-6940-7991-46B9-476F1000FD8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40ADDF6-9943-26A1-714D-E9BA5BB2AC2D}"/>
              </a:ext>
            </a:extLst>
          </p:cNvPr>
          <p:cNvGraphicFramePr>
            <a:graphicFrameLocks noGrp="1"/>
          </p:cNvGraphicFramePr>
          <p:nvPr>
            <p:ph idx="1"/>
            <p:extLst>
              <p:ext uri="{D42A27DB-BD31-4B8C-83A1-F6EECF244321}">
                <p14:modId xmlns:p14="http://schemas.microsoft.com/office/powerpoint/2010/main" val="2402864651"/>
              </p:ext>
            </p:extLst>
          </p:nvPr>
        </p:nvGraphicFramePr>
        <p:xfrm>
          <a:off x="87682" y="983726"/>
          <a:ext cx="12526028" cy="4627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25A31D6-9399-5C99-6F09-6273AF08DAEF}"/>
              </a:ext>
            </a:extLst>
          </p:cNvPr>
          <p:cNvSpPr txBox="1">
            <a:spLocks/>
          </p:cNvSpPr>
          <p:nvPr/>
        </p:nvSpPr>
        <p:spPr bwMode="auto">
          <a:xfrm>
            <a:off x="1385233" y="159709"/>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Heart Alone Transplants, 2005-2023</a:t>
            </a:r>
            <a:br>
              <a:rPr lang="en-US" sz="3200" kern="0">
                <a:solidFill>
                  <a:srgbClr val="002060"/>
                </a:solidFill>
              </a:rPr>
            </a:br>
            <a:r>
              <a:rPr lang="en-US" sz="3200" kern="0">
                <a:solidFill>
                  <a:srgbClr val="002060"/>
                </a:solidFill>
              </a:rPr>
              <a:t>Kaplan-Meier Survival within 1 Year by Era </a:t>
            </a:r>
            <a:br>
              <a:rPr lang="en-US" sz="3200" kern="0">
                <a:solidFill>
                  <a:srgbClr val="002060"/>
                </a:solidFill>
              </a:rPr>
            </a:br>
            <a:endParaRPr lang="en-US" sz="3200" kern="0">
              <a:solidFill>
                <a:srgbClr val="002060"/>
              </a:solidFill>
            </a:endParaRPr>
          </a:p>
        </p:txBody>
      </p:sp>
      <p:sp>
        <p:nvSpPr>
          <p:cNvPr id="5" name="Rectangle 4">
            <a:extLst>
              <a:ext uri="{FF2B5EF4-FFF2-40B4-BE49-F238E27FC236}">
                <a16:creationId xmlns:a16="http://schemas.microsoft.com/office/drawing/2014/main" id="{21E1D47E-2D30-F538-AA43-8E734CFCFB4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6" name="Table 5">
            <a:extLst>
              <a:ext uri="{FF2B5EF4-FFF2-40B4-BE49-F238E27FC236}">
                <a16:creationId xmlns:a16="http://schemas.microsoft.com/office/drawing/2014/main" id="{F5F9B16D-BAB0-78BB-0E1E-41425C45C3EE}"/>
              </a:ext>
            </a:extLst>
          </p:cNvPr>
          <p:cNvGraphicFramePr>
            <a:graphicFrameLocks noGrp="1"/>
          </p:cNvGraphicFramePr>
          <p:nvPr>
            <p:extLst>
              <p:ext uri="{D42A27DB-BD31-4B8C-83A1-F6EECF244321}">
                <p14:modId xmlns:p14="http://schemas.microsoft.com/office/powerpoint/2010/main" val="3133548130"/>
              </p:ext>
            </p:extLst>
          </p:nvPr>
        </p:nvGraphicFramePr>
        <p:xfrm>
          <a:off x="187890" y="5424855"/>
          <a:ext cx="12425821" cy="617340"/>
        </p:xfrm>
        <a:graphic>
          <a:graphicData uri="http://schemas.openxmlformats.org/drawingml/2006/table">
            <a:tbl>
              <a:tblPr>
                <a:effectLst/>
                <a:tableStyleId>{69C7853C-536D-4A76-A0AE-DD22124D55A5}</a:tableStyleId>
              </a:tblPr>
              <a:tblGrid>
                <a:gridCol w="945709">
                  <a:extLst>
                    <a:ext uri="{9D8B030D-6E8A-4147-A177-3AD203B41FA5}">
                      <a16:colId xmlns:a16="http://schemas.microsoft.com/office/drawing/2014/main" val="317221400"/>
                    </a:ext>
                  </a:extLst>
                </a:gridCol>
                <a:gridCol w="894431">
                  <a:extLst>
                    <a:ext uri="{9D8B030D-6E8A-4147-A177-3AD203B41FA5}">
                      <a16:colId xmlns:a16="http://schemas.microsoft.com/office/drawing/2014/main" val="279950494"/>
                    </a:ext>
                  </a:extLst>
                </a:gridCol>
                <a:gridCol w="894431">
                  <a:extLst>
                    <a:ext uri="{9D8B030D-6E8A-4147-A177-3AD203B41FA5}">
                      <a16:colId xmlns:a16="http://schemas.microsoft.com/office/drawing/2014/main" val="1789990235"/>
                    </a:ext>
                  </a:extLst>
                </a:gridCol>
                <a:gridCol w="956544">
                  <a:extLst>
                    <a:ext uri="{9D8B030D-6E8A-4147-A177-3AD203B41FA5}">
                      <a16:colId xmlns:a16="http://schemas.microsoft.com/office/drawing/2014/main" val="1508922394"/>
                    </a:ext>
                  </a:extLst>
                </a:gridCol>
                <a:gridCol w="807472">
                  <a:extLst>
                    <a:ext uri="{9D8B030D-6E8A-4147-A177-3AD203B41FA5}">
                      <a16:colId xmlns:a16="http://schemas.microsoft.com/office/drawing/2014/main" val="3101902195"/>
                    </a:ext>
                  </a:extLst>
                </a:gridCol>
                <a:gridCol w="968967">
                  <a:extLst>
                    <a:ext uri="{9D8B030D-6E8A-4147-A177-3AD203B41FA5}">
                      <a16:colId xmlns:a16="http://schemas.microsoft.com/office/drawing/2014/main" val="1064153591"/>
                    </a:ext>
                  </a:extLst>
                </a:gridCol>
                <a:gridCol w="981390">
                  <a:extLst>
                    <a:ext uri="{9D8B030D-6E8A-4147-A177-3AD203B41FA5}">
                      <a16:colId xmlns:a16="http://schemas.microsoft.com/office/drawing/2014/main" val="1222942607"/>
                    </a:ext>
                  </a:extLst>
                </a:gridCol>
                <a:gridCol w="869584">
                  <a:extLst>
                    <a:ext uri="{9D8B030D-6E8A-4147-A177-3AD203B41FA5}">
                      <a16:colId xmlns:a16="http://schemas.microsoft.com/office/drawing/2014/main" val="694065554"/>
                    </a:ext>
                  </a:extLst>
                </a:gridCol>
                <a:gridCol w="882008">
                  <a:extLst>
                    <a:ext uri="{9D8B030D-6E8A-4147-A177-3AD203B41FA5}">
                      <a16:colId xmlns:a16="http://schemas.microsoft.com/office/drawing/2014/main" val="2377037578"/>
                    </a:ext>
                  </a:extLst>
                </a:gridCol>
                <a:gridCol w="919276">
                  <a:extLst>
                    <a:ext uri="{9D8B030D-6E8A-4147-A177-3AD203B41FA5}">
                      <a16:colId xmlns:a16="http://schemas.microsoft.com/office/drawing/2014/main" val="2132622560"/>
                    </a:ext>
                  </a:extLst>
                </a:gridCol>
                <a:gridCol w="931698">
                  <a:extLst>
                    <a:ext uri="{9D8B030D-6E8A-4147-A177-3AD203B41FA5}">
                      <a16:colId xmlns:a16="http://schemas.microsoft.com/office/drawing/2014/main" val="477171754"/>
                    </a:ext>
                  </a:extLst>
                </a:gridCol>
                <a:gridCol w="906854">
                  <a:extLst>
                    <a:ext uri="{9D8B030D-6E8A-4147-A177-3AD203B41FA5}">
                      <a16:colId xmlns:a16="http://schemas.microsoft.com/office/drawing/2014/main" val="1074110077"/>
                    </a:ext>
                  </a:extLst>
                </a:gridCol>
                <a:gridCol w="906854">
                  <a:extLst>
                    <a:ext uri="{9D8B030D-6E8A-4147-A177-3AD203B41FA5}">
                      <a16:colId xmlns:a16="http://schemas.microsoft.com/office/drawing/2014/main" val="949714205"/>
                    </a:ext>
                  </a:extLst>
                </a:gridCol>
                <a:gridCol w="560603">
                  <a:extLst>
                    <a:ext uri="{9D8B030D-6E8A-4147-A177-3AD203B41FA5}">
                      <a16:colId xmlns:a16="http://schemas.microsoft.com/office/drawing/2014/main" val="3242607391"/>
                    </a:ext>
                  </a:extLst>
                </a:gridCol>
              </a:tblGrid>
              <a:tr h="205780">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1771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1556</a:t>
                      </a:r>
                    </a:p>
                  </a:txBody>
                  <a:tcPr marL="7620" marR="7620" marT="7620" marB="0">
                    <a:solidFill>
                      <a:schemeClr val="tx1"/>
                    </a:solidFill>
                  </a:tcPr>
                </a:tc>
                <a:extLst>
                  <a:ext uri="{0D108BD9-81ED-4DB2-BD59-A6C34878D82A}">
                    <a16:rowId xmlns:a16="http://schemas.microsoft.com/office/drawing/2014/main" val="2763635583"/>
                  </a:ext>
                </a:extLst>
              </a:tr>
              <a:tr h="205780">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3533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3277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3229</a:t>
                      </a:r>
                    </a:p>
                  </a:txBody>
                  <a:tcPr marL="7620" marR="7620" marT="7620" marB="0">
                    <a:solidFill>
                      <a:schemeClr val="tx1"/>
                    </a:solidFill>
                  </a:tcPr>
                </a:tc>
                <a:extLst>
                  <a:ext uri="{0D108BD9-81ED-4DB2-BD59-A6C34878D82A}">
                    <a16:rowId xmlns:a16="http://schemas.microsoft.com/office/drawing/2014/main" val="2925383263"/>
                  </a:ext>
                </a:extLst>
              </a:tr>
              <a:tr h="205780">
                <a:tc>
                  <a:txBody>
                    <a:bodyPr/>
                    <a:lstStyle/>
                    <a:p>
                      <a:pPr algn="l" fontAlgn="ctr"/>
                      <a:r>
                        <a:rPr lang="en-US" sz="1300" b="1" u="none" strike="noStrike">
                          <a:solidFill>
                            <a:srgbClr val="FF0000"/>
                          </a:solidFill>
                          <a:effectLst/>
                        </a:rPr>
                        <a:t>2018-2023</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3160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3047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2859</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7" name="TextBox 6">
            <a:extLst>
              <a:ext uri="{FF2B5EF4-FFF2-40B4-BE49-F238E27FC236}">
                <a16:creationId xmlns:a16="http://schemas.microsoft.com/office/drawing/2014/main" id="{2C4C789B-4F22-F987-A5F3-984E329A4212}"/>
              </a:ext>
            </a:extLst>
          </p:cNvPr>
          <p:cNvSpPr txBox="1"/>
          <p:nvPr/>
        </p:nvSpPr>
        <p:spPr>
          <a:xfrm>
            <a:off x="5539416" y="6186086"/>
            <a:ext cx="1622560" cy="338554"/>
          </a:xfrm>
          <a:prstGeom prst="rect">
            <a:avLst/>
          </a:prstGeom>
          <a:noFill/>
        </p:spPr>
        <p:txBody>
          <a:bodyPr wrap="none" rtlCol="0">
            <a:spAutoFit/>
          </a:bodyPr>
          <a:lstStyle/>
          <a:p>
            <a:r>
              <a:rPr lang="en-US" sz="1600" b="1">
                <a:solidFill>
                  <a:schemeClr val="bg2"/>
                </a:solidFill>
              </a:rPr>
              <a:t>Number at risk</a:t>
            </a:r>
          </a:p>
        </p:txBody>
      </p:sp>
      <p:sp>
        <p:nvSpPr>
          <p:cNvPr id="3" name="TextBox 2">
            <a:extLst>
              <a:ext uri="{FF2B5EF4-FFF2-40B4-BE49-F238E27FC236}">
                <a16:creationId xmlns:a16="http://schemas.microsoft.com/office/drawing/2014/main" id="{52B80BCF-D456-35B7-03E3-FA951E92EE87}"/>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12380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92291" y="37903"/>
            <a:ext cx="10230465" cy="683264"/>
          </a:xfrm>
          <a:prstGeom prst="rect">
            <a:avLst/>
          </a:prstGeom>
          <a:noFill/>
        </p:spPr>
        <p:txBody>
          <a:bodyPr wrap="square" rtlCol="0">
            <a:spAutoFit/>
          </a:bodyPr>
          <a:lstStyle/>
          <a:p>
            <a:pPr algn="ctr"/>
            <a:r>
              <a:rPr lang="en-US" sz="3840" b="1">
                <a:solidFill>
                  <a:srgbClr val="002060"/>
                </a:solidFill>
              </a:rPr>
              <a:t>TTX REGISTRY STEERING COMMITTEE</a:t>
            </a:r>
            <a:endParaRPr lang="en-US" sz="3840">
              <a:solidFill>
                <a:srgbClr val="002060"/>
              </a:solidFill>
            </a:endParaRPr>
          </a:p>
        </p:txBody>
      </p:sp>
      <p:sp>
        <p:nvSpPr>
          <p:cNvPr id="7" name="TextBox 6"/>
          <p:cNvSpPr txBox="1"/>
          <p:nvPr/>
        </p:nvSpPr>
        <p:spPr>
          <a:xfrm>
            <a:off x="938983" y="721167"/>
            <a:ext cx="11769212" cy="5652253"/>
          </a:xfrm>
          <a:prstGeom prst="rect">
            <a:avLst/>
          </a:prstGeom>
          <a:noFill/>
        </p:spPr>
        <p:txBody>
          <a:bodyPr wrap="square" lIns="0" rIns="0" rtlCol="0">
            <a:spAutoFit/>
          </a:bodyPr>
          <a:lstStyle/>
          <a:p>
            <a:pPr>
              <a:lnSpc>
                <a:spcPct val="151000"/>
              </a:lnSpc>
            </a:pPr>
            <a:r>
              <a:rPr lang="en-US" sz="2200" b="1">
                <a:solidFill>
                  <a:srgbClr val="002060"/>
                </a:solidFill>
              </a:rPr>
              <a:t>Rebecca Cogswell – </a:t>
            </a:r>
            <a:r>
              <a:rPr lang="en-US" sz="2200" b="1">
                <a:solidFill>
                  <a:srgbClr val="0070C0"/>
                </a:solidFill>
              </a:rPr>
              <a:t>Medical Director/Chair</a:t>
            </a:r>
          </a:p>
          <a:p>
            <a:pPr>
              <a:lnSpc>
                <a:spcPct val="151000"/>
              </a:lnSpc>
            </a:pPr>
            <a:r>
              <a:rPr lang="en-US" sz="2200" b="1">
                <a:solidFill>
                  <a:srgbClr val="00004C"/>
                </a:solidFill>
              </a:rPr>
              <a:t>Göran Dellgren</a:t>
            </a:r>
            <a:r>
              <a:rPr lang="en-US" sz="2200" b="1">
                <a:solidFill>
                  <a:srgbClr val="0070C0"/>
                </a:solidFill>
              </a:rPr>
              <a:t> – Vice Chair</a:t>
            </a:r>
          </a:p>
          <a:p>
            <a:pPr>
              <a:lnSpc>
                <a:spcPct val="151000"/>
              </a:lnSpc>
            </a:pPr>
            <a:r>
              <a:rPr lang="en-US" sz="2200" b="1">
                <a:solidFill>
                  <a:srgbClr val="002060"/>
                </a:solidFill>
              </a:rPr>
              <a:t>Kyung Hee – </a:t>
            </a:r>
            <a:r>
              <a:rPr lang="en-US" sz="2200" b="1">
                <a:solidFill>
                  <a:srgbClr val="0070C0"/>
                </a:solidFill>
              </a:rPr>
              <a:t>Associate Dir. for Adult Heart Transplantation</a:t>
            </a:r>
            <a:r>
              <a:rPr lang="en-US" sz="2200" b="1">
                <a:solidFill>
                  <a:srgbClr val="002060"/>
                </a:solidFill>
              </a:rPr>
              <a:t> </a:t>
            </a:r>
          </a:p>
          <a:p>
            <a:pPr>
              <a:lnSpc>
                <a:spcPct val="151000"/>
              </a:lnSpc>
            </a:pPr>
            <a:r>
              <a:rPr lang="en-US" sz="2200" b="1">
                <a:solidFill>
                  <a:srgbClr val="002060"/>
                </a:solidFill>
              </a:rPr>
              <a:t>Eileen Hsich – </a:t>
            </a:r>
            <a:r>
              <a:rPr lang="en-US" sz="2200" b="1">
                <a:solidFill>
                  <a:srgbClr val="0070C0"/>
                </a:solidFill>
              </a:rPr>
              <a:t>Associate Dir. for Adult Heart Transplantation</a:t>
            </a:r>
          </a:p>
          <a:p>
            <a:pPr>
              <a:lnSpc>
                <a:spcPct val="151000"/>
              </a:lnSpc>
            </a:pPr>
            <a:r>
              <a:rPr lang="en-US" sz="2200" b="1">
                <a:solidFill>
                  <a:srgbClr val="002060"/>
                </a:solidFill>
              </a:rPr>
              <a:t>Brian Keller – </a:t>
            </a:r>
            <a:r>
              <a:rPr lang="en-US" sz="2200" b="1">
                <a:solidFill>
                  <a:srgbClr val="0070C0"/>
                </a:solidFill>
              </a:rPr>
              <a:t>Associate Dir. for Adult Lung/Heart-Lung Transplantation</a:t>
            </a:r>
            <a:endParaRPr lang="en-US" sz="2200" b="1">
              <a:solidFill>
                <a:srgbClr val="002060"/>
              </a:solidFill>
            </a:endParaRPr>
          </a:p>
          <a:p>
            <a:pPr>
              <a:lnSpc>
                <a:spcPct val="151000"/>
              </a:lnSpc>
            </a:pPr>
            <a:r>
              <a:rPr lang="en-US" sz="2200" b="1">
                <a:solidFill>
                  <a:srgbClr val="002060"/>
                </a:solidFill>
              </a:rPr>
              <a:t>Michael Perch – </a:t>
            </a:r>
            <a:r>
              <a:rPr lang="en-US" sz="2200" b="1">
                <a:solidFill>
                  <a:srgbClr val="0070C0"/>
                </a:solidFill>
              </a:rPr>
              <a:t>Associate Dir. for Adult Lung/Heart-Lung Transplantation</a:t>
            </a:r>
          </a:p>
          <a:p>
            <a:pPr>
              <a:lnSpc>
                <a:spcPct val="151000"/>
              </a:lnSpc>
            </a:pPr>
            <a:r>
              <a:rPr lang="en-US" sz="2200" b="1">
                <a:solidFill>
                  <a:srgbClr val="002060"/>
                </a:solidFill>
              </a:rPr>
              <a:t>Estela Azeka – </a:t>
            </a:r>
            <a:r>
              <a:rPr lang="en-US" sz="2200" b="1">
                <a:solidFill>
                  <a:srgbClr val="0070C0"/>
                </a:solidFill>
              </a:rPr>
              <a:t>Associate Dir. for Pediatric Heart Transplantation</a:t>
            </a:r>
          </a:p>
          <a:p>
            <a:pPr>
              <a:lnSpc>
                <a:spcPct val="151000"/>
              </a:lnSpc>
            </a:pPr>
            <a:r>
              <a:rPr lang="en-US" sz="2200" b="1">
                <a:solidFill>
                  <a:srgbClr val="002060"/>
                </a:solidFill>
              </a:rPr>
              <a:t>TP Singh – </a:t>
            </a:r>
            <a:r>
              <a:rPr lang="en-US" sz="2200" b="1">
                <a:solidFill>
                  <a:srgbClr val="0070C0"/>
                </a:solidFill>
              </a:rPr>
              <a:t>Associate Dir. for Pediatric Heart Transplantation</a:t>
            </a:r>
          </a:p>
          <a:p>
            <a:pPr>
              <a:lnSpc>
                <a:spcPct val="151000"/>
              </a:lnSpc>
            </a:pPr>
            <a:r>
              <a:rPr lang="en-US" sz="2200" b="1">
                <a:solidFill>
                  <a:srgbClr val="002060"/>
                </a:solidFill>
              </a:rPr>
              <a:t>Rossa Brugha – </a:t>
            </a:r>
            <a:r>
              <a:rPr lang="en-US" sz="2200" b="1">
                <a:solidFill>
                  <a:srgbClr val="0070C0"/>
                </a:solidFill>
              </a:rPr>
              <a:t>Associate Dir. for Pediatric Lung/Heart-Lung Transplantation</a:t>
            </a:r>
            <a:endParaRPr lang="en-US" sz="2200" b="1">
              <a:solidFill>
                <a:srgbClr val="002060"/>
              </a:solidFill>
            </a:endParaRPr>
          </a:p>
          <a:p>
            <a:pPr>
              <a:lnSpc>
                <a:spcPct val="151000"/>
              </a:lnSpc>
            </a:pPr>
            <a:r>
              <a:rPr lang="en-US" sz="2200" b="1">
                <a:solidFill>
                  <a:srgbClr val="002060"/>
                </a:solidFill>
              </a:rPr>
              <a:t>Don Hayes – </a:t>
            </a:r>
            <a:r>
              <a:rPr lang="en-US" sz="2200" b="1">
                <a:solidFill>
                  <a:srgbClr val="0070C0"/>
                </a:solidFill>
              </a:rPr>
              <a:t>Associate Dir. for Pediatric Lung/Heart-Lung Transplantation</a:t>
            </a:r>
          </a:p>
          <a:p>
            <a:pPr>
              <a:lnSpc>
                <a:spcPct val="151000"/>
              </a:lnSpc>
            </a:pPr>
            <a:r>
              <a:rPr lang="en-US" sz="2200" b="1">
                <a:solidFill>
                  <a:srgbClr val="002060"/>
                </a:solidFill>
              </a:rPr>
              <a:t>Wida Cherikh – </a:t>
            </a:r>
            <a:r>
              <a:rPr lang="en-US" sz="2200" b="1">
                <a:solidFill>
                  <a:srgbClr val="0070C0"/>
                </a:solidFill>
              </a:rPr>
              <a:t>Biostatistician</a:t>
            </a:r>
          </a:p>
        </p:txBody>
      </p:sp>
      <p:sp>
        <p:nvSpPr>
          <p:cNvPr id="2" name="Rectangle 1">
            <a:extLst>
              <a:ext uri="{FF2B5EF4-FFF2-40B4-BE49-F238E27FC236}">
                <a16:creationId xmlns:a16="http://schemas.microsoft.com/office/drawing/2014/main" id="{FB7B7730-FED4-F0FF-9BFB-D34304A0728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95607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570D-0838-C92C-457B-CA16584BC17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96B6EB2-4F63-D94E-5F39-EBA17EAA8C9C}"/>
              </a:ext>
            </a:extLst>
          </p:cNvPr>
          <p:cNvGraphicFramePr>
            <a:graphicFrameLocks noGrp="1"/>
          </p:cNvGraphicFramePr>
          <p:nvPr>
            <p:ph idx="1"/>
            <p:extLst>
              <p:ext uri="{D42A27DB-BD31-4B8C-83A1-F6EECF244321}">
                <p14:modId xmlns:p14="http://schemas.microsoft.com/office/powerpoint/2010/main" val="1147159683"/>
              </p:ext>
            </p:extLst>
          </p:nvPr>
        </p:nvGraphicFramePr>
        <p:xfrm>
          <a:off x="342898" y="1063805"/>
          <a:ext cx="12231211" cy="50600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18923C0D-FF43-D388-361F-0244AC9923CB}"/>
              </a:ext>
            </a:extLst>
          </p:cNvPr>
          <p:cNvSpPr txBox="1">
            <a:spLocks/>
          </p:cNvSpPr>
          <p:nvPr/>
        </p:nvSpPr>
        <p:spPr bwMode="auto">
          <a:xfrm>
            <a:off x="342897" y="62372"/>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Heart Alone Transplants, 2005-2020</a:t>
            </a:r>
          </a:p>
          <a:p>
            <a:r>
              <a:rPr lang="en-US" sz="3200" kern="0">
                <a:solidFill>
                  <a:srgbClr val="002060"/>
                </a:solidFill>
              </a:rPr>
              <a:t>Kaplan-Meier Conditional Survival within 5 Years by Era</a:t>
            </a:r>
          </a:p>
        </p:txBody>
      </p:sp>
      <p:sp>
        <p:nvSpPr>
          <p:cNvPr id="2" name="Rectangle 1">
            <a:extLst>
              <a:ext uri="{FF2B5EF4-FFF2-40B4-BE49-F238E27FC236}">
                <a16:creationId xmlns:a16="http://schemas.microsoft.com/office/drawing/2014/main" id="{13C06624-8811-A8E9-E3EC-035C203981C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5" name="Table 4">
            <a:extLst>
              <a:ext uri="{FF2B5EF4-FFF2-40B4-BE49-F238E27FC236}">
                <a16:creationId xmlns:a16="http://schemas.microsoft.com/office/drawing/2014/main" id="{B5A7A54D-84E6-37EE-8081-64FB2839D3C1}"/>
              </a:ext>
            </a:extLst>
          </p:cNvPr>
          <p:cNvGraphicFramePr>
            <a:graphicFrameLocks noGrp="1"/>
          </p:cNvGraphicFramePr>
          <p:nvPr/>
        </p:nvGraphicFramePr>
        <p:xfrm>
          <a:off x="283029" y="5631954"/>
          <a:ext cx="12175668" cy="617220"/>
        </p:xfrm>
        <a:graphic>
          <a:graphicData uri="http://schemas.openxmlformats.org/drawingml/2006/table">
            <a:tbl>
              <a:tblPr>
                <a:effectLst/>
                <a:tableStyleId>{69C7853C-536D-4A76-A0AE-DD22124D55A5}</a:tableStyleId>
              </a:tblPr>
              <a:tblGrid>
                <a:gridCol w="925285">
                  <a:extLst>
                    <a:ext uri="{9D8B030D-6E8A-4147-A177-3AD203B41FA5}">
                      <a16:colId xmlns:a16="http://schemas.microsoft.com/office/drawing/2014/main" val="317221400"/>
                    </a:ext>
                  </a:extLst>
                </a:gridCol>
                <a:gridCol w="2057400">
                  <a:extLst>
                    <a:ext uri="{9D8B030D-6E8A-4147-A177-3AD203B41FA5}">
                      <a16:colId xmlns:a16="http://schemas.microsoft.com/office/drawing/2014/main" val="279950494"/>
                    </a:ext>
                  </a:extLst>
                </a:gridCol>
                <a:gridCol w="2275115">
                  <a:extLst>
                    <a:ext uri="{9D8B030D-6E8A-4147-A177-3AD203B41FA5}">
                      <a16:colId xmlns:a16="http://schemas.microsoft.com/office/drawing/2014/main" val="1508922394"/>
                    </a:ext>
                  </a:extLst>
                </a:gridCol>
                <a:gridCol w="2220685">
                  <a:extLst>
                    <a:ext uri="{9D8B030D-6E8A-4147-A177-3AD203B41FA5}">
                      <a16:colId xmlns:a16="http://schemas.microsoft.com/office/drawing/2014/main" val="1222942607"/>
                    </a:ext>
                  </a:extLst>
                </a:gridCol>
                <a:gridCol w="2198915">
                  <a:extLst>
                    <a:ext uri="{9D8B030D-6E8A-4147-A177-3AD203B41FA5}">
                      <a16:colId xmlns:a16="http://schemas.microsoft.com/office/drawing/2014/main" val="2377037578"/>
                    </a:ext>
                  </a:extLst>
                </a:gridCol>
                <a:gridCol w="1687285">
                  <a:extLst>
                    <a:ext uri="{9D8B030D-6E8A-4147-A177-3AD203B41FA5}">
                      <a16:colId xmlns:a16="http://schemas.microsoft.com/office/drawing/2014/main" val="1074110077"/>
                    </a:ext>
                  </a:extLst>
                </a:gridCol>
                <a:gridCol w="810983">
                  <a:extLst>
                    <a:ext uri="{9D8B030D-6E8A-4147-A177-3AD203B41FA5}">
                      <a16:colId xmlns:a16="http://schemas.microsoft.com/office/drawing/2014/main" val="3242607391"/>
                    </a:ext>
                  </a:extLst>
                </a:gridCol>
              </a:tblGrid>
              <a:tr h="193964">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1311</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3227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3120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2848</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rgbClr val="FF0000"/>
                          </a:solidFill>
                          <a:effectLst/>
                        </a:rPr>
                        <a:t>2018-2022</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2372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2370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939</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6" name="TextBox 5">
            <a:extLst>
              <a:ext uri="{FF2B5EF4-FFF2-40B4-BE49-F238E27FC236}">
                <a16:creationId xmlns:a16="http://schemas.microsoft.com/office/drawing/2014/main" id="{87DB496A-0BC6-D53B-D654-0A90A664355E}"/>
              </a:ext>
            </a:extLst>
          </p:cNvPr>
          <p:cNvSpPr txBox="1"/>
          <p:nvPr/>
        </p:nvSpPr>
        <p:spPr>
          <a:xfrm>
            <a:off x="5943917" y="6388960"/>
            <a:ext cx="1622560" cy="338554"/>
          </a:xfrm>
          <a:prstGeom prst="rect">
            <a:avLst/>
          </a:prstGeom>
          <a:noFill/>
        </p:spPr>
        <p:txBody>
          <a:bodyPr wrap="none" rtlCol="0">
            <a:spAutoFit/>
          </a:bodyPr>
          <a:lstStyle/>
          <a:p>
            <a:r>
              <a:rPr lang="en-US" sz="1600" b="1">
                <a:solidFill>
                  <a:schemeClr val="bg2"/>
                </a:solidFill>
              </a:rPr>
              <a:t>Number at risk</a:t>
            </a:r>
          </a:p>
        </p:txBody>
      </p:sp>
      <p:sp>
        <p:nvSpPr>
          <p:cNvPr id="3" name="TextBox 2">
            <a:extLst>
              <a:ext uri="{FF2B5EF4-FFF2-40B4-BE49-F238E27FC236}">
                <a16:creationId xmlns:a16="http://schemas.microsoft.com/office/drawing/2014/main" id="{D4011FC1-A625-5B98-F67E-585D977BF3D1}"/>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1539907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1CC8A-F68F-8838-7A37-0456B15AEF2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DCC8DF9-87FD-C88E-A6D7-EE417CBF5D2C}"/>
              </a:ext>
            </a:extLst>
          </p:cNvPr>
          <p:cNvGraphicFramePr>
            <a:graphicFrameLocks noGrp="1"/>
          </p:cNvGraphicFramePr>
          <p:nvPr>
            <p:ph idx="1"/>
            <p:extLst>
              <p:ext uri="{D42A27DB-BD31-4B8C-83A1-F6EECF244321}">
                <p14:modId xmlns:p14="http://schemas.microsoft.com/office/powerpoint/2010/main" val="1019864246"/>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5B6DC71E-08EA-7BB5-4B46-12D42F387671}"/>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Heart Alone Transplants, 2005-2023</a:t>
            </a:r>
            <a:br>
              <a:rPr lang="en-US" sz="3200" kern="0">
                <a:solidFill>
                  <a:srgbClr val="002060"/>
                </a:solidFill>
              </a:rPr>
            </a:br>
            <a:r>
              <a:rPr lang="en-US" sz="3200" kern="0">
                <a:solidFill>
                  <a:srgbClr val="002060"/>
                </a:solidFill>
              </a:rPr>
              <a:t>Kaplan-Meier Survival within 1 Year by Recipient Age </a:t>
            </a:r>
            <a:br>
              <a:rPr lang="en-US" sz="3200" kern="0">
                <a:solidFill>
                  <a:srgbClr val="002060"/>
                </a:solidFill>
              </a:rPr>
            </a:br>
            <a:endParaRPr lang="en-US" sz="3200" kern="0">
              <a:solidFill>
                <a:srgbClr val="002060"/>
              </a:solidFill>
            </a:endParaRPr>
          </a:p>
        </p:txBody>
      </p:sp>
      <p:sp>
        <p:nvSpPr>
          <p:cNvPr id="2" name="TextBox 1">
            <a:extLst>
              <a:ext uri="{FF2B5EF4-FFF2-40B4-BE49-F238E27FC236}">
                <a16:creationId xmlns:a16="http://schemas.microsoft.com/office/drawing/2014/main" id="{0B5B6A70-6FD0-4ED7-8F33-5BDA830DE613}"/>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
        <p:nvSpPr>
          <p:cNvPr id="3" name="Rectangle 2">
            <a:extLst>
              <a:ext uri="{FF2B5EF4-FFF2-40B4-BE49-F238E27FC236}">
                <a16:creationId xmlns:a16="http://schemas.microsoft.com/office/drawing/2014/main" id="{F1BEB042-9760-F554-00B0-B6A0C848429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0EC056F-EF5A-5D08-31DC-0DA7155D5DA8}"/>
                  </a:ext>
                </a:extLst>
              </p:cNvPr>
              <p:cNvGraphicFramePr>
                <a:graphicFrameLocks noGrp="1"/>
              </p:cNvGraphicFramePr>
              <p:nvPr>
                <p:extLst>
                  <p:ext uri="{D42A27DB-BD31-4B8C-83A1-F6EECF244321}">
                    <p14:modId xmlns:p14="http://schemas.microsoft.com/office/powerpoint/2010/main" val="738087436"/>
                  </p:ext>
                </p:extLst>
              </p:nvPr>
            </p:nvGraphicFramePr>
            <p:xfrm>
              <a:off x="136185" y="5375755"/>
              <a:ext cx="12529225" cy="102870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1661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1502</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5038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4901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4603</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18773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17835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16984</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13763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13036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12902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12797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12715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12465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12430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12378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12299</a:t>
                          </a:r>
                        </a:p>
                      </a:txBody>
                      <a:tcPr marL="7620" marR="7620" marT="7620" marB="0">
                        <a:solidFill>
                          <a:schemeClr val="tx1"/>
                        </a:solidFill>
                      </a:tcPr>
                    </a:tc>
                    <a:extLst>
                      <a:ext uri="{0D108BD9-81ED-4DB2-BD59-A6C34878D82A}">
                        <a16:rowId xmlns:a16="http://schemas.microsoft.com/office/drawing/2014/main" val="3869260773"/>
                      </a:ext>
                    </a:extLst>
                  </a:tr>
                  <a:tr h="188421">
                    <a:tc>
                      <a:txBody>
                        <a:bodyPr/>
                        <a:lstStyle/>
                        <a:p>
                          <a:pPr algn="l" fontAlgn="ctr"/>
                          <a14:m>
                            <m:oMath xmlns:m="http://schemas.openxmlformats.org/officeDocument/2006/math">
                              <m:r>
                                <a:rPr lang="en-US" sz="1300" b="1" i="1" u="none" strike="noStrike" smtClean="0">
                                  <a:solidFill>
                                    <a:srgbClr val="7030A0"/>
                                  </a:solidFill>
                                  <a:effectLst/>
                                  <a:latin typeface="Cambria Math" panose="02040503050406030204" pitchFamily="18" charset="0"/>
                                  <a:ea typeface="Cambria Math" panose="02040503050406030204" pitchFamily="18" charset="0"/>
                                </a:rPr>
                                <m:t>≥</m:t>
                              </m:r>
                            </m:oMath>
                          </a14:m>
                          <a:r>
                            <a:rPr lang="en-US" sz="1300" b="1" i="0" u="none" strike="noStrike">
                              <a:solidFill>
                                <a:srgbClr val="7030A0"/>
                              </a:solidFill>
                              <a:effectLst/>
                              <a:latin typeface="+mn-lt"/>
                            </a:rPr>
                            <a:t>70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1448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1365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1290</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Choice>
        <mc:Fallback xmlns="">
          <p:graphicFrame>
            <p:nvGraphicFramePr>
              <p:cNvPr id="8" name="Table 7">
                <a:extLst>
                  <a:ext uri="{FF2B5EF4-FFF2-40B4-BE49-F238E27FC236}">
                    <a16:creationId xmlns:a16="http://schemas.microsoft.com/office/drawing/2014/main" id="{D0EC056F-EF5A-5D08-31DC-0DA7155D5DA8}"/>
                  </a:ext>
                </a:extLst>
              </p:cNvPr>
              <p:cNvGraphicFramePr>
                <a:graphicFrameLocks noGrp="1"/>
              </p:cNvGraphicFramePr>
              <p:nvPr>
                <p:extLst>
                  <p:ext uri="{D42A27DB-BD31-4B8C-83A1-F6EECF244321}">
                    <p14:modId xmlns:p14="http://schemas.microsoft.com/office/powerpoint/2010/main" val="738087436"/>
                  </p:ext>
                </p:extLst>
              </p:nvPr>
            </p:nvGraphicFramePr>
            <p:xfrm>
              <a:off x="136185" y="5375755"/>
              <a:ext cx="12529225" cy="102870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205740">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1661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1502</a:t>
                          </a:r>
                        </a:p>
                      </a:txBody>
                      <a:tcPr marL="7620" marR="7620" marT="7620" marB="0">
                        <a:solidFill>
                          <a:schemeClr val="tx1"/>
                        </a:solidFill>
                      </a:tcPr>
                    </a:tc>
                    <a:extLst>
                      <a:ext uri="{0D108BD9-81ED-4DB2-BD59-A6C34878D82A}">
                        <a16:rowId xmlns:a16="http://schemas.microsoft.com/office/drawing/2014/main" val="2263289337"/>
                      </a:ext>
                    </a:extLst>
                  </a:tr>
                  <a:tr h="205740">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5038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4901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4603</a:t>
                          </a:r>
                        </a:p>
                      </a:txBody>
                      <a:tcPr marL="7620" marR="7620" marT="7620" marB="0">
                        <a:solidFill>
                          <a:schemeClr val="tx1"/>
                        </a:solidFill>
                      </a:tcPr>
                    </a:tc>
                    <a:extLst>
                      <a:ext uri="{0D108BD9-81ED-4DB2-BD59-A6C34878D82A}">
                        <a16:rowId xmlns:a16="http://schemas.microsoft.com/office/drawing/2014/main" val="2763635583"/>
                      </a:ext>
                    </a:extLst>
                  </a:tr>
                  <a:tr h="205740">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18773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17835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16984</a:t>
                          </a:r>
                        </a:p>
                      </a:txBody>
                      <a:tcPr marL="7620" marR="7620" marT="7620" marB="0">
                        <a:solidFill>
                          <a:schemeClr val="tx1"/>
                        </a:solidFill>
                      </a:tcPr>
                    </a:tc>
                    <a:extLst>
                      <a:ext uri="{0D108BD9-81ED-4DB2-BD59-A6C34878D82A}">
                        <a16:rowId xmlns:a16="http://schemas.microsoft.com/office/drawing/2014/main" val="2925383263"/>
                      </a:ext>
                    </a:extLst>
                  </a:tr>
                  <a:tr h="205740">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13763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13036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12902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12797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12715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12465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12430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12378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12299</a:t>
                          </a:r>
                        </a:p>
                      </a:txBody>
                      <a:tcPr marL="7620" marR="7620" marT="7620" marB="0">
                        <a:solidFill>
                          <a:schemeClr val="tx1"/>
                        </a:solidFill>
                      </a:tcPr>
                    </a:tc>
                    <a:extLst>
                      <a:ext uri="{0D108BD9-81ED-4DB2-BD59-A6C34878D82A}">
                        <a16:rowId xmlns:a16="http://schemas.microsoft.com/office/drawing/2014/main" val="3869260773"/>
                      </a:ext>
                    </a:extLst>
                  </a:tr>
                  <a:tr h="205740">
                    <a:tc>
                      <a:txBody>
                        <a:bodyPr/>
                        <a:lstStyle/>
                        <a:p>
                          <a:endParaRPr lang="en-US"/>
                        </a:p>
                      </a:txBody>
                      <a:tcPr marL="7620" marR="7620" marT="7620" marB="0" anchor="ctr">
                        <a:blipFill>
                          <a:blip r:embed="rId4"/>
                          <a:stretch>
                            <a:fillRect l="-641" t="-417647" r="-1219231" b="-47059"/>
                          </a:stretch>
                        </a:blipFill>
                      </a:tcPr>
                    </a:tc>
                    <a:tc>
                      <a:txBody>
                        <a:bodyPr/>
                        <a:lstStyle/>
                        <a:p>
                          <a:pPr algn="l" fontAlgn="t"/>
                          <a:r>
                            <a:rPr lang="en-US" sz="1300" b="1" i="0" u="none" strike="noStrike">
                              <a:solidFill>
                                <a:srgbClr val="000000"/>
                              </a:solidFill>
                              <a:effectLst/>
                              <a:latin typeface="+mn-lt"/>
                            </a:rPr>
                            <a:t>1448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1365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1290</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Fallback>
      </mc:AlternateContent>
      <p:sp>
        <p:nvSpPr>
          <p:cNvPr id="9" name="pvalues">
            <a:extLst>
              <a:ext uri="{FF2B5EF4-FFF2-40B4-BE49-F238E27FC236}">
                <a16:creationId xmlns:a16="http://schemas.microsoft.com/office/drawing/2014/main" id="{10956272-E974-5B4C-4FCE-8C60A7BAC877}"/>
              </a:ext>
            </a:extLst>
          </p:cNvPr>
          <p:cNvSpPr txBox="1"/>
          <p:nvPr/>
        </p:nvSpPr>
        <p:spPr>
          <a:xfrm>
            <a:off x="5442098" y="3840480"/>
            <a:ext cx="5506318" cy="492443"/>
          </a:xfrm>
          <a:prstGeom prst="rect">
            <a:avLst/>
          </a:prstGeom>
          <a:solidFill>
            <a:schemeClr val="tx1"/>
          </a:solidFill>
          <a:ln>
            <a:solidFill>
              <a:schemeClr val="bg1"/>
            </a:solidFill>
          </a:ln>
        </p:spPr>
        <p:txBody>
          <a:bodyPr wrap="square" rtlCol="0">
            <a:spAutoFit/>
          </a:bodyPr>
          <a:lstStyle/>
          <a:p>
            <a:r>
              <a:rPr lang="en-US" sz="1300" b="1">
                <a:solidFill>
                  <a:schemeClr val="bg2"/>
                </a:solidFill>
              </a:rPr>
              <a:t>All pairwise comparisons were statistically significant at p &lt; 0.05 except 18-24 vs 25-39, 18-24 vs 40-59, and 60-69 vs ≥70 yrs</a:t>
            </a:r>
          </a:p>
        </p:txBody>
      </p:sp>
      <p:sp>
        <p:nvSpPr>
          <p:cNvPr id="5" name="TextBox 4">
            <a:extLst>
              <a:ext uri="{FF2B5EF4-FFF2-40B4-BE49-F238E27FC236}">
                <a16:creationId xmlns:a16="http://schemas.microsoft.com/office/drawing/2014/main" id="{ECD1DFAB-6E79-7779-512F-1340625BEB03}"/>
              </a:ext>
            </a:extLst>
          </p:cNvPr>
          <p:cNvSpPr txBox="1"/>
          <p:nvPr/>
        </p:nvSpPr>
        <p:spPr>
          <a:xfrm>
            <a:off x="5989072" y="6438175"/>
            <a:ext cx="1622560" cy="338554"/>
          </a:xfrm>
          <a:prstGeom prst="rect">
            <a:avLst/>
          </a:prstGeom>
          <a:noFill/>
        </p:spPr>
        <p:txBody>
          <a:bodyPr wrap="none" rtlCol="0">
            <a:spAutoFit/>
          </a:bodyPr>
          <a:lstStyle/>
          <a:p>
            <a:r>
              <a:rPr lang="en-US" sz="1600" b="1">
                <a:solidFill>
                  <a:schemeClr val="bg2"/>
                </a:solidFill>
              </a:rPr>
              <a:t>Number at risk</a:t>
            </a:r>
          </a:p>
        </p:txBody>
      </p:sp>
    </p:spTree>
    <p:extLst>
      <p:ext uri="{BB962C8B-B14F-4D97-AF65-F5344CB8AC3E}">
        <p14:creationId xmlns:p14="http://schemas.microsoft.com/office/powerpoint/2010/main" val="2899360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DE7E-C16A-3C6B-7B13-426E2900A54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A28AC8-FD81-E2E7-2C44-6817FAF51BEE}"/>
              </a:ext>
            </a:extLst>
          </p:cNvPr>
          <p:cNvGraphicFramePr>
            <a:graphicFrameLocks noGrp="1"/>
          </p:cNvGraphicFramePr>
          <p:nvPr>
            <p:ph idx="1"/>
            <p:extLst>
              <p:ext uri="{D42A27DB-BD31-4B8C-83A1-F6EECF244321}">
                <p14:modId xmlns:p14="http://schemas.microsoft.com/office/powerpoint/2010/main" val="422320664"/>
              </p:ext>
            </p:extLst>
          </p:nvPr>
        </p:nvGraphicFramePr>
        <p:xfrm>
          <a:off x="285191" y="726274"/>
          <a:ext cx="12231211" cy="50600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30BC65B0-6E16-3853-C7E9-0D55000B7917}"/>
              </a:ext>
            </a:extLst>
          </p:cNvPr>
          <p:cNvSpPr txBox="1">
            <a:spLocks/>
          </p:cNvSpPr>
          <p:nvPr/>
        </p:nvSpPr>
        <p:spPr bwMode="auto">
          <a:xfrm>
            <a:off x="286865" y="17755"/>
            <a:ext cx="12463135"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000" kern="0">
                <a:solidFill>
                  <a:srgbClr val="002060"/>
                </a:solidFill>
              </a:rPr>
              <a:t>Adult Primary Heart Alone Transplants, 2005-2020</a:t>
            </a:r>
          </a:p>
          <a:p>
            <a:r>
              <a:rPr lang="en-US" sz="3000" kern="0">
                <a:solidFill>
                  <a:srgbClr val="002060"/>
                </a:solidFill>
              </a:rPr>
              <a:t>Kaplan-Meier Conditional Survival within 5 Years by Recipient Age</a:t>
            </a:r>
          </a:p>
          <a:p>
            <a:endParaRPr lang="en-US" sz="3000" kern="0">
              <a:solidFill>
                <a:srgbClr val="002060"/>
              </a:solidFill>
            </a:endParaRPr>
          </a:p>
        </p:txBody>
      </p:sp>
      <p:sp>
        <p:nvSpPr>
          <p:cNvPr id="2" name="Rectangle 1">
            <a:extLst>
              <a:ext uri="{FF2B5EF4-FFF2-40B4-BE49-F238E27FC236}">
                <a16:creationId xmlns:a16="http://schemas.microsoft.com/office/drawing/2014/main" id="{A063387D-3B24-EB1B-936C-5942B705400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5A8FA423-5380-9218-3449-48318683F19F}"/>
              </a:ext>
            </a:extLst>
          </p:cNvPr>
          <p:cNvSpPr txBox="1"/>
          <p:nvPr/>
        </p:nvSpPr>
        <p:spPr>
          <a:xfrm>
            <a:off x="5707153" y="6203639"/>
            <a:ext cx="1622560" cy="338554"/>
          </a:xfrm>
          <a:prstGeom prst="rect">
            <a:avLst/>
          </a:prstGeom>
          <a:noFill/>
        </p:spPr>
        <p:txBody>
          <a:bodyPr wrap="none" rtlCol="0">
            <a:spAutoFit/>
          </a:bodyPr>
          <a:lstStyle/>
          <a:p>
            <a:r>
              <a:rPr lang="en-US" sz="1600" b="1">
                <a:solidFill>
                  <a:schemeClr val="bg2"/>
                </a:solidFill>
              </a:rPr>
              <a:t>Number at risk</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35702DC-AB6C-16E5-8167-7BDEE66B2551}"/>
                  </a:ext>
                </a:extLst>
              </p:cNvPr>
              <p:cNvGraphicFramePr>
                <a:graphicFrameLocks noGrp="1"/>
              </p:cNvGraphicFramePr>
              <p:nvPr>
                <p:extLst>
                  <p:ext uri="{D42A27DB-BD31-4B8C-83A1-F6EECF244321}">
                    <p14:modId xmlns:p14="http://schemas.microsoft.com/office/powerpoint/2010/main" val="352319730"/>
                  </p:ext>
                </p:extLst>
              </p:nvPr>
            </p:nvGraphicFramePr>
            <p:xfrm>
              <a:off x="152982" y="5174939"/>
              <a:ext cx="12380217" cy="1028700"/>
            </p:xfrm>
            <a:graphic>
              <a:graphicData uri="http://schemas.openxmlformats.org/drawingml/2006/table">
                <a:tbl>
                  <a:tblPr>
                    <a:effectLst/>
                    <a:tableStyleId>{69C7853C-536D-4A76-A0AE-DD22124D55A5}</a:tableStyleId>
                  </a:tblPr>
                  <a:tblGrid>
                    <a:gridCol w="1087744">
                      <a:extLst>
                        <a:ext uri="{9D8B030D-6E8A-4147-A177-3AD203B41FA5}">
                          <a16:colId xmlns:a16="http://schemas.microsoft.com/office/drawing/2014/main" val="317221400"/>
                        </a:ext>
                      </a:extLst>
                    </a:gridCol>
                    <a:gridCol w="2011171">
                      <a:extLst>
                        <a:ext uri="{9D8B030D-6E8A-4147-A177-3AD203B41FA5}">
                          <a16:colId xmlns:a16="http://schemas.microsoft.com/office/drawing/2014/main" val="279950494"/>
                        </a:ext>
                      </a:extLst>
                    </a:gridCol>
                    <a:gridCol w="2164214">
                      <a:extLst>
                        <a:ext uri="{9D8B030D-6E8A-4147-A177-3AD203B41FA5}">
                          <a16:colId xmlns:a16="http://schemas.microsoft.com/office/drawing/2014/main" val="1508922394"/>
                        </a:ext>
                      </a:extLst>
                    </a:gridCol>
                    <a:gridCol w="2318657">
                      <a:extLst>
                        <a:ext uri="{9D8B030D-6E8A-4147-A177-3AD203B41FA5}">
                          <a16:colId xmlns:a16="http://schemas.microsoft.com/office/drawing/2014/main" val="1222942607"/>
                        </a:ext>
                      </a:extLst>
                    </a:gridCol>
                    <a:gridCol w="2220686">
                      <a:extLst>
                        <a:ext uri="{9D8B030D-6E8A-4147-A177-3AD203B41FA5}">
                          <a16:colId xmlns:a16="http://schemas.microsoft.com/office/drawing/2014/main" val="2377037578"/>
                        </a:ext>
                      </a:extLst>
                    </a:gridCol>
                    <a:gridCol w="1780184">
                      <a:extLst>
                        <a:ext uri="{9D8B030D-6E8A-4147-A177-3AD203B41FA5}">
                          <a16:colId xmlns:a16="http://schemas.microsoft.com/office/drawing/2014/main" val="1074110077"/>
                        </a:ext>
                      </a:extLst>
                    </a:gridCol>
                    <a:gridCol w="797561">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1131</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4443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4441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3789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3416</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17488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16770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16151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14009</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11732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11728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10805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9229</a:t>
                          </a:r>
                        </a:p>
                      </a:txBody>
                      <a:tcPr marL="7620" marR="7620" marT="7620" marB="0">
                        <a:solidFill>
                          <a:schemeClr val="tx1"/>
                        </a:solidFill>
                      </a:tcPr>
                    </a:tc>
                    <a:extLst>
                      <a:ext uri="{0D108BD9-81ED-4DB2-BD59-A6C34878D82A}">
                        <a16:rowId xmlns:a16="http://schemas.microsoft.com/office/drawing/2014/main" val="3869260773"/>
                      </a:ext>
                    </a:extLst>
                  </a:tr>
                  <a:tr h="188421">
                    <a:tc>
                      <a:txBody>
                        <a:bodyPr/>
                        <a:lstStyle/>
                        <a:p>
                          <a:pPr algn="l" fontAlgn="ctr"/>
                          <a14:m>
                            <m:oMath xmlns:m="http://schemas.openxmlformats.org/officeDocument/2006/math">
                              <m:r>
                                <a:rPr lang="en-US" sz="1300" b="1" i="1" u="none" strike="noStrike" smtClean="0">
                                  <a:solidFill>
                                    <a:srgbClr val="7030A0"/>
                                  </a:solidFill>
                                  <a:effectLst/>
                                  <a:latin typeface="Cambria Math" panose="02040503050406030204" pitchFamily="18" charset="0"/>
                                  <a:ea typeface="Cambria Math" panose="02040503050406030204" pitchFamily="18" charset="0"/>
                                </a:rPr>
                                <m:t>≥</m:t>
                              </m:r>
                            </m:oMath>
                          </a14:m>
                          <a:r>
                            <a:rPr lang="en-US" sz="1300" b="1" i="0" u="none" strike="noStrike">
                              <a:solidFill>
                                <a:srgbClr val="7030A0"/>
                              </a:solidFill>
                              <a:effectLst/>
                              <a:latin typeface="+mn-lt"/>
                            </a:rPr>
                            <a:t>70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1033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985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797</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Choice>
        <mc:Fallback xmlns="">
          <p:graphicFrame>
            <p:nvGraphicFramePr>
              <p:cNvPr id="3" name="Table 2">
                <a:extLst>
                  <a:ext uri="{FF2B5EF4-FFF2-40B4-BE49-F238E27FC236}">
                    <a16:creationId xmlns:a16="http://schemas.microsoft.com/office/drawing/2014/main" id="{A35702DC-AB6C-16E5-8167-7BDEE66B2551}"/>
                  </a:ext>
                </a:extLst>
              </p:cNvPr>
              <p:cNvGraphicFramePr>
                <a:graphicFrameLocks noGrp="1"/>
              </p:cNvGraphicFramePr>
              <p:nvPr>
                <p:extLst>
                  <p:ext uri="{D42A27DB-BD31-4B8C-83A1-F6EECF244321}">
                    <p14:modId xmlns:p14="http://schemas.microsoft.com/office/powerpoint/2010/main" val="352319730"/>
                  </p:ext>
                </p:extLst>
              </p:nvPr>
            </p:nvGraphicFramePr>
            <p:xfrm>
              <a:off x="152982" y="5174939"/>
              <a:ext cx="12380217" cy="1028700"/>
            </p:xfrm>
            <a:graphic>
              <a:graphicData uri="http://schemas.openxmlformats.org/drawingml/2006/table">
                <a:tbl>
                  <a:tblPr>
                    <a:effectLst/>
                    <a:tableStyleId>{69C7853C-536D-4A76-A0AE-DD22124D55A5}</a:tableStyleId>
                  </a:tblPr>
                  <a:tblGrid>
                    <a:gridCol w="1087744">
                      <a:extLst>
                        <a:ext uri="{9D8B030D-6E8A-4147-A177-3AD203B41FA5}">
                          <a16:colId xmlns:a16="http://schemas.microsoft.com/office/drawing/2014/main" val="317221400"/>
                        </a:ext>
                      </a:extLst>
                    </a:gridCol>
                    <a:gridCol w="2011171">
                      <a:extLst>
                        <a:ext uri="{9D8B030D-6E8A-4147-A177-3AD203B41FA5}">
                          <a16:colId xmlns:a16="http://schemas.microsoft.com/office/drawing/2014/main" val="279950494"/>
                        </a:ext>
                      </a:extLst>
                    </a:gridCol>
                    <a:gridCol w="2164214">
                      <a:extLst>
                        <a:ext uri="{9D8B030D-6E8A-4147-A177-3AD203B41FA5}">
                          <a16:colId xmlns:a16="http://schemas.microsoft.com/office/drawing/2014/main" val="1508922394"/>
                        </a:ext>
                      </a:extLst>
                    </a:gridCol>
                    <a:gridCol w="2318657">
                      <a:extLst>
                        <a:ext uri="{9D8B030D-6E8A-4147-A177-3AD203B41FA5}">
                          <a16:colId xmlns:a16="http://schemas.microsoft.com/office/drawing/2014/main" val="1222942607"/>
                        </a:ext>
                      </a:extLst>
                    </a:gridCol>
                    <a:gridCol w="2220686">
                      <a:extLst>
                        <a:ext uri="{9D8B030D-6E8A-4147-A177-3AD203B41FA5}">
                          <a16:colId xmlns:a16="http://schemas.microsoft.com/office/drawing/2014/main" val="2377037578"/>
                        </a:ext>
                      </a:extLst>
                    </a:gridCol>
                    <a:gridCol w="1780184">
                      <a:extLst>
                        <a:ext uri="{9D8B030D-6E8A-4147-A177-3AD203B41FA5}">
                          <a16:colId xmlns:a16="http://schemas.microsoft.com/office/drawing/2014/main" val="1074110077"/>
                        </a:ext>
                      </a:extLst>
                    </a:gridCol>
                    <a:gridCol w="797561">
                      <a:extLst>
                        <a:ext uri="{9D8B030D-6E8A-4147-A177-3AD203B41FA5}">
                          <a16:colId xmlns:a16="http://schemas.microsoft.com/office/drawing/2014/main" val="3242607391"/>
                        </a:ext>
                      </a:extLst>
                    </a:gridCol>
                  </a:tblGrid>
                  <a:tr h="205740">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1131</a:t>
                          </a:r>
                        </a:p>
                      </a:txBody>
                      <a:tcPr marL="7620" marR="7620" marT="7620" marB="0">
                        <a:solidFill>
                          <a:schemeClr val="tx1"/>
                        </a:solidFill>
                      </a:tcPr>
                    </a:tc>
                    <a:extLst>
                      <a:ext uri="{0D108BD9-81ED-4DB2-BD59-A6C34878D82A}">
                        <a16:rowId xmlns:a16="http://schemas.microsoft.com/office/drawing/2014/main" val="2263289337"/>
                      </a:ext>
                    </a:extLst>
                  </a:tr>
                  <a:tr h="205740">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4443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4441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3789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3416</a:t>
                          </a:r>
                        </a:p>
                      </a:txBody>
                      <a:tcPr marL="7620" marR="7620" marT="7620" marB="0">
                        <a:solidFill>
                          <a:schemeClr val="tx1"/>
                        </a:solidFill>
                      </a:tcPr>
                    </a:tc>
                    <a:extLst>
                      <a:ext uri="{0D108BD9-81ED-4DB2-BD59-A6C34878D82A}">
                        <a16:rowId xmlns:a16="http://schemas.microsoft.com/office/drawing/2014/main" val="2763635583"/>
                      </a:ext>
                    </a:extLst>
                  </a:tr>
                  <a:tr h="205740">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17488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16770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16151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14009</a:t>
                          </a:r>
                        </a:p>
                      </a:txBody>
                      <a:tcPr marL="7620" marR="7620" marT="7620" marB="0">
                        <a:solidFill>
                          <a:schemeClr val="tx1"/>
                        </a:solidFill>
                      </a:tcPr>
                    </a:tc>
                    <a:extLst>
                      <a:ext uri="{0D108BD9-81ED-4DB2-BD59-A6C34878D82A}">
                        <a16:rowId xmlns:a16="http://schemas.microsoft.com/office/drawing/2014/main" val="2925383263"/>
                      </a:ext>
                    </a:extLst>
                  </a:tr>
                  <a:tr h="205740">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11732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11728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10805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9229</a:t>
                          </a:r>
                        </a:p>
                      </a:txBody>
                      <a:tcPr marL="7620" marR="7620" marT="7620" marB="0">
                        <a:solidFill>
                          <a:schemeClr val="tx1"/>
                        </a:solidFill>
                      </a:tcPr>
                    </a:tc>
                    <a:extLst>
                      <a:ext uri="{0D108BD9-81ED-4DB2-BD59-A6C34878D82A}">
                        <a16:rowId xmlns:a16="http://schemas.microsoft.com/office/drawing/2014/main" val="3869260773"/>
                      </a:ext>
                    </a:extLst>
                  </a:tr>
                  <a:tr h="205740">
                    <a:tc>
                      <a:txBody>
                        <a:bodyPr/>
                        <a:lstStyle/>
                        <a:p>
                          <a:endParaRPr lang="en-US"/>
                        </a:p>
                      </a:txBody>
                      <a:tcPr marL="7620" marR="7620" marT="7620" marB="0" anchor="ctr">
                        <a:blipFill>
                          <a:blip r:embed="rId4"/>
                          <a:stretch>
                            <a:fillRect l="-562" t="-417647" r="-1042135" b="-47059"/>
                          </a:stretch>
                        </a:blipFill>
                      </a:tcPr>
                    </a:tc>
                    <a:tc>
                      <a:txBody>
                        <a:bodyPr/>
                        <a:lstStyle/>
                        <a:p>
                          <a:pPr algn="l" fontAlgn="t"/>
                          <a:r>
                            <a:rPr lang="en-US" sz="1300" b="1" i="0" u="none" strike="noStrike">
                              <a:solidFill>
                                <a:srgbClr val="000000"/>
                              </a:solidFill>
                              <a:effectLst/>
                              <a:latin typeface="+mn-lt"/>
                            </a:rPr>
                            <a:t>1033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985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797</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Fallback>
      </mc:AlternateContent>
      <p:sp>
        <p:nvSpPr>
          <p:cNvPr id="5" name="TextBox 4">
            <a:extLst>
              <a:ext uri="{FF2B5EF4-FFF2-40B4-BE49-F238E27FC236}">
                <a16:creationId xmlns:a16="http://schemas.microsoft.com/office/drawing/2014/main" id="{DDA844FD-22EC-F04A-7DB5-F4D7CF1F1E9D}"/>
              </a:ext>
            </a:extLst>
          </p:cNvPr>
          <p:cNvSpPr txBox="1"/>
          <p:nvPr/>
        </p:nvSpPr>
        <p:spPr>
          <a:xfrm>
            <a:off x="8196276" y="663792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3024653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65580-06CE-E11B-2139-FB9E41A0666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5057A7-6082-0073-06F6-57702A93485B}"/>
              </a:ext>
            </a:extLst>
          </p:cNvPr>
          <p:cNvGraphicFramePr>
            <a:graphicFrameLocks noGrp="1"/>
          </p:cNvGraphicFramePr>
          <p:nvPr>
            <p:ph idx="1"/>
            <p:extLst>
              <p:ext uri="{D42A27DB-BD31-4B8C-83A1-F6EECF244321}">
                <p14:modId xmlns:p14="http://schemas.microsoft.com/office/powerpoint/2010/main" val="2882085059"/>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2E197798-96D5-79CE-C0EA-D89AA5A3D655}"/>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Heart Alone Transplants, 2010-2023</a:t>
            </a:r>
            <a:br>
              <a:rPr lang="en-US" sz="3200" kern="0">
                <a:solidFill>
                  <a:srgbClr val="002060"/>
                </a:solidFill>
              </a:rPr>
            </a:br>
            <a:r>
              <a:rPr lang="en-US" sz="3200" kern="0">
                <a:solidFill>
                  <a:srgbClr val="002060"/>
                </a:solidFill>
              </a:rPr>
              <a:t>Kaplan-Meier Survival within 1 Year by Recipient Age </a:t>
            </a:r>
            <a:br>
              <a:rPr lang="en-US" sz="3200" kern="0">
                <a:solidFill>
                  <a:srgbClr val="002060"/>
                </a:solidFill>
              </a:rPr>
            </a:br>
            <a:endParaRPr lang="en-US" sz="3200" kern="0">
              <a:solidFill>
                <a:srgbClr val="002060"/>
              </a:solidFill>
            </a:endParaRPr>
          </a:p>
        </p:txBody>
      </p:sp>
      <p:sp>
        <p:nvSpPr>
          <p:cNvPr id="3" name="Rectangle 2">
            <a:extLst>
              <a:ext uri="{FF2B5EF4-FFF2-40B4-BE49-F238E27FC236}">
                <a16:creationId xmlns:a16="http://schemas.microsoft.com/office/drawing/2014/main" id="{B2A92305-C2B1-BEC9-D04D-F0D4E275871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8" name="Table 7">
            <a:extLst>
              <a:ext uri="{FF2B5EF4-FFF2-40B4-BE49-F238E27FC236}">
                <a16:creationId xmlns:a16="http://schemas.microsoft.com/office/drawing/2014/main" id="{CDF436D4-B099-660A-1232-ABC79711E3DC}"/>
              </a:ext>
            </a:extLst>
          </p:cNvPr>
          <p:cNvGraphicFramePr>
            <a:graphicFrameLocks noGrp="1"/>
          </p:cNvGraphicFramePr>
          <p:nvPr>
            <p:extLst>
              <p:ext uri="{D42A27DB-BD31-4B8C-83A1-F6EECF244321}">
                <p14:modId xmlns:p14="http://schemas.microsoft.com/office/powerpoint/2010/main" val="2214273131"/>
              </p:ext>
            </p:extLst>
          </p:nvPr>
        </p:nvGraphicFramePr>
        <p:xfrm>
          <a:off x="136185" y="5375755"/>
          <a:ext cx="12529225" cy="82296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&lt;1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1656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1466</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1-5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1452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1428</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6-10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975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886</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11-17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2483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2385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2346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2308</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9" name="pvalues">
            <a:extLst>
              <a:ext uri="{FF2B5EF4-FFF2-40B4-BE49-F238E27FC236}">
                <a16:creationId xmlns:a16="http://schemas.microsoft.com/office/drawing/2014/main" id="{C90FD73A-3BF8-8177-7F77-AA2D2EAF531F}"/>
              </a:ext>
            </a:extLst>
          </p:cNvPr>
          <p:cNvSpPr txBox="1"/>
          <p:nvPr/>
        </p:nvSpPr>
        <p:spPr>
          <a:xfrm>
            <a:off x="5392894" y="3767328"/>
            <a:ext cx="4522893" cy="492443"/>
          </a:xfrm>
          <a:prstGeom prst="rect">
            <a:avLst/>
          </a:prstGeom>
          <a:solidFill>
            <a:schemeClr val="tx1"/>
          </a:solidFill>
          <a:ln>
            <a:solidFill>
              <a:schemeClr val="bg1"/>
            </a:solidFill>
          </a:ln>
        </p:spPr>
        <p:txBody>
          <a:bodyPr wrap="square" rtlCol="0">
            <a:spAutoFit/>
          </a:bodyPr>
          <a:lstStyle/>
          <a:p>
            <a:r>
              <a:rPr lang="en-US" sz="1300" b="1">
                <a:solidFill>
                  <a:schemeClr val="bg2"/>
                </a:solidFill>
              </a:rPr>
              <a:t>All pairwise comparisons were statistically significant at p &lt; 0.05 except 1-5 vs 6-10 and 6-10 vs 11-17 yrs</a:t>
            </a:r>
          </a:p>
        </p:txBody>
      </p:sp>
      <p:sp>
        <p:nvSpPr>
          <p:cNvPr id="5" name="TextBox 4">
            <a:extLst>
              <a:ext uri="{FF2B5EF4-FFF2-40B4-BE49-F238E27FC236}">
                <a16:creationId xmlns:a16="http://schemas.microsoft.com/office/drawing/2014/main" id="{091C7D2B-68C3-265E-96C5-4734CD2569E5}"/>
              </a:ext>
            </a:extLst>
          </p:cNvPr>
          <p:cNvSpPr txBox="1"/>
          <p:nvPr/>
        </p:nvSpPr>
        <p:spPr>
          <a:xfrm>
            <a:off x="5989072" y="6317340"/>
            <a:ext cx="1622560" cy="338554"/>
          </a:xfrm>
          <a:prstGeom prst="rect">
            <a:avLst/>
          </a:prstGeom>
          <a:noFill/>
        </p:spPr>
        <p:txBody>
          <a:bodyPr wrap="non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6DE7C8FC-FD2C-AB68-9E5B-B19BCB766278}"/>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1599397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BB331-5826-B944-3EB6-8FD8BD14491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82EC58-B701-BF23-691C-1684152A7EDF}"/>
              </a:ext>
            </a:extLst>
          </p:cNvPr>
          <p:cNvGraphicFramePr>
            <a:graphicFrameLocks noGrp="1"/>
          </p:cNvGraphicFramePr>
          <p:nvPr>
            <p:ph idx="1"/>
            <p:extLst>
              <p:ext uri="{D42A27DB-BD31-4B8C-83A1-F6EECF244321}">
                <p14:modId xmlns:p14="http://schemas.microsoft.com/office/powerpoint/2010/main" val="2089330972"/>
              </p:ext>
            </p:extLst>
          </p:nvPr>
        </p:nvGraphicFramePr>
        <p:xfrm>
          <a:off x="136183" y="978746"/>
          <a:ext cx="12437925" cy="48107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BDB1DEA5-33A8-A63E-D8EF-B70C3CDBA0FC}"/>
              </a:ext>
            </a:extLst>
          </p:cNvPr>
          <p:cNvSpPr txBox="1">
            <a:spLocks/>
          </p:cNvSpPr>
          <p:nvPr/>
        </p:nvSpPr>
        <p:spPr bwMode="auto">
          <a:xfrm>
            <a:off x="263979" y="0"/>
            <a:ext cx="12322515"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Heart Alone Transplants, 2005-2020</a:t>
            </a:r>
          </a:p>
          <a:p>
            <a:r>
              <a:rPr lang="en-US" sz="3000" kern="0">
                <a:solidFill>
                  <a:srgbClr val="002060"/>
                </a:solidFill>
              </a:rPr>
              <a:t>Kaplan-Meier Conditional Survival within 5 Years by Recipient Age</a:t>
            </a:r>
          </a:p>
        </p:txBody>
      </p:sp>
      <p:sp>
        <p:nvSpPr>
          <p:cNvPr id="2" name="Rectangle 1">
            <a:extLst>
              <a:ext uri="{FF2B5EF4-FFF2-40B4-BE49-F238E27FC236}">
                <a16:creationId xmlns:a16="http://schemas.microsoft.com/office/drawing/2014/main" id="{AA679A41-0BF6-FFA5-926D-CA74E45A746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7FBB4C4A-D8F4-F38B-5508-30E36CBA8CA9}"/>
              </a:ext>
            </a:extLst>
          </p:cNvPr>
          <p:cNvSpPr txBox="1"/>
          <p:nvPr/>
        </p:nvSpPr>
        <p:spPr>
          <a:xfrm>
            <a:off x="5613957" y="6378336"/>
            <a:ext cx="1622560" cy="338554"/>
          </a:xfrm>
          <a:prstGeom prst="rect">
            <a:avLst/>
          </a:prstGeom>
          <a:noFill/>
        </p:spPr>
        <p:txBody>
          <a:bodyPr wrap="none" rtlCol="0">
            <a:spAutoFit/>
          </a:bodyPr>
          <a:lstStyle/>
          <a:p>
            <a:r>
              <a:rPr lang="en-US" sz="1600" b="1">
                <a:solidFill>
                  <a:schemeClr val="bg2"/>
                </a:solidFill>
              </a:rPr>
              <a:t>Number at risk</a:t>
            </a:r>
          </a:p>
        </p:txBody>
      </p:sp>
      <p:graphicFrame>
        <p:nvGraphicFramePr>
          <p:cNvPr id="3" name="Table 2">
            <a:extLst>
              <a:ext uri="{FF2B5EF4-FFF2-40B4-BE49-F238E27FC236}">
                <a16:creationId xmlns:a16="http://schemas.microsoft.com/office/drawing/2014/main" id="{D339A43B-0D34-C53B-B276-BC04EB9D7DA6}"/>
              </a:ext>
            </a:extLst>
          </p:cNvPr>
          <p:cNvGraphicFramePr>
            <a:graphicFrameLocks noGrp="1"/>
          </p:cNvGraphicFramePr>
          <p:nvPr>
            <p:extLst>
              <p:ext uri="{D42A27DB-BD31-4B8C-83A1-F6EECF244321}">
                <p14:modId xmlns:p14="http://schemas.microsoft.com/office/powerpoint/2010/main" val="4245302453"/>
              </p:ext>
            </p:extLst>
          </p:nvPr>
        </p:nvGraphicFramePr>
        <p:xfrm>
          <a:off x="136183" y="5581389"/>
          <a:ext cx="12437925" cy="822960"/>
        </p:xfrm>
        <a:graphic>
          <a:graphicData uri="http://schemas.openxmlformats.org/drawingml/2006/table">
            <a:tbl>
              <a:tblPr>
                <a:effectLst/>
                <a:tableStyleId>{69C7853C-536D-4A76-A0AE-DD22124D55A5}</a:tableStyleId>
              </a:tblPr>
              <a:tblGrid>
                <a:gridCol w="1115673">
                  <a:extLst>
                    <a:ext uri="{9D8B030D-6E8A-4147-A177-3AD203B41FA5}">
                      <a16:colId xmlns:a16="http://schemas.microsoft.com/office/drawing/2014/main" val="317221400"/>
                    </a:ext>
                  </a:extLst>
                </a:gridCol>
                <a:gridCol w="1894114">
                  <a:extLst>
                    <a:ext uri="{9D8B030D-6E8A-4147-A177-3AD203B41FA5}">
                      <a16:colId xmlns:a16="http://schemas.microsoft.com/office/drawing/2014/main" val="279950494"/>
                    </a:ext>
                  </a:extLst>
                </a:gridCol>
                <a:gridCol w="2525486">
                  <a:extLst>
                    <a:ext uri="{9D8B030D-6E8A-4147-A177-3AD203B41FA5}">
                      <a16:colId xmlns:a16="http://schemas.microsoft.com/office/drawing/2014/main" val="1508922394"/>
                    </a:ext>
                  </a:extLst>
                </a:gridCol>
                <a:gridCol w="2220686">
                  <a:extLst>
                    <a:ext uri="{9D8B030D-6E8A-4147-A177-3AD203B41FA5}">
                      <a16:colId xmlns:a16="http://schemas.microsoft.com/office/drawing/2014/main" val="1222942607"/>
                    </a:ext>
                  </a:extLst>
                </a:gridCol>
                <a:gridCol w="2329543">
                  <a:extLst>
                    <a:ext uri="{9D8B030D-6E8A-4147-A177-3AD203B41FA5}">
                      <a16:colId xmlns:a16="http://schemas.microsoft.com/office/drawing/2014/main" val="694065554"/>
                    </a:ext>
                  </a:extLst>
                </a:gridCol>
                <a:gridCol w="1589314">
                  <a:extLst>
                    <a:ext uri="{9D8B030D-6E8A-4147-A177-3AD203B41FA5}">
                      <a16:colId xmlns:a16="http://schemas.microsoft.com/office/drawing/2014/main" val="2377037578"/>
                    </a:ext>
                  </a:extLst>
                </a:gridCol>
                <a:gridCol w="763109">
                  <a:extLst>
                    <a:ext uri="{9D8B030D-6E8A-4147-A177-3AD203B41FA5}">
                      <a16:colId xmlns:a16="http://schemas.microsoft.com/office/drawing/2014/main" val="2132622560"/>
                    </a:ext>
                  </a:extLst>
                </a:gridCol>
              </a:tblGrid>
              <a:tr h="193964">
                <a:tc>
                  <a:txBody>
                    <a:bodyPr/>
                    <a:lstStyle/>
                    <a:p>
                      <a:pPr algn="l" fontAlgn="ctr"/>
                      <a:r>
                        <a:rPr lang="en-US" sz="1300" b="1" i="0" u="none" strike="noStrike">
                          <a:solidFill>
                            <a:srgbClr val="00B0F0"/>
                          </a:solidFill>
                          <a:effectLst/>
                          <a:latin typeface="+mn-lt"/>
                        </a:rPr>
                        <a:t>&lt;1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1339</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1-5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1240</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6-10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908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777</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11-17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2205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1742</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4DE5BD8D-6692-1BF6-702C-849A608F9FF1}"/>
              </a:ext>
            </a:extLst>
          </p:cNvPr>
          <p:cNvSpPr txBox="1"/>
          <p:nvPr/>
        </p:nvSpPr>
        <p:spPr>
          <a:xfrm>
            <a:off x="8074356" y="6662092"/>
            <a:ext cx="3918197"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was truncated to better highlight the differences in survival rates.</a:t>
            </a:r>
            <a:endParaRPr lang="en-US" sz="1400" b="1"/>
          </a:p>
        </p:txBody>
      </p:sp>
    </p:spTree>
    <p:extLst>
      <p:ext uri="{BB962C8B-B14F-4D97-AF65-F5344CB8AC3E}">
        <p14:creationId xmlns:p14="http://schemas.microsoft.com/office/powerpoint/2010/main" val="2332576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613A-8938-6B2E-3287-25BF53A7A96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7122C7A-B577-DE08-057F-4620500857C0}"/>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chemeClr val="bg1"/>
                </a:solidFill>
              </a:rPr>
              <a:t>PRIMARY HEART ALONE TRANSPLANTATION  </a:t>
            </a:r>
            <a:endParaRPr lang="en-US" sz="4053">
              <a:solidFill>
                <a:schemeClr val="bg1"/>
              </a:solidFill>
            </a:endParaRPr>
          </a:p>
        </p:txBody>
      </p:sp>
      <p:sp>
        <p:nvSpPr>
          <p:cNvPr id="2" name="Title 1">
            <a:extLst>
              <a:ext uri="{FF2B5EF4-FFF2-40B4-BE49-F238E27FC236}">
                <a16:creationId xmlns:a16="http://schemas.microsoft.com/office/drawing/2014/main" id="{516DD46C-36A4-8E88-E82A-0D8E8580AAA2}"/>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600" b="1">
                <a:solidFill>
                  <a:srgbClr val="0070C0"/>
                </a:solidFill>
              </a:rPr>
              <a:t>Recipient Causes of Death</a:t>
            </a:r>
          </a:p>
        </p:txBody>
      </p:sp>
      <p:sp>
        <p:nvSpPr>
          <p:cNvPr id="3" name="Rectangle 2">
            <a:extLst>
              <a:ext uri="{FF2B5EF4-FFF2-40B4-BE49-F238E27FC236}">
                <a16:creationId xmlns:a16="http://schemas.microsoft.com/office/drawing/2014/main" id="{2919EA01-EDD4-DFE8-2D53-93153E02C40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082641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33A2-8849-AEEC-E6BA-11964806FE13}"/>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5A63718-282F-6F69-3DE6-B65B32F34FC2}"/>
              </a:ext>
            </a:extLst>
          </p:cNvPr>
          <p:cNvGraphicFramePr>
            <a:graphicFrameLocks noGrp="1"/>
          </p:cNvGraphicFramePr>
          <p:nvPr>
            <p:ph idx="1"/>
            <p:extLst>
              <p:ext uri="{D42A27DB-BD31-4B8C-83A1-F6EECF244321}">
                <p14:modId xmlns:p14="http://schemas.microsoft.com/office/powerpoint/2010/main" val="2200093693"/>
              </p:ext>
            </p:extLst>
          </p:nvPr>
        </p:nvGraphicFramePr>
        <p:xfrm>
          <a:off x="395110" y="942622"/>
          <a:ext cx="11909777" cy="54299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32825FF2-86CE-A003-F0F4-C76BFD8D6A66}"/>
              </a:ext>
            </a:extLst>
          </p:cNvPr>
          <p:cNvSpPr txBox="1"/>
          <p:nvPr/>
        </p:nvSpPr>
        <p:spPr>
          <a:xfrm>
            <a:off x="7927958" y="6637922"/>
            <a:ext cx="4191255" cy="523220"/>
          </a:xfrm>
          <a:prstGeom prst="rect">
            <a:avLst/>
          </a:prstGeom>
          <a:noFill/>
        </p:spPr>
        <p:txBody>
          <a:bodyPr wrap="square" rtlCol="0">
            <a:spAutoFit/>
          </a:bodyPr>
          <a:lstStyle/>
          <a:p>
            <a:r>
              <a:rPr lang="en-US" sz="1400" b="1">
                <a:solidFill>
                  <a:srgbClr val="002060"/>
                </a:solidFill>
              </a:rPr>
              <a:t>Percentages do not total 100% because only leading causes of death are shown.</a:t>
            </a:r>
          </a:p>
        </p:txBody>
      </p:sp>
      <p:sp>
        <p:nvSpPr>
          <p:cNvPr id="23" name="Title 1">
            <a:extLst>
              <a:ext uri="{FF2B5EF4-FFF2-40B4-BE49-F238E27FC236}">
                <a16:creationId xmlns:a16="http://schemas.microsoft.com/office/drawing/2014/main" id="{8ED76E19-4472-9F93-F4C2-8969FA119929}"/>
              </a:ext>
            </a:extLst>
          </p:cNvPr>
          <p:cNvSpPr txBox="1">
            <a:spLocks/>
          </p:cNvSpPr>
          <p:nvPr/>
        </p:nvSpPr>
        <p:spPr bwMode="auto">
          <a:xfrm>
            <a:off x="496713" y="146419"/>
            <a:ext cx="11909777"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773" kern="0">
                <a:solidFill>
                  <a:srgbClr val="002060"/>
                </a:solidFill>
              </a:rPr>
              <a:t>Adult Primary Heart Alone Transplants</a:t>
            </a:r>
            <a:br>
              <a:rPr lang="en-US" sz="2987" kern="0">
                <a:solidFill>
                  <a:srgbClr val="002060"/>
                </a:solidFill>
              </a:rPr>
            </a:br>
            <a:r>
              <a:rPr lang="en-US" sz="2560" kern="0">
                <a:solidFill>
                  <a:srgbClr val="002060"/>
                </a:solidFill>
              </a:rPr>
              <a:t>Incidence of Leading Causes of Death for Transplants during 2005-2024</a:t>
            </a:r>
            <a:br>
              <a:rPr lang="en-US" sz="2987" kern="0">
                <a:solidFill>
                  <a:srgbClr val="002060"/>
                </a:solidFill>
              </a:rPr>
            </a:br>
            <a:endParaRPr lang="en-US" sz="2133" kern="0">
              <a:solidFill>
                <a:srgbClr val="002060"/>
              </a:solidFill>
            </a:endParaRPr>
          </a:p>
        </p:txBody>
      </p:sp>
      <p:sp>
        <p:nvSpPr>
          <p:cNvPr id="2" name="Rectangle 1">
            <a:extLst>
              <a:ext uri="{FF2B5EF4-FFF2-40B4-BE49-F238E27FC236}">
                <a16:creationId xmlns:a16="http://schemas.microsoft.com/office/drawing/2014/main" id="{11DEA375-DD3F-7963-4047-B843AF4B456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862645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7A19-766B-C5E7-F347-0262124AE48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2F492B-848C-DB69-4685-22576BF86EC3}"/>
              </a:ext>
            </a:extLst>
          </p:cNvPr>
          <p:cNvGraphicFramePr>
            <a:graphicFrameLocks noGrp="1"/>
          </p:cNvGraphicFramePr>
          <p:nvPr>
            <p:ph idx="1"/>
            <p:extLst>
              <p:ext uri="{D42A27DB-BD31-4B8C-83A1-F6EECF244321}">
                <p14:modId xmlns:p14="http://schemas.microsoft.com/office/powerpoint/2010/main" val="1836609398"/>
              </p:ext>
            </p:extLst>
          </p:nvPr>
        </p:nvGraphicFramePr>
        <p:xfrm>
          <a:off x="395110" y="942622"/>
          <a:ext cx="12011380" cy="54299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411ED74-1E94-0AE3-714A-92F6CC7DE99E}"/>
              </a:ext>
            </a:extLst>
          </p:cNvPr>
          <p:cNvSpPr txBox="1"/>
          <p:nvPr/>
        </p:nvSpPr>
        <p:spPr>
          <a:xfrm>
            <a:off x="8325133" y="6645561"/>
            <a:ext cx="3821341" cy="523220"/>
          </a:xfrm>
          <a:prstGeom prst="rect">
            <a:avLst/>
          </a:prstGeom>
          <a:noFill/>
        </p:spPr>
        <p:txBody>
          <a:bodyPr wrap="square" rtlCol="0">
            <a:spAutoFit/>
          </a:bodyPr>
          <a:lstStyle/>
          <a:p>
            <a:r>
              <a:rPr lang="en-US" sz="1400" b="1">
                <a:solidFill>
                  <a:srgbClr val="002060"/>
                </a:solidFill>
              </a:rPr>
              <a:t>Percentages do not total 100% because only leading causes of death are shown.</a:t>
            </a:r>
          </a:p>
        </p:txBody>
      </p:sp>
      <p:sp>
        <p:nvSpPr>
          <p:cNvPr id="23" name="Title 1">
            <a:extLst>
              <a:ext uri="{FF2B5EF4-FFF2-40B4-BE49-F238E27FC236}">
                <a16:creationId xmlns:a16="http://schemas.microsoft.com/office/drawing/2014/main" id="{EBE994D9-42AD-B94B-3BCB-6BF5A875ABD0}"/>
              </a:ext>
            </a:extLst>
          </p:cNvPr>
          <p:cNvSpPr txBox="1">
            <a:spLocks/>
          </p:cNvSpPr>
          <p:nvPr/>
        </p:nvSpPr>
        <p:spPr bwMode="auto">
          <a:xfrm>
            <a:off x="496713" y="146419"/>
            <a:ext cx="11909777"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700" kern="0">
                <a:solidFill>
                  <a:srgbClr val="002060"/>
                </a:solidFill>
              </a:rPr>
              <a:t>Pediatric Primary Heart Alone Transplants</a:t>
            </a:r>
            <a:br>
              <a:rPr lang="en-US" sz="2700" kern="0">
                <a:solidFill>
                  <a:srgbClr val="002060"/>
                </a:solidFill>
              </a:rPr>
            </a:br>
            <a:r>
              <a:rPr lang="en-US" sz="2700" kern="0">
                <a:solidFill>
                  <a:srgbClr val="002060"/>
                </a:solidFill>
              </a:rPr>
              <a:t>Incidence of Leading Causes of Death for Transplants during 2005-2024</a:t>
            </a:r>
            <a:br>
              <a:rPr lang="en-US" sz="2700" kern="0">
                <a:solidFill>
                  <a:srgbClr val="002060"/>
                </a:solidFill>
              </a:rPr>
            </a:br>
            <a:endParaRPr lang="en-US" sz="2700" kern="0">
              <a:solidFill>
                <a:srgbClr val="002060"/>
              </a:solidFill>
            </a:endParaRPr>
          </a:p>
        </p:txBody>
      </p:sp>
      <p:sp>
        <p:nvSpPr>
          <p:cNvPr id="2" name="Rectangle 1">
            <a:extLst>
              <a:ext uri="{FF2B5EF4-FFF2-40B4-BE49-F238E27FC236}">
                <a16:creationId xmlns:a16="http://schemas.microsoft.com/office/drawing/2014/main" id="{FF61BEED-016E-0D88-1A12-FF4B2BDA0CD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2572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145D5-2F20-FE53-AC32-CE73904EDD5C}"/>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2E8DA63-E81E-DDEB-F1D1-7029AABFEF50}"/>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rgbClr val="002060"/>
                </a:solidFill>
              </a:rPr>
              <a:t>LUNG TRANSPLANTATION</a:t>
            </a:r>
            <a:endParaRPr lang="en-US" sz="4053">
              <a:solidFill>
                <a:srgbClr val="002060"/>
              </a:solidFill>
            </a:endParaRPr>
          </a:p>
        </p:txBody>
      </p:sp>
      <p:sp>
        <p:nvSpPr>
          <p:cNvPr id="2" name="Title 1">
            <a:extLst>
              <a:ext uri="{FF2B5EF4-FFF2-40B4-BE49-F238E27FC236}">
                <a16:creationId xmlns:a16="http://schemas.microsoft.com/office/drawing/2014/main" id="{5CC01A0D-2277-E9B3-C9D3-E0600EB3CCBE}"/>
              </a:ext>
            </a:extLst>
          </p:cNvPr>
          <p:cNvSpPr txBox="1">
            <a:spLocks/>
          </p:cNvSpPr>
          <p:nvPr/>
        </p:nvSpPr>
        <p:spPr bwMode="auto">
          <a:xfrm>
            <a:off x="430284" y="2922587"/>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Transplant Number and Baseline Characteristics</a:t>
            </a:r>
          </a:p>
        </p:txBody>
      </p:sp>
      <p:sp>
        <p:nvSpPr>
          <p:cNvPr id="3" name="Rectangle 2">
            <a:extLst>
              <a:ext uri="{FF2B5EF4-FFF2-40B4-BE49-F238E27FC236}">
                <a16:creationId xmlns:a16="http://schemas.microsoft.com/office/drawing/2014/main" id="{07F42DB1-82F4-3505-5BC6-73BB77EF763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8A1BD2F0-02FF-4F1A-6721-16FFBDB94AA9}"/>
              </a:ext>
            </a:extLst>
          </p:cNvPr>
          <p:cNvSpPr txBox="1"/>
          <p:nvPr/>
        </p:nvSpPr>
        <p:spPr>
          <a:xfrm>
            <a:off x="1562098" y="5164733"/>
            <a:ext cx="9677400" cy="646331"/>
          </a:xfrm>
          <a:prstGeom prst="rect">
            <a:avLst/>
          </a:prstGeom>
          <a:noFill/>
        </p:spPr>
        <p:txBody>
          <a:bodyPr wrap="square">
            <a:spAutoFit/>
          </a:bodyPr>
          <a:lstStyle/>
          <a:p>
            <a:pPr algn="ctr"/>
            <a:r>
              <a:rPr lang="en-US" sz="1800" b="1" u="sng">
                <a:solidFill>
                  <a:schemeClr val="bg2"/>
                </a:solidFill>
              </a:rPr>
              <a:t>Note</a:t>
            </a:r>
            <a:r>
              <a:rPr lang="en-US" sz="1800" b="1">
                <a:solidFill>
                  <a:schemeClr val="bg2"/>
                </a:solidFill>
              </a:rPr>
              <a:t>: Pediatric heart–lung transplants are included in pediatric lung data due to low pediatric lung volume.</a:t>
            </a:r>
            <a:endParaRPr lang="en-US" sz="1800"/>
          </a:p>
        </p:txBody>
      </p:sp>
    </p:spTree>
    <p:extLst>
      <p:ext uri="{BB962C8B-B14F-4D97-AF65-F5344CB8AC3E}">
        <p14:creationId xmlns:p14="http://schemas.microsoft.com/office/powerpoint/2010/main" val="957024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F71CC-37F6-7205-A7FD-79A86C5B6E8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14A6F4-55D7-3F9C-8FC1-43C6AD0B92C2}"/>
              </a:ext>
            </a:extLst>
          </p:cNvPr>
          <p:cNvGraphicFramePr>
            <a:graphicFrameLocks noGrp="1"/>
          </p:cNvGraphicFramePr>
          <p:nvPr>
            <p:ph idx="1"/>
            <p:extLst>
              <p:ext uri="{D42A27DB-BD31-4B8C-83A1-F6EECF244321}">
                <p14:modId xmlns:p14="http://schemas.microsoft.com/office/powerpoint/2010/main" val="2342489320"/>
              </p:ext>
            </p:extLst>
          </p:nvPr>
        </p:nvGraphicFramePr>
        <p:xfrm>
          <a:off x="698500" y="863599"/>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78A088E7-631C-7050-A17B-4D8474F0A0A6}"/>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Adult and Pediatric Lung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2EBADA2E-4F78-03D9-801B-28407D91B30F}"/>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extBox 1">
            <a:extLst>
              <a:ext uri="{FF2B5EF4-FFF2-40B4-BE49-F238E27FC236}">
                <a16:creationId xmlns:a16="http://schemas.microsoft.com/office/drawing/2014/main" id="{8FFD2BC5-AE89-F9A3-CB21-2BE63D62D30C}"/>
              </a:ext>
            </a:extLst>
          </p:cNvPr>
          <p:cNvSpPr txBox="1"/>
          <p:nvPr/>
        </p:nvSpPr>
        <p:spPr>
          <a:xfrm>
            <a:off x="7907020" y="6450075"/>
            <a:ext cx="40055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154541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16068" y="266455"/>
            <a:ext cx="8209280" cy="880241"/>
          </a:xfrm>
          <a:prstGeom prst="rect">
            <a:avLst/>
          </a:prstGeom>
          <a:noFill/>
        </p:spPr>
        <p:txBody>
          <a:bodyPr wrap="square" rtlCol="0">
            <a:spAutoFit/>
          </a:bodyPr>
          <a:lstStyle/>
          <a:p>
            <a:pPr algn="ctr"/>
            <a:r>
              <a:rPr lang="en-US" sz="5120" b="1">
                <a:solidFill>
                  <a:srgbClr val="002060"/>
                </a:solidFill>
              </a:rPr>
              <a:t>ACKNOWLEDGMENTS:</a:t>
            </a:r>
            <a:endParaRPr lang="en-US" sz="5120">
              <a:solidFill>
                <a:srgbClr val="002060"/>
              </a:solidFill>
            </a:endParaRPr>
          </a:p>
        </p:txBody>
      </p:sp>
      <p:sp>
        <p:nvSpPr>
          <p:cNvPr id="7" name="TextBox 6"/>
          <p:cNvSpPr txBox="1"/>
          <p:nvPr/>
        </p:nvSpPr>
        <p:spPr>
          <a:xfrm>
            <a:off x="1047136" y="1404210"/>
            <a:ext cx="10921180" cy="3637919"/>
          </a:xfrm>
          <a:prstGeom prst="rect">
            <a:avLst/>
          </a:prstGeom>
          <a:noFill/>
        </p:spPr>
        <p:txBody>
          <a:bodyPr wrap="square" rtlCol="0">
            <a:spAutoFit/>
          </a:bodyPr>
          <a:lstStyle/>
          <a:p>
            <a:pPr algn="ctr"/>
            <a:r>
              <a:rPr lang="en-US" sz="3840">
                <a:solidFill>
                  <a:srgbClr val="0070C0"/>
                </a:solidFill>
              </a:rPr>
              <a:t>We wish to extend our sincere thanks</a:t>
            </a:r>
          </a:p>
          <a:p>
            <a:pPr algn="ctr"/>
            <a:r>
              <a:rPr lang="en-US" sz="3840">
                <a:solidFill>
                  <a:srgbClr val="0070C0"/>
                </a:solidFill>
              </a:rPr>
              <a:t>to the many thoracic transplant </a:t>
            </a:r>
          </a:p>
          <a:p>
            <a:pPr algn="ctr"/>
            <a:r>
              <a:rPr lang="en-US" sz="3840">
                <a:solidFill>
                  <a:srgbClr val="0070C0"/>
                </a:solidFill>
              </a:rPr>
              <a:t>surgeons, physicians and data </a:t>
            </a:r>
          </a:p>
          <a:p>
            <a:pPr algn="ctr"/>
            <a:r>
              <a:rPr lang="en-US" sz="3840">
                <a:solidFill>
                  <a:srgbClr val="0070C0"/>
                </a:solidFill>
              </a:rPr>
              <a:t>coordinators in transplant programs</a:t>
            </a:r>
          </a:p>
          <a:p>
            <a:pPr algn="ctr"/>
            <a:r>
              <a:rPr lang="en-US" sz="3840">
                <a:solidFill>
                  <a:srgbClr val="0070C0"/>
                </a:solidFill>
              </a:rPr>
              <a:t>throughout the world whose submission of data has made these analyses possible.</a:t>
            </a:r>
            <a:endParaRPr lang="en-US" sz="3840">
              <a:solidFill>
                <a:srgbClr val="0070C0"/>
              </a:solidFill>
              <a:effectLst>
                <a:outerShdw blurRad="50800" dist="38100" algn="tr" rotWithShape="0">
                  <a:prstClr val="black">
                    <a:alpha val="40000"/>
                  </a:prstClr>
                </a:outerShdw>
              </a:effectLst>
            </a:endParaRPr>
          </a:p>
        </p:txBody>
      </p:sp>
      <p:sp>
        <p:nvSpPr>
          <p:cNvPr id="2" name="Rectangle 1">
            <a:extLst>
              <a:ext uri="{FF2B5EF4-FFF2-40B4-BE49-F238E27FC236}">
                <a16:creationId xmlns:a16="http://schemas.microsoft.com/office/drawing/2014/main" id="{7FF69654-FB7B-8A34-2217-E167BF23A9A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9838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2DB3-36D7-5644-4106-CC6C95A610C1}"/>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DC5E86A-2EB5-A7BB-7C16-1D1E79C6C46B}"/>
              </a:ext>
            </a:extLst>
          </p:cNvPr>
          <p:cNvGraphicFramePr>
            <a:graphicFrameLocks noGrp="1"/>
          </p:cNvGraphicFramePr>
          <p:nvPr>
            <p:ph idx="1"/>
            <p:extLst>
              <p:ext uri="{D42A27DB-BD31-4B8C-83A1-F6EECF244321}">
                <p14:modId xmlns:p14="http://schemas.microsoft.com/office/powerpoint/2010/main" val="2974523971"/>
              </p:ext>
            </p:extLst>
          </p:nvPr>
        </p:nvGraphicFramePr>
        <p:xfrm>
          <a:off x="762000" y="914400"/>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10CE913-9A1C-1E73-5AEF-41C21B8C6277}"/>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Adult Lung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912C02E9-212F-4226-E1A3-10B926E262C9}"/>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extBox 1">
            <a:extLst>
              <a:ext uri="{FF2B5EF4-FFF2-40B4-BE49-F238E27FC236}">
                <a16:creationId xmlns:a16="http://schemas.microsoft.com/office/drawing/2014/main" id="{83444FCB-2FE7-1A45-8088-F0C162AF4AD4}"/>
              </a:ext>
            </a:extLst>
          </p:cNvPr>
          <p:cNvSpPr txBox="1"/>
          <p:nvPr/>
        </p:nvSpPr>
        <p:spPr>
          <a:xfrm>
            <a:off x="7907020" y="6450075"/>
            <a:ext cx="40055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3941597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69C7-1FB3-16D8-E3CA-15E6F8939869}"/>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6585448-316B-BC3F-4053-BD2264BD8C6F}"/>
              </a:ext>
            </a:extLst>
          </p:cNvPr>
          <p:cNvGraphicFramePr>
            <a:graphicFrameLocks noGrp="1"/>
          </p:cNvGraphicFramePr>
          <p:nvPr>
            <p:ph idx="1"/>
            <p:extLst>
              <p:ext uri="{D42A27DB-BD31-4B8C-83A1-F6EECF244321}">
                <p14:modId xmlns:p14="http://schemas.microsoft.com/office/powerpoint/2010/main" val="2532166999"/>
              </p:ext>
            </p:extLst>
          </p:nvPr>
        </p:nvGraphicFramePr>
        <p:xfrm>
          <a:off x="762000" y="914400"/>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938B160-CFBA-4390-AFD6-10686A68C8B0}"/>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Pediatric Lung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9ADD617A-1963-FA32-05A9-88769736DD7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extBox 1">
            <a:extLst>
              <a:ext uri="{FF2B5EF4-FFF2-40B4-BE49-F238E27FC236}">
                <a16:creationId xmlns:a16="http://schemas.microsoft.com/office/drawing/2014/main" id="{CD846778-BBB2-91EC-9BA9-9ADDE0A3B6A9}"/>
              </a:ext>
            </a:extLst>
          </p:cNvPr>
          <p:cNvSpPr txBox="1"/>
          <p:nvPr/>
        </p:nvSpPr>
        <p:spPr>
          <a:xfrm>
            <a:off x="7907020" y="6450075"/>
            <a:ext cx="40055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2394971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07B8-7CE2-95E9-3BD7-D7D1E5489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E7BAC-E757-B91C-1772-CBAC84FF1069}"/>
              </a:ext>
            </a:extLst>
          </p:cNvPr>
          <p:cNvSpPr>
            <a:spLocks noGrp="1"/>
          </p:cNvSpPr>
          <p:nvPr>
            <p:ph type="title"/>
          </p:nvPr>
        </p:nvSpPr>
        <p:spPr>
          <a:xfrm>
            <a:off x="1693145" y="-212103"/>
            <a:ext cx="9144000" cy="990600"/>
          </a:xfrm>
        </p:spPr>
        <p:txBody>
          <a:bodyPr/>
          <a:lstStyle/>
          <a:p>
            <a:r>
              <a:rPr lang="en-US" sz="3600">
                <a:solidFill>
                  <a:srgbClr val="002060"/>
                </a:solidFill>
              </a:rPr>
              <a:t>Lung Transplants, 2005-2025</a:t>
            </a:r>
          </a:p>
        </p:txBody>
      </p:sp>
      <p:sp>
        <p:nvSpPr>
          <p:cNvPr id="11" name="TextBox 10">
            <a:extLst>
              <a:ext uri="{FF2B5EF4-FFF2-40B4-BE49-F238E27FC236}">
                <a16:creationId xmlns:a16="http://schemas.microsoft.com/office/drawing/2014/main" id="{69C9BD86-88BD-B160-EB6D-BD4B02BDDF4B}"/>
              </a:ext>
            </a:extLst>
          </p:cNvPr>
          <p:cNvSpPr txBox="1"/>
          <p:nvPr/>
        </p:nvSpPr>
        <p:spPr>
          <a:xfrm>
            <a:off x="6705600" y="6410678"/>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4" name="Table 3">
            <a:extLst>
              <a:ext uri="{FF2B5EF4-FFF2-40B4-BE49-F238E27FC236}">
                <a16:creationId xmlns:a16="http://schemas.microsoft.com/office/drawing/2014/main" id="{46331DB9-F808-6870-D733-BBB15A281303}"/>
              </a:ext>
            </a:extLst>
          </p:cNvPr>
          <p:cNvGraphicFramePr>
            <a:graphicFrameLocks noGrp="1"/>
          </p:cNvGraphicFramePr>
          <p:nvPr>
            <p:extLst>
              <p:ext uri="{D42A27DB-BD31-4B8C-83A1-F6EECF244321}">
                <p14:modId xmlns:p14="http://schemas.microsoft.com/office/powerpoint/2010/main" val="2404067066"/>
              </p:ext>
            </p:extLst>
          </p:nvPr>
        </p:nvGraphicFramePr>
        <p:xfrm>
          <a:off x="1089962" y="638304"/>
          <a:ext cx="10350366" cy="5486400"/>
        </p:xfrm>
        <a:graphic>
          <a:graphicData uri="http://schemas.openxmlformats.org/drawingml/2006/table">
            <a:tbl>
              <a:tblPr/>
              <a:tblGrid>
                <a:gridCol w="5507432">
                  <a:extLst>
                    <a:ext uri="{9D8B030D-6E8A-4147-A177-3AD203B41FA5}">
                      <a16:colId xmlns:a16="http://schemas.microsoft.com/office/drawing/2014/main" val="3361513343"/>
                    </a:ext>
                  </a:extLst>
                </a:gridCol>
                <a:gridCol w="2449689">
                  <a:extLst>
                    <a:ext uri="{9D8B030D-6E8A-4147-A177-3AD203B41FA5}">
                      <a16:colId xmlns:a16="http://schemas.microsoft.com/office/drawing/2014/main" val="3203155509"/>
                    </a:ext>
                  </a:extLst>
                </a:gridCol>
                <a:gridCol w="2393245">
                  <a:extLst>
                    <a:ext uri="{9D8B030D-6E8A-4147-A177-3AD203B41FA5}">
                      <a16:colId xmlns:a16="http://schemas.microsoft.com/office/drawing/2014/main" val="2913995424"/>
                    </a:ext>
                  </a:extLst>
                </a:gridCol>
              </a:tblGrid>
              <a:tr h="365760">
                <a:tc rowSpan="2">
                  <a:txBody>
                    <a:bodyPr/>
                    <a:lstStyle/>
                    <a:p>
                      <a:pPr algn="l" fontAlgn="ctr"/>
                      <a:r>
                        <a:rPr lang="en-US" sz="1800" b="1" i="0" u="none" strike="noStrike">
                          <a:solidFill>
                            <a:srgbClr val="000000"/>
                          </a:solidFill>
                          <a:effectLst/>
                          <a:latin typeface="+mj-lt"/>
                        </a:rPr>
                        <a:t>Recipient Variables</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Adult Lung</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Pediatric Lung</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686886524"/>
                  </a:ext>
                </a:extLst>
              </a:tr>
              <a:tr h="365760">
                <a:tc vMerge="1">
                  <a:txBody>
                    <a:bodyPr/>
                    <a:lstStyle/>
                    <a:p>
                      <a:endParaRPr lang="en-US"/>
                    </a:p>
                  </a:txBody>
                  <a:tcPr/>
                </a:tc>
                <a:tc>
                  <a:txBody>
                    <a:bodyPr/>
                    <a:lstStyle/>
                    <a:p>
                      <a:pPr algn="ctr" rtl="0" fontAlgn="ctr"/>
                      <a:r>
                        <a:rPr lang="en-US" sz="1800" b="1">
                          <a:solidFill>
                            <a:srgbClr val="000000"/>
                          </a:solidFill>
                          <a:effectLst/>
                          <a:latin typeface="+mj-lt"/>
                          <a:ea typeface="Times New Roman" panose="02020603050405020304" pitchFamily="18" charset="0"/>
                        </a:rPr>
                        <a:t>(N=60155)</a:t>
                      </a:r>
                      <a:endParaRPr lang="en-US" sz="1800" b="1" i="0" u="none" strike="noStrike">
                        <a:solidFill>
                          <a:srgbClr val="000000"/>
                        </a:solidFill>
                        <a:effectLst/>
                        <a:latin typeface="+mj-lt"/>
                      </a:endParaRP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(N=1347)</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892998005"/>
                  </a:ext>
                </a:extLst>
              </a:tr>
              <a:tr h="365760">
                <a:tc>
                  <a:txBody>
                    <a:bodyPr/>
                    <a:lstStyle/>
                    <a:p>
                      <a:pPr algn="l" rtl="0" fontAlgn="ctr"/>
                      <a:r>
                        <a:rPr lang="en-US" sz="1800" b="1" i="0" u="none" strike="noStrike">
                          <a:solidFill>
                            <a:srgbClr val="000000"/>
                          </a:solidFill>
                          <a:effectLst/>
                          <a:latin typeface="+mj-lt"/>
                        </a:rPr>
                        <a:t>Age (years)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60.0 (51.0 - 65.0)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14.0 (9.0 - 16.0)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28945205"/>
                  </a:ext>
                </a:extLst>
              </a:tr>
              <a:tr h="365760">
                <a:tc>
                  <a:txBody>
                    <a:bodyPr/>
                    <a:lstStyle/>
                    <a:p>
                      <a:pPr algn="l" rtl="0" fontAlgn="ctr"/>
                      <a:r>
                        <a:rPr lang="en-US" sz="1800" b="1" i="0" u="none" strike="noStrike">
                          <a:solidFill>
                            <a:srgbClr val="000000"/>
                          </a:solidFill>
                          <a:effectLst/>
                          <a:latin typeface="+mj-lt"/>
                        </a:rPr>
                        <a:t>Female sex</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39.9%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57.5%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127951055"/>
                  </a:ext>
                </a:extLst>
              </a:tr>
              <a:tr h="365760">
                <a:tc>
                  <a:txBody>
                    <a:bodyPr/>
                    <a:lstStyle/>
                    <a:p>
                      <a:pPr algn="l" rtl="0" fontAlgn="ctr"/>
                      <a:r>
                        <a:rPr lang="en-US" sz="1800" b="1" i="0" u="none" strike="noStrike">
                          <a:solidFill>
                            <a:srgbClr val="000000"/>
                          </a:solidFill>
                          <a:effectLst/>
                          <a:latin typeface="+mj-lt"/>
                        </a:rPr>
                        <a:t>BMI (kg/m²)</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25.5 (21.8 - 28.8)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17.3 (15.4 - 19.5)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625871162"/>
                  </a:ext>
                </a:extLst>
              </a:tr>
              <a:tr h="365760">
                <a:tc>
                  <a:txBody>
                    <a:bodyPr/>
                    <a:lstStyle/>
                    <a:p>
                      <a:pPr algn="l" rtl="0" fontAlgn="ctr"/>
                      <a:r>
                        <a:rPr lang="en-US" sz="1800" b="1" i="0" u="none" strike="noStrike">
                          <a:solidFill>
                            <a:srgbClr val="000000"/>
                          </a:solidFill>
                          <a:effectLst/>
                          <a:latin typeface="+mj-lt"/>
                        </a:rPr>
                        <a:t>Previous transplant</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3.6%</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4.8%</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29976872"/>
                  </a:ext>
                </a:extLst>
              </a:tr>
              <a:tr h="365760">
                <a:tc>
                  <a:txBody>
                    <a:bodyPr/>
                    <a:lstStyle/>
                    <a:p>
                      <a:pPr algn="l" rtl="0" fontAlgn="ctr"/>
                      <a:r>
                        <a:rPr lang="en-US" sz="1800" b="1" i="0" u="none" strike="noStrike">
                          <a:solidFill>
                            <a:srgbClr val="000000"/>
                          </a:solidFill>
                          <a:effectLst/>
                          <a:latin typeface="+mj-lt"/>
                        </a:rPr>
                        <a:t>Multiorgan transplants</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0.7%</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1.3%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95105049"/>
                  </a:ext>
                </a:extLst>
              </a:tr>
              <a:tr h="365760">
                <a:tc>
                  <a:txBody>
                    <a:bodyPr/>
                    <a:lstStyle/>
                    <a:p>
                      <a:pPr marL="0" marR="0" lvl="0" indent="0" algn="l" defTabSz="96012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mj-lt"/>
                        </a:rPr>
                        <a:t>Single lung procedure type</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25.3%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40927831"/>
                  </a:ext>
                </a:extLst>
              </a:tr>
              <a:tr h="365760">
                <a:tc>
                  <a:txBody>
                    <a:bodyPr/>
                    <a:lstStyle/>
                    <a:p>
                      <a:pPr marL="0" marR="0" lvl="0" indent="0" algn="l" defTabSz="96012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mj-lt"/>
                        </a:rPr>
                        <a:t>Pre-transplant ECMO</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5.3%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9.4%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787477799"/>
                  </a:ext>
                </a:extLst>
              </a:tr>
              <a:tr h="365760">
                <a:tc>
                  <a:txBody>
                    <a:bodyPr/>
                    <a:lstStyle/>
                    <a:p>
                      <a:pPr algn="l" rtl="0" fontAlgn="ctr"/>
                      <a:r>
                        <a:rPr lang="en-US" sz="1800" b="1" i="0" u="none" strike="noStrike">
                          <a:solidFill>
                            <a:srgbClr val="000000"/>
                          </a:solidFill>
                          <a:effectLst/>
                          <a:latin typeface="+mj-lt"/>
                        </a:rPr>
                        <a:t>Pre-transplant ventilator</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5.8%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18.8%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83595976"/>
                  </a:ext>
                </a:extLst>
              </a:tr>
              <a:tr h="365760">
                <a:tc>
                  <a:txBody>
                    <a:bodyPr/>
                    <a:lstStyle/>
                    <a:p>
                      <a:pPr algn="l" fontAlgn="ctr"/>
                      <a:r>
                        <a:rPr lang="en-US" sz="1800" b="1" i="0" u="none" strike="noStrike">
                          <a:solidFill>
                            <a:srgbClr val="000000"/>
                          </a:solidFill>
                          <a:effectLst/>
                          <a:latin typeface="+mj-lt"/>
                        </a:rPr>
                        <a:t>Total bilirubin (mg/dl)</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0.4 (0.3 - 0.6)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0.3 (0.2 - 0.6)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265028340"/>
                  </a:ext>
                </a:extLst>
              </a:tr>
              <a:tr h="365760">
                <a:tc>
                  <a:txBody>
                    <a:bodyPr/>
                    <a:lstStyle/>
                    <a:p>
                      <a:pPr algn="l" fontAlgn="ctr"/>
                      <a:r>
                        <a:rPr lang="en-US" sz="1800" b="1" i="0" u="none" strike="noStrike">
                          <a:solidFill>
                            <a:srgbClr val="000000"/>
                          </a:solidFill>
                          <a:effectLst/>
                          <a:latin typeface="+mj-lt"/>
                        </a:rPr>
                        <a:t>GFR (mL/min/1.73m</a:t>
                      </a:r>
                      <a:r>
                        <a:rPr lang="en-US" sz="1800" b="1" i="0" u="none" strike="noStrike" baseline="30000">
                          <a:solidFill>
                            <a:srgbClr val="000000"/>
                          </a:solidFill>
                          <a:effectLst/>
                          <a:latin typeface="+mj-lt"/>
                        </a:rPr>
                        <a:t>2</a:t>
                      </a:r>
                      <a:r>
                        <a:rPr lang="en-US" sz="1800" b="1" i="0" u="none" strike="noStrike">
                          <a:solidFill>
                            <a:srgbClr val="000000"/>
                          </a:solidFill>
                          <a:effectLst/>
                          <a:latin typeface="+mj-lt"/>
                        </a:rPr>
                        <a:t>)</a:t>
                      </a:r>
                      <a:r>
                        <a:rPr lang="en-US" sz="1800" b="1" i="0" u="none" strike="noStrike" baseline="30000">
                          <a:solidFill>
                            <a:srgbClr val="000000"/>
                          </a:solidFill>
                          <a:effectLst/>
                          <a:latin typeface="+mj-lt"/>
                        </a:rPr>
                        <a:t>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97.6 (82.7 - 106.3)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133.0 (102.4 - 169.9)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711463668"/>
                  </a:ext>
                </a:extLst>
              </a:tr>
              <a:tr h="365760">
                <a:tc>
                  <a:txBody>
                    <a:bodyPr/>
                    <a:lstStyle/>
                    <a:p>
                      <a:pPr algn="l" fontAlgn="ctr"/>
                      <a:r>
                        <a:rPr lang="en-US" sz="1800" b="1" i="0" u="none" strike="noStrike">
                          <a:solidFill>
                            <a:srgbClr val="000000"/>
                          </a:solidFill>
                          <a:effectLst/>
                          <a:latin typeface="+mj-lt"/>
                        </a:rPr>
                        <a:t>Pulmonary vascular resistance (Woods unit) </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2.7 (1.9 - 3.9)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4.3 (2.7 - 8.8)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470140207"/>
                  </a:ext>
                </a:extLst>
              </a:tr>
              <a:tr h="365760">
                <a:tc>
                  <a:txBody>
                    <a:bodyPr/>
                    <a:lstStyle/>
                    <a:p>
                      <a:pPr marL="0" marR="0" lvl="0" indent="0" algn="l" defTabSz="96012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mj-lt"/>
                        </a:rPr>
                        <a:t>FEV1% predicted</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38.0 (23.0 - 56.0)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27.0 (20.0 - 45.0)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774008423"/>
                  </a:ext>
                </a:extLst>
              </a:tr>
              <a:tr h="365760">
                <a:tc>
                  <a:txBody>
                    <a:bodyPr/>
                    <a:lstStyle/>
                    <a:p>
                      <a:pPr algn="l" fontAlgn="ctr"/>
                      <a:r>
                        <a:rPr lang="en-US" sz="1800" b="1" i="0" u="none" strike="noStrike">
                          <a:solidFill>
                            <a:srgbClr val="000000"/>
                          </a:solidFill>
                          <a:effectLst/>
                          <a:latin typeface="+mj-lt"/>
                        </a:rPr>
                        <a:t>FVC% predicted</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48.0 (37.0 - 62.0)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42.0 (31.0 - 56.0)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046014471"/>
                  </a:ext>
                </a:extLst>
              </a:tr>
            </a:tbl>
          </a:graphicData>
        </a:graphic>
      </p:graphicFrame>
      <p:sp>
        <p:nvSpPr>
          <p:cNvPr id="3" name="Rectangle 2">
            <a:extLst>
              <a:ext uri="{FF2B5EF4-FFF2-40B4-BE49-F238E27FC236}">
                <a16:creationId xmlns:a16="http://schemas.microsoft.com/office/drawing/2014/main" id="{16F09181-2AD4-93A7-D6E4-1602146D412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3DF7E77C-69CA-01C1-AB77-32BF6B1C35AF}"/>
              </a:ext>
            </a:extLst>
          </p:cNvPr>
          <p:cNvSpPr txBox="1"/>
          <p:nvPr/>
        </p:nvSpPr>
        <p:spPr>
          <a:xfrm>
            <a:off x="6400798" y="6628923"/>
            <a:ext cx="5537200" cy="646331"/>
          </a:xfrm>
          <a:prstGeom prst="rect">
            <a:avLst/>
          </a:prstGeom>
          <a:noFill/>
        </p:spPr>
        <p:txBody>
          <a:bodyPr wrap="square" rtlCol="0">
            <a:spAutoFit/>
          </a:bodyPr>
          <a:lstStyle/>
          <a:p>
            <a:r>
              <a:rPr lang="en-US" sz="1200" b="1">
                <a:solidFill>
                  <a:srgbClr val="002060"/>
                </a:solidFill>
              </a:rPr>
              <a:t>Categorical factors are expressed as percentages and continuous factors are expressed as median (25</a:t>
            </a:r>
            <a:r>
              <a:rPr lang="en-US" sz="1200" b="1" baseline="30000">
                <a:solidFill>
                  <a:srgbClr val="002060"/>
                </a:solidFill>
              </a:rPr>
              <a:t>th </a:t>
            </a:r>
            <a:r>
              <a:rPr lang="en-US" sz="1200" b="1">
                <a:solidFill>
                  <a:srgbClr val="002060"/>
                </a:solidFill>
              </a:rPr>
              <a:t>– 75</a:t>
            </a:r>
            <a:r>
              <a:rPr lang="en-US" sz="1200" b="1" baseline="30000">
                <a:solidFill>
                  <a:srgbClr val="002060"/>
                </a:solidFill>
              </a:rPr>
              <a:t>th</a:t>
            </a:r>
            <a:r>
              <a:rPr lang="en-US" sz="1200" b="1">
                <a:solidFill>
                  <a:srgbClr val="002060"/>
                </a:solidFill>
              </a:rPr>
              <a:t> percentiles)</a:t>
            </a:r>
            <a:endParaRPr lang="en-US" sz="1200">
              <a:solidFill>
                <a:srgbClr val="002060"/>
              </a:solidFill>
            </a:endParaRPr>
          </a:p>
          <a:p>
            <a:r>
              <a:rPr lang="en-US" sz="1200" b="1">
                <a:solidFill>
                  <a:srgbClr val="002060"/>
                </a:solidFill>
              </a:rPr>
              <a:t> </a:t>
            </a:r>
            <a:endParaRPr lang="en-US" sz="1200">
              <a:solidFill>
                <a:srgbClr val="002060"/>
              </a:solidFill>
            </a:endParaRPr>
          </a:p>
        </p:txBody>
      </p:sp>
      <p:sp>
        <p:nvSpPr>
          <p:cNvPr id="6" name="TextBox 5">
            <a:extLst>
              <a:ext uri="{FF2B5EF4-FFF2-40B4-BE49-F238E27FC236}">
                <a16:creationId xmlns:a16="http://schemas.microsoft.com/office/drawing/2014/main" id="{5B4CA835-BB54-9049-C72B-D1D503774FCE}"/>
              </a:ext>
            </a:extLst>
          </p:cNvPr>
          <p:cNvSpPr txBox="1"/>
          <p:nvPr/>
        </p:nvSpPr>
        <p:spPr>
          <a:xfrm>
            <a:off x="5676783" y="6171014"/>
            <a:ext cx="8245976" cy="276999"/>
          </a:xfrm>
          <a:prstGeom prst="rect">
            <a:avLst/>
          </a:prstGeom>
          <a:noFill/>
        </p:spPr>
        <p:txBody>
          <a:bodyPr wrap="square" rtlCol="0">
            <a:spAutoFit/>
          </a:bodyPr>
          <a:lstStyle/>
          <a:p>
            <a:r>
              <a:rPr lang="en-US" sz="1200" b="1" baseline="30000">
                <a:solidFill>
                  <a:srgbClr val="000000"/>
                </a:solidFill>
                <a:latin typeface="Arial" panose="020B0604020202020204" pitchFamily="34" charset="0"/>
              </a:rPr>
              <a:t>1 </a:t>
            </a:r>
            <a:r>
              <a:rPr lang="en-US" sz="1200" b="1">
                <a:solidFill>
                  <a:schemeClr val="bg1"/>
                </a:solidFill>
              </a:rPr>
              <a:t>GFR was estimated using CKD-EPI formula (adults) and modified Schwartz (pediatrics)</a:t>
            </a:r>
          </a:p>
        </p:txBody>
      </p:sp>
    </p:spTree>
    <p:extLst>
      <p:ext uri="{BB962C8B-B14F-4D97-AF65-F5344CB8AC3E}">
        <p14:creationId xmlns:p14="http://schemas.microsoft.com/office/powerpoint/2010/main" val="1293562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09A1-AC01-EA6D-396D-899567381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BC1CD-9DE4-ECAF-1A5D-1F4C1188FF3C}"/>
              </a:ext>
            </a:extLst>
          </p:cNvPr>
          <p:cNvSpPr>
            <a:spLocks noGrp="1"/>
          </p:cNvSpPr>
          <p:nvPr>
            <p:ph type="title"/>
          </p:nvPr>
        </p:nvSpPr>
        <p:spPr>
          <a:xfrm>
            <a:off x="1735279" y="-107983"/>
            <a:ext cx="9144000" cy="990600"/>
          </a:xfrm>
        </p:spPr>
        <p:txBody>
          <a:bodyPr/>
          <a:lstStyle/>
          <a:p>
            <a:r>
              <a:rPr lang="en-US" sz="3600">
                <a:solidFill>
                  <a:srgbClr val="002060"/>
                </a:solidFill>
              </a:rPr>
              <a:t>Lung Transplants, 2005-2025</a:t>
            </a:r>
          </a:p>
        </p:txBody>
      </p:sp>
      <p:sp>
        <p:nvSpPr>
          <p:cNvPr id="11" name="TextBox 10">
            <a:extLst>
              <a:ext uri="{FF2B5EF4-FFF2-40B4-BE49-F238E27FC236}">
                <a16:creationId xmlns:a16="http://schemas.microsoft.com/office/drawing/2014/main" id="{E3570C44-D757-10D9-5861-ABD7355829E6}"/>
              </a:ext>
            </a:extLst>
          </p:cNvPr>
          <p:cNvSpPr txBox="1"/>
          <p:nvPr/>
        </p:nvSpPr>
        <p:spPr>
          <a:xfrm>
            <a:off x="6400798" y="6071146"/>
            <a:ext cx="6491621" cy="307777"/>
          </a:xfrm>
          <a:prstGeom prst="rect">
            <a:avLst/>
          </a:prstGeom>
          <a:noFill/>
        </p:spPr>
        <p:txBody>
          <a:bodyPr wrap="square" rtlCol="0">
            <a:spAutoFit/>
          </a:bodyPr>
          <a:lstStyle/>
          <a:p>
            <a:r>
              <a:rPr lang="en-US" sz="1400" b="1">
                <a:solidFill>
                  <a:srgbClr val="002060"/>
                </a:solidFill>
              </a:rPr>
              <a:t>Summary statistics included transplants with non-missing data.</a:t>
            </a:r>
            <a:endParaRPr lang="en-US" sz="1400">
              <a:solidFill>
                <a:srgbClr val="002060"/>
              </a:solidFill>
            </a:endParaRPr>
          </a:p>
        </p:txBody>
      </p:sp>
      <p:graphicFrame>
        <p:nvGraphicFramePr>
          <p:cNvPr id="3" name="Table 2">
            <a:extLst>
              <a:ext uri="{FF2B5EF4-FFF2-40B4-BE49-F238E27FC236}">
                <a16:creationId xmlns:a16="http://schemas.microsoft.com/office/drawing/2014/main" id="{AE695469-EE29-C3B6-3711-629BCAC998A0}"/>
              </a:ext>
            </a:extLst>
          </p:cNvPr>
          <p:cNvGraphicFramePr>
            <a:graphicFrameLocks noGrp="1"/>
          </p:cNvGraphicFramePr>
          <p:nvPr>
            <p:extLst>
              <p:ext uri="{D42A27DB-BD31-4B8C-83A1-F6EECF244321}">
                <p14:modId xmlns:p14="http://schemas.microsoft.com/office/powerpoint/2010/main" val="3769879518"/>
              </p:ext>
            </p:extLst>
          </p:nvPr>
        </p:nvGraphicFramePr>
        <p:xfrm>
          <a:off x="1124111" y="755148"/>
          <a:ext cx="10091757" cy="4835330"/>
        </p:xfrm>
        <a:graphic>
          <a:graphicData uri="http://schemas.openxmlformats.org/drawingml/2006/table">
            <a:tbl>
              <a:tblPr/>
              <a:tblGrid>
                <a:gridCol w="5148344">
                  <a:extLst>
                    <a:ext uri="{9D8B030D-6E8A-4147-A177-3AD203B41FA5}">
                      <a16:colId xmlns:a16="http://schemas.microsoft.com/office/drawing/2014/main" val="1097481008"/>
                    </a:ext>
                  </a:extLst>
                </a:gridCol>
                <a:gridCol w="2524304">
                  <a:extLst>
                    <a:ext uri="{9D8B030D-6E8A-4147-A177-3AD203B41FA5}">
                      <a16:colId xmlns:a16="http://schemas.microsoft.com/office/drawing/2014/main" val="4233254899"/>
                    </a:ext>
                  </a:extLst>
                </a:gridCol>
                <a:gridCol w="2419109">
                  <a:extLst>
                    <a:ext uri="{9D8B030D-6E8A-4147-A177-3AD203B41FA5}">
                      <a16:colId xmlns:a16="http://schemas.microsoft.com/office/drawing/2014/main" val="3224152902"/>
                    </a:ext>
                  </a:extLst>
                </a:gridCol>
              </a:tblGrid>
              <a:tr h="337265">
                <a:tc rowSpan="2">
                  <a:txBody>
                    <a:bodyPr/>
                    <a:lstStyle/>
                    <a:p>
                      <a:pPr algn="l" fontAlgn="ctr"/>
                      <a:r>
                        <a:rPr lang="en-US" sz="1800" b="1" i="0" u="none" strike="noStrike">
                          <a:solidFill>
                            <a:srgbClr val="000000"/>
                          </a:solidFill>
                          <a:effectLst/>
                          <a:latin typeface="+mj-lt"/>
                        </a:rPr>
                        <a:t>Donor Variables</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Adult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Pediatric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838458271"/>
                  </a:ext>
                </a:extLst>
              </a:tr>
              <a:tr h="337265">
                <a:tc vMerge="1">
                  <a:txBody>
                    <a:bodyPr/>
                    <a:lstStyle/>
                    <a:p>
                      <a:endParaRPr lang="en-US"/>
                    </a:p>
                  </a:txBody>
                  <a:tcPr/>
                </a:tc>
                <a:tc>
                  <a:txBody>
                    <a:bodyPr/>
                    <a:lstStyle/>
                    <a:p>
                      <a:pPr algn="ctr" rtl="0" fontAlgn="ctr"/>
                      <a:r>
                        <a:rPr lang="en-US" sz="1800" b="1">
                          <a:solidFill>
                            <a:srgbClr val="000000"/>
                          </a:solidFill>
                          <a:effectLst/>
                          <a:latin typeface="+mj-lt"/>
                          <a:ea typeface="Times New Roman" panose="02020603050405020304" pitchFamily="18" charset="0"/>
                        </a:rPr>
                        <a:t>(N=60155)</a:t>
                      </a:r>
                      <a:endParaRPr lang="en-US" sz="1800" b="1" i="0" u="none" strike="noStrike">
                        <a:solidFill>
                          <a:srgbClr val="000000"/>
                        </a:solidFill>
                        <a:effectLst/>
                        <a:latin typeface="+mj-lt"/>
                      </a:endParaRP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(N=1347)</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594231981"/>
                  </a:ext>
                </a:extLst>
              </a:tr>
              <a:tr h="379504">
                <a:tc>
                  <a:txBody>
                    <a:bodyPr/>
                    <a:lstStyle/>
                    <a:p>
                      <a:pPr algn="l" rtl="0" fontAlgn="ctr"/>
                      <a:r>
                        <a:rPr lang="en-US" sz="1800" b="1" i="0" u="none" strike="noStrike">
                          <a:solidFill>
                            <a:srgbClr val="000000"/>
                          </a:solidFill>
                          <a:effectLst/>
                          <a:latin typeface="+mj-lt"/>
                        </a:rPr>
                        <a:t>Age (years)</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37.0 (25.0 - 51.0)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14.0 (7.0 - 22.0)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65324843"/>
                  </a:ext>
                </a:extLst>
              </a:tr>
              <a:tr h="379504">
                <a:tc>
                  <a:txBody>
                    <a:bodyPr/>
                    <a:lstStyle/>
                    <a:p>
                      <a:pPr algn="l" rtl="0" fontAlgn="ctr"/>
                      <a:r>
                        <a:rPr lang="en-US" sz="1800" b="1" i="0" u="none" strike="noStrike">
                          <a:solidFill>
                            <a:srgbClr val="000000"/>
                          </a:solidFill>
                          <a:effectLst/>
                          <a:latin typeface="+mj-lt"/>
                        </a:rPr>
                        <a:t>Female sex</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41.8%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51.2%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70844069"/>
                  </a:ext>
                </a:extLst>
              </a:tr>
              <a:tr h="363006">
                <a:tc>
                  <a:txBody>
                    <a:bodyPr/>
                    <a:lstStyle/>
                    <a:p>
                      <a:pPr algn="l" rtl="0" fontAlgn="ctr"/>
                      <a:r>
                        <a:rPr lang="en-US" sz="1800" b="1" i="0" u="none" strike="noStrike">
                          <a:solidFill>
                            <a:srgbClr val="000000"/>
                          </a:solidFill>
                          <a:effectLst/>
                          <a:latin typeface="+mj-lt"/>
                        </a:rPr>
                        <a:t>Donation after circulatory death (DCD)</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7.8%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696439322"/>
                  </a:ext>
                </a:extLst>
              </a:tr>
              <a:tr h="379504">
                <a:tc>
                  <a:txBody>
                    <a:bodyPr/>
                    <a:lstStyle/>
                    <a:p>
                      <a:pPr algn="l" rtl="0" fontAlgn="ctr"/>
                      <a:r>
                        <a:rPr lang="en-US" sz="1800" b="1" i="0" u="none" strike="noStrike">
                          <a:solidFill>
                            <a:srgbClr val="000000"/>
                          </a:solidFill>
                          <a:effectLst/>
                          <a:latin typeface="+mj-lt"/>
                        </a:rPr>
                        <a:t>History of diabetes</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8.5%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017856971"/>
                  </a:ext>
                </a:extLst>
              </a:tr>
              <a:tr h="379504">
                <a:tc>
                  <a:txBody>
                    <a:bodyPr/>
                    <a:lstStyle/>
                    <a:p>
                      <a:pPr algn="l" rtl="0" fontAlgn="ctr"/>
                      <a:r>
                        <a:rPr lang="en-US" sz="1800" b="1" i="0" u="none" strike="noStrike">
                          <a:solidFill>
                            <a:srgbClr val="000000"/>
                          </a:solidFill>
                          <a:effectLst/>
                          <a:latin typeface="+mj-lt"/>
                        </a:rPr>
                        <a:t>History of hypertension</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25.1%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97434544"/>
                  </a:ext>
                </a:extLst>
              </a:tr>
              <a:tr h="379504">
                <a:tc>
                  <a:txBody>
                    <a:bodyPr/>
                    <a:lstStyle/>
                    <a:p>
                      <a:pPr algn="l" rtl="0" fontAlgn="ctr"/>
                      <a:r>
                        <a:rPr lang="en-US" sz="1800" b="1" i="0" u="none" strike="noStrike">
                          <a:solidFill>
                            <a:srgbClr val="000000"/>
                          </a:solidFill>
                          <a:effectLst/>
                          <a:latin typeface="+mj-lt"/>
                        </a:rPr>
                        <a:t>History of drug use </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45.7%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16.4%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27567984"/>
                  </a:ext>
                </a:extLst>
              </a:tr>
              <a:tr h="379504">
                <a:tc>
                  <a:txBody>
                    <a:bodyPr/>
                    <a:lstStyle/>
                    <a:p>
                      <a:pPr algn="l" rtl="0" fontAlgn="ctr"/>
                      <a:r>
                        <a:rPr lang="en-US" sz="1800" b="1" i="0" u="none" strike="noStrike">
                          <a:solidFill>
                            <a:srgbClr val="000000"/>
                          </a:solidFill>
                          <a:effectLst/>
                          <a:latin typeface="+mj-lt"/>
                        </a:rPr>
                        <a:t>History of cigarette use</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11.5%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60495100"/>
                  </a:ext>
                </a:extLst>
              </a:tr>
              <a:tr h="379504">
                <a:tc>
                  <a:txBody>
                    <a:bodyPr/>
                    <a:lstStyle/>
                    <a:p>
                      <a:pPr algn="l" rtl="0" fontAlgn="ctr"/>
                      <a:r>
                        <a:rPr lang="en-US" sz="1800" b="1" i="0" u="none" strike="noStrike">
                          <a:solidFill>
                            <a:srgbClr val="000000"/>
                          </a:solidFill>
                          <a:effectLst/>
                          <a:latin typeface="+mj-lt"/>
                        </a:rPr>
                        <a:t>Anti-HCV positive</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9.3%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8.2%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523404096"/>
                  </a:ext>
                </a:extLst>
              </a:tr>
              <a:tr h="379504">
                <a:tc>
                  <a:txBody>
                    <a:bodyPr/>
                    <a:lstStyle/>
                    <a:p>
                      <a:pPr algn="l" rtl="0" fontAlgn="ctr"/>
                      <a:r>
                        <a:rPr lang="en-US" sz="1800" b="1" i="0" u="none" strike="noStrike">
                          <a:solidFill>
                            <a:srgbClr val="000000"/>
                          </a:solidFill>
                          <a:effectLst/>
                          <a:latin typeface="+mj-lt"/>
                        </a:rPr>
                        <a:t>HCV NAT positive</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187275990"/>
                  </a:ext>
                </a:extLst>
              </a:tr>
              <a:tr h="379504">
                <a:tc>
                  <a:txBody>
                    <a:bodyPr/>
                    <a:lstStyle/>
                    <a:p>
                      <a:pPr algn="l" rtl="0" fontAlgn="ctr"/>
                      <a:r>
                        <a:rPr lang="en-US" sz="1800" b="1" i="0" u="none" strike="noStrike">
                          <a:solidFill>
                            <a:srgbClr val="000000"/>
                          </a:solidFill>
                          <a:effectLst/>
                          <a:latin typeface="+mj-lt"/>
                        </a:rPr>
                        <a:t>pO2 (mm/Hg)</a:t>
                      </a: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417.0 (287.0 - 488.0)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431.0 (290.5 - 498.0)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171997605"/>
                  </a:ext>
                </a:extLst>
              </a:tr>
              <a:tr h="379504">
                <a:tc>
                  <a:txBody>
                    <a:bodyPr/>
                    <a:lstStyle/>
                    <a:p>
                      <a:pPr algn="l" rtl="0" fontAlgn="ctr"/>
                      <a:r>
                        <a:rPr lang="en-US" sz="1800" b="1" i="0" u="none" strike="noStrike">
                          <a:solidFill>
                            <a:srgbClr val="000000"/>
                          </a:solidFill>
                          <a:effectLst/>
                          <a:latin typeface="+mj-lt"/>
                        </a:rPr>
                        <a:t>pO2/FiO2 ratio </a:t>
                      </a:r>
                      <a:r>
                        <a:rPr lang="en-US" sz="1800" b="1" i="0" u="none" strike="noStrike" kern="1200">
                          <a:solidFill>
                            <a:srgbClr val="000000"/>
                          </a:solidFill>
                          <a:effectLst/>
                          <a:latin typeface="+mn-lt"/>
                          <a:ea typeface="+mn-ea"/>
                          <a:cs typeface="+mn-cs"/>
                        </a:rPr>
                        <a:t>(mm/Hg)</a:t>
                      </a:r>
                      <a:endParaRPr lang="en-US" sz="1800" b="1" i="0" u="none" strike="noStrike">
                        <a:solidFill>
                          <a:srgbClr val="000000"/>
                        </a:solidFill>
                        <a:effectLst/>
                        <a:latin typeface="+mj-lt"/>
                      </a:endParaRPr>
                    </a:p>
                  </a:txBody>
                  <a:tcPr marL="4572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435.0 (366.0 - 495.0)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447.0 (385.0 - 507.0)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72734004"/>
                  </a:ext>
                </a:extLst>
              </a:tr>
            </a:tbl>
          </a:graphicData>
        </a:graphic>
      </p:graphicFrame>
      <p:sp>
        <p:nvSpPr>
          <p:cNvPr id="4" name="Rectangle 3">
            <a:extLst>
              <a:ext uri="{FF2B5EF4-FFF2-40B4-BE49-F238E27FC236}">
                <a16:creationId xmlns:a16="http://schemas.microsoft.com/office/drawing/2014/main" id="{2FD1462C-E79A-2B19-5DA4-AE60FF2E2BE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4522759F-BAD9-7854-2E30-EB9169840BFC}"/>
              </a:ext>
            </a:extLst>
          </p:cNvPr>
          <p:cNvSpPr txBox="1"/>
          <p:nvPr/>
        </p:nvSpPr>
        <p:spPr>
          <a:xfrm>
            <a:off x="6400798" y="6360755"/>
            <a:ext cx="5765802" cy="738664"/>
          </a:xfrm>
          <a:prstGeom prst="rect">
            <a:avLst/>
          </a:prstGeom>
          <a:noFill/>
        </p:spPr>
        <p:txBody>
          <a:bodyPr wrap="square" rtlCol="0">
            <a:spAutoFit/>
          </a:bodyPr>
          <a:lstStyle/>
          <a:p>
            <a:r>
              <a:rPr lang="en-US" sz="1400" b="1">
                <a:solidFill>
                  <a:srgbClr val="002060"/>
                </a:solidFill>
              </a:rPr>
              <a:t>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a:t>
            </a:r>
            <a:endParaRPr lang="en-US" sz="1400">
              <a:solidFill>
                <a:srgbClr val="002060"/>
              </a:solidFill>
            </a:endParaRPr>
          </a:p>
          <a:p>
            <a:r>
              <a:rPr lang="en-US" sz="1400" b="1">
                <a:solidFill>
                  <a:srgbClr val="002060"/>
                </a:solidFill>
              </a:rPr>
              <a:t> </a:t>
            </a:r>
            <a:endParaRPr lang="en-US" sz="1400">
              <a:solidFill>
                <a:srgbClr val="002060"/>
              </a:solidFill>
            </a:endParaRPr>
          </a:p>
        </p:txBody>
      </p:sp>
    </p:spTree>
    <p:extLst>
      <p:ext uri="{BB962C8B-B14F-4D97-AF65-F5344CB8AC3E}">
        <p14:creationId xmlns:p14="http://schemas.microsoft.com/office/powerpoint/2010/main" val="3721505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8780F-2645-A273-72A8-CACDF3F5A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C4D50-6AC7-32F6-2CB4-64774EFBD684}"/>
              </a:ext>
            </a:extLst>
          </p:cNvPr>
          <p:cNvSpPr>
            <a:spLocks noGrp="1"/>
          </p:cNvSpPr>
          <p:nvPr>
            <p:ph type="title"/>
          </p:nvPr>
        </p:nvSpPr>
        <p:spPr>
          <a:xfrm>
            <a:off x="1648175" y="-88032"/>
            <a:ext cx="9144000" cy="990600"/>
          </a:xfrm>
        </p:spPr>
        <p:txBody>
          <a:bodyPr/>
          <a:lstStyle/>
          <a:p>
            <a:r>
              <a:rPr lang="en-US" sz="3600">
                <a:solidFill>
                  <a:srgbClr val="002060"/>
                </a:solidFill>
              </a:rPr>
              <a:t>Lung Transplants, 2005-2025</a:t>
            </a:r>
          </a:p>
        </p:txBody>
      </p:sp>
      <p:sp>
        <p:nvSpPr>
          <p:cNvPr id="9" name="TextBox 8">
            <a:extLst>
              <a:ext uri="{FF2B5EF4-FFF2-40B4-BE49-F238E27FC236}">
                <a16:creationId xmlns:a16="http://schemas.microsoft.com/office/drawing/2014/main" id="{5FD4A777-D482-D31B-769F-DB80885A9710}"/>
              </a:ext>
            </a:extLst>
          </p:cNvPr>
          <p:cNvSpPr txBox="1"/>
          <p:nvPr/>
        </p:nvSpPr>
        <p:spPr>
          <a:xfrm>
            <a:off x="1038575" y="5145520"/>
            <a:ext cx="10724445" cy="523220"/>
          </a:xfrm>
          <a:prstGeom prst="rect">
            <a:avLst/>
          </a:prstGeom>
          <a:noFill/>
        </p:spPr>
        <p:txBody>
          <a:bodyPr wrap="square" rtlCol="0">
            <a:spAutoFit/>
          </a:bodyPr>
          <a:lstStyle/>
          <a:p>
            <a:pPr algn="ctr"/>
            <a:r>
              <a:rPr lang="en-US" sz="1400" b="1">
                <a:solidFill>
                  <a:srgbClr val="002060"/>
                </a:solidFill>
              </a:rPr>
              <a:t>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a:t>
            </a:r>
            <a:endParaRPr lang="en-US" sz="1400">
              <a:solidFill>
                <a:srgbClr val="002060"/>
              </a:solidFill>
            </a:endParaRPr>
          </a:p>
          <a:p>
            <a:pPr algn="ctr"/>
            <a:r>
              <a:rPr lang="en-US" sz="1400" b="1">
                <a:solidFill>
                  <a:srgbClr val="002060"/>
                </a:solidFill>
              </a:rPr>
              <a:t>. </a:t>
            </a:r>
            <a:endParaRPr lang="en-US" sz="1400">
              <a:solidFill>
                <a:srgbClr val="002060"/>
              </a:solidFill>
            </a:endParaRPr>
          </a:p>
        </p:txBody>
      </p:sp>
      <p:graphicFrame>
        <p:nvGraphicFramePr>
          <p:cNvPr id="5" name="Table 4">
            <a:extLst>
              <a:ext uri="{FF2B5EF4-FFF2-40B4-BE49-F238E27FC236}">
                <a16:creationId xmlns:a16="http://schemas.microsoft.com/office/drawing/2014/main" id="{CA1AE195-3B87-A2D2-9161-D5832CB6390D}"/>
              </a:ext>
            </a:extLst>
          </p:cNvPr>
          <p:cNvGraphicFramePr>
            <a:graphicFrameLocks noGrp="1"/>
          </p:cNvGraphicFramePr>
          <p:nvPr>
            <p:extLst>
              <p:ext uri="{D42A27DB-BD31-4B8C-83A1-F6EECF244321}">
                <p14:modId xmlns:p14="http://schemas.microsoft.com/office/powerpoint/2010/main" val="916772089"/>
              </p:ext>
            </p:extLst>
          </p:nvPr>
        </p:nvGraphicFramePr>
        <p:xfrm>
          <a:off x="857953" y="808998"/>
          <a:ext cx="10724445" cy="3864924"/>
        </p:xfrm>
        <a:graphic>
          <a:graphicData uri="http://schemas.openxmlformats.org/drawingml/2006/table">
            <a:tbl>
              <a:tblPr/>
              <a:tblGrid>
                <a:gridCol w="5865108">
                  <a:extLst>
                    <a:ext uri="{9D8B030D-6E8A-4147-A177-3AD203B41FA5}">
                      <a16:colId xmlns:a16="http://schemas.microsoft.com/office/drawing/2014/main" val="2924861617"/>
                    </a:ext>
                  </a:extLst>
                </a:gridCol>
                <a:gridCol w="2463571">
                  <a:extLst>
                    <a:ext uri="{9D8B030D-6E8A-4147-A177-3AD203B41FA5}">
                      <a16:colId xmlns:a16="http://schemas.microsoft.com/office/drawing/2014/main" val="1993693889"/>
                    </a:ext>
                  </a:extLst>
                </a:gridCol>
                <a:gridCol w="2395766">
                  <a:extLst>
                    <a:ext uri="{9D8B030D-6E8A-4147-A177-3AD203B41FA5}">
                      <a16:colId xmlns:a16="http://schemas.microsoft.com/office/drawing/2014/main" val="1511970714"/>
                    </a:ext>
                  </a:extLst>
                </a:gridCol>
              </a:tblGrid>
              <a:tr h="350329">
                <a:tc rowSpan="2">
                  <a:txBody>
                    <a:bodyPr/>
                    <a:lstStyle/>
                    <a:p>
                      <a:pPr algn="l" fontAlgn="ctr"/>
                      <a:r>
                        <a:rPr lang="en-US" sz="1800" b="1" i="0" u="none" strike="noStrike">
                          <a:solidFill>
                            <a:srgbClr val="000000"/>
                          </a:solidFill>
                          <a:effectLst/>
                          <a:latin typeface="+mn-lt"/>
                        </a:rPr>
                        <a:t>Transplant Variables</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Adult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Pediatric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1881864201"/>
                  </a:ext>
                </a:extLst>
              </a:tr>
              <a:tr h="350329">
                <a:tc vMerge="1">
                  <a:txBody>
                    <a:bodyPr/>
                    <a:lstStyle/>
                    <a:p>
                      <a:endParaRPr lang="en-US"/>
                    </a:p>
                  </a:txBody>
                  <a:tcPr/>
                </a:tc>
                <a:tc>
                  <a:txBody>
                    <a:bodyPr/>
                    <a:lstStyle/>
                    <a:p>
                      <a:pPr algn="ctr" rtl="0" fontAlgn="ctr"/>
                      <a:r>
                        <a:rPr lang="en-US" sz="1800" b="1">
                          <a:solidFill>
                            <a:srgbClr val="000000"/>
                          </a:solidFill>
                          <a:effectLst/>
                          <a:latin typeface="+mn-lt"/>
                          <a:ea typeface="Times New Roman" panose="02020603050405020304" pitchFamily="18" charset="0"/>
                        </a:rPr>
                        <a:t>(N=60155)</a:t>
                      </a:r>
                      <a:endParaRPr lang="en-US" sz="1800" b="1" i="0" u="none" strike="noStrike">
                        <a:solidFill>
                          <a:srgbClr val="000000"/>
                        </a:solidFill>
                        <a:effectLst/>
                        <a:latin typeface="+mn-lt"/>
                      </a:endParaRP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n-lt"/>
                        </a:rPr>
                        <a:t>(N=1347)</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217068657"/>
                  </a:ext>
                </a:extLst>
              </a:tr>
              <a:tr h="452038">
                <a:tc>
                  <a:txBody>
                    <a:bodyPr/>
                    <a:lstStyle/>
                    <a:p>
                      <a:pPr algn="l" rtl="0" fontAlgn="ctr"/>
                      <a:r>
                        <a:rPr lang="en-US" sz="1800" b="1" i="0" u="none" strike="noStrike">
                          <a:solidFill>
                            <a:srgbClr val="000000"/>
                          </a:solidFill>
                          <a:effectLst/>
                          <a:latin typeface="+mn-lt"/>
                        </a:rPr>
                        <a:t>Donor-recipient sex combination</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n-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41461124"/>
                  </a:ext>
                </a:extLst>
              </a:tr>
              <a:tr h="452038">
                <a:tc>
                  <a:txBody>
                    <a:bodyPr/>
                    <a:lstStyle/>
                    <a:p>
                      <a:pPr algn="l" rtl="0" fontAlgn="ctr"/>
                      <a:r>
                        <a:rPr lang="en-US" sz="1800" b="1" i="0" u="none" strike="noStrike">
                          <a:solidFill>
                            <a:srgbClr val="000000"/>
                          </a:solidFill>
                          <a:effectLst/>
                          <a:latin typeface="+mn-lt"/>
                        </a:rPr>
                        <a:t>    Female-female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25.7%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31.8%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75893355"/>
                  </a:ext>
                </a:extLst>
              </a:tr>
              <a:tr h="452038">
                <a:tc>
                  <a:txBody>
                    <a:bodyPr/>
                    <a:lstStyle/>
                    <a:p>
                      <a:pPr algn="l" rtl="0" fontAlgn="ctr"/>
                      <a:r>
                        <a:rPr lang="en-US" sz="1800" b="1" i="0" u="none" strike="noStrike">
                          <a:solidFill>
                            <a:srgbClr val="000000"/>
                          </a:solidFill>
                          <a:effectLst/>
                          <a:latin typeface="+mn-lt"/>
                        </a:rPr>
                        <a:t>    Female-male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16.1%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19.4%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50763747"/>
                  </a:ext>
                </a:extLst>
              </a:tr>
              <a:tr h="452038">
                <a:tc>
                  <a:txBody>
                    <a:bodyPr/>
                    <a:lstStyle/>
                    <a:p>
                      <a:pPr algn="l" rtl="0" fontAlgn="ctr"/>
                      <a:r>
                        <a:rPr lang="en-US" sz="1800" b="1" i="0" u="none" strike="noStrike">
                          <a:solidFill>
                            <a:srgbClr val="000000"/>
                          </a:solidFill>
                          <a:effectLst/>
                          <a:latin typeface="+mn-lt"/>
                        </a:rPr>
                        <a:t>    Male-female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14.2%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25.6%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5573658"/>
                  </a:ext>
                </a:extLst>
              </a:tr>
              <a:tr h="452038">
                <a:tc>
                  <a:txBody>
                    <a:bodyPr/>
                    <a:lstStyle/>
                    <a:p>
                      <a:pPr algn="l" rtl="0" fontAlgn="ctr"/>
                      <a:r>
                        <a:rPr lang="en-US" sz="1800" b="1" i="0" u="none" strike="noStrike">
                          <a:solidFill>
                            <a:srgbClr val="000000"/>
                          </a:solidFill>
                          <a:effectLst/>
                          <a:latin typeface="+mn-lt"/>
                        </a:rPr>
                        <a:t>    Male-male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44.0%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23.2%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721802903"/>
                  </a:ext>
                </a:extLst>
              </a:tr>
              <a:tr h="452038">
                <a:tc>
                  <a:txBody>
                    <a:bodyPr/>
                    <a:lstStyle/>
                    <a:p>
                      <a:pPr algn="l" rtl="0" fontAlgn="ctr"/>
                      <a:r>
                        <a:rPr lang="en-US" sz="1800" b="1" i="0" u="none" strike="noStrike">
                          <a:solidFill>
                            <a:srgbClr val="000000"/>
                          </a:solidFill>
                          <a:effectLst/>
                          <a:latin typeface="+mn-lt"/>
                        </a:rPr>
                        <a:t>Donor-recipient height ratio</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1.0 (1.0 - 1.0)</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1.0 (1.0 - 1.1)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17653374"/>
                  </a:ext>
                </a:extLst>
              </a:tr>
              <a:tr h="452038">
                <a:tc>
                  <a:txBody>
                    <a:bodyPr/>
                    <a:lstStyle/>
                    <a:p>
                      <a:pPr algn="l" rtl="0" fontAlgn="ctr"/>
                      <a:r>
                        <a:rPr lang="en-US" sz="1800" b="1" i="0" u="none" strike="noStrike">
                          <a:solidFill>
                            <a:srgbClr val="000000"/>
                          </a:solidFill>
                          <a:effectLst/>
                          <a:latin typeface="+mn-lt"/>
                        </a:rPr>
                        <a:t>Total organ preservation time (hours)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5.6 (4.4 - 7.1)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n-lt"/>
                        </a:rPr>
                        <a:t>5.6 (4.8 - 6.5)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5018449"/>
                  </a:ext>
                </a:extLst>
              </a:tr>
            </a:tbl>
          </a:graphicData>
        </a:graphic>
      </p:graphicFrame>
      <p:sp>
        <p:nvSpPr>
          <p:cNvPr id="4" name="Rectangle 3">
            <a:extLst>
              <a:ext uri="{FF2B5EF4-FFF2-40B4-BE49-F238E27FC236}">
                <a16:creationId xmlns:a16="http://schemas.microsoft.com/office/drawing/2014/main" id="{B5AB97A8-C69D-C930-FEB0-535A1EC915E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3" name="TextBox 2">
            <a:extLst>
              <a:ext uri="{FF2B5EF4-FFF2-40B4-BE49-F238E27FC236}">
                <a16:creationId xmlns:a16="http://schemas.microsoft.com/office/drawing/2014/main" id="{13DE4B58-86FD-0421-41EF-CCDB360189CF}"/>
              </a:ext>
            </a:extLst>
          </p:cNvPr>
          <p:cNvSpPr txBox="1"/>
          <p:nvPr/>
        </p:nvSpPr>
        <p:spPr>
          <a:xfrm>
            <a:off x="3505198" y="4837743"/>
            <a:ext cx="6491621" cy="307777"/>
          </a:xfrm>
          <a:prstGeom prst="rect">
            <a:avLst/>
          </a:prstGeom>
          <a:noFill/>
        </p:spPr>
        <p:txBody>
          <a:bodyPr wrap="square" rtlCol="0">
            <a:spAutoFit/>
          </a:bodyPr>
          <a:lstStyle/>
          <a:p>
            <a:r>
              <a:rPr lang="en-US" sz="1400" b="1">
                <a:solidFill>
                  <a:srgbClr val="002060"/>
                </a:solidFill>
              </a:rPr>
              <a:t>Summary statistics included transplants with non-missing data.</a:t>
            </a:r>
            <a:endParaRPr lang="en-US" sz="1400">
              <a:solidFill>
                <a:srgbClr val="002060"/>
              </a:solidFill>
            </a:endParaRPr>
          </a:p>
        </p:txBody>
      </p:sp>
    </p:spTree>
    <p:extLst>
      <p:ext uri="{BB962C8B-B14F-4D97-AF65-F5344CB8AC3E}">
        <p14:creationId xmlns:p14="http://schemas.microsoft.com/office/powerpoint/2010/main" val="4145695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5C37-0037-FA89-2A6A-133981B45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50751-5103-90BF-F17F-8B61F143C0B5}"/>
              </a:ext>
            </a:extLst>
          </p:cNvPr>
          <p:cNvSpPr>
            <a:spLocks noGrp="1"/>
          </p:cNvSpPr>
          <p:nvPr>
            <p:ph type="title"/>
          </p:nvPr>
        </p:nvSpPr>
        <p:spPr>
          <a:xfrm>
            <a:off x="1980355" y="-142495"/>
            <a:ext cx="9144000" cy="990600"/>
          </a:xfrm>
        </p:spPr>
        <p:txBody>
          <a:bodyPr/>
          <a:lstStyle/>
          <a:p>
            <a:r>
              <a:rPr lang="en-US" sz="3600">
                <a:solidFill>
                  <a:srgbClr val="002060"/>
                </a:solidFill>
              </a:rPr>
              <a:t>Lung Transplants, 2005-2025</a:t>
            </a:r>
          </a:p>
        </p:txBody>
      </p:sp>
      <p:sp>
        <p:nvSpPr>
          <p:cNvPr id="11" name="TextBox 10">
            <a:extLst>
              <a:ext uri="{FF2B5EF4-FFF2-40B4-BE49-F238E27FC236}">
                <a16:creationId xmlns:a16="http://schemas.microsoft.com/office/drawing/2014/main" id="{0D191D2E-7735-8D0F-76A9-DAB2C043CBC8}"/>
              </a:ext>
            </a:extLst>
          </p:cNvPr>
          <p:cNvSpPr txBox="1"/>
          <p:nvPr/>
        </p:nvSpPr>
        <p:spPr>
          <a:xfrm>
            <a:off x="4098506" y="5827884"/>
            <a:ext cx="6491621" cy="307777"/>
          </a:xfrm>
          <a:prstGeom prst="rect">
            <a:avLst/>
          </a:prstGeom>
          <a:noFill/>
        </p:spPr>
        <p:txBody>
          <a:bodyPr wrap="square" rtlCol="0">
            <a:spAutoFit/>
          </a:bodyPr>
          <a:lstStyle/>
          <a:p>
            <a:r>
              <a:rPr lang="en-US" sz="1400" b="1">
                <a:solidFill>
                  <a:srgbClr val="002060"/>
                </a:solidFill>
              </a:rPr>
              <a:t>Summary statistics included transplants with non-missing data.</a:t>
            </a:r>
            <a:endParaRPr lang="en-US" sz="1400">
              <a:solidFill>
                <a:srgbClr val="002060"/>
              </a:solidFill>
            </a:endParaRPr>
          </a:p>
        </p:txBody>
      </p:sp>
      <p:graphicFrame>
        <p:nvGraphicFramePr>
          <p:cNvPr id="3" name="Table 2">
            <a:extLst>
              <a:ext uri="{FF2B5EF4-FFF2-40B4-BE49-F238E27FC236}">
                <a16:creationId xmlns:a16="http://schemas.microsoft.com/office/drawing/2014/main" id="{9F60EA5B-ED1A-6B5F-D962-EE63A65D36A1}"/>
              </a:ext>
            </a:extLst>
          </p:cNvPr>
          <p:cNvGraphicFramePr>
            <a:graphicFrameLocks noGrp="1"/>
          </p:cNvGraphicFramePr>
          <p:nvPr>
            <p:extLst>
              <p:ext uri="{D42A27DB-BD31-4B8C-83A1-F6EECF244321}">
                <p14:modId xmlns:p14="http://schemas.microsoft.com/office/powerpoint/2010/main" val="1978734608"/>
              </p:ext>
            </p:extLst>
          </p:nvPr>
        </p:nvGraphicFramePr>
        <p:xfrm>
          <a:off x="1185333" y="702321"/>
          <a:ext cx="9939023" cy="4730014"/>
        </p:xfrm>
        <a:graphic>
          <a:graphicData uri="http://schemas.openxmlformats.org/drawingml/2006/table">
            <a:tbl>
              <a:tblPr/>
              <a:tblGrid>
                <a:gridCol w="5383879">
                  <a:extLst>
                    <a:ext uri="{9D8B030D-6E8A-4147-A177-3AD203B41FA5}">
                      <a16:colId xmlns:a16="http://schemas.microsoft.com/office/drawing/2014/main" val="1761432222"/>
                    </a:ext>
                  </a:extLst>
                </a:gridCol>
                <a:gridCol w="2277572">
                  <a:extLst>
                    <a:ext uri="{9D8B030D-6E8A-4147-A177-3AD203B41FA5}">
                      <a16:colId xmlns:a16="http://schemas.microsoft.com/office/drawing/2014/main" val="3442960603"/>
                    </a:ext>
                  </a:extLst>
                </a:gridCol>
                <a:gridCol w="2277572">
                  <a:extLst>
                    <a:ext uri="{9D8B030D-6E8A-4147-A177-3AD203B41FA5}">
                      <a16:colId xmlns:a16="http://schemas.microsoft.com/office/drawing/2014/main" val="3979351252"/>
                    </a:ext>
                  </a:extLst>
                </a:gridCol>
              </a:tblGrid>
              <a:tr h="282234">
                <a:tc rowSpan="2">
                  <a:txBody>
                    <a:bodyPr/>
                    <a:lstStyle/>
                    <a:p>
                      <a:pPr algn="l" fontAlgn="ctr"/>
                      <a:r>
                        <a:rPr lang="en-US" sz="1800" b="1" i="0" u="none" strike="noStrike">
                          <a:solidFill>
                            <a:srgbClr val="000000"/>
                          </a:solidFill>
                          <a:effectLst/>
                          <a:latin typeface="+mj-lt"/>
                        </a:rPr>
                        <a:t>Transplant Variables</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Adult Lung</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Pediatric Lung</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529234612"/>
                  </a:ext>
                </a:extLst>
              </a:tr>
              <a:tr h="282234">
                <a:tc vMerge="1">
                  <a:txBody>
                    <a:bodyPr/>
                    <a:lstStyle/>
                    <a:p>
                      <a:endParaRPr lang="en-US"/>
                    </a:p>
                  </a:txBody>
                  <a:tcPr/>
                </a:tc>
                <a:tc>
                  <a:txBody>
                    <a:bodyPr/>
                    <a:lstStyle/>
                    <a:p>
                      <a:pPr algn="ctr" rtl="0" fontAlgn="ctr"/>
                      <a:r>
                        <a:rPr lang="en-US" sz="1800" b="1">
                          <a:solidFill>
                            <a:srgbClr val="000000"/>
                          </a:solidFill>
                          <a:effectLst/>
                          <a:latin typeface="+mj-lt"/>
                          <a:ea typeface="Times New Roman" panose="02020603050405020304" pitchFamily="18" charset="0"/>
                        </a:rPr>
                        <a:t>(N=60155)</a:t>
                      </a:r>
                      <a:endParaRPr lang="en-US" sz="1800" b="1" i="0" u="none" strike="noStrike">
                        <a:solidFill>
                          <a:srgbClr val="000000"/>
                        </a:solidFill>
                        <a:effectLst/>
                        <a:latin typeface="+mj-lt"/>
                      </a:endParaRP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mj-lt"/>
                        </a:rPr>
                        <a:t>(N=1347)</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705081886"/>
                  </a:ext>
                </a:extLst>
              </a:tr>
              <a:tr h="320417">
                <a:tc>
                  <a:txBody>
                    <a:bodyPr/>
                    <a:lstStyle/>
                    <a:p>
                      <a:pPr algn="l" rtl="0" fontAlgn="ctr"/>
                      <a:r>
                        <a:rPr lang="en-US" sz="1800" b="1" i="0" u="none" strike="noStrike">
                          <a:solidFill>
                            <a:srgbClr val="000000"/>
                          </a:solidFill>
                          <a:effectLst/>
                          <a:latin typeface="+mj-lt"/>
                        </a:rPr>
                        <a:t>Geographic location of transplant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mj-lt"/>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78266281"/>
                  </a:ext>
                </a:extLst>
              </a:tr>
              <a:tr h="320417">
                <a:tc>
                  <a:txBody>
                    <a:bodyPr/>
                    <a:lstStyle/>
                    <a:p>
                      <a:pPr algn="l" rtl="0" fontAlgn="ctr"/>
                      <a:r>
                        <a:rPr lang="en-US" sz="1800" b="1" i="0" u="none" strike="noStrike">
                          <a:solidFill>
                            <a:srgbClr val="000000"/>
                          </a:solidFill>
                          <a:effectLst/>
                          <a:latin typeface="+mj-lt"/>
                        </a:rPr>
                        <a:t>    Asia-Pacific</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341223127"/>
                  </a:ext>
                </a:extLst>
              </a:tr>
              <a:tr h="320417">
                <a:tc>
                  <a:txBody>
                    <a:bodyPr/>
                    <a:lstStyle/>
                    <a:p>
                      <a:pPr algn="l" rtl="0" fontAlgn="ctr"/>
                      <a:r>
                        <a:rPr lang="en-US" sz="1800" b="1" i="0" u="none" strike="noStrike">
                          <a:solidFill>
                            <a:srgbClr val="000000"/>
                          </a:solidFill>
                          <a:effectLst/>
                          <a:latin typeface="+mj-lt"/>
                        </a:rPr>
                        <a:t>    Europe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19.3%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26.2%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38873092"/>
                  </a:ext>
                </a:extLst>
              </a:tr>
              <a:tr h="320417">
                <a:tc>
                  <a:txBody>
                    <a:bodyPr/>
                    <a:lstStyle/>
                    <a:p>
                      <a:pPr algn="l" rtl="0" fontAlgn="ctr"/>
                      <a:r>
                        <a:rPr lang="en-US" sz="1800" b="1" i="0" u="none" strike="noStrike">
                          <a:solidFill>
                            <a:srgbClr val="000000"/>
                          </a:solidFill>
                          <a:effectLst/>
                          <a:latin typeface="+mj-lt"/>
                        </a:rPr>
                        <a:t>    Middle East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0.2%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87078428"/>
                  </a:ext>
                </a:extLst>
              </a:tr>
              <a:tr h="320417">
                <a:tc>
                  <a:txBody>
                    <a:bodyPr/>
                    <a:lstStyle/>
                    <a:p>
                      <a:pPr algn="l" rtl="0" fontAlgn="ctr"/>
                      <a:r>
                        <a:rPr lang="en-US" sz="1800" b="1" i="0" u="none" strike="noStrike">
                          <a:solidFill>
                            <a:srgbClr val="000000"/>
                          </a:solidFill>
                          <a:effectLst/>
                          <a:latin typeface="+mj-lt"/>
                        </a:rPr>
                        <a:t>    North America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78.2%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69.6%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15942377"/>
                  </a:ext>
                </a:extLst>
              </a:tr>
              <a:tr h="3204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mj-lt"/>
                        </a:rPr>
                        <a:t>    South America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35196021"/>
                  </a:ext>
                </a:extLst>
              </a:tr>
              <a:tr h="3204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mj-lt"/>
                        </a:rPr>
                        <a:t>Transplant era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mj-lt"/>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mj-lt"/>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8619418"/>
                  </a:ext>
                </a:extLst>
              </a:tr>
              <a:tr h="320417">
                <a:tc>
                  <a:txBody>
                    <a:bodyPr/>
                    <a:lstStyle/>
                    <a:p>
                      <a:pPr algn="l" rtl="0" fontAlgn="ctr"/>
                      <a:r>
                        <a:rPr lang="en-US" sz="1800" b="1" i="0" u="none" strike="noStrike">
                          <a:solidFill>
                            <a:srgbClr val="000000"/>
                          </a:solidFill>
                          <a:effectLst/>
                          <a:latin typeface="+mj-lt"/>
                        </a:rPr>
                        <a:t>    2005-2009</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15.3%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29.2%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956495867"/>
                  </a:ext>
                </a:extLst>
              </a:tr>
              <a:tr h="320417">
                <a:tc>
                  <a:txBody>
                    <a:bodyPr/>
                    <a:lstStyle/>
                    <a:p>
                      <a:pPr algn="l" rtl="0" fontAlgn="ctr"/>
                      <a:r>
                        <a:rPr lang="en-US" sz="1800" b="1" i="0" u="none" strike="noStrike">
                          <a:solidFill>
                            <a:srgbClr val="000000"/>
                          </a:solidFill>
                          <a:effectLst/>
                          <a:latin typeface="+mj-lt"/>
                        </a:rPr>
                        <a:t>    2010-2017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34.8%</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40.2%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047239321"/>
                  </a:ext>
                </a:extLst>
              </a:tr>
              <a:tr h="320417">
                <a:tc>
                  <a:txBody>
                    <a:bodyPr/>
                    <a:lstStyle/>
                    <a:p>
                      <a:pPr algn="l" rtl="0" fontAlgn="ctr"/>
                      <a:r>
                        <a:rPr lang="en-US" sz="1800" b="1" i="0" u="none" strike="noStrike">
                          <a:solidFill>
                            <a:srgbClr val="000000"/>
                          </a:solidFill>
                          <a:effectLst/>
                          <a:latin typeface="+mj-lt"/>
                        </a:rPr>
                        <a:t>    2018-2025</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49.9%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30.7%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362087614"/>
                  </a:ext>
                </a:extLst>
              </a:tr>
              <a:tr h="320417">
                <a:tc>
                  <a:txBody>
                    <a:bodyPr/>
                    <a:lstStyle/>
                    <a:p>
                      <a:pPr algn="l" rtl="0" fontAlgn="ctr"/>
                      <a:r>
                        <a:rPr lang="en-US" sz="1800" b="1" i="0" u="none" strike="noStrike">
                          <a:solidFill>
                            <a:srgbClr val="000000"/>
                          </a:solidFill>
                          <a:effectLst/>
                          <a:latin typeface="+mj-lt"/>
                        </a:rPr>
                        <a:t>Country income level </a:t>
                      </a:r>
                      <a:r>
                        <a:rPr lang="en-US" sz="1800" b="1" i="0" u="none" strike="noStrike" baseline="30000">
                          <a:solidFill>
                            <a:srgbClr val="000000"/>
                          </a:solidFill>
                          <a:effectLst/>
                          <a:latin typeface="+mj-lt"/>
                        </a:rPr>
                        <a:t>1</a:t>
                      </a:r>
                      <a:endParaRPr lang="en-US" sz="1800" b="1" i="0" u="none" strike="noStrike">
                        <a:solidFill>
                          <a:srgbClr val="000000"/>
                        </a:solidFill>
                        <a:effectLst/>
                        <a:latin typeface="+mj-lt"/>
                      </a:endParaRP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mj-lt"/>
                      </a:endParaRP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endParaRPr lang="en-US" sz="1800" b="1" i="0" u="none" strike="noStrike">
                        <a:solidFill>
                          <a:srgbClr val="000000"/>
                        </a:solidFill>
                        <a:effectLst/>
                        <a:latin typeface="+mj-lt"/>
                      </a:endParaRP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85822440"/>
                  </a:ext>
                </a:extLst>
              </a:tr>
              <a:tr h="320417">
                <a:tc>
                  <a:txBody>
                    <a:bodyPr/>
                    <a:lstStyle/>
                    <a:p>
                      <a:pPr algn="l" rtl="0" fontAlgn="ctr"/>
                      <a:r>
                        <a:rPr lang="en-US" sz="1800" b="1" i="0" u="none" strike="noStrike">
                          <a:solidFill>
                            <a:srgbClr val="000000"/>
                          </a:solidFill>
                          <a:effectLst/>
                          <a:latin typeface="+mj-lt"/>
                        </a:rPr>
                        <a:t>    High</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98.1%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96.1%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923491845"/>
                  </a:ext>
                </a:extLst>
              </a:tr>
              <a:tr h="320417">
                <a:tc>
                  <a:txBody>
                    <a:bodyPr/>
                    <a:lstStyle/>
                    <a:p>
                      <a:pPr algn="l" rtl="0" fontAlgn="ctr"/>
                      <a:r>
                        <a:rPr lang="en-US" sz="1800" b="1" i="0" u="none" strike="noStrike">
                          <a:solidFill>
                            <a:srgbClr val="000000"/>
                          </a:solidFill>
                          <a:effectLst/>
                          <a:latin typeface="+mj-lt"/>
                        </a:rPr>
                        <a:t>    Middle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1.9%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buNone/>
                      </a:pPr>
                      <a:r>
                        <a:rPr lang="en-US" sz="1800" b="1" i="0" u="none" strike="noStrike">
                          <a:solidFill>
                            <a:srgbClr val="000000"/>
                          </a:solidFill>
                          <a:effectLst/>
                          <a:latin typeface="+mj-lt"/>
                        </a:rPr>
                        <a:t>3.9%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288492985"/>
                  </a:ext>
                </a:extLst>
              </a:tr>
            </a:tbl>
          </a:graphicData>
        </a:graphic>
      </p:graphicFrame>
      <p:sp>
        <p:nvSpPr>
          <p:cNvPr id="4" name="Rectangle 3">
            <a:extLst>
              <a:ext uri="{FF2B5EF4-FFF2-40B4-BE49-F238E27FC236}">
                <a16:creationId xmlns:a16="http://schemas.microsoft.com/office/drawing/2014/main" id="{1C8B317F-5290-9025-0551-3309D0DC9E3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5" name="TextBox 4">
            <a:extLst>
              <a:ext uri="{FF2B5EF4-FFF2-40B4-BE49-F238E27FC236}">
                <a16:creationId xmlns:a16="http://schemas.microsoft.com/office/drawing/2014/main" id="{6227CC26-4B52-29D5-4FC5-668B7919C1EE}"/>
              </a:ext>
            </a:extLst>
          </p:cNvPr>
          <p:cNvSpPr txBox="1"/>
          <p:nvPr/>
        </p:nvSpPr>
        <p:spPr>
          <a:xfrm>
            <a:off x="421977" y="5524750"/>
            <a:ext cx="12379623" cy="307777"/>
          </a:xfrm>
          <a:prstGeom prst="rect">
            <a:avLst/>
          </a:prstGeom>
          <a:noFill/>
        </p:spPr>
        <p:txBody>
          <a:bodyPr wrap="square" rtlCol="0">
            <a:spAutoFit/>
          </a:bodyPr>
          <a:lstStyle/>
          <a:p>
            <a:r>
              <a:rPr lang="en-US" sz="1400" b="1" baseline="30000">
                <a:solidFill>
                  <a:srgbClr val="000000"/>
                </a:solidFill>
              </a:rPr>
              <a:t>1 </a:t>
            </a:r>
            <a:r>
              <a:rPr lang="en-US" sz="1400" b="1">
                <a:solidFill>
                  <a:schemeClr val="bg1"/>
                </a:solidFill>
              </a:rPr>
              <a:t>Source: World Bank classifications (</a:t>
            </a:r>
            <a:r>
              <a:rPr lang="en-US" sz="1400" b="1" u="sng">
                <a:solidFill>
                  <a:schemeClr val="bg1"/>
                </a:solidFill>
                <a:hlinkClick r:id="rId3">
                  <a:extLst>
                    <a:ext uri="{A12FA001-AC4F-418D-AE19-62706E023703}">
                      <ahyp:hlinkClr xmlns:ahyp="http://schemas.microsoft.com/office/drawing/2018/hyperlinkcolor" val="tx"/>
                    </a:ext>
                  </a:extLst>
                </a:hlinkClick>
              </a:rPr>
              <a:t>https://datatopics.worldbank.org/world-development-indicators/the-world-by-income-and-region.html</a:t>
            </a:r>
            <a:r>
              <a:rPr lang="en-US" sz="1400" b="1">
                <a:solidFill>
                  <a:schemeClr val="bg1"/>
                </a:solidFill>
              </a:rPr>
              <a:t>)</a:t>
            </a:r>
          </a:p>
        </p:txBody>
      </p:sp>
      <p:sp>
        <p:nvSpPr>
          <p:cNvPr id="6" name="TextBox 5">
            <a:extLst>
              <a:ext uri="{FF2B5EF4-FFF2-40B4-BE49-F238E27FC236}">
                <a16:creationId xmlns:a16="http://schemas.microsoft.com/office/drawing/2014/main" id="{207E0C46-2D04-68AB-8F54-9768E812AFB3}"/>
              </a:ext>
            </a:extLst>
          </p:cNvPr>
          <p:cNvSpPr txBox="1"/>
          <p:nvPr/>
        </p:nvSpPr>
        <p:spPr>
          <a:xfrm>
            <a:off x="792621" y="6089659"/>
            <a:ext cx="10724445" cy="523220"/>
          </a:xfrm>
          <a:prstGeom prst="rect">
            <a:avLst/>
          </a:prstGeom>
          <a:noFill/>
        </p:spPr>
        <p:txBody>
          <a:bodyPr wrap="square" rtlCol="0">
            <a:spAutoFit/>
          </a:bodyPr>
          <a:lstStyle/>
          <a:p>
            <a:pPr algn="ctr"/>
            <a:r>
              <a:rPr lang="en-US" sz="1400" b="1">
                <a:solidFill>
                  <a:srgbClr val="002060"/>
                </a:solidFill>
              </a:rPr>
              <a:t>Categorical factors are expressed as percentages and continuous factors are expressed as median (25</a:t>
            </a:r>
            <a:r>
              <a:rPr lang="en-US" sz="1400" b="1" baseline="30000">
                <a:solidFill>
                  <a:srgbClr val="002060"/>
                </a:solidFill>
              </a:rPr>
              <a:t>th </a:t>
            </a:r>
            <a:r>
              <a:rPr lang="en-US" sz="1400" b="1">
                <a:solidFill>
                  <a:srgbClr val="002060"/>
                </a:solidFill>
              </a:rPr>
              <a:t>– 75</a:t>
            </a:r>
            <a:r>
              <a:rPr lang="en-US" sz="1400" b="1" baseline="30000">
                <a:solidFill>
                  <a:srgbClr val="002060"/>
                </a:solidFill>
              </a:rPr>
              <a:t>th</a:t>
            </a:r>
            <a:r>
              <a:rPr lang="en-US" sz="1400" b="1">
                <a:solidFill>
                  <a:srgbClr val="002060"/>
                </a:solidFill>
              </a:rPr>
              <a:t> percentiles).</a:t>
            </a:r>
            <a:endParaRPr lang="en-US" sz="1400">
              <a:solidFill>
                <a:srgbClr val="002060"/>
              </a:solidFill>
            </a:endParaRPr>
          </a:p>
          <a:p>
            <a:pPr algn="ctr"/>
            <a:r>
              <a:rPr lang="en-US" sz="1400" b="1">
                <a:solidFill>
                  <a:srgbClr val="002060"/>
                </a:solidFill>
              </a:rPr>
              <a:t> </a:t>
            </a:r>
            <a:endParaRPr lang="en-US" sz="1400">
              <a:solidFill>
                <a:srgbClr val="002060"/>
              </a:solidFill>
            </a:endParaRPr>
          </a:p>
        </p:txBody>
      </p:sp>
    </p:spTree>
    <p:extLst>
      <p:ext uri="{BB962C8B-B14F-4D97-AF65-F5344CB8AC3E}">
        <p14:creationId xmlns:p14="http://schemas.microsoft.com/office/powerpoint/2010/main" val="1882106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8E3E-6744-013F-39F6-0C3973BF4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3A19F-E28D-B5DB-61A1-0F95A9DE7F51}"/>
              </a:ext>
            </a:extLst>
          </p:cNvPr>
          <p:cNvSpPr>
            <a:spLocks noGrp="1"/>
          </p:cNvSpPr>
          <p:nvPr>
            <p:ph type="title"/>
          </p:nvPr>
        </p:nvSpPr>
        <p:spPr>
          <a:xfrm>
            <a:off x="566777" y="165836"/>
            <a:ext cx="11668046" cy="812800"/>
          </a:xfrm>
        </p:spPr>
        <p:txBody>
          <a:bodyPr/>
          <a:lstStyle/>
          <a:p>
            <a:r>
              <a:rPr lang="en-US" sz="3600">
                <a:solidFill>
                  <a:srgbClr val="002060"/>
                </a:solidFill>
              </a:rPr>
              <a:t>Lung Transplants by ABO Blood Group, 2005-2025 </a:t>
            </a:r>
          </a:p>
        </p:txBody>
      </p:sp>
      <p:graphicFrame>
        <p:nvGraphicFramePr>
          <p:cNvPr id="14" name="Content Placeholder 10">
            <a:extLst>
              <a:ext uri="{FF2B5EF4-FFF2-40B4-BE49-F238E27FC236}">
                <a16:creationId xmlns:a16="http://schemas.microsoft.com/office/drawing/2014/main" id="{58FAEFE7-DCA9-79BC-1254-24502AB84353}"/>
              </a:ext>
            </a:extLst>
          </p:cNvPr>
          <p:cNvGraphicFramePr>
            <a:graphicFrameLocks/>
          </p:cNvGraphicFramePr>
          <p:nvPr>
            <p:extLst>
              <p:ext uri="{D42A27DB-BD31-4B8C-83A1-F6EECF244321}">
                <p14:modId xmlns:p14="http://schemas.microsoft.com/office/powerpoint/2010/main" val="1055773122"/>
              </p:ext>
            </p:extLst>
          </p:nvPr>
        </p:nvGraphicFramePr>
        <p:xfrm>
          <a:off x="705292" y="1042057"/>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DB390A13-89E9-5AA1-68D4-EF8FAA1F17DE}"/>
              </a:ext>
            </a:extLst>
          </p:cNvPr>
          <p:cNvGraphicFramePr>
            <a:graphicFrameLocks/>
          </p:cNvGraphicFramePr>
          <p:nvPr>
            <p:extLst>
              <p:ext uri="{D42A27DB-BD31-4B8C-83A1-F6EECF244321}">
                <p14:modId xmlns:p14="http://schemas.microsoft.com/office/powerpoint/2010/main" val="103485736"/>
              </p:ext>
            </p:extLst>
          </p:nvPr>
        </p:nvGraphicFramePr>
        <p:xfrm>
          <a:off x="4283478" y="914910"/>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C19C71B-C68E-1E31-B2E5-29E66F874BBD}"/>
              </a:ext>
            </a:extLst>
          </p:cNvPr>
          <p:cNvSpPr txBox="1"/>
          <p:nvPr/>
        </p:nvSpPr>
        <p:spPr>
          <a:xfrm>
            <a:off x="1814630" y="5575665"/>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655CBBC1-513C-C19F-0778-E8C74CC1EB8D}"/>
              </a:ext>
            </a:extLst>
          </p:cNvPr>
          <p:cNvSpPr txBox="1"/>
          <p:nvPr/>
        </p:nvSpPr>
        <p:spPr>
          <a:xfrm>
            <a:off x="8381600" y="5575665"/>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Pediatric Transplants</a:t>
            </a:r>
          </a:p>
        </p:txBody>
      </p:sp>
      <p:sp>
        <p:nvSpPr>
          <p:cNvPr id="4" name="Rectangle 3">
            <a:extLst>
              <a:ext uri="{FF2B5EF4-FFF2-40B4-BE49-F238E27FC236}">
                <a16:creationId xmlns:a16="http://schemas.microsoft.com/office/drawing/2014/main" id="{E1D95F4E-5251-B964-168E-F6F5FA6EAFD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709749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2F7B-757F-AB2E-3429-F0538807F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503AD-34FA-0396-9DA8-D348BE1A3329}"/>
              </a:ext>
            </a:extLst>
          </p:cNvPr>
          <p:cNvSpPr>
            <a:spLocks noGrp="1"/>
          </p:cNvSpPr>
          <p:nvPr>
            <p:ph type="title"/>
          </p:nvPr>
        </p:nvSpPr>
        <p:spPr>
          <a:xfrm>
            <a:off x="1524000" y="117206"/>
            <a:ext cx="9753600" cy="812800"/>
          </a:xfrm>
        </p:spPr>
        <p:txBody>
          <a:bodyPr/>
          <a:lstStyle/>
          <a:p>
            <a:r>
              <a:rPr lang="en-US" sz="3600">
                <a:solidFill>
                  <a:srgbClr val="002060"/>
                </a:solidFill>
              </a:rPr>
              <a:t>Lung Transplants by Diagnosis, 2005-2025 </a:t>
            </a:r>
          </a:p>
        </p:txBody>
      </p:sp>
      <p:graphicFrame>
        <p:nvGraphicFramePr>
          <p:cNvPr id="14" name="Content Placeholder 10">
            <a:extLst>
              <a:ext uri="{FF2B5EF4-FFF2-40B4-BE49-F238E27FC236}">
                <a16:creationId xmlns:a16="http://schemas.microsoft.com/office/drawing/2014/main" id="{07941BB4-C209-2F00-C9BB-33C736198809}"/>
              </a:ext>
            </a:extLst>
          </p:cNvPr>
          <p:cNvGraphicFramePr>
            <a:graphicFrameLocks/>
          </p:cNvGraphicFramePr>
          <p:nvPr>
            <p:extLst>
              <p:ext uri="{D42A27DB-BD31-4B8C-83A1-F6EECF244321}">
                <p14:modId xmlns:p14="http://schemas.microsoft.com/office/powerpoint/2010/main" val="2086010494"/>
              </p:ext>
            </p:extLst>
          </p:nvPr>
        </p:nvGraphicFramePr>
        <p:xfrm>
          <a:off x="135080" y="1264877"/>
          <a:ext cx="6321867" cy="4691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C14B652-794F-6861-2FE4-7129731B5437}"/>
              </a:ext>
            </a:extLst>
          </p:cNvPr>
          <p:cNvGraphicFramePr>
            <a:graphicFrameLocks/>
          </p:cNvGraphicFramePr>
          <p:nvPr>
            <p:extLst>
              <p:ext uri="{D42A27DB-BD31-4B8C-83A1-F6EECF244321}">
                <p14:modId xmlns:p14="http://schemas.microsoft.com/office/powerpoint/2010/main" val="2106012052"/>
              </p:ext>
            </p:extLst>
          </p:nvPr>
        </p:nvGraphicFramePr>
        <p:xfrm>
          <a:off x="6400800" y="785224"/>
          <a:ext cx="6607039" cy="5339440"/>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C1BF173-4D11-3799-D8A6-F241A624771F}"/>
              </a:ext>
            </a:extLst>
          </p:cNvPr>
          <p:cNvSpPr txBox="1"/>
          <p:nvPr/>
        </p:nvSpPr>
        <p:spPr>
          <a:xfrm>
            <a:off x="1262841" y="5507378"/>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0B78D626-FE54-5A26-6854-525B7E3C8794}"/>
              </a:ext>
            </a:extLst>
          </p:cNvPr>
          <p:cNvSpPr txBox="1"/>
          <p:nvPr/>
        </p:nvSpPr>
        <p:spPr>
          <a:xfrm>
            <a:off x="8087123" y="5507378"/>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Pediatric Transplants</a:t>
            </a:r>
          </a:p>
        </p:txBody>
      </p:sp>
      <p:sp>
        <p:nvSpPr>
          <p:cNvPr id="4" name="Rectangle 3">
            <a:extLst>
              <a:ext uri="{FF2B5EF4-FFF2-40B4-BE49-F238E27FC236}">
                <a16:creationId xmlns:a16="http://schemas.microsoft.com/office/drawing/2014/main" id="{E02DB617-67BC-46A8-FA35-00A3DC4AA6F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63964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706E-F063-26CC-394C-04F63280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31F4C-169D-5800-5909-CDF22827DB10}"/>
              </a:ext>
            </a:extLst>
          </p:cNvPr>
          <p:cNvSpPr>
            <a:spLocks noGrp="1"/>
          </p:cNvSpPr>
          <p:nvPr>
            <p:ph type="title"/>
          </p:nvPr>
        </p:nvSpPr>
        <p:spPr>
          <a:xfrm>
            <a:off x="1523999" y="151996"/>
            <a:ext cx="10455667" cy="812800"/>
          </a:xfrm>
        </p:spPr>
        <p:txBody>
          <a:bodyPr/>
          <a:lstStyle/>
          <a:p>
            <a:r>
              <a:rPr lang="en-US" sz="3400">
                <a:solidFill>
                  <a:srgbClr val="002060"/>
                </a:solidFill>
              </a:rPr>
              <a:t>Lung Transplants by Peak PRA/CPRA, 2005-2025  </a:t>
            </a:r>
          </a:p>
        </p:txBody>
      </p:sp>
      <p:graphicFrame>
        <p:nvGraphicFramePr>
          <p:cNvPr id="14" name="Content Placeholder 10">
            <a:extLst>
              <a:ext uri="{FF2B5EF4-FFF2-40B4-BE49-F238E27FC236}">
                <a16:creationId xmlns:a16="http://schemas.microsoft.com/office/drawing/2014/main" id="{3C215CE4-FB83-73F7-6F9D-ECEAF438E203}"/>
              </a:ext>
            </a:extLst>
          </p:cNvPr>
          <p:cNvGraphicFramePr>
            <a:graphicFrameLocks/>
          </p:cNvGraphicFramePr>
          <p:nvPr>
            <p:extLst>
              <p:ext uri="{D42A27DB-BD31-4B8C-83A1-F6EECF244321}">
                <p14:modId xmlns:p14="http://schemas.microsoft.com/office/powerpoint/2010/main" val="2545810500"/>
              </p:ext>
            </p:extLst>
          </p:nvPr>
        </p:nvGraphicFramePr>
        <p:xfrm>
          <a:off x="135080" y="1143001"/>
          <a:ext cx="7447248" cy="4607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7B07F64-D242-A418-789F-150BDD6B45C4}"/>
              </a:ext>
            </a:extLst>
          </p:cNvPr>
          <p:cNvGraphicFramePr>
            <a:graphicFrameLocks/>
          </p:cNvGraphicFramePr>
          <p:nvPr>
            <p:extLst>
              <p:ext uri="{D42A27DB-BD31-4B8C-83A1-F6EECF244321}">
                <p14:modId xmlns:p14="http://schemas.microsoft.com/office/powerpoint/2010/main" val="46989041"/>
              </p:ext>
            </p:extLst>
          </p:nvPr>
        </p:nvGraphicFramePr>
        <p:xfrm>
          <a:off x="6959366" y="729834"/>
          <a:ext cx="6550891" cy="51084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9034876-F007-34AD-B836-3EA0668DB74F}"/>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83C2D52B-5A9D-38A7-F74B-C3B41C0C18C5}"/>
              </a:ext>
            </a:extLst>
          </p:cNvPr>
          <p:cNvSpPr txBox="1"/>
          <p:nvPr/>
        </p:nvSpPr>
        <p:spPr>
          <a:xfrm>
            <a:off x="8102367" y="5618329"/>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rgbClr val="0070C0"/>
                </a:solidFill>
              </a:rPr>
              <a:t>Pediatric Transplants</a:t>
            </a:r>
          </a:p>
        </p:txBody>
      </p:sp>
      <p:sp>
        <p:nvSpPr>
          <p:cNvPr id="4" name="Rectangle 3">
            <a:extLst>
              <a:ext uri="{FF2B5EF4-FFF2-40B4-BE49-F238E27FC236}">
                <a16:creationId xmlns:a16="http://schemas.microsoft.com/office/drawing/2014/main" id="{463A3035-EE87-071D-DF40-D654B82D064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310358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8BAE-FA45-DF33-6984-27273B107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93AB-D40A-C9F0-2F3B-7C6EDEA3DA0A}"/>
              </a:ext>
            </a:extLst>
          </p:cNvPr>
          <p:cNvSpPr>
            <a:spLocks noGrp="1"/>
          </p:cNvSpPr>
          <p:nvPr>
            <p:ph type="title"/>
          </p:nvPr>
        </p:nvSpPr>
        <p:spPr>
          <a:xfrm>
            <a:off x="196483" y="165684"/>
            <a:ext cx="12174367" cy="812800"/>
          </a:xfrm>
        </p:spPr>
        <p:txBody>
          <a:bodyPr/>
          <a:lstStyle/>
          <a:p>
            <a:r>
              <a:rPr lang="en-US" sz="3600">
                <a:solidFill>
                  <a:srgbClr val="002060"/>
                </a:solidFill>
              </a:rPr>
              <a:t>Lung Transplants by Donor Cause of Death, 2005-2025 </a:t>
            </a:r>
          </a:p>
        </p:txBody>
      </p:sp>
      <p:graphicFrame>
        <p:nvGraphicFramePr>
          <p:cNvPr id="14" name="Content Placeholder 10">
            <a:extLst>
              <a:ext uri="{FF2B5EF4-FFF2-40B4-BE49-F238E27FC236}">
                <a16:creationId xmlns:a16="http://schemas.microsoft.com/office/drawing/2014/main" id="{52F9CFB3-18D0-7434-5174-14FB5924A556}"/>
              </a:ext>
            </a:extLst>
          </p:cNvPr>
          <p:cNvGraphicFramePr>
            <a:graphicFrameLocks/>
          </p:cNvGraphicFramePr>
          <p:nvPr>
            <p:extLst>
              <p:ext uri="{D42A27DB-BD31-4B8C-83A1-F6EECF244321}">
                <p14:modId xmlns:p14="http://schemas.microsoft.com/office/powerpoint/2010/main" val="2398735735"/>
              </p:ext>
            </p:extLst>
          </p:nvPr>
        </p:nvGraphicFramePr>
        <p:xfrm>
          <a:off x="0" y="987119"/>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BEFBD5A6-7DE8-2DC7-9BEE-762314568DD3}"/>
              </a:ext>
            </a:extLst>
          </p:cNvPr>
          <p:cNvGraphicFramePr>
            <a:graphicFrameLocks/>
          </p:cNvGraphicFramePr>
          <p:nvPr>
            <p:extLst>
              <p:ext uri="{D42A27DB-BD31-4B8C-83A1-F6EECF244321}">
                <p14:modId xmlns:p14="http://schemas.microsoft.com/office/powerpoint/2010/main" val="986317059"/>
              </p:ext>
            </p:extLst>
          </p:nvPr>
        </p:nvGraphicFramePr>
        <p:xfrm>
          <a:off x="4783559" y="998792"/>
          <a:ext cx="8973902" cy="4860416"/>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4BAF09A4-9004-00DC-5399-B8C6A6E6DF81}"/>
              </a:ext>
            </a:extLst>
          </p:cNvPr>
          <p:cNvSpPr txBox="1"/>
          <p:nvPr/>
        </p:nvSpPr>
        <p:spPr>
          <a:xfrm>
            <a:off x="1515842" y="571562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0476DA63-1E6C-F393-88D4-F82494A840FE}"/>
              </a:ext>
            </a:extLst>
          </p:cNvPr>
          <p:cNvSpPr txBox="1"/>
          <p:nvPr/>
        </p:nvSpPr>
        <p:spPr>
          <a:xfrm>
            <a:off x="8370473" y="573635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F560B4DB-CDFC-A4CF-ADC5-74BB30CBBC6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0911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4233B-27A5-D9D0-872C-0F76C8CFF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00664-8E29-7888-98B6-C49D5DA46A76}"/>
              </a:ext>
            </a:extLst>
          </p:cNvPr>
          <p:cNvSpPr>
            <a:spLocks noGrp="1"/>
          </p:cNvSpPr>
          <p:nvPr>
            <p:ph type="title"/>
          </p:nvPr>
        </p:nvSpPr>
        <p:spPr>
          <a:xfrm>
            <a:off x="1523998" y="236978"/>
            <a:ext cx="9753600" cy="1137920"/>
          </a:xfrm>
        </p:spPr>
        <p:txBody>
          <a:bodyPr/>
          <a:lstStyle/>
          <a:p>
            <a:r>
              <a:rPr lang="en-US" sz="3840">
                <a:solidFill>
                  <a:srgbClr val="002060"/>
                </a:solidFill>
              </a:rPr>
              <a:t>TTX REGISTRY DATABASE:</a:t>
            </a:r>
            <a:br>
              <a:rPr lang="en-US" sz="2560">
                <a:solidFill>
                  <a:srgbClr val="002060"/>
                </a:solidFill>
              </a:rPr>
            </a:br>
            <a:r>
              <a:rPr lang="en-US" sz="2987">
                <a:solidFill>
                  <a:srgbClr val="002060"/>
                </a:solidFill>
              </a:rPr>
              <a:t>Number of Transplants Reported</a:t>
            </a:r>
            <a:br>
              <a:rPr lang="en-US" sz="2987">
                <a:solidFill>
                  <a:srgbClr val="002060"/>
                </a:solidFill>
              </a:rPr>
            </a:br>
            <a:r>
              <a:rPr lang="en-US" sz="2987">
                <a:solidFill>
                  <a:srgbClr val="002060"/>
                </a:solidFill>
              </a:rPr>
              <a:t>by Organ and Age Group</a:t>
            </a:r>
          </a:p>
        </p:txBody>
      </p:sp>
      <p:sp>
        <p:nvSpPr>
          <p:cNvPr id="10" name="TextBox 9">
            <a:extLst>
              <a:ext uri="{FF2B5EF4-FFF2-40B4-BE49-F238E27FC236}">
                <a16:creationId xmlns:a16="http://schemas.microsoft.com/office/drawing/2014/main" id="{C4A8E58B-2385-EA25-21A4-915288FEBA9B}"/>
              </a:ext>
            </a:extLst>
          </p:cNvPr>
          <p:cNvSpPr txBox="1"/>
          <p:nvPr/>
        </p:nvSpPr>
        <p:spPr>
          <a:xfrm>
            <a:off x="3903227" y="5383470"/>
            <a:ext cx="5621481" cy="307777"/>
          </a:xfrm>
          <a:prstGeom prst="rect">
            <a:avLst/>
          </a:prstGeom>
          <a:noFill/>
        </p:spPr>
        <p:txBody>
          <a:bodyPr wrap="square" rtlCol="0">
            <a:spAutoFit/>
          </a:bodyPr>
          <a:lstStyle/>
          <a:p>
            <a:r>
              <a:rPr lang="en-US" sz="1400" b="1" u="sng">
                <a:solidFill>
                  <a:schemeClr val="bg2"/>
                </a:solidFill>
              </a:rPr>
              <a:t>Note</a:t>
            </a:r>
            <a:r>
              <a:rPr lang="en-US" sz="1400" b="1">
                <a:solidFill>
                  <a:schemeClr val="bg2"/>
                </a:solidFill>
              </a:rPr>
              <a:t>: Excludes transplants with unknown organ type or age. </a:t>
            </a:r>
          </a:p>
        </p:txBody>
      </p:sp>
      <p:sp>
        <p:nvSpPr>
          <p:cNvPr id="3" name="Rectangle 2">
            <a:extLst>
              <a:ext uri="{FF2B5EF4-FFF2-40B4-BE49-F238E27FC236}">
                <a16:creationId xmlns:a16="http://schemas.microsoft.com/office/drawing/2014/main" id="{E6C95DE5-D45C-827F-388E-E862E2F6AA2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7" name="Table 6">
            <a:extLst>
              <a:ext uri="{FF2B5EF4-FFF2-40B4-BE49-F238E27FC236}">
                <a16:creationId xmlns:a16="http://schemas.microsoft.com/office/drawing/2014/main" id="{97305071-DA99-D0B9-BA4B-A9F3C4B80BA5}"/>
              </a:ext>
            </a:extLst>
          </p:cNvPr>
          <p:cNvGraphicFramePr>
            <a:graphicFrameLocks noGrp="1"/>
          </p:cNvGraphicFramePr>
          <p:nvPr/>
        </p:nvGraphicFramePr>
        <p:xfrm>
          <a:off x="1592580" y="1770221"/>
          <a:ext cx="9144001" cy="3429000"/>
        </p:xfrm>
        <a:graphic>
          <a:graphicData uri="http://schemas.openxmlformats.org/drawingml/2006/table">
            <a:tbl>
              <a:tblPr/>
              <a:tblGrid>
                <a:gridCol w="2455333">
                  <a:extLst>
                    <a:ext uri="{9D8B030D-6E8A-4147-A177-3AD203B41FA5}">
                      <a16:colId xmlns:a16="http://schemas.microsoft.com/office/drawing/2014/main" val="76689493"/>
                    </a:ext>
                  </a:extLst>
                </a:gridCol>
                <a:gridCol w="2165048">
                  <a:extLst>
                    <a:ext uri="{9D8B030D-6E8A-4147-A177-3AD203B41FA5}">
                      <a16:colId xmlns:a16="http://schemas.microsoft.com/office/drawing/2014/main" val="1778563512"/>
                    </a:ext>
                  </a:extLst>
                </a:gridCol>
                <a:gridCol w="2261810">
                  <a:extLst>
                    <a:ext uri="{9D8B030D-6E8A-4147-A177-3AD203B41FA5}">
                      <a16:colId xmlns:a16="http://schemas.microsoft.com/office/drawing/2014/main" val="2998253281"/>
                    </a:ext>
                  </a:extLst>
                </a:gridCol>
                <a:gridCol w="2261810">
                  <a:extLst>
                    <a:ext uri="{9D8B030D-6E8A-4147-A177-3AD203B41FA5}">
                      <a16:colId xmlns:a16="http://schemas.microsoft.com/office/drawing/2014/main" val="3843171406"/>
                    </a:ext>
                  </a:extLst>
                </a:gridCol>
              </a:tblGrid>
              <a:tr h="571500">
                <a:tc rowSpan="2">
                  <a:txBody>
                    <a:bodyPr/>
                    <a:lstStyle/>
                    <a:p>
                      <a:pPr algn="l" rtl="0" fontAlgn="ctr">
                        <a:buNone/>
                      </a:pPr>
                      <a:r>
                        <a:rPr lang="en-US" sz="2400" b="1" i="0" u="none" strike="noStrike">
                          <a:solidFill>
                            <a:srgbClr val="000000"/>
                          </a:solidFill>
                          <a:effectLst/>
                          <a:latin typeface="Arial" panose="020B0604020202020204" pitchFamily="34" charset="0"/>
                        </a:rPr>
                        <a:t>Organ</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gridSpan="3">
                  <a:txBody>
                    <a:bodyPr/>
                    <a:lstStyle/>
                    <a:p>
                      <a:pPr algn="ctr" rtl="0" fontAlgn="ctr">
                        <a:buNone/>
                      </a:pPr>
                      <a:r>
                        <a:rPr lang="en-US" sz="2400" b="1" i="0" u="none" strike="noStrike">
                          <a:solidFill>
                            <a:srgbClr val="000000"/>
                          </a:solidFill>
                          <a:effectLst/>
                          <a:latin typeface="Arial" panose="020B0604020202020204" pitchFamily="34" charset="0"/>
                        </a:rPr>
                        <a:t>Transplants Performed during 2005-2025</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7485552"/>
                  </a:ext>
                </a:extLst>
              </a:tr>
              <a:tr h="571500">
                <a:tc vMerge="1">
                  <a:txBody>
                    <a:bodyPr/>
                    <a:lstStyle/>
                    <a:p>
                      <a:endParaRPr lang="en-US"/>
                    </a:p>
                  </a:txBody>
                  <a:tcPr/>
                </a:tc>
                <a:tc>
                  <a:txBody>
                    <a:bodyPr/>
                    <a:lstStyle/>
                    <a:p>
                      <a:pPr algn="ctr" rtl="0" fontAlgn="ctr">
                        <a:buNone/>
                      </a:pPr>
                      <a:r>
                        <a:rPr lang="en-US" sz="2400" b="1" i="0" u="none" strike="noStrike">
                          <a:solidFill>
                            <a:srgbClr val="000000"/>
                          </a:solidFill>
                          <a:effectLst/>
                          <a:latin typeface="Arial" panose="020B0604020202020204" pitchFamily="34" charset="0"/>
                        </a:rPr>
                        <a:t>Adult</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a:txBody>
                    <a:bodyPr/>
                    <a:lstStyle/>
                    <a:p>
                      <a:pPr algn="ctr" rtl="0" fontAlgn="ctr">
                        <a:buNone/>
                      </a:pPr>
                      <a:r>
                        <a:rPr lang="en-US" sz="2400" b="1" i="0" u="none" strike="noStrike">
                          <a:solidFill>
                            <a:srgbClr val="000000"/>
                          </a:solidFill>
                          <a:effectLst/>
                          <a:latin typeface="Arial" panose="020B0604020202020204" pitchFamily="34" charset="0"/>
                        </a:rPr>
                        <a:t>Pediatric</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a:txBody>
                    <a:bodyPr/>
                    <a:lstStyle/>
                    <a:p>
                      <a:pPr algn="ctr" rtl="0" fontAlgn="ctr">
                        <a:buNone/>
                      </a:pPr>
                      <a:r>
                        <a:rPr lang="en-US" sz="24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extLst>
                  <a:ext uri="{0D108BD9-81ED-4DB2-BD59-A6C34878D82A}">
                    <a16:rowId xmlns:a16="http://schemas.microsoft.com/office/drawing/2014/main" val="3146759056"/>
                  </a:ext>
                </a:extLst>
              </a:tr>
              <a:tr h="571500">
                <a:tc>
                  <a:txBody>
                    <a:bodyPr/>
                    <a:lstStyle/>
                    <a:p>
                      <a:pPr algn="l" rtl="0" fontAlgn="ctr">
                        <a:buNone/>
                      </a:pPr>
                      <a:r>
                        <a:rPr lang="en-US" sz="2400" b="1" i="0" u="none" strike="noStrike">
                          <a:solidFill>
                            <a:srgbClr val="000000"/>
                          </a:solidFill>
                          <a:effectLst/>
                          <a:latin typeface="Arial" panose="020B0604020202020204" pitchFamily="34" charset="0"/>
                        </a:rPr>
                        <a:t>Heart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71,555</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10,953</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82,508</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extLst>
                  <a:ext uri="{0D108BD9-81ED-4DB2-BD59-A6C34878D82A}">
                    <a16:rowId xmlns:a16="http://schemas.microsoft.com/office/drawing/2014/main" val="274191563"/>
                  </a:ext>
                </a:extLst>
              </a:tr>
              <a:tr h="571500">
                <a:tc>
                  <a:txBody>
                    <a:bodyPr/>
                    <a:lstStyle/>
                    <a:p>
                      <a:pPr algn="l" rtl="0" fontAlgn="ctr">
                        <a:buNone/>
                      </a:pPr>
                      <a:r>
                        <a:rPr lang="en-US" sz="2400" b="1" i="0" u="none" strike="noStrike">
                          <a:solidFill>
                            <a:srgbClr val="000000"/>
                          </a:solidFill>
                          <a:effectLst/>
                          <a:latin typeface="Arial" panose="020B0604020202020204" pitchFamily="34" charset="0"/>
                        </a:rPr>
                        <a:t>Heart-Lung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914</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89</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1,001</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extLst>
                  <a:ext uri="{0D108BD9-81ED-4DB2-BD59-A6C34878D82A}">
                    <a16:rowId xmlns:a16="http://schemas.microsoft.com/office/drawing/2014/main" val="105643988"/>
                  </a:ext>
                </a:extLst>
              </a:tr>
              <a:tr h="571500">
                <a:tc>
                  <a:txBody>
                    <a:bodyPr/>
                    <a:lstStyle/>
                    <a:p>
                      <a:pPr algn="l" rtl="0" fontAlgn="ctr">
                        <a:buNone/>
                      </a:pPr>
                      <a:r>
                        <a:rPr lang="en-US" sz="2400" b="1" i="0" u="none" strike="noStrike">
                          <a:solidFill>
                            <a:srgbClr val="000000"/>
                          </a:solidFill>
                          <a:effectLst/>
                          <a:latin typeface="Arial" panose="020B0604020202020204" pitchFamily="34" charset="0"/>
                        </a:rPr>
                        <a:t>Lung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60,155</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1,258</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61,413</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extLst>
                  <a:ext uri="{0D108BD9-81ED-4DB2-BD59-A6C34878D82A}">
                    <a16:rowId xmlns:a16="http://schemas.microsoft.com/office/drawing/2014/main" val="2650300135"/>
                  </a:ext>
                </a:extLst>
              </a:tr>
              <a:tr h="571500">
                <a:tc>
                  <a:txBody>
                    <a:bodyPr/>
                    <a:lstStyle/>
                    <a:p>
                      <a:pPr algn="l" rtl="0" fontAlgn="ctr">
                        <a:buNone/>
                      </a:pPr>
                      <a:r>
                        <a:rPr lang="en-US" sz="2400" b="1" i="0" u="none" strike="noStrike">
                          <a:solidFill>
                            <a:srgbClr val="000000"/>
                          </a:solidFill>
                          <a:effectLst/>
                          <a:latin typeface="Arial" panose="020B0604020202020204" pitchFamily="34" charset="0"/>
                        </a:rPr>
                        <a:t>All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132,624</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12,300</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2400" b="1" i="0" u="none" strike="noStrike">
                          <a:solidFill>
                            <a:srgbClr val="000000"/>
                          </a:solidFill>
                          <a:effectLst/>
                          <a:latin typeface="Arial" panose="020B0604020202020204" pitchFamily="34" charset="0"/>
                        </a:rPr>
                        <a:t>144,922</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178844"/>
                  </a:ext>
                </a:extLst>
              </a:tr>
            </a:tbl>
          </a:graphicData>
        </a:graphic>
      </p:graphicFrame>
    </p:spTree>
    <p:extLst>
      <p:ext uri="{BB962C8B-B14F-4D97-AF65-F5344CB8AC3E}">
        <p14:creationId xmlns:p14="http://schemas.microsoft.com/office/powerpoint/2010/main" val="3161640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4CDE-30E2-0ECE-A9C8-F7E962A2829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E5C07A9-DCF7-2BF4-3DF2-330161BC8F21}"/>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rgbClr val="002060"/>
                </a:solidFill>
              </a:rPr>
              <a:t>LUNG TRANSPLANTATION</a:t>
            </a:r>
            <a:endParaRPr lang="en-US" sz="4053">
              <a:solidFill>
                <a:srgbClr val="002060"/>
              </a:solidFill>
            </a:endParaRPr>
          </a:p>
        </p:txBody>
      </p:sp>
      <p:sp>
        <p:nvSpPr>
          <p:cNvPr id="2" name="Title 1">
            <a:extLst>
              <a:ext uri="{FF2B5EF4-FFF2-40B4-BE49-F238E27FC236}">
                <a16:creationId xmlns:a16="http://schemas.microsoft.com/office/drawing/2014/main" id="{269884C1-E6C7-0D5D-8194-EF8E738CF35A}"/>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Annual Data Trends</a:t>
            </a:r>
          </a:p>
        </p:txBody>
      </p:sp>
      <p:sp>
        <p:nvSpPr>
          <p:cNvPr id="3" name="Rectangle 2">
            <a:extLst>
              <a:ext uri="{FF2B5EF4-FFF2-40B4-BE49-F238E27FC236}">
                <a16:creationId xmlns:a16="http://schemas.microsoft.com/office/drawing/2014/main" id="{D3F4E44B-605B-61C4-F8F0-0D3F051DEAE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951295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707E2-D17B-45AC-ABB5-13449FC3F72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69AE16-3340-FF29-95E3-5D44E7CDDCC9}"/>
              </a:ext>
            </a:extLst>
          </p:cNvPr>
          <p:cNvGraphicFramePr>
            <a:graphicFrameLocks noGrp="1"/>
          </p:cNvGraphicFramePr>
          <p:nvPr>
            <p:ph idx="1"/>
            <p:extLst>
              <p:ext uri="{D42A27DB-BD31-4B8C-83A1-F6EECF244321}">
                <p14:modId xmlns:p14="http://schemas.microsoft.com/office/powerpoint/2010/main" val="3562853131"/>
              </p:ext>
            </p:extLst>
          </p:nvPr>
        </p:nvGraphicFramePr>
        <p:xfrm>
          <a:off x="792480" y="1052423"/>
          <a:ext cx="11048682" cy="544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23553342-1AE6-3CD0-61CA-DC180A4185EF}"/>
              </a:ext>
            </a:extLst>
          </p:cNvPr>
          <p:cNvSpPr>
            <a:spLocks noGrp="1"/>
          </p:cNvSpPr>
          <p:nvPr>
            <p:ph type="title"/>
          </p:nvPr>
        </p:nvSpPr>
        <p:spPr>
          <a:xfrm>
            <a:off x="2153619" y="-89951"/>
            <a:ext cx="9019903" cy="1219200"/>
          </a:xfrm>
        </p:spPr>
        <p:txBody>
          <a:bodyPr/>
          <a:lstStyle/>
          <a:p>
            <a:r>
              <a:rPr lang="en-US" sz="3200">
                <a:solidFill>
                  <a:srgbClr val="002060"/>
                </a:solidFill>
              </a:rPr>
              <a:t>Annual Number of Adult Lung Transplants by Age Group (in Years), 2005-2024</a:t>
            </a:r>
          </a:p>
        </p:txBody>
      </p:sp>
      <p:sp>
        <p:nvSpPr>
          <p:cNvPr id="2" name="Rectangle 1">
            <a:extLst>
              <a:ext uri="{FF2B5EF4-FFF2-40B4-BE49-F238E27FC236}">
                <a16:creationId xmlns:a16="http://schemas.microsoft.com/office/drawing/2014/main" id="{8DC2A4F7-24FE-8F2D-2377-A9393FAFFDE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021225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CA29-0779-7C88-7D23-C415726EE20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768C96D-CCD7-1093-4AC2-950E0C18168D}"/>
              </a:ext>
            </a:extLst>
          </p:cNvPr>
          <p:cNvGraphicFramePr>
            <a:graphicFrameLocks noGrp="1"/>
          </p:cNvGraphicFramePr>
          <p:nvPr>
            <p:ph idx="1"/>
            <p:extLst>
              <p:ext uri="{D42A27DB-BD31-4B8C-83A1-F6EECF244321}">
                <p14:modId xmlns:p14="http://schemas.microsoft.com/office/powerpoint/2010/main" val="3542668194"/>
              </p:ext>
            </p:extLst>
          </p:nvPr>
        </p:nvGraphicFramePr>
        <p:xfrm>
          <a:off x="792480" y="1052423"/>
          <a:ext cx="11048682" cy="544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76FBFA4E-2888-0559-E0A4-4890E2460EA0}"/>
              </a:ext>
            </a:extLst>
          </p:cNvPr>
          <p:cNvSpPr>
            <a:spLocks noGrp="1"/>
          </p:cNvSpPr>
          <p:nvPr>
            <p:ph type="title"/>
          </p:nvPr>
        </p:nvSpPr>
        <p:spPr>
          <a:xfrm>
            <a:off x="2153619" y="-89951"/>
            <a:ext cx="9583952" cy="1219200"/>
          </a:xfrm>
        </p:spPr>
        <p:txBody>
          <a:bodyPr/>
          <a:lstStyle/>
          <a:p>
            <a:r>
              <a:rPr lang="en-US" sz="3200">
                <a:solidFill>
                  <a:srgbClr val="002060"/>
                </a:solidFill>
              </a:rPr>
              <a:t>Annual Number of Pediatric Lung Transplants by Age Group (in Years), 2005-2024</a:t>
            </a:r>
          </a:p>
        </p:txBody>
      </p:sp>
      <p:sp>
        <p:nvSpPr>
          <p:cNvPr id="2" name="Rectangle 1">
            <a:extLst>
              <a:ext uri="{FF2B5EF4-FFF2-40B4-BE49-F238E27FC236}">
                <a16:creationId xmlns:a16="http://schemas.microsoft.com/office/drawing/2014/main" id="{18A4F93D-330F-B4E0-ABAD-C2AE4BD1E45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675908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F3E9-BB23-743E-E343-C657375996ED}"/>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A6A7B7D-8C49-5631-20D5-99054982D6B4}"/>
              </a:ext>
            </a:extLst>
          </p:cNvPr>
          <p:cNvGraphicFramePr>
            <a:graphicFrameLocks noGrp="1"/>
          </p:cNvGraphicFramePr>
          <p:nvPr>
            <p:ph idx="1"/>
            <p:extLst>
              <p:ext uri="{D42A27DB-BD31-4B8C-83A1-F6EECF244321}">
                <p14:modId xmlns:p14="http://schemas.microsoft.com/office/powerpoint/2010/main" val="2263554995"/>
              </p:ext>
            </p:extLst>
          </p:nvPr>
        </p:nvGraphicFramePr>
        <p:xfrm>
          <a:off x="719847" y="1119195"/>
          <a:ext cx="11111588"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A037B0A-C429-CE19-102A-3148949D0E99}"/>
              </a:ext>
            </a:extLst>
          </p:cNvPr>
          <p:cNvSpPr>
            <a:spLocks noGrp="1"/>
          </p:cNvSpPr>
          <p:nvPr>
            <p:ph type="title"/>
          </p:nvPr>
        </p:nvSpPr>
        <p:spPr>
          <a:xfrm>
            <a:off x="2006486" y="-100005"/>
            <a:ext cx="8788624" cy="1219200"/>
          </a:xfrm>
        </p:spPr>
        <p:txBody>
          <a:bodyPr/>
          <a:lstStyle/>
          <a:p>
            <a:r>
              <a:rPr lang="en-US" sz="3200">
                <a:solidFill>
                  <a:srgbClr val="002060"/>
                </a:solidFill>
              </a:rPr>
              <a:t>Annual Number of Adult Lung Transplants by Diagnosis, 2005-2024 </a:t>
            </a:r>
          </a:p>
        </p:txBody>
      </p:sp>
      <p:sp>
        <p:nvSpPr>
          <p:cNvPr id="2" name="Rectangle 1">
            <a:extLst>
              <a:ext uri="{FF2B5EF4-FFF2-40B4-BE49-F238E27FC236}">
                <a16:creationId xmlns:a16="http://schemas.microsoft.com/office/drawing/2014/main" id="{41D4F530-265E-42E8-6178-E9E463C9226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690847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ADCF-DDCE-5C26-D3D1-906A457FE51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8D3B799-C61E-55C5-B106-D244926753FA}"/>
              </a:ext>
            </a:extLst>
          </p:cNvPr>
          <p:cNvGraphicFramePr>
            <a:graphicFrameLocks noGrp="1"/>
          </p:cNvGraphicFramePr>
          <p:nvPr>
            <p:ph idx="1"/>
            <p:extLst>
              <p:ext uri="{D42A27DB-BD31-4B8C-83A1-F6EECF244321}">
                <p14:modId xmlns:p14="http://schemas.microsoft.com/office/powerpoint/2010/main" val="2195249709"/>
              </p:ext>
            </p:extLst>
          </p:nvPr>
        </p:nvGraphicFramePr>
        <p:xfrm>
          <a:off x="763298" y="1219200"/>
          <a:ext cx="11048682"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6880137-7704-B14D-B25E-A033F6D57EF7}"/>
              </a:ext>
            </a:extLst>
          </p:cNvPr>
          <p:cNvSpPr>
            <a:spLocks noGrp="1"/>
          </p:cNvSpPr>
          <p:nvPr>
            <p:ph type="title"/>
          </p:nvPr>
        </p:nvSpPr>
        <p:spPr>
          <a:xfrm>
            <a:off x="1914193" y="0"/>
            <a:ext cx="9444688" cy="1219200"/>
          </a:xfrm>
        </p:spPr>
        <p:txBody>
          <a:bodyPr/>
          <a:lstStyle/>
          <a:p>
            <a:r>
              <a:rPr lang="en-US" sz="3200">
                <a:solidFill>
                  <a:srgbClr val="002060"/>
                </a:solidFill>
              </a:rPr>
              <a:t>Annual Number of Pediatric Lung Transplants by Diagnosis, 2005-2024</a:t>
            </a:r>
          </a:p>
        </p:txBody>
      </p:sp>
      <p:sp>
        <p:nvSpPr>
          <p:cNvPr id="2" name="Rectangle 1">
            <a:extLst>
              <a:ext uri="{FF2B5EF4-FFF2-40B4-BE49-F238E27FC236}">
                <a16:creationId xmlns:a16="http://schemas.microsoft.com/office/drawing/2014/main" id="{30271982-24AE-84A9-5F86-4324B7197C6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819474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6D949-0859-AEA9-A512-64F5FFF16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06400-2FE2-7E28-B436-33FCBDB61C19}"/>
              </a:ext>
            </a:extLst>
          </p:cNvPr>
          <p:cNvSpPr>
            <a:spLocks noGrp="1"/>
          </p:cNvSpPr>
          <p:nvPr>
            <p:ph type="title"/>
          </p:nvPr>
        </p:nvSpPr>
        <p:spPr>
          <a:xfrm>
            <a:off x="1194603" y="-71678"/>
            <a:ext cx="10963901" cy="1219200"/>
          </a:xfrm>
        </p:spPr>
        <p:txBody>
          <a:bodyPr/>
          <a:lstStyle/>
          <a:p>
            <a:r>
              <a:rPr lang="en-US" sz="3000">
                <a:solidFill>
                  <a:srgbClr val="002060"/>
                </a:solidFill>
              </a:rPr>
              <a:t>Annual Number of Lung Transplants</a:t>
            </a:r>
            <a:br>
              <a:rPr lang="en-US" sz="3000">
                <a:solidFill>
                  <a:srgbClr val="002060"/>
                </a:solidFill>
              </a:rPr>
            </a:br>
            <a:r>
              <a:rPr lang="en-US" sz="2800">
                <a:solidFill>
                  <a:srgbClr val="002060"/>
                </a:solidFill>
              </a:rPr>
              <a:t>with Cystic Fibrosis Diagnoses by Region, 2005-2024</a:t>
            </a:r>
          </a:p>
        </p:txBody>
      </p:sp>
      <p:graphicFrame>
        <p:nvGraphicFramePr>
          <p:cNvPr id="4" name="Content Placeholder 3">
            <a:extLst>
              <a:ext uri="{FF2B5EF4-FFF2-40B4-BE49-F238E27FC236}">
                <a16:creationId xmlns:a16="http://schemas.microsoft.com/office/drawing/2014/main" id="{6CFB4D02-5A11-3BCA-CEF6-03A67BD7D6BB}"/>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FCF611C4-DB8A-3A00-807E-1844D821BDC8}"/>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52AC5922-3CBA-2284-6602-25D67510E6B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060748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368B-43A6-3FBA-7E75-FF3396412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C0A1E-FDE9-BAD4-06C8-1A8AAFE4BAF0}"/>
              </a:ext>
            </a:extLst>
          </p:cNvPr>
          <p:cNvSpPr>
            <a:spLocks noGrp="1"/>
          </p:cNvSpPr>
          <p:nvPr>
            <p:ph type="title"/>
          </p:nvPr>
        </p:nvSpPr>
        <p:spPr>
          <a:xfrm>
            <a:off x="1406235" y="-63500"/>
            <a:ext cx="9989126" cy="1219200"/>
          </a:xfrm>
        </p:spPr>
        <p:txBody>
          <a:bodyPr/>
          <a:lstStyle/>
          <a:p>
            <a:r>
              <a:rPr lang="en-US" sz="3000">
                <a:solidFill>
                  <a:srgbClr val="002060"/>
                </a:solidFill>
              </a:rPr>
              <a:t>Annual Number of Lung Transplants with ECMO by Region, 2005-2024</a:t>
            </a:r>
          </a:p>
        </p:txBody>
      </p:sp>
      <p:graphicFrame>
        <p:nvGraphicFramePr>
          <p:cNvPr id="4" name="Content Placeholder 3">
            <a:extLst>
              <a:ext uri="{FF2B5EF4-FFF2-40B4-BE49-F238E27FC236}">
                <a16:creationId xmlns:a16="http://schemas.microsoft.com/office/drawing/2014/main" id="{4F3502D8-7635-B2A1-524F-9ACD85205F53}"/>
              </a:ext>
            </a:extLst>
          </p:cNvPr>
          <p:cNvGraphicFramePr>
            <a:graphicFrameLocks noGrp="1"/>
          </p:cNvGraphicFramePr>
          <p:nvPr>
            <p:ph idx="1"/>
            <p:extLst>
              <p:ext uri="{D42A27DB-BD31-4B8C-83A1-F6EECF244321}">
                <p14:modId xmlns:p14="http://schemas.microsoft.com/office/powerpoint/2010/main" val="3146369317"/>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E4357101-EBB9-E4CF-4E6F-B9B6040471E3}"/>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E5E66BB-C252-DD50-C63D-86C87D6730A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26182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4D7EF-FDE2-DB65-0D2C-4B9E9263D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1C835-A938-6D8A-B918-C0EA59F7DAB4}"/>
              </a:ext>
            </a:extLst>
          </p:cNvPr>
          <p:cNvSpPr>
            <a:spLocks noGrp="1"/>
          </p:cNvSpPr>
          <p:nvPr>
            <p:ph type="title"/>
          </p:nvPr>
        </p:nvSpPr>
        <p:spPr>
          <a:xfrm>
            <a:off x="2347315" y="-121920"/>
            <a:ext cx="8930285" cy="1219200"/>
          </a:xfrm>
        </p:spPr>
        <p:txBody>
          <a:bodyPr/>
          <a:lstStyle/>
          <a:p>
            <a:r>
              <a:rPr lang="en-US" sz="3200">
                <a:solidFill>
                  <a:srgbClr val="002060"/>
                </a:solidFill>
              </a:rPr>
              <a:t>Annual Number of Lung Transplants from HCV Seropositive Donors, 2005-2024</a:t>
            </a:r>
          </a:p>
        </p:txBody>
      </p:sp>
      <p:graphicFrame>
        <p:nvGraphicFramePr>
          <p:cNvPr id="4" name="Content Placeholder 3">
            <a:extLst>
              <a:ext uri="{FF2B5EF4-FFF2-40B4-BE49-F238E27FC236}">
                <a16:creationId xmlns:a16="http://schemas.microsoft.com/office/drawing/2014/main" id="{7BF61470-AE6B-5AC9-72DE-D0F2AA0AF2A7}"/>
              </a:ext>
            </a:extLst>
          </p:cNvPr>
          <p:cNvGraphicFramePr>
            <a:graphicFrameLocks noGrp="1"/>
          </p:cNvGraphicFramePr>
          <p:nvPr>
            <p:ph idx="1"/>
            <p:extLst>
              <p:ext uri="{D42A27DB-BD31-4B8C-83A1-F6EECF244321}">
                <p14:modId xmlns:p14="http://schemas.microsoft.com/office/powerpoint/2010/main" val="3797494063"/>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1F3829A2-C9DC-4D84-1523-A2A5F23DD94E}"/>
              </a:ext>
            </a:extLst>
          </p:cNvPr>
          <p:cNvGraphicFramePr>
            <a:graphicFrameLocks/>
          </p:cNvGraphicFramePr>
          <p:nvPr/>
        </p:nvGraphicFramePr>
        <p:xfrm>
          <a:off x="6542810" y="947448"/>
          <a:ext cx="6141027" cy="566600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2B8BB77F-536F-675C-B875-55F91102237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8784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CAAA3-AA4C-68A7-E579-9DA48CD06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5B2C6-44C1-188C-BB05-2F4E52F71D80}"/>
              </a:ext>
            </a:extLst>
          </p:cNvPr>
          <p:cNvSpPr>
            <a:spLocks noGrp="1"/>
          </p:cNvSpPr>
          <p:nvPr>
            <p:ph type="title"/>
          </p:nvPr>
        </p:nvSpPr>
        <p:spPr>
          <a:xfrm>
            <a:off x="2499360" y="-101600"/>
            <a:ext cx="8869680" cy="1219200"/>
          </a:xfrm>
        </p:spPr>
        <p:txBody>
          <a:bodyPr/>
          <a:lstStyle/>
          <a:p>
            <a:r>
              <a:rPr lang="en-US" sz="3100">
                <a:solidFill>
                  <a:srgbClr val="002060"/>
                </a:solidFill>
              </a:rPr>
              <a:t>Annual Number of Lung Transplants from Donors with Drug Use*, 2005-2022</a:t>
            </a:r>
          </a:p>
        </p:txBody>
      </p:sp>
      <p:graphicFrame>
        <p:nvGraphicFramePr>
          <p:cNvPr id="4" name="Content Placeholder 3">
            <a:extLst>
              <a:ext uri="{FF2B5EF4-FFF2-40B4-BE49-F238E27FC236}">
                <a16:creationId xmlns:a16="http://schemas.microsoft.com/office/drawing/2014/main" id="{5D157C07-8CCE-E29E-82EF-62A3548CA62B}"/>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E2FB2274-0CCD-5057-202E-90457B1B74D7}"/>
              </a:ext>
            </a:extLst>
          </p:cNvPr>
          <p:cNvGraphicFramePr>
            <a:graphicFrameLocks/>
          </p:cNvGraphicFramePr>
          <p:nvPr/>
        </p:nvGraphicFramePr>
        <p:xfrm>
          <a:off x="6542810" y="964421"/>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797EB95-8BA8-0071-9EED-235C1FB642A9}"/>
              </a:ext>
            </a:extLst>
          </p:cNvPr>
          <p:cNvSpPr txBox="1"/>
          <p:nvPr/>
        </p:nvSpPr>
        <p:spPr>
          <a:xfrm>
            <a:off x="7576457" y="6519011"/>
            <a:ext cx="4905830" cy="692497"/>
          </a:xfrm>
          <a:prstGeom prst="rect">
            <a:avLst/>
          </a:prstGeom>
          <a:noFill/>
        </p:spPr>
        <p:txBody>
          <a:bodyPr wrap="square">
            <a:spAutoFit/>
          </a:bodyPr>
          <a:lstStyle/>
          <a:p>
            <a:r>
              <a:rPr lang="en-US" sz="1300" b="1">
                <a:solidFill>
                  <a:srgbClr val="002060"/>
                </a:solidFill>
              </a:rPr>
              <a:t>* Includes cocaine and other non-intravenous drug use. Data collection changed in US in late 2023, resulting in incomplete data for 2023 and 2024.</a:t>
            </a:r>
            <a:endParaRPr lang="en-US" sz="1300"/>
          </a:p>
        </p:txBody>
      </p:sp>
      <p:sp>
        <p:nvSpPr>
          <p:cNvPr id="6" name="Rectangle 5">
            <a:extLst>
              <a:ext uri="{FF2B5EF4-FFF2-40B4-BE49-F238E27FC236}">
                <a16:creationId xmlns:a16="http://schemas.microsoft.com/office/drawing/2014/main" id="{955A6C2A-314A-D621-08A1-F1EE905DF80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711220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5EB8-F3E3-5E8C-B9F0-E181E4F75E27}"/>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947F248-A821-A07E-64C4-5A1587511129}"/>
              </a:ext>
            </a:extLst>
          </p:cNvPr>
          <p:cNvGraphicFramePr>
            <a:graphicFrameLocks noGrp="1"/>
          </p:cNvGraphicFramePr>
          <p:nvPr>
            <p:ph idx="1"/>
            <p:extLst>
              <p:ext uri="{D42A27DB-BD31-4B8C-83A1-F6EECF244321}">
                <p14:modId xmlns:p14="http://schemas.microsoft.com/office/powerpoint/2010/main" val="1678046147"/>
              </p:ext>
            </p:extLst>
          </p:nvPr>
        </p:nvGraphicFramePr>
        <p:xfrm>
          <a:off x="667657" y="1052423"/>
          <a:ext cx="11173505" cy="544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36E55EC6-9F7C-E706-971E-E17D5D6EEF02}"/>
              </a:ext>
            </a:extLst>
          </p:cNvPr>
          <p:cNvSpPr>
            <a:spLocks noGrp="1"/>
          </p:cNvSpPr>
          <p:nvPr>
            <p:ph type="title"/>
          </p:nvPr>
        </p:nvSpPr>
        <p:spPr>
          <a:xfrm>
            <a:off x="2153619" y="-89951"/>
            <a:ext cx="9583952" cy="1219200"/>
          </a:xfrm>
        </p:spPr>
        <p:txBody>
          <a:bodyPr/>
          <a:lstStyle/>
          <a:p>
            <a:r>
              <a:rPr lang="en-US" sz="3200">
                <a:solidFill>
                  <a:srgbClr val="002060"/>
                </a:solidFill>
              </a:rPr>
              <a:t>Annual Number of Adult Lung Transplants by Procedure Type, 2005-2024</a:t>
            </a:r>
          </a:p>
        </p:txBody>
      </p:sp>
      <p:sp>
        <p:nvSpPr>
          <p:cNvPr id="2" name="Rectangle 1">
            <a:extLst>
              <a:ext uri="{FF2B5EF4-FFF2-40B4-BE49-F238E27FC236}">
                <a16:creationId xmlns:a16="http://schemas.microsoft.com/office/drawing/2014/main" id="{551BAD2F-5AEA-0BFF-1C10-5B16EF7E18A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8823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8E0F-0005-B350-5B8C-FD025127B37D}"/>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E41FD8A-0DFA-7226-89D9-AE4CFD1FAF9F}"/>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rgbClr val="002060"/>
                </a:solidFill>
              </a:rPr>
              <a:t>HEART TRANSPLANTATION</a:t>
            </a:r>
            <a:endParaRPr lang="en-US" sz="4053">
              <a:solidFill>
                <a:srgbClr val="002060"/>
              </a:solidFill>
            </a:endParaRPr>
          </a:p>
        </p:txBody>
      </p:sp>
      <p:sp>
        <p:nvSpPr>
          <p:cNvPr id="3" name="Rectangle 2">
            <a:extLst>
              <a:ext uri="{FF2B5EF4-FFF2-40B4-BE49-F238E27FC236}">
                <a16:creationId xmlns:a16="http://schemas.microsoft.com/office/drawing/2014/main" id="{804E962F-A315-EAA6-E386-9B5E27AF51D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4" name="Title 1">
            <a:extLst>
              <a:ext uri="{FF2B5EF4-FFF2-40B4-BE49-F238E27FC236}">
                <a16:creationId xmlns:a16="http://schemas.microsoft.com/office/drawing/2014/main" id="{4DD98B4C-FD3A-DDD2-BC67-0C9C06F2C7F9}"/>
              </a:ext>
            </a:extLst>
          </p:cNvPr>
          <p:cNvSpPr txBox="1">
            <a:spLocks/>
          </p:cNvSpPr>
          <p:nvPr/>
        </p:nvSpPr>
        <p:spPr bwMode="auto">
          <a:xfrm>
            <a:off x="582684" y="35557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600" b="1">
                <a:solidFill>
                  <a:srgbClr val="0070C0"/>
                </a:solidFill>
              </a:rPr>
              <a:t>Transplant Number and Baseline Characteristics</a:t>
            </a:r>
          </a:p>
        </p:txBody>
      </p:sp>
    </p:spTree>
    <p:extLst>
      <p:ext uri="{BB962C8B-B14F-4D97-AF65-F5344CB8AC3E}">
        <p14:creationId xmlns:p14="http://schemas.microsoft.com/office/powerpoint/2010/main" val="1988525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95B04-C2BA-1413-BA84-E34C00DD0B14}"/>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771564C-814A-77E5-6A2F-04D8AE6E7325}"/>
              </a:ext>
            </a:extLst>
          </p:cNvPr>
          <p:cNvGraphicFramePr>
            <a:graphicFrameLocks noGrp="1"/>
          </p:cNvGraphicFramePr>
          <p:nvPr>
            <p:ph idx="1"/>
            <p:extLst>
              <p:ext uri="{D42A27DB-BD31-4B8C-83A1-F6EECF244321}">
                <p14:modId xmlns:p14="http://schemas.microsoft.com/office/powerpoint/2010/main" val="3909691641"/>
              </p:ext>
            </p:extLst>
          </p:nvPr>
        </p:nvGraphicFramePr>
        <p:xfrm>
          <a:off x="667657" y="1052423"/>
          <a:ext cx="11173505" cy="544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E0C8B6BC-219D-F263-B57E-CE86DE4CE484}"/>
              </a:ext>
            </a:extLst>
          </p:cNvPr>
          <p:cNvSpPr>
            <a:spLocks noGrp="1"/>
          </p:cNvSpPr>
          <p:nvPr>
            <p:ph type="title"/>
          </p:nvPr>
        </p:nvSpPr>
        <p:spPr>
          <a:xfrm>
            <a:off x="2153619" y="-89951"/>
            <a:ext cx="9583952" cy="1219200"/>
          </a:xfrm>
        </p:spPr>
        <p:txBody>
          <a:bodyPr/>
          <a:lstStyle/>
          <a:p>
            <a:r>
              <a:rPr lang="en-US" sz="3200">
                <a:solidFill>
                  <a:srgbClr val="002060"/>
                </a:solidFill>
              </a:rPr>
              <a:t>Annual Number of Pediatric Lung Transplants by Procedure Type, 2005-2024</a:t>
            </a:r>
          </a:p>
        </p:txBody>
      </p:sp>
      <p:sp>
        <p:nvSpPr>
          <p:cNvPr id="2" name="Rectangle 1">
            <a:extLst>
              <a:ext uri="{FF2B5EF4-FFF2-40B4-BE49-F238E27FC236}">
                <a16:creationId xmlns:a16="http://schemas.microsoft.com/office/drawing/2014/main" id="{DD8F3466-2388-5602-C880-A8F0625A6ED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493462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DE6B-3C42-9A1D-9D7F-DA71472E5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085B3-C201-B28B-8211-9BFF7E9175B7}"/>
              </a:ext>
            </a:extLst>
          </p:cNvPr>
          <p:cNvSpPr>
            <a:spLocks noGrp="1"/>
          </p:cNvSpPr>
          <p:nvPr>
            <p:ph type="title"/>
          </p:nvPr>
        </p:nvSpPr>
        <p:spPr>
          <a:xfrm>
            <a:off x="2260700" y="-103434"/>
            <a:ext cx="8090705" cy="1219200"/>
          </a:xfrm>
        </p:spPr>
        <p:txBody>
          <a:bodyPr/>
          <a:lstStyle/>
          <a:p>
            <a:r>
              <a:rPr lang="en-US" sz="3000">
                <a:solidFill>
                  <a:srgbClr val="002060"/>
                </a:solidFill>
              </a:rPr>
              <a:t>Annual Number of Lung Transplants from DCD* Donors, 2005-2024</a:t>
            </a:r>
          </a:p>
        </p:txBody>
      </p:sp>
      <p:sp>
        <p:nvSpPr>
          <p:cNvPr id="6" name="TextBox 5">
            <a:extLst>
              <a:ext uri="{FF2B5EF4-FFF2-40B4-BE49-F238E27FC236}">
                <a16:creationId xmlns:a16="http://schemas.microsoft.com/office/drawing/2014/main" id="{C9DA54B8-66C2-939C-0AC4-37023869020F}"/>
              </a:ext>
            </a:extLst>
          </p:cNvPr>
          <p:cNvSpPr txBox="1"/>
          <p:nvPr/>
        </p:nvSpPr>
        <p:spPr>
          <a:xfrm>
            <a:off x="8833366" y="6810263"/>
            <a:ext cx="3036079" cy="261610"/>
          </a:xfrm>
          <a:prstGeom prst="rect">
            <a:avLst/>
          </a:prstGeom>
          <a:noFill/>
        </p:spPr>
        <p:txBody>
          <a:bodyPr wrap="square">
            <a:spAutoFit/>
          </a:bodyPr>
          <a:lstStyle/>
          <a:p>
            <a:r>
              <a:rPr lang="en-US" sz="1100" b="1">
                <a:solidFill>
                  <a:srgbClr val="002060"/>
                </a:solidFill>
              </a:rPr>
              <a:t>* Donation after circulatory death</a:t>
            </a:r>
            <a:endParaRPr lang="en-US" sz="1100"/>
          </a:p>
        </p:txBody>
      </p:sp>
      <p:sp>
        <p:nvSpPr>
          <p:cNvPr id="5" name="Rectangle 4">
            <a:extLst>
              <a:ext uri="{FF2B5EF4-FFF2-40B4-BE49-F238E27FC236}">
                <a16:creationId xmlns:a16="http://schemas.microsoft.com/office/drawing/2014/main" id="{92DC31F5-9272-448A-2469-BF3953A1C60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7" name="title_cohort">
            <a:extLst>
              <a:ext uri="{FF2B5EF4-FFF2-40B4-BE49-F238E27FC236}">
                <a16:creationId xmlns:a16="http://schemas.microsoft.com/office/drawing/2014/main" id="{522DF0BD-740E-FF82-8B00-C834C67E86AE}"/>
              </a:ext>
            </a:extLst>
          </p:cNvPr>
          <p:cNvSpPr txBox="1"/>
          <p:nvPr/>
        </p:nvSpPr>
        <p:spPr>
          <a:xfrm>
            <a:off x="2010438" y="6009110"/>
            <a:ext cx="2735520" cy="356660"/>
          </a:xfrm>
          <a:prstGeom prst="rect">
            <a:avLst/>
          </a:prstGeom>
        </p:spPr>
        <p:txBody>
          <a:bodyPr wrap="square" rtlCol="0"/>
          <a:lstStyle>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a:pPr algn="ctr"/>
            <a:r>
              <a:rPr lang="en-US" sz="1920" b="1">
                <a:solidFill>
                  <a:srgbClr val="0070C0"/>
                </a:solidFill>
              </a:rPr>
              <a:t>Adult Transplants</a:t>
            </a:r>
          </a:p>
        </p:txBody>
      </p:sp>
      <p:graphicFrame>
        <p:nvGraphicFramePr>
          <p:cNvPr id="12" name="Content Placeholder 11">
            <a:extLst>
              <a:ext uri="{FF2B5EF4-FFF2-40B4-BE49-F238E27FC236}">
                <a16:creationId xmlns:a16="http://schemas.microsoft.com/office/drawing/2014/main" id="{C5B4EC2B-8856-13D5-07CE-494CBF35B298}"/>
              </a:ext>
            </a:extLst>
          </p:cNvPr>
          <p:cNvGraphicFramePr>
            <a:graphicFrameLocks noGrp="1"/>
          </p:cNvGraphicFramePr>
          <p:nvPr>
            <p:ph idx="1"/>
            <p:extLst>
              <p:ext uri="{D42A27DB-BD31-4B8C-83A1-F6EECF244321}">
                <p14:modId xmlns:p14="http://schemas.microsoft.com/office/powerpoint/2010/main" val="4023377792"/>
              </p:ext>
            </p:extLst>
          </p:nvPr>
        </p:nvGraphicFramePr>
        <p:xfrm>
          <a:off x="79898" y="1127759"/>
          <a:ext cx="6320901" cy="48207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_cohort">
            <a:extLst>
              <a:ext uri="{FF2B5EF4-FFF2-40B4-BE49-F238E27FC236}">
                <a16:creationId xmlns:a16="http://schemas.microsoft.com/office/drawing/2014/main" id="{B05FC332-0404-3F71-CB8E-A8CFBE17417C}"/>
              </a:ext>
            </a:extLst>
          </p:cNvPr>
          <p:cNvSpPr txBox="1"/>
          <p:nvPr/>
        </p:nvSpPr>
        <p:spPr>
          <a:xfrm>
            <a:off x="8499307" y="5972799"/>
            <a:ext cx="2798589" cy="359594"/>
          </a:xfrm>
          <a:prstGeom prst="rect">
            <a:avLst/>
          </a:prstGeom>
        </p:spPr>
        <p:txBody>
          <a:bodyPr wrap="square" rtlCol="0"/>
          <a:lstStyle>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a:pPr algn="ctr"/>
            <a:r>
              <a:rPr lang="en-US" sz="1920" b="1">
                <a:solidFill>
                  <a:srgbClr val="0070C0"/>
                </a:solidFill>
              </a:rPr>
              <a:t>Pediatric Transplants</a:t>
            </a:r>
          </a:p>
        </p:txBody>
      </p:sp>
      <p:graphicFrame>
        <p:nvGraphicFramePr>
          <p:cNvPr id="15" name="Content Placeholder 11">
            <a:extLst>
              <a:ext uri="{FF2B5EF4-FFF2-40B4-BE49-F238E27FC236}">
                <a16:creationId xmlns:a16="http://schemas.microsoft.com/office/drawing/2014/main" id="{2CE1316D-D018-D516-C9F7-B1D5E9C00BD6}"/>
              </a:ext>
            </a:extLst>
          </p:cNvPr>
          <p:cNvGraphicFramePr>
            <a:graphicFrameLocks/>
          </p:cNvGraphicFramePr>
          <p:nvPr>
            <p:extLst>
              <p:ext uri="{D42A27DB-BD31-4B8C-83A1-F6EECF244321}">
                <p14:modId xmlns:p14="http://schemas.microsoft.com/office/powerpoint/2010/main" val="3384475599"/>
              </p:ext>
            </p:extLst>
          </p:nvPr>
        </p:nvGraphicFramePr>
        <p:xfrm>
          <a:off x="6400800" y="1128054"/>
          <a:ext cx="6249881" cy="4820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1407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23F0-EBC2-3EDA-80F5-30A684249779}"/>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3C117D4-FE5D-0D4B-5937-F67BA4220A35}"/>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chemeClr val="bg1"/>
                </a:solidFill>
              </a:rPr>
              <a:t>PRIMARY LUNG ALONE TRANSPLANTATION</a:t>
            </a:r>
            <a:endParaRPr lang="en-US" sz="4053">
              <a:solidFill>
                <a:schemeClr val="bg1"/>
              </a:solidFill>
            </a:endParaRPr>
          </a:p>
        </p:txBody>
      </p:sp>
      <p:sp>
        <p:nvSpPr>
          <p:cNvPr id="2" name="Title 1">
            <a:extLst>
              <a:ext uri="{FF2B5EF4-FFF2-40B4-BE49-F238E27FC236}">
                <a16:creationId xmlns:a16="http://schemas.microsoft.com/office/drawing/2014/main" id="{52876C59-DBD4-31DE-DEC3-FE28BC3C8CF1}"/>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Univariate Survival Analysis</a:t>
            </a:r>
          </a:p>
        </p:txBody>
      </p:sp>
      <p:sp>
        <p:nvSpPr>
          <p:cNvPr id="3" name="Rectangle 2">
            <a:extLst>
              <a:ext uri="{FF2B5EF4-FFF2-40B4-BE49-F238E27FC236}">
                <a16:creationId xmlns:a16="http://schemas.microsoft.com/office/drawing/2014/main" id="{8C5DAA0F-E54C-DC28-510E-9F6F94851DF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45412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1E36-6BD7-E96F-D1DE-1E586D58CDB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A6E141-C38B-C677-E9CF-2AF4048A01AA}"/>
              </a:ext>
            </a:extLst>
          </p:cNvPr>
          <p:cNvGraphicFramePr>
            <a:graphicFrameLocks noGrp="1"/>
          </p:cNvGraphicFramePr>
          <p:nvPr>
            <p:ph idx="1"/>
            <p:extLst>
              <p:ext uri="{D42A27DB-BD31-4B8C-83A1-F6EECF244321}">
                <p14:modId xmlns:p14="http://schemas.microsoft.com/office/powerpoint/2010/main" val="2218156359"/>
              </p:ext>
            </p:extLst>
          </p:nvPr>
        </p:nvGraphicFramePr>
        <p:xfrm>
          <a:off x="162838" y="1027417"/>
          <a:ext cx="12538553" cy="42710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D3F8A23B-93CC-3C9A-103A-FADFFBEAB75C}"/>
              </a:ext>
            </a:extLst>
          </p:cNvPr>
          <p:cNvSpPr txBox="1">
            <a:spLocks/>
          </p:cNvSpPr>
          <p:nvPr/>
        </p:nvSpPr>
        <p:spPr bwMode="auto">
          <a:xfrm>
            <a:off x="1147099" y="254669"/>
            <a:ext cx="105700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Lung Alone Transplants, 2005-2023</a:t>
            </a:r>
            <a:br>
              <a:rPr lang="en-US" sz="3200" kern="0">
                <a:solidFill>
                  <a:srgbClr val="002060"/>
                </a:solidFill>
              </a:rPr>
            </a:br>
            <a:r>
              <a:rPr lang="en-US" sz="3200" kern="0">
                <a:solidFill>
                  <a:srgbClr val="002060"/>
                </a:solidFill>
              </a:rPr>
              <a:t>Kaplan-Meier Survival within 1 Year by Era </a:t>
            </a:r>
            <a:br>
              <a:rPr lang="en-US" sz="3200" kern="0">
                <a:solidFill>
                  <a:srgbClr val="002060"/>
                </a:solidFill>
              </a:rPr>
            </a:br>
            <a:endParaRPr lang="en-US" sz="3200" kern="0">
              <a:solidFill>
                <a:srgbClr val="002060"/>
              </a:solidFill>
            </a:endParaRPr>
          </a:p>
        </p:txBody>
      </p:sp>
      <p:sp>
        <p:nvSpPr>
          <p:cNvPr id="2" name="Rectangle 1">
            <a:extLst>
              <a:ext uri="{FF2B5EF4-FFF2-40B4-BE49-F238E27FC236}">
                <a16:creationId xmlns:a16="http://schemas.microsoft.com/office/drawing/2014/main" id="{6BFC2A2F-1D1C-53BA-C818-6F2EBBE5DF1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3" name="Table 2">
            <a:extLst>
              <a:ext uri="{FF2B5EF4-FFF2-40B4-BE49-F238E27FC236}">
                <a16:creationId xmlns:a16="http://schemas.microsoft.com/office/drawing/2014/main" id="{C6CC149F-45BB-6EE7-D25A-2DEDDB2ADCA1}"/>
              </a:ext>
            </a:extLst>
          </p:cNvPr>
          <p:cNvGraphicFramePr>
            <a:graphicFrameLocks noGrp="1"/>
          </p:cNvGraphicFramePr>
          <p:nvPr>
            <p:extLst>
              <p:ext uri="{D42A27DB-BD31-4B8C-83A1-F6EECF244321}">
                <p14:modId xmlns:p14="http://schemas.microsoft.com/office/powerpoint/2010/main" val="2417045346"/>
              </p:ext>
            </p:extLst>
          </p:nvPr>
        </p:nvGraphicFramePr>
        <p:xfrm>
          <a:off x="162838" y="5535578"/>
          <a:ext cx="12402454" cy="617220"/>
        </p:xfrm>
        <a:graphic>
          <a:graphicData uri="http://schemas.openxmlformats.org/drawingml/2006/table">
            <a:tbl>
              <a:tblPr>
                <a:effectLst/>
                <a:tableStyleId>{69C7853C-536D-4A76-A0AE-DD22124D55A5}</a:tableStyleId>
              </a:tblPr>
              <a:tblGrid>
                <a:gridCol w="943930">
                  <a:extLst>
                    <a:ext uri="{9D8B030D-6E8A-4147-A177-3AD203B41FA5}">
                      <a16:colId xmlns:a16="http://schemas.microsoft.com/office/drawing/2014/main" val="317221400"/>
                    </a:ext>
                  </a:extLst>
                </a:gridCol>
                <a:gridCol w="892749">
                  <a:extLst>
                    <a:ext uri="{9D8B030D-6E8A-4147-A177-3AD203B41FA5}">
                      <a16:colId xmlns:a16="http://schemas.microsoft.com/office/drawing/2014/main" val="279950494"/>
                    </a:ext>
                  </a:extLst>
                </a:gridCol>
                <a:gridCol w="892749">
                  <a:extLst>
                    <a:ext uri="{9D8B030D-6E8A-4147-A177-3AD203B41FA5}">
                      <a16:colId xmlns:a16="http://schemas.microsoft.com/office/drawing/2014/main" val="1789990235"/>
                    </a:ext>
                  </a:extLst>
                </a:gridCol>
                <a:gridCol w="954745">
                  <a:extLst>
                    <a:ext uri="{9D8B030D-6E8A-4147-A177-3AD203B41FA5}">
                      <a16:colId xmlns:a16="http://schemas.microsoft.com/office/drawing/2014/main" val="1508922394"/>
                    </a:ext>
                  </a:extLst>
                </a:gridCol>
                <a:gridCol w="805954">
                  <a:extLst>
                    <a:ext uri="{9D8B030D-6E8A-4147-A177-3AD203B41FA5}">
                      <a16:colId xmlns:a16="http://schemas.microsoft.com/office/drawing/2014/main" val="3101902195"/>
                    </a:ext>
                  </a:extLst>
                </a:gridCol>
                <a:gridCol w="967145">
                  <a:extLst>
                    <a:ext uri="{9D8B030D-6E8A-4147-A177-3AD203B41FA5}">
                      <a16:colId xmlns:a16="http://schemas.microsoft.com/office/drawing/2014/main" val="1064153591"/>
                    </a:ext>
                  </a:extLst>
                </a:gridCol>
                <a:gridCol w="979545">
                  <a:extLst>
                    <a:ext uri="{9D8B030D-6E8A-4147-A177-3AD203B41FA5}">
                      <a16:colId xmlns:a16="http://schemas.microsoft.com/office/drawing/2014/main" val="1222942607"/>
                    </a:ext>
                  </a:extLst>
                </a:gridCol>
                <a:gridCol w="867949">
                  <a:extLst>
                    <a:ext uri="{9D8B030D-6E8A-4147-A177-3AD203B41FA5}">
                      <a16:colId xmlns:a16="http://schemas.microsoft.com/office/drawing/2014/main" val="694065554"/>
                    </a:ext>
                  </a:extLst>
                </a:gridCol>
                <a:gridCol w="880349">
                  <a:extLst>
                    <a:ext uri="{9D8B030D-6E8A-4147-A177-3AD203B41FA5}">
                      <a16:colId xmlns:a16="http://schemas.microsoft.com/office/drawing/2014/main" val="2377037578"/>
                    </a:ext>
                  </a:extLst>
                </a:gridCol>
                <a:gridCol w="917547">
                  <a:extLst>
                    <a:ext uri="{9D8B030D-6E8A-4147-A177-3AD203B41FA5}">
                      <a16:colId xmlns:a16="http://schemas.microsoft.com/office/drawing/2014/main" val="2132622560"/>
                    </a:ext>
                  </a:extLst>
                </a:gridCol>
                <a:gridCol w="929947">
                  <a:extLst>
                    <a:ext uri="{9D8B030D-6E8A-4147-A177-3AD203B41FA5}">
                      <a16:colId xmlns:a16="http://schemas.microsoft.com/office/drawing/2014/main" val="477171754"/>
                    </a:ext>
                  </a:extLst>
                </a:gridCol>
                <a:gridCol w="905148">
                  <a:extLst>
                    <a:ext uri="{9D8B030D-6E8A-4147-A177-3AD203B41FA5}">
                      <a16:colId xmlns:a16="http://schemas.microsoft.com/office/drawing/2014/main" val="1074110077"/>
                    </a:ext>
                  </a:extLst>
                </a:gridCol>
                <a:gridCol w="967146">
                  <a:extLst>
                    <a:ext uri="{9D8B030D-6E8A-4147-A177-3AD203B41FA5}">
                      <a16:colId xmlns:a16="http://schemas.microsoft.com/office/drawing/2014/main" val="949714205"/>
                    </a:ext>
                  </a:extLst>
                </a:gridCol>
                <a:gridCol w="497551">
                  <a:extLst>
                    <a:ext uri="{9D8B030D-6E8A-4147-A177-3AD203B41FA5}">
                      <a16:colId xmlns:a16="http://schemas.microsoft.com/office/drawing/2014/main" val="3242607391"/>
                    </a:ext>
                  </a:extLst>
                </a:gridCol>
              </a:tblGrid>
              <a:tr h="193878">
                <a:tc>
                  <a:txBody>
                    <a:bodyPr/>
                    <a:lstStyle/>
                    <a:p>
                      <a:pPr algn="l" fontAlgn="ctr"/>
                      <a:r>
                        <a:rPr lang="en-US" sz="1300" b="1" i="0" u="none" strike="noStrike">
                          <a:solidFill>
                            <a:srgbClr val="00B0F0"/>
                          </a:solidFill>
                          <a:effectLst/>
                          <a:latin typeface="+mn-lt"/>
                        </a:rPr>
                        <a:t>2005-2009</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8621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8173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7846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7729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7632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7534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7450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7361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7290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7218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7142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7059</a:t>
                      </a:r>
                    </a:p>
                  </a:txBody>
                  <a:tcPr marL="7620" marR="7620" marT="7620" marB="0">
                    <a:solidFill>
                      <a:schemeClr val="tx1"/>
                    </a:solidFill>
                  </a:tcPr>
                </a:tc>
                <a:extLst>
                  <a:ext uri="{0D108BD9-81ED-4DB2-BD59-A6C34878D82A}">
                    <a16:rowId xmlns:a16="http://schemas.microsoft.com/office/drawing/2014/main" val="2263289337"/>
                  </a:ext>
                </a:extLst>
              </a:tr>
              <a:tr h="193878">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19296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18591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18244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18039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17850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17678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17007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16852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16719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16562</a:t>
                      </a:r>
                    </a:p>
                  </a:txBody>
                  <a:tcPr marL="7620" marR="7620" marT="7620" marB="0">
                    <a:solidFill>
                      <a:schemeClr val="tx1"/>
                    </a:solidFill>
                  </a:tcPr>
                </a:tc>
                <a:extLst>
                  <a:ext uri="{0D108BD9-81ED-4DB2-BD59-A6C34878D82A}">
                    <a16:rowId xmlns:a16="http://schemas.microsoft.com/office/drawing/2014/main" val="2763635583"/>
                  </a:ext>
                </a:extLst>
              </a:tr>
              <a:tr h="193878">
                <a:tc>
                  <a:txBody>
                    <a:bodyPr/>
                    <a:lstStyle/>
                    <a:p>
                      <a:pPr algn="l" fontAlgn="ctr"/>
                      <a:r>
                        <a:rPr lang="en-US" sz="1300" b="1" u="none" strike="noStrike">
                          <a:solidFill>
                            <a:srgbClr val="FF0000"/>
                          </a:solidFill>
                          <a:effectLst/>
                        </a:rPr>
                        <a:t>2018-2023</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19706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18524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18321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17357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16961</a:t>
                      </a:r>
                    </a:p>
                  </a:txBody>
                  <a:tcPr marL="7620" marR="7620" marT="7620" marB="0">
                    <a:solidFill>
                      <a:schemeClr val="tx1"/>
                    </a:solidFill>
                  </a:tcPr>
                </a:tc>
                <a:extLst>
                  <a:ext uri="{0D108BD9-81ED-4DB2-BD59-A6C34878D82A}">
                    <a16:rowId xmlns:a16="http://schemas.microsoft.com/office/drawing/2014/main" val="2925383263"/>
                  </a:ext>
                </a:extLst>
              </a:tr>
            </a:tbl>
          </a:graphicData>
        </a:graphic>
      </p:graphicFrame>
      <p:sp>
        <p:nvSpPr>
          <p:cNvPr id="5" name="TextBox 4">
            <a:extLst>
              <a:ext uri="{FF2B5EF4-FFF2-40B4-BE49-F238E27FC236}">
                <a16:creationId xmlns:a16="http://schemas.microsoft.com/office/drawing/2014/main" id="{820F0E55-BC7F-1C79-12A7-E5A56EE53FD9}"/>
              </a:ext>
            </a:extLst>
          </p:cNvPr>
          <p:cNvSpPr txBox="1"/>
          <p:nvPr/>
        </p:nvSpPr>
        <p:spPr>
          <a:xfrm>
            <a:off x="5977783" y="6233023"/>
            <a:ext cx="1622560" cy="338554"/>
          </a:xfrm>
          <a:prstGeom prst="rect">
            <a:avLst/>
          </a:prstGeom>
          <a:noFill/>
        </p:spPr>
        <p:txBody>
          <a:bodyPr wrap="squar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3F92769B-64A9-BD13-1EEE-FAC94EFDD97B}"/>
              </a:ext>
            </a:extLst>
          </p:cNvPr>
          <p:cNvSpPr txBox="1"/>
          <p:nvPr/>
        </p:nvSpPr>
        <p:spPr>
          <a:xfrm>
            <a:off x="8141215" y="6637922"/>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2578201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2331-B43F-CD59-39A5-A92FBF5381F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7A5BE0-858A-93AE-302C-A7E0A2F8973B}"/>
              </a:ext>
            </a:extLst>
          </p:cNvPr>
          <p:cNvGraphicFramePr>
            <a:graphicFrameLocks noGrp="1"/>
          </p:cNvGraphicFramePr>
          <p:nvPr>
            <p:ph idx="1"/>
            <p:extLst>
              <p:ext uri="{D42A27DB-BD31-4B8C-83A1-F6EECF244321}">
                <p14:modId xmlns:p14="http://schemas.microsoft.com/office/powerpoint/2010/main" val="1066772263"/>
              </p:ext>
            </p:extLst>
          </p:nvPr>
        </p:nvGraphicFramePr>
        <p:xfrm>
          <a:off x="193890" y="1063805"/>
          <a:ext cx="12380219" cy="50600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4D5A2879-597E-A019-6CBC-B78A9618BAD3}"/>
              </a:ext>
            </a:extLst>
          </p:cNvPr>
          <p:cNvSpPr txBox="1">
            <a:spLocks/>
          </p:cNvSpPr>
          <p:nvPr/>
        </p:nvSpPr>
        <p:spPr bwMode="auto">
          <a:xfrm>
            <a:off x="458309" y="83982"/>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Lung Alone Transplants, 2005-2020</a:t>
            </a:r>
          </a:p>
          <a:p>
            <a:r>
              <a:rPr lang="en-US" sz="3200" kern="0">
                <a:solidFill>
                  <a:srgbClr val="002060"/>
                </a:solidFill>
              </a:rPr>
              <a:t>Kaplan-Meier Conditional Survival within 5 Years by Era</a:t>
            </a:r>
          </a:p>
          <a:p>
            <a:endParaRPr lang="en-US" sz="3200" kern="0">
              <a:solidFill>
                <a:srgbClr val="002060"/>
              </a:solidFill>
            </a:endParaRPr>
          </a:p>
        </p:txBody>
      </p:sp>
      <p:sp>
        <p:nvSpPr>
          <p:cNvPr id="2" name="Rectangle 1">
            <a:extLst>
              <a:ext uri="{FF2B5EF4-FFF2-40B4-BE49-F238E27FC236}">
                <a16:creationId xmlns:a16="http://schemas.microsoft.com/office/drawing/2014/main" id="{22B4C311-1789-EC90-241A-77B4B86D8A79}"/>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5" name="Table 4">
            <a:extLst>
              <a:ext uri="{FF2B5EF4-FFF2-40B4-BE49-F238E27FC236}">
                <a16:creationId xmlns:a16="http://schemas.microsoft.com/office/drawing/2014/main" id="{45B6B12A-F788-F727-67A2-372DF3FB31A1}"/>
              </a:ext>
            </a:extLst>
          </p:cNvPr>
          <p:cNvGraphicFramePr>
            <a:graphicFrameLocks noGrp="1"/>
          </p:cNvGraphicFramePr>
          <p:nvPr>
            <p:extLst>
              <p:ext uri="{D42A27DB-BD31-4B8C-83A1-F6EECF244321}">
                <p14:modId xmlns:p14="http://schemas.microsoft.com/office/powerpoint/2010/main" val="714212429"/>
              </p:ext>
            </p:extLst>
          </p:nvPr>
        </p:nvGraphicFramePr>
        <p:xfrm>
          <a:off x="193890" y="5506640"/>
          <a:ext cx="12231211" cy="617220"/>
        </p:xfrm>
        <a:graphic>
          <a:graphicData uri="http://schemas.openxmlformats.org/drawingml/2006/table">
            <a:tbl>
              <a:tblPr>
                <a:effectLst/>
                <a:tableStyleId>{69C7853C-536D-4A76-A0AE-DD22124D55A5}</a:tableStyleId>
              </a:tblPr>
              <a:tblGrid>
                <a:gridCol w="1025310">
                  <a:extLst>
                    <a:ext uri="{9D8B030D-6E8A-4147-A177-3AD203B41FA5}">
                      <a16:colId xmlns:a16="http://schemas.microsoft.com/office/drawing/2014/main" val="317221400"/>
                    </a:ext>
                  </a:extLst>
                </a:gridCol>
                <a:gridCol w="2143125">
                  <a:extLst>
                    <a:ext uri="{9D8B030D-6E8A-4147-A177-3AD203B41FA5}">
                      <a16:colId xmlns:a16="http://schemas.microsoft.com/office/drawing/2014/main" val="279950494"/>
                    </a:ext>
                  </a:extLst>
                </a:gridCol>
                <a:gridCol w="2171700">
                  <a:extLst>
                    <a:ext uri="{9D8B030D-6E8A-4147-A177-3AD203B41FA5}">
                      <a16:colId xmlns:a16="http://schemas.microsoft.com/office/drawing/2014/main" val="1508922394"/>
                    </a:ext>
                  </a:extLst>
                </a:gridCol>
                <a:gridCol w="2333625">
                  <a:extLst>
                    <a:ext uri="{9D8B030D-6E8A-4147-A177-3AD203B41FA5}">
                      <a16:colId xmlns:a16="http://schemas.microsoft.com/office/drawing/2014/main" val="1222942607"/>
                    </a:ext>
                  </a:extLst>
                </a:gridCol>
                <a:gridCol w="2257425">
                  <a:extLst>
                    <a:ext uri="{9D8B030D-6E8A-4147-A177-3AD203B41FA5}">
                      <a16:colId xmlns:a16="http://schemas.microsoft.com/office/drawing/2014/main" val="2377037578"/>
                    </a:ext>
                  </a:extLst>
                </a:gridCol>
                <a:gridCol w="1609725">
                  <a:extLst>
                    <a:ext uri="{9D8B030D-6E8A-4147-A177-3AD203B41FA5}">
                      <a16:colId xmlns:a16="http://schemas.microsoft.com/office/drawing/2014/main" val="1074110077"/>
                    </a:ext>
                  </a:extLst>
                </a:gridCol>
                <a:gridCol w="690301">
                  <a:extLst>
                    <a:ext uri="{9D8B030D-6E8A-4147-A177-3AD203B41FA5}">
                      <a16:colId xmlns:a16="http://schemas.microsoft.com/office/drawing/2014/main" val="3242607391"/>
                    </a:ext>
                  </a:extLst>
                </a:gridCol>
              </a:tblGrid>
              <a:tr h="193964">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7050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7047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5536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4458</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16543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16537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14879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13388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12068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10818</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rgbClr val="FF0000"/>
                          </a:solidFill>
                          <a:effectLst/>
                        </a:rPr>
                        <a:t>2018-2020</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8338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7406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6628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5690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3855</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6" name="TextBox 5">
            <a:extLst>
              <a:ext uri="{FF2B5EF4-FFF2-40B4-BE49-F238E27FC236}">
                <a16:creationId xmlns:a16="http://schemas.microsoft.com/office/drawing/2014/main" id="{D016ACC2-A956-3A08-3159-BA513C2AD837}"/>
              </a:ext>
            </a:extLst>
          </p:cNvPr>
          <p:cNvSpPr txBox="1"/>
          <p:nvPr/>
        </p:nvSpPr>
        <p:spPr>
          <a:xfrm>
            <a:off x="5943917" y="6226919"/>
            <a:ext cx="1622560" cy="338554"/>
          </a:xfrm>
          <a:prstGeom prst="rect">
            <a:avLst/>
          </a:prstGeom>
          <a:noFill/>
        </p:spPr>
        <p:txBody>
          <a:bodyPr wrap="none" rtlCol="0">
            <a:spAutoFit/>
          </a:bodyPr>
          <a:lstStyle/>
          <a:p>
            <a:r>
              <a:rPr lang="en-US" sz="1600" b="1">
                <a:solidFill>
                  <a:schemeClr val="bg2"/>
                </a:solidFill>
              </a:rPr>
              <a:t>Number at risk</a:t>
            </a:r>
          </a:p>
        </p:txBody>
      </p:sp>
      <p:sp>
        <p:nvSpPr>
          <p:cNvPr id="3" name="TextBox 2">
            <a:extLst>
              <a:ext uri="{FF2B5EF4-FFF2-40B4-BE49-F238E27FC236}">
                <a16:creationId xmlns:a16="http://schemas.microsoft.com/office/drawing/2014/main" id="{4F9A7B0D-A28C-124C-B1B5-7419DD9301C1}"/>
              </a:ext>
            </a:extLst>
          </p:cNvPr>
          <p:cNvSpPr txBox="1"/>
          <p:nvPr/>
        </p:nvSpPr>
        <p:spPr>
          <a:xfrm>
            <a:off x="8066249" y="6565473"/>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226340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85646-B501-39D0-F118-AC8C434EB3D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E77A1C-C26C-889D-AD05-6FA1F12AB181}"/>
              </a:ext>
            </a:extLst>
          </p:cNvPr>
          <p:cNvGraphicFramePr>
            <a:graphicFrameLocks noGrp="1"/>
          </p:cNvGraphicFramePr>
          <p:nvPr>
            <p:ph idx="1"/>
            <p:extLst>
              <p:ext uri="{D42A27DB-BD31-4B8C-83A1-F6EECF244321}">
                <p14:modId xmlns:p14="http://schemas.microsoft.com/office/powerpoint/2010/main" val="1098909650"/>
              </p:ext>
            </p:extLst>
          </p:nvPr>
        </p:nvGraphicFramePr>
        <p:xfrm>
          <a:off x="237995" y="965771"/>
          <a:ext cx="12377558" cy="43327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E7431A7E-2FB0-5706-20B1-6CDE4DAD8FEE}"/>
              </a:ext>
            </a:extLst>
          </p:cNvPr>
          <p:cNvSpPr txBox="1">
            <a:spLocks/>
          </p:cNvSpPr>
          <p:nvPr/>
        </p:nvSpPr>
        <p:spPr bwMode="auto">
          <a:xfrm>
            <a:off x="739468" y="262417"/>
            <a:ext cx="11657610" cy="1030313"/>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Lung Alone Transplants, 2005-2023</a:t>
            </a:r>
            <a:br>
              <a:rPr lang="en-US" sz="3200" kern="0">
                <a:solidFill>
                  <a:srgbClr val="002060"/>
                </a:solidFill>
              </a:rPr>
            </a:br>
            <a:r>
              <a:rPr lang="en-US" sz="3200" kern="0">
                <a:solidFill>
                  <a:srgbClr val="002060"/>
                </a:solidFill>
              </a:rPr>
              <a:t>Kaplan-Meier Survival within 1 Year by Era </a:t>
            </a:r>
            <a:br>
              <a:rPr lang="en-US" sz="3200" kern="0">
                <a:solidFill>
                  <a:srgbClr val="002060"/>
                </a:solidFill>
              </a:rPr>
            </a:br>
            <a:endParaRPr lang="en-US" sz="3200" kern="0">
              <a:solidFill>
                <a:srgbClr val="002060"/>
              </a:solidFill>
            </a:endParaRPr>
          </a:p>
        </p:txBody>
      </p:sp>
      <p:sp>
        <p:nvSpPr>
          <p:cNvPr id="2" name="Rectangle 1">
            <a:extLst>
              <a:ext uri="{FF2B5EF4-FFF2-40B4-BE49-F238E27FC236}">
                <a16:creationId xmlns:a16="http://schemas.microsoft.com/office/drawing/2014/main" id="{1C85950C-D55E-46A2-FE4E-E8BE5BD60C5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3" name="Table 2">
            <a:extLst>
              <a:ext uri="{FF2B5EF4-FFF2-40B4-BE49-F238E27FC236}">
                <a16:creationId xmlns:a16="http://schemas.microsoft.com/office/drawing/2014/main" id="{820C51EC-879D-BDFD-365B-7EE5AE8D44D2}"/>
              </a:ext>
            </a:extLst>
          </p:cNvPr>
          <p:cNvGraphicFramePr>
            <a:graphicFrameLocks noGrp="1"/>
          </p:cNvGraphicFramePr>
          <p:nvPr>
            <p:extLst>
              <p:ext uri="{D42A27DB-BD31-4B8C-83A1-F6EECF244321}">
                <p14:modId xmlns:p14="http://schemas.microsoft.com/office/powerpoint/2010/main" val="807185898"/>
              </p:ext>
            </p:extLst>
          </p:nvPr>
        </p:nvGraphicFramePr>
        <p:xfrm>
          <a:off x="136187" y="5352934"/>
          <a:ext cx="12479366" cy="617220"/>
        </p:xfrm>
        <a:graphic>
          <a:graphicData uri="http://schemas.openxmlformats.org/drawingml/2006/table">
            <a:tbl>
              <a:tblPr>
                <a:effectLst/>
                <a:tableStyleId>{69C7853C-536D-4A76-A0AE-DD22124D55A5}</a:tableStyleId>
              </a:tblPr>
              <a:tblGrid>
                <a:gridCol w="1012164">
                  <a:extLst>
                    <a:ext uri="{9D8B030D-6E8A-4147-A177-3AD203B41FA5}">
                      <a16:colId xmlns:a16="http://schemas.microsoft.com/office/drawing/2014/main" val="317221400"/>
                    </a:ext>
                  </a:extLst>
                </a:gridCol>
                <a:gridCol w="910761">
                  <a:extLst>
                    <a:ext uri="{9D8B030D-6E8A-4147-A177-3AD203B41FA5}">
                      <a16:colId xmlns:a16="http://schemas.microsoft.com/office/drawing/2014/main" val="279950494"/>
                    </a:ext>
                  </a:extLst>
                </a:gridCol>
                <a:gridCol w="898284">
                  <a:extLst>
                    <a:ext uri="{9D8B030D-6E8A-4147-A177-3AD203B41FA5}">
                      <a16:colId xmlns:a16="http://schemas.microsoft.com/office/drawing/2014/main" val="1789990235"/>
                    </a:ext>
                  </a:extLst>
                </a:gridCol>
                <a:gridCol w="885811">
                  <a:extLst>
                    <a:ext uri="{9D8B030D-6E8A-4147-A177-3AD203B41FA5}">
                      <a16:colId xmlns:a16="http://schemas.microsoft.com/office/drawing/2014/main" val="1508922394"/>
                    </a:ext>
                  </a:extLst>
                </a:gridCol>
                <a:gridCol w="810952">
                  <a:extLst>
                    <a:ext uri="{9D8B030D-6E8A-4147-A177-3AD203B41FA5}">
                      <a16:colId xmlns:a16="http://schemas.microsoft.com/office/drawing/2014/main" val="3101902195"/>
                    </a:ext>
                  </a:extLst>
                </a:gridCol>
                <a:gridCol w="973142">
                  <a:extLst>
                    <a:ext uri="{9D8B030D-6E8A-4147-A177-3AD203B41FA5}">
                      <a16:colId xmlns:a16="http://schemas.microsoft.com/office/drawing/2014/main" val="1064153591"/>
                    </a:ext>
                  </a:extLst>
                </a:gridCol>
                <a:gridCol w="985619">
                  <a:extLst>
                    <a:ext uri="{9D8B030D-6E8A-4147-A177-3AD203B41FA5}">
                      <a16:colId xmlns:a16="http://schemas.microsoft.com/office/drawing/2014/main" val="1222942607"/>
                    </a:ext>
                  </a:extLst>
                </a:gridCol>
                <a:gridCol w="873332">
                  <a:extLst>
                    <a:ext uri="{9D8B030D-6E8A-4147-A177-3AD203B41FA5}">
                      <a16:colId xmlns:a16="http://schemas.microsoft.com/office/drawing/2014/main" val="694065554"/>
                    </a:ext>
                  </a:extLst>
                </a:gridCol>
                <a:gridCol w="885809">
                  <a:extLst>
                    <a:ext uri="{9D8B030D-6E8A-4147-A177-3AD203B41FA5}">
                      <a16:colId xmlns:a16="http://schemas.microsoft.com/office/drawing/2014/main" val="2377037578"/>
                    </a:ext>
                  </a:extLst>
                </a:gridCol>
                <a:gridCol w="923237">
                  <a:extLst>
                    <a:ext uri="{9D8B030D-6E8A-4147-A177-3AD203B41FA5}">
                      <a16:colId xmlns:a16="http://schemas.microsoft.com/office/drawing/2014/main" val="2132622560"/>
                    </a:ext>
                  </a:extLst>
                </a:gridCol>
                <a:gridCol w="935714">
                  <a:extLst>
                    <a:ext uri="{9D8B030D-6E8A-4147-A177-3AD203B41FA5}">
                      <a16:colId xmlns:a16="http://schemas.microsoft.com/office/drawing/2014/main" val="477171754"/>
                    </a:ext>
                  </a:extLst>
                </a:gridCol>
                <a:gridCol w="910761">
                  <a:extLst>
                    <a:ext uri="{9D8B030D-6E8A-4147-A177-3AD203B41FA5}">
                      <a16:colId xmlns:a16="http://schemas.microsoft.com/office/drawing/2014/main" val="1074110077"/>
                    </a:ext>
                  </a:extLst>
                </a:gridCol>
                <a:gridCol w="973143">
                  <a:extLst>
                    <a:ext uri="{9D8B030D-6E8A-4147-A177-3AD203B41FA5}">
                      <a16:colId xmlns:a16="http://schemas.microsoft.com/office/drawing/2014/main" val="949714205"/>
                    </a:ext>
                  </a:extLst>
                </a:gridCol>
                <a:gridCol w="500637">
                  <a:extLst>
                    <a:ext uri="{9D8B030D-6E8A-4147-A177-3AD203B41FA5}">
                      <a16:colId xmlns:a16="http://schemas.microsoft.com/office/drawing/2014/main" val="3242607391"/>
                    </a:ext>
                  </a:extLst>
                </a:gridCol>
              </a:tblGrid>
              <a:tr h="193303">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312</a:t>
                      </a:r>
                    </a:p>
                  </a:txBody>
                  <a:tcPr marL="7620" marR="7620" marT="7620" marB="0">
                    <a:solidFill>
                      <a:schemeClr val="tx1"/>
                    </a:solidFill>
                  </a:tcPr>
                </a:tc>
                <a:extLst>
                  <a:ext uri="{0D108BD9-81ED-4DB2-BD59-A6C34878D82A}">
                    <a16:rowId xmlns:a16="http://schemas.microsoft.com/office/drawing/2014/main" val="2763635583"/>
                  </a:ext>
                </a:extLst>
              </a:tr>
              <a:tr h="193303">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476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447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431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397</a:t>
                      </a:r>
                    </a:p>
                  </a:txBody>
                  <a:tcPr marL="7620" marR="7620" marT="7620" marB="0">
                    <a:solidFill>
                      <a:schemeClr val="tx1"/>
                    </a:solidFill>
                  </a:tcPr>
                </a:tc>
                <a:extLst>
                  <a:ext uri="{0D108BD9-81ED-4DB2-BD59-A6C34878D82A}">
                    <a16:rowId xmlns:a16="http://schemas.microsoft.com/office/drawing/2014/main" val="2925383263"/>
                  </a:ext>
                </a:extLst>
              </a:tr>
              <a:tr h="193303">
                <a:tc>
                  <a:txBody>
                    <a:bodyPr/>
                    <a:lstStyle/>
                    <a:p>
                      <a:pPr algn="l" fontAlgn="ctr"/>
                      <a:r>
                        <a:rPr lang="en-US" sz="1300" b="1" u="none" strike="noStrike">
                          <a:solidFill>
                            <a:srgbClr val="FF0000"/>
                          </a:solidFill>
                          <a:effectLst/>
                        </a:rPr>
                        <a:t>2018-2023</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273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221</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6EB6D6CE-6AED-3333-681F-6E527A9D1E47}"/>
              </a:ext>
            </a:extLst>
          </p:cNvPr>
          <p:cNvSpPr txBox="1"/>
          <p:nvPr/>
        </p:nvSpPr>
        <p:spPr>
          <a:xfrm>
            <a:off x="6030337" y="6180152"/>
            <a:ext cx="1622560" cy="338554"/>
          </a:xfrm>
          <a:prstGeom prst="rect">
            <a:avLst/>
          </a:prstGeom>
          <a:noFill/>
        </p:spPr>
        <p:txBody>
          <a:bodyPr wrap="none" rtlCol="0">
            <a:spAutoFit/>
          </a:bodyPr>
          <a:lstStyle/>
          <a:p>
            <a:r>
              <a:rPr lang="en-US" sz="1600" b="1">
                <a:solidFill>
                  <a:schemeClr val="bg2"/>
                </a:solidFill>
              </a:rPr>
              <a:t>Number at risk</a:t>
            </a:r>
          </a:p>
        </p:txBody>
      </p:sp>
      <p:sp>
        <p:nvSpPr>
          <p:cNvPr id="7" name="TextBox 6">
            <a:extLst>
              <a:ext uri="{FF2B5EF4-FFF2-40B4-BE49-F238E27FC236}">
                <a16:creationId xmlns:a16="http://schemas.microsoft.com/office/drawing/2014/main" id="{6D6B8C33-803D-6EE1-E66F-603D7E671FD2}"/>
              </a:ext>
            </a:extLst>
          </p:cNvPr>
          <p:cNvSpPr txBox="1"/>
          <p:nvPr/>
        </p:nvSpPr>
        <p:spPr>
          <a:xfrm>
            <a:off x="8038226" y="6637922"/>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1128436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A22D-E012-45B1-EEDE-4B3F0EF178C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24FEBD-10B1-6858-24C7-B13FA892F87A}"/>
              </a:ext>
            </a:extLst>
          </p:cNvPr>
          <p:cNvGraphicFramePr>
            <a:graphicFrameLocks noGrp="1"/>
          </p:cNvGraphicFramePr>
          <p:nvPr>
            <p:ph idx="1"/>
            <p:extLst>
              <p:ext uri="{D42A27DB-BD31-4B8C-83A1-F6EECF244321}">
                <p14:modId xmlns:p14="http://schemas.microsoft.com/office/powerpoint/2010/main" val="3172299081"/>
              </p:ext>
            </p:extLst>
          </p:nvPr>
        </p:nvGraphicFramePr>
        <p:xfrm>
          <a:off x="136185" y="890772"/>
          <a:ext cx="12437923" cy="483487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80E1E2D1-BFF5-B6FD-500A-C137A7C3061F}"/>
              </a:ext>
            </a:extLst>
          </p:cNvPr>
          <p:cNvSpPr txBox="1">
            <a:spLocks/>
          </p:cNvSpPr>
          <p:nvPr/>
        </p:nvSpPr>
        <p:spPr bwMode="auto">
          <a:xfrm>
            <a:off x="342897" y="62372"/>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Lung Alone Transplants, 2005-2020</a:t>
            </a:r>
          </a:p>
          <a:p>
            <a:r>
              <a:rPr lang="en-US" sz="3200" kern="0">
                <a:solidFill>
                  <a:srgbClr val="002060"/>
                </a:solidFill>
              </a:rPr>
              <a:t>Kaplan-Meier Conditional Survival within 5 Years by Era</a:t>
            </a:r>
          </a:p>
        </p:txBody>
      </p:sp>
      <p:sp>
        <p:nvSpPr>
          <p:cNvPr id="2" name="Rectangle 1">
            <a:extLst>
              <a:ext uri="{FF2B5EF4-FFF2-40B4-BE49-F238E27FC236}">
                <a16:creationId xmlns:a16="http://schemas.microsoft.com/office/drawing/2014/main" id="{A6A043B6-3DD8-9D2C-27FD-CA573514AA8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5" name="Table 4">
            <a:extLst>
              <a:ext uri="{FF2B5EF4-FFF2-40B4-BE49-F238E27FC236}">
                <a16:creationId xmlns:a16="http://schemas.microsoft.com/office/drawing/2014/main" id="{901DF244-3778-2462-7DB7-443C372BACA8}"/>
              </a:ext>
            </a:extLst>
          </p:cNvPr>
          <p:cNvGraphicFramePr>
            <a:graphicFrameLocks noGrp="1"/>
          </p:cNvGraphicFramePr>
          <p:nvPr>
            <p:extLst>
              <p:ext uri="{D42A27DB-BD31-4B8C-83A1-F6EECF244321}">
                <p14:modId xmlns:p14="http://schemas.microsoft.com/office/powerpoint/2010/main" val="1693203025"/>
              </p:ext>
            </p:extLst>
          </p:nvPr>
        </p:nvGraphicFramePr>
        <p:xfrm>
          <a:off x="136185" y="5692395"/>
          <a:ext cx="12322512" cy="617220"/>
        </p:xfrm>
        <a:graphic>
          <a:graphicData uri="http://schemas.openxmlformats.org/drawingml/2006/table">
            <a:tbl>
              <a:tblPr>
                <a:effectLst/>
                <a:tableStyleId>{69C7853C-536D-4A76-A0AE-DD22124D55A5}</a:tableStyleId>
              </a:tblPr>
              <a:tblGrid>
                <a:gridCol w="1043496">
                  <a:extLst>
                    <a:ext uri="{9D8B030D-6E8A-4147-A177-3AD203B41FA5}">
                      <a16:colId xmlns:a16="http://schemas.microsoft.com/office/drawing/2014/main" val="317221400"/>
                    </a:ext>
                  </a:extLst>
                </a:gridCol>
                <a:gridCol w="2075148">
                  <a:extLst>
                    <a:ext uri="{9D8B030D-6E8A-4147-A177-3AD203B41FA5}">
                      <a16:colId xmlns:a16="http://schemas.microsoft.com/office/drawing/2014/main" val="279950494"/>
                    </a:ext>
                  </a:extLst>
                </a:gridCol>
                <a:gridCol w="2296885">
                  <a:extLst>
                    <a:ext uri="{9D8B030D-6E8A-4147-A177-3AD203B41FA5}">
                      <a16:colId xmlns:a16="http://schemas.microsoft.com/office/drawing/2014/main" val="3101902195"/>
                    </a:ext>
                  </a:extLst>
                </a:gridCol>
                <a:gridCol w="2307772">
                  <a:extLst>
                    <a:ext uri="{9D8B030D-6E8A-4147-A177-3AD203B41FA5}">
                      <a16:colId xmlns:a16="http://schemas.microsoft.com/office/drawing/2014/main" val="1064153591"/>
                    </a:ext>
                  </a:extLst>
                </a:gridCol>
                <a:gridCol w="2155371">
                  <a:extLst>
                    <a:ext uri="{9D8B030D-6E8A-4147-A177-3AD203B41FA5}">
                      <a16:colId xmlns:a16="http://schemas.microsoft.com/office/drawing/2014/main" val="1222942607"/>
                    </a:ext>
                  </a:extLst>
                </a:gridCol>
                <a:gridCol w="1763486">
                  <a:extLst>
                    <a:ext uri="{9D8B030D-6E8A-4147-A177-3AD203B41FA5}">
                      <a16:colId xmlns:a16="http://schemas.microsoft.com/office/drawing/2014/main" val="2377037578"/>
                    </a:ext>
                  </a:extLst>
                </a:gridCol>
                <a:gridCol w="680354">
                  <a:extLst>
                    <a:ext uri="{9D8B030D-6E8A-4147-A177-3AD203B41FA5}">
                      <a16:colId xmlns:a16="http://schemas.microsoft.com/office/drawing/2014/main" val="477171754"/>
                    </a:ext>
                  </a:extLst>
                </a:gridCol>
              </a:tblGrid>
              <a:tr h="193964">
                <a:tc>
                  <a:txBody>
                    <a:bodyPr/>
                    <a:lstStyle/>
                    <a:p>
                      <a:pPr algn="l" fontAlgn="ctr"/>
                      <a:r>
                        <a:rPr lang="en-US" sz="1300" b="1" u="none" strike="noStrike">
                          <a:solidFill>
                            <a:srgbClr val="00B0F0"/>
                          </a:solidFill>
                          <a:effectLst/>
                        </a:rPr>
                        <a:t>2005-2009</a:t>
                      </a:r>
                      <a:endParaRPr lang="en-US" sz="1300" b="1" i="0" u="none" strike="noStrike">
                        <a:solidFill>
                          <a:srgbClr val="00B0F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00B050"/>
                          </a:solidFill>
                          <a:effectLst/>
                        </a:rPr>
                        <a:t>2010-2017</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239</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rgbClr val="FF0000"/>
                          </a:solidFill>
                          <a:effectLst/>
                        </a:rPr>
                        <a:t>2018-2020</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6" name="TextBox 5">
            <a:extLst>
              <a:ext uri="{FF2B5EF4-FFF2-40B4-BE49-F238E27FC236}">
                <a16:creationId xmlns:a16="http://schemas.microsoft.com/office/drawing/2014/main" id="{819B9A7C-7C38-F1EF-8DCE-A4EE5847FA61}"/>
              </a:ext>
            </a:extLst>
          </p:cNvPr>
          <p:cNvSpPr txBox="1"/>
          <p:nvPr/>
        </p:nvSpPr>
        <p:spPr>
          <a:xfrm>
            <a:off x="5943917" y="6388960"/>
            <a:ext cx="1622560" cy="338554"/>
          </a:xfrm>
          <a:prstGeom prst="rect">
            <a:avLst/>
          </a:prstGeom>
          <a:noFill/>
        </p:spPr>
        <p:txBody>
          <a:bodyPr wrap="none" rtlCol="0">
            <a:spAutoFit/>
          </a:bodyPr>
          <a:lstStyle/>
          <a:p>
            <a:r>
              <a:rPr lang="en-US" sz="1600" b="1">
                <a:solidFill>
                  <a:schemeClr val="bg2"/>
                </a:solidFill>
              </a:rPr>
              <a:t>Number at risk</a:t>
            </a:r>
          </a:p>
        </p:txBody>
      </p:sp>
      <p:sp>
        <p:nvSpPr>
          <p:cNvPr id="3" name="TextBox 2">
            <a:extLst>
              <a:ext uri="{FF2B5EF4-FFF2-40B4-BE49-F238E27FC236}">
                <a16:creationId xmlns:a16="http://schemas.microsoft.com/office/drawing/2014/main" id="{709F1A73-EE27-CEDA-52DA-3D8E1D28EE4B}"/>
              </a:ext>
            </a:extLst>
          </p:cNvPr>
          <p:cNvSpPr txBox="1"/>
          <p:nvPr/>
        </p:nvSpPr>
        <p:spPr>
          <a:xfrm>
            <a:off x="7920235" y="6606291"/>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2360773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6AB6-C12C-6D14-B6DC-29B2E412504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48BE79-F13E-3FA7-3285-DF3E80632C3F}"/>
              </a:ext>
            </a:extLst>
          </p:cNvPr>
          <p:cNvGraphicFramePr>
            <a:graphicFrameLocks noGrp="1"/>
          </p:cNvGraphicFramePr>
          <p:nvPr>
            <p:ph idx="1"/>
            <p:extLst>
              <p:ext uri="{D42A27DB-BD31-4B8C-83A1-F6EECF244321}">
                <p14:modId xmlns:p14="http://schemas.microsoft.com/office/powerpoint/2010/main" val="388849160"/>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C57F9D1C-C027-C98C-CB1E-6555F4CFA219}"/>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Lung Alone Transplants, 2018-2023</a:t>
            </a:r>
            <a:br>
              <a:rPr lang="en-US" sz="3200" kern="0">
                <a:solidFill>
                  <a:srgbClr val="002060"/>
                </a:solidFill>
              </a:rPr>
            </a:br>
            <a:r>
              <a:rPr lang="en-US" sz="3200" kern="0">
                <a:solidFill>
                  <a:srgbClr val="002060"/>
                </a:solidFill>
              </a:rPr>
              <a:t>Kaplan-Meier Survival within 1 Year by Recipient Age </a:t>
            </a:r>
            <a:br>
              <a:rPr lang="en-US" sz="3200" kern="0">
                <a:solidFill>
                  <a:srgbClr val="002060"/>
                </a:solidFill>
              </a:rPr>
            </a:br>
            <a:endParaRPr lang="en-US" sz="3200" kern="0">
              <a:solidFill>
                <a:srgbClr val="002060"/>
              </a:solidFill>
            </a:endParaRPr>
          </a:p>
        </p:txBody>
      </p:sp>
      <p:sp>
        <p:nvSpPr>
          <p:cNvPr id="3" name="Rectangle 2">
            <a:extLst>
              <a:ext uri="{FF2B5EF4-FFF2-40B4-BE49-F238E27FC236}">
                <a16:creationId xmlns:a16="http://schemas.microsoft.com/office/drawing/2014/main" id="{91043CF6-A776-3218-2989-5FBDE269A81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7D900ACB-5014-D601-7201-F710247E8DE1}"/>
                  </a:ext>
                </a:extLst>
              </p:cNvPr>
              <p:cNvGraphicFramePr>
                <a:graphicFrameLocks noGrp="1"/>
              </p:cNvGraphicFramePr>
              <p:nvPr>
                <p:extLst>
                  <p:ext uri="{D42A27DB-BD31-4B8C-83A1-F6EECF244321}">
                    <p14:modId xmlns:p14="http://schemas.microsoft.com/office/powerpoint/2010/main" val="2729096443"/>
                  </p:ext>
                </p:extLst>
              </p:nvPr>
            </p:nvGraphicFramePr>
            <p:xfrm>
              <a:off x="136183" y="5335267"/>
              <a:ext cx="12529225" cy="102870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0">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258</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1326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1174</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6416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5656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5571</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9323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8862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8641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8549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8460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8244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8176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8117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7988</a:t>
                          </a:r>
                        </a:p>
                      </a:txBody>
                      <a:tcPr marL="7620" marR="7620" marT="7620" marB="0">
                        <a:solidFill>
                          <a:schemeClr val="tx1"/>
                        </a:solidFill>
                      </a:tcPr>
                    </a:tc>
                    <a:extLst>
                      <a:ext uri="{0D108BD9-81ED-4DB2-BD59-A6C34878D82A}">
                        <a16:rowId xmlns:a16="http://schemas.microsoft.com/office/drawing/2014/main" val="3869260773"/>
                      </a:ext>
                    </a:extLst>
                  </a:tr>
                  <a:tr h="188421">
                    <a:tc>
                      <a:txBody>
                        <a:bodyPr/>
                        <a:lstStyle/>
                        <a:p>
                          <a:pPr algn="l" fontAlgn="ctr"/>
                          <a14:m>
                            <m:oMath xmlns:m="http://schemas.openxmlformats.org/officeDocument/2006/math">
                              <m:r>
                                <a:rPr lang="en-US" sz="1300" b="1" i="1" u="none" strike="noStrike" smtClean="0">
                                  <a:solidFill>
                                    <a:srgbClr val="7030A0"/>
                                  </a:solidFill>
                                  <a:effectLst/>
                                  <a:latin typeface="Cambria Math" panose="02040503050406030204" pitchFamily="18" charset="0"/>
                                  <a:ea typeface="Cambria Math" panose="02040503050406030204" pitchFamily="18" charset="0"/>
                                </a:rPr>
                                <m:t>≥</m:t>
                              </m:r>
                            </m:oMath>
                          </a14:m>
                          <a:r>
                            <a:rPr lang="en-US" sz="1300" b="1" i="0" u="none" strike="noStrike">
                              <a:solidFill>
                                <a:srgbClr val="7030A0"/>
                              </a:solidFill>
                              <a:effectLst/>
                              <a:latin typeface="+mn-lt"/>
                            </a:rPr>
                            <a:t>70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2339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2163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2055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1970</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Choice>
        <mc:Fallback xmlns="">
          <p:graphicFrame>
            <p:nvGraphicFramePr>
              <p:cNvPr id="8" name="Table 7">
                <a:extLst>
                  <a:ext uri="{FF2B5EF4-FFF2-40B4-BE49-F238E27FC236}">
                    <a16:creationId xmlns:a16="http://schemas.microsoft.com/office/drawing/2014/main" id="{7D900ACB-5014-D601-7201-F710247E8DE1}"/>
                  </a:ext>
                </a:extLst>
              </p:cNvPr>
              <p:cNvGraphicFramePr>
                <a:graphicFrameLocks noGrp="1"/>
              </p:cNvGraphicFramePr>
              <p:nvPr>
                <p:extLst>
                  <p:ext uri="{D42A27DB-BD31-4B8C-83A1-F6EECF244321}">
                    <p14:modId xmlns:p14="http://schemas.microsoft.com/office/powerpoint/2010/main" val="2729096443"/>
                  </p:ext>
                </p:extLst>
              </p:nvPr>
            </p:nvGraphicFramePr>
            <p:xfrm>
              <a:off x="136183" y="5335267"/>
              <a:ext cx="12529225" cy="102870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205740">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258</a:t>
                          </a:r>
                        </a:p>
                      </a:txBody>
                      <a:tcPr marL="7620" marR="7620" marT="7620" marB="0">
                        <a:solidFill>
                          <a:schemeClr val="tx1"/>
                        </a:solidFill>
                      </a:tcPr>
                    </a:tc>
                    <a:extLst>
                      <a:ext uri="{0D108BD9-81ED-4DB2-BD59-A6C34878D82A}">
                        <a16:rowId xmlns:a16="http://schemas.microsoft.com/office/drawing/2014/main" val="2263289337"/>
                      </a:ext>
                    </a:extLst>
                  </a:tr>
                  <a:tr h="205740">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1326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1174</a:t>
                          </a:r>
                        </a:p>
                      </a:txBody>
                      <a:tcPr marL="7620" marR="7620" marT="7620" marB="0">
                        <a:solidFill>
                          <a:schemeClr val="tx1"/>
                        </a:solidFill>
                      </a:tcPr>
                    </a:tc>
                    <a:extLst>
                      <a:ext uri="{0D108BD9-81ED-4DB2-BD59-A6C34878D82A}">
                        <a16:rowId xmlns:a16="http://schemas.microsoft.com/office/drawing/2014/main" val="2763635583"/>
                      </a:ext>
                    </a:extLst>
                  </a:tr>
                  <a:tr h="205740">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6416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5818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5700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5656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5571</a:t>
                          </a:r>
                        </a:p>
                      </a:txBody>
                      <a:tcPr marL="7620" marR="7620" marT="7620" marB="0">
                        <a:solidFill>
                          <a:schemeClr val="tx1"/>
                        </a:solidFill>
                      </a:tcPr>
                    </a:tc>
                    <a:extLst>
                      <a:ext uri="{0D108BD9-81ED-4DB2-BD59-A6C34878D82A}">
                        <a16:rowId xmlns:a16="http://schemas.microsoft.com/office/drawing/2014/main" val="2925383263"/>
                      </a:ext>
                    </a:extLst>
                  </a:tr>
                  <a:tr h="205740">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9323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8862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8641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8549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8460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8306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8244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8176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8117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7988</a:t>
                          </a:r>
                        </a:p>
                      </a:txBody>
                      <a:tcPr marL="7620" marR="7620" marT="7620" marB="0">
                        <a:solidFill>
                          <a:schemeClr val="tx1"/>
                        </a:solidFill>
                      </a:tcPr>
                    </a:tc>
                    <a:extLst>
                      <a:ext uri="{0D108BD9-81ED-4DB2-BD59-A6C34878D82A}">
                        <a16:rowId xmlns:a16="http://schemas.microsoft.com/office/drawing/2014/main" val="3869260773"/>
                      </a:ext>
                    </a:extLst>
                  </a:tr>
                  <a:tr h="205740">
                    <a:tc>
                      <a:txBody>
                        <a:bodyPr/>
                        <a:lstStyle/>
                        <a:p>
                          <a:endParaRPr lang="en-US"/>
                        </a:p>
                      </a:txBody>
                      <a:tcPr marL="7620" marR="7620" marT="7620" marB="0" anchor="ctr">
                        <a:blipFill>
                          <a:blip r:embed="rId4"/>
                          <a:stretch>
                            <a:fillRect l="-641" t="-417647" r="-1219231" b="-47059"/>
                          </a:stretch>
                        </a:blipFill>
                      </a:tcPr>
                    </a:tc>
                    <a:tc>
                      <a:txBody>
                        <a:bodyPr/>
                        <a:lstStyle/>
                        <a:p>
                          <a:pPr algn="l" fontAlgn="t"/>
                          <a:r>
                            <a:rPr lang="en-US" sz="1300" b="1" i="0" u="none" strike="noStrike">
                              <a:solidFill>
                                <a:srgbClr val="000000"/>
                              </a:solidFill>
                              <a:effectLst/>
                              <a:latin typeface="+mn-lt"/>
                            </a:rPr>
                            <a:t>2339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2256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2163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2055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2004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1970</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Fallback>
      </mc:AlternateContent>
      <p:sp>
        <p:nvSpPr>
          <p:cNvPr id="5" name="TextBox 4">
            <a:extLst>
              <a:ext uri="{FF2B5EF4-FFF2-40B4-BE49-F238E27FC236}">
                <a16:creationId xmlns:a16="http://schemas.microsoft.com/office/drawing/2014/main" id="{3146782D-6502-B8E9-3EAE-B7545E98D5BB}"/>
              </a:ext>
            </a:extLst>
          </p:cNvPr>
          <p:cNvSpPr txBox="1"/>
          <p:nvPr/>
        </p:nvSpPr>
        <p:spPr>
          <a:xfrm>
            <a:off x="5989072" y="6438175"/>
            <a:ext cx="1622560" cy="338554"/>
          </a:xfrm>
          <a:prstGeom prst="rect">
            <a:avLst/>
          </a:prstGeom>
          <a:noFill/>
        </p:spPr>
        <p:txBody>
          <a:bodyPr wrap="non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F5CE7B82-38A5-9238-6EC9-BDD6ECF7B7D1}"/>
              </a:ext>
            </a:extLst>
          </p:cNvPr>
          <p:cNvSpPr txBox="1"/>
          <p:nvPr/>
        </p:nvSpPr>
        <p:spPr>
          <a:xfrm>
            <a:off x="8152464" y="6745476"/>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38148362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AC0DF-F4D5-8CED-F7B5-97EB4855B28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2F4144-5298-51CB-2B68-28922B77CD4E}"/>
              </a:ext>
            </a:extLst>
          </p:cNvPr>
          <p:cNvGraphicFramePr>
            <a:graphicFrameLocks noGrp="1"/>
          </p:cNvGraphicFramePr>
          <p:nvPr>
            <p:ph idx="1"/>
            <p:extLst>
              <p:ext uri="{D42A27DB-BD31-4B8C-83A1-F6EECF244321}">
                <p14:modId xmlns:p14="http://schemas.microsoft.com/office/powerpoint/2010/main" val="13403870"/>
              </p:ext>
            </p:extLst>
          </p:nvPr>
        </p:nvGraphicFramePr>
        <p:xfrm>
          <a:off x="199697" y="726275"/>
          <a:ext cx="12316705" cy="47927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14021DA4-D0CE-C00A-149D-8924A49D5559}"/>
              </a:ext>
            </a:extLst>
          </p:cNvPr>
          <p:cNvSpPr txBox="1">
            <a:spLocks/>
          </p:cNvSpPr>
          <p:nvPr/>
        </p:nvSpPr>
        <p:spPr bwMode="auto">
          <a:xfrm>
            <a:off x="285191" y="4413"/>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a:solidFill>
                  <a:srgbClr val="002060"/>
                </a:solidFill>
              </a:rPr>
              <a:t>Adult Primary Lung Alone Transplants, 2005-2020</a:t>
            </a:r>
          </a:p>
          <a:p>
            <a:r>
              <a:rPr lang="en-US" sz="2800" kern="0">
                <a:solidFill>
                  <a:srgbClr val="002060"/>
                </a:solidFill>
              </a:rPr>
              <a:t>Kaplan-Meier Conditional Survival within 5 Years by Recipient Age</a:t>
            </a:r>
          </a:p>
          <a:p>
            <a:endParaRPr lang="en-US" sz="2800" kern="0">
              <a:solidFill>
                <a:srgbClr val="002060"/>
              </a:solidFill>
            </a:endParaRPr>
          </a:p>
        </p:txBody>
      </p:sp>
      <p:sp>
        <p:nvSpPr>
          <p:cNvPr id="2" name="Rectangle 1">
            <a:extLst>
              <a:ext uri="{FF2B5EF4-FFF2-40B4-BE49-F238E27FC236}">
                <a16:creationId xmlns:a16="http://schemas.microsoft.com/office/drawing/2014/main" id="{75E34FDA-BF2F-7E38-9BD1-7724CFD6B10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2E23AA72-6517-C2E1-F6E0-2E1CD294490F}"/>
              </a:ext>
            </a:extLst>
          </p:cNvPr>
          <p:cNvSpPr txBox="1"/>
          <p:nvPr/>
        </p:nvSpPr>
        <p:spPr>
          <a:xfrm>
            <a:off x="5943917" y="6388960"/>
            <a:ext cx="1622560" cy="338554"/>
          </a:xfrm>
          <a:prstGeom prst="rect">
            <a:avLst/>
          </a:prstGeom>
          <a:noFill/>
        </p:spPr>
        <p:txBody>
          <a:bodyPr wrap="none" rtlCol="0">
            <a:spAutoFit/>
          </a:bodyPr>
          <a:lstStyle/>
          <a:p>
            <a:r>
              <a:rPr lang="en-US" sz="1600" b="1">
                <a:solidFill>
                  <a:schemeClr val="bg2"/>
                </a:solidFill>
              </a:rPr>
              <a:t>Number at risk</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4E311DE-D402-FBE0-ABFB-47A6D783FBBB}"/>
                  </a:ext>
                </a:extLst>
              </p:cNvPr>
              <p:cNvGraphicFramePr>
                <a:graphicFrameLocks noGrp="1"/>
              </p:cNvGraphicFramePr>
              <p:nvPr>
                <p:extLst>
                  <p:ext uri="{D42A27DB-BD31-4B8C-83A1-F6EECF244321}">
                    <p14:modId xmlns:p14="http://schemas.microsoft.com/office/powerpoint/2010/main" val="1017618605"/>
                  </p:ext>
                </p:extLst>
              </p:nvPr>
            </p:nvGraphicFramePr>
            <p:xfrm>
              <a:off x="285191" y="5360260"/>
              <a:ext cx="12154172" cy="1028700"/>
            </p:xfrm>
            <a:graphic>
              <a:graphicData uri="http://schemas.openxmlformats.org/drawingml/2006/table">
                <a:tbl>
                  <a:tblPr>
                    <a:effectLst/>
                    <a:tableStyleId>{69C7853C-536D-4A76-A0AE-DD22124D55A5}</a:tableStyleId>
                  </a:tblPr>
                  <a:tblGrid>
                    <a:gridCol w="1106998">
                      <a:extLst>
                        <a:ext uri="{9D8B030D-6E8A-4147-A177-3AD203B41FA5}">
                          <a16:colId xmlns:a16="http://schemas.microsoft.com/office/drawing/2014/main" val="317221400"/>
                        </a:ext>
                      </a:extLst>
                    </a:gridCol>
                    <a:gridCol w="1989875">
                      <a:extLst>
                        <a:ext uri="{9D8B030D-6E8A-4147-A177-3AD203B41FA5}">
                          <a16:colId xmlns:a16="http://schemas.microsoft.com/office/drawing/2014/main" val="279950494"/>
                        </a:ext>
                      </a:extLst>
                    </a:gridCol>
                    <a:gridCol w="2296886">
                      <a:extLst>
                        <a:ext uri="{9D8B030D-6E8A-4147-A177-3AD203B41FA5}">
                          <a16:colId xmlns:a16="http://schemas.microsoft.com/office/drawing/2014/main" val="1508922394"/>
                        </a:ext>
                      </a:extLst>
                    </a:gridCol>
                    <a:gridCol w="2100943">
                      <a:extLst>
                        <a:ext uri="{9D8B030D-6E8A-4147-A177-3AD203B41FA5}">
                          <a16:colId xmlns:a16="http://schemas.microsoft.com/office/drawing/2014/main" val="1222942607"/>
                        </a:ext>
                      </a:extLst>
                    </a:gridCol>
                    <a:gridCol w="2198914">
                      <a:extLst>
                        <a:ext uri="{9D8B030D-6E8A-4147-A177-3AD203B41FA5}">
                          <a16:colId xmlns:a16="http://schemas.microsoft.com/office/drawing/2014/main" val="2377037578"/>
                        </a:ext>
                      </a:extLst>
                    </a:gridCol>
                    <a:gridCol w="1632857">
                      <a:extLst>
                        <a:ext uri="{9D8B030D-6E8A-4147-A177-3AD203B41FA5}">
                          <a16:colId xmlns:a16="http://schemas.microsoft.com/office/drawing/2014/main" val="3815364438"/>
                        </a:ext>
                      </a:extLst>
                    </a:gridCol>
                    <a:gridCol w="827699">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637</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3270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2144</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12494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7976</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12892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12887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11457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7382</a:t>
                          </a:r>
                        </a:p>
                      </a:txBody>
                      <a:tcPr marL="7620" marR="7620" marT="7620" marB="0">
                        <a:solidFill>
                          <a:schemeClr val="tx1"/>
                        </a:solidFill>
                      </a:tcPr>
                    </a:tc>
                    <a:extLst>
                      <a:ext uri="{0D108BD9-81ED-4DB2-BD59-A6C34878D82A}">
                        <a16:rowId xmlns:a16="http://schemas.microsoft.com/office/drawing/2014/main" val="3869260773"/>
                      </a:ext>
                    </a:extLst>
                  </a:tr>
                  <a:tr h="188421">
                    <a:tc>
                      <a:txBody>
                        <a:bodyPr/>
                        <a:lstStyle/>
                        <a:p>
                          <a:pPr algn="l" fontAlgn="ctr"/>
                          <a14:m>
                            <m:oMath xmlns:m="http://schemas.openxmlformats.org/officeDocument/2006/math">
                              <m:r>
                                <a:rPr lang="en-US" sz="1300" b="1" i="1" u="none" strike="noStrike" smtClean="0">
                                  <a:solidFill>
                                    <a:srgbClr val="7030A0"/>
                                  </a:solidFill>
                                  <a:effectLst/>
                                  <a:latin typeface="Cambria Math" panose="02040503050406030204" pitchFamily="18" charset="0"/>
                                  <a:ea typeface="Cambria Math" panose="02040503050406030204" pitchFamily="18" charset="0"/>
                                </a:rPr>
                                <m:t>≥</m:t>
                              </m:r>
                            </m:oMath>
                          </a14:m>
                          <a:r>
                            <a:rPr lang="en-US" sz="1300" b="1" i="0" u="none" strike="noStrike">
                              <a:solidFill>
                                <a:srgbClr val="7030A0"/>
                              </a:solidFill>
                              <a:effectLst/>
                              <a:latin typeface="+mn-lt"/>
                            </a:rPr>
                            <a:t>70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2121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992</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Choice>
        <mc:Fallback xmlns="">
          <p:graphicFrame>
            <p:nvGraphicFramePr>
              <p:cNvPr id="3" name="Table 2">
                <a:extLst>
                  <a:ext uri="{FF2B5EF4-FFF2-40B4-BE49-F238E27FC236}">
                    <a16:creationId xmlns:a16="http://schemas.microsoft.com/office/drawing/2014/main" id="{F4E311DE-D402-FBE0-ABFB-47A6D783FBBB}"/>
                  </a:ext>
                </a:extLst>
              </p:cNvPr>
              <p:cNvGraphicFramePr>
                <a:graphicFrameLocks noGrp="1"/>
              </p:cNvGraphicFramePr>
              <p:nvPr>
                <p:extLst>
                  <p:ext uri="{D42A27DB-BD31-4B8C-83A1-F6EECF244321}">
                    <p14:modId xmlns:p14="http://schemas.microsoft.com/office/powerpoint/2010/main" val="1017618605"/>
                  </p:ext>
                </p:extLst>
              </p:nvPr>
            </p:nvGraphicFramePr>
            <p:xfrm>
              <a:off x="285191" y="5360260"/>
              <a:ext cx="12154172" cy="1028700"/>
            </p:xfrm>
            <a:graphic>
              <a:graphicData uri="http://schemas.openxmlformats.org/drawingml/2006/table">
                <a:tbl>
                  <a:tblPr>
                    <a:effectLst/>
                    <a:tableStyleId>{69C7853C-536D-4A76-A0AE-DD22124D55A5}</a:tableStyleId>
                  </a:tblPr>
                  <a:tblGrid>
                    <a:gridCol w="1106998">
                      <a:extLst>
                        <a:ext uri="{9D8B030D-6E8A-4147-A177-3AD203B41FA5}">
                          <a16:colId xmlns:a16="http://schemas.microsoft.com/office/drawing/2014/main" val="317221400"/>
                        </a:ext>
                      </a:extLst>
                    </a:gridCol>
                    <a:gridCol w="1989875">
                      <a:extLst>
                        <a:ext uri="{9D8B030D-6E8A-4147-A177-3AD203B41FA5}">
                          <a16:colId xmlns:a16="http://schemas.microsoft.com/office/drawing/2014/main" val="279950494"/>
                        </a:ext>
                      </a:extLst>
                    </a:gridCol>
                    <a:gridCol w="2296886">
                      <a:extLst>
                        <a:ext uri="{9D8B030D-6E8A-4147-A177-3AD203B41FA5}">
                          <a16:colId xmlns:a16="http://schemas.microsoft.com/office/drawing/2014/main" val="1508922394"/>
                        </a:ext>
                      </a:extLst>
                    </a:gridCol>
                    <a:gridCol w="2100943">
                      <a:extLst>
                        <a:ext uri="{9D8B030D-6E8A-4147-A177-3AD203B41FA5}">
                          <a16:colId xmlns:a16="http://schemas.microsoft.com/office/drawing/2014/main" val="1222942607"/>
                        </a:ext>
                      </a:extLst>
                    </a:gridCol>
                    <a:gridCol w="2198914">
                      <a:extLst>
                        <a:ext uri="{9D8B030D-6E8A-4147-A177-3AD203B41FA5}">
                          <a16:colId xmlns:a16="http://schemas.microsoft.com/office/drawing/2014/main" val="2377037578"/>
                        </a:ext>
                      </a:extLst>
                    </a:gridCol>
                    <a:gridCol w="1632857">
                      <a:extLst>
                        <a:ext uri="{9D8B030D-6E8A-4147-A177-3AD203B41FA5}">
                          <a16:colId xmlns:a16="http://schemas.microsoft.com/office/drawing/2014/main" val="3815364438"/>
                        </a:ext>
                      </a:extLst>
                    </a:gridCol>
                    <a:gridCol w="827699">
                      <a:extLst>
                        <a:ext uri="{9D8B030D-6E8A-4147-A177-3AD203B41FA5}">
                          <a16:colId xmlns:a16="http://schemas.microsoft.com/office/drawing/2014/main" val="3242607391"/>
                        </a:ext>
                      </a:extLst>
                    </a:gridCol>
                  </a:tblGrid>
                  <a:tr h="205740">
                    <a:tc>
                      <a:txBody>
                        <a:bodyPr/>
                        <a:lstStyle/>
                        <a:p>
                          <a:pPr algn="l" fontAlgn="ctr"/>
                          <a:r>
                            <a:rPr lang="en-US" sz="1300" b="1" i="0" u="none" strike="noStrike">
                              <a:solidFill>
                                <a:srgbClr val="00B0F0"/>
                              </a:solidFill>
                              <a:effectLst/>
                              <a:latin typeface="+mn-lt"/>
                            </a:rPr>
                            <a:t>18-24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637</a:t>
                          </a:r>
                        </a:p>
                      </a:txBody>
                      <a:tcPr marL="7620" marR="7620" marT="7620" marB="0">
                        <a:solidFill>
                          <a:schemeClr val="tx1"/>
                        </a:solidFill>
                      </a:tcPr>
                    </a:tc>
                    <a:extLst>
                      <a:ext uri="{0D108BD9-81ED-4DB2-BD59-A6C34878D82A}">
                        <a16:rowId xmlns:a16="http://schemas.microsoft.com/office/drawing/2014/main" val="2263289337"/>
                      </a:ext>
                    </a:extLst>
                  </a:tr>
                  <a:tr h="205740">
                    <a:tc>
                      <a:txBody>
                        <a:bodyPr/>
                        <a:lstStyle/>
                        <a:p>
                          <a:pPr algn="l" fontAlgn="ctr"/>
                          <a:r>
                            <a:rPr lang="en-US" sz="1300" b="1" u="none" strike="noStrike">
                              <a:solidFill>
                                <a:srgbClr val="00B050"/>
                              </a:solidFill>
                              <a:effectLst/>
                            </a:rPr>
                            <a:t>25-39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3270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2144</a:t>
                          </a:r>
                        </a:p>
                      </a:txBody>
                      <a:tcPr marL="7620" marR="7620" marT="7620" marB="0">
                        <a:solidFill>
                          <a:schemeClr val="tx1"/>
                        </a:solidFill>
                      </a:tcPr>
                    </a:tc>
                    <a:extLst>
                      <a:ext uri="{0D108BD9-81ED-4DB2-BD59-A6C34878D82A}">
                        <a16:rowId xmlns:a16="http://schemas.microsoft.com/office/drawing/2014/main" val="2763635583"/>
                      </a:ext>
                    </a:extLst>
                  </a:tr>
                  <a:tr h="205740">
                    <a:tc>
                      <a:txBody>
                        <a:bodyPr/>
                        <a:lstStyle/>
                        <a:p>
                          <a:pPr algn="l" fontAlgn="ctr"/>
                          <a:r>
                            <a:rPr lang="en-US" sz="1300" b="1" u="none" strike="noStrike">
                              <a:solidFill>
                                <a:srgbClr val="FF0000"/>
                              </a:solidFill>
                              <a:effectLst/>
                            </a:rPr>
                            <a:t>40-59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12494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11268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7976</a:t>
                          </a:r>
                        </a:p>
                      </a:txBody>
                      <a:tcPr marL="7620" marR="7620" marT="7620" marB="0">
                        <a:solidFill>
                          <a:schemeClr val="tx1"/>
                        </a:solidFill>
                      </a:tcPr>
                    </a:tc>
                    <a:extLst>
                      <a:ext uri="{0D108BD9-81ED-4DB2-BD59-A6C34878D82A}">
                        <a16:rowId xmlns:a16="http://schemas.microsoft.com/office/drawing/2014/main" val="2925383263"/>
                      </a:ext>
                    </a:extLst>
                  </a:tr>
                  <a:tr h="205740">
                    <a:tc>
                      <a:txBody>
                        <a:bodyPr/>
                        <a:lstStyle/>
                        <a:p>
                          <a:pPr algn="l" fontAlgn="ctr"/>
                          <a:r>
                            <a:rPr lang="en-US" sz="1300" b="1" u="none" strike="noStrike">
                              <a:solidFill>
                                <a:schemeClr val="accent6">
                                  <a:lumMod val="75000"/>
                                </a:schemeClr>
                              </a:solidFill>
                              <a:effectLst/>
                            </a:rPr>
                            <a:t>60-69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12892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12887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11457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10242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9027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7382</a:t>
                          </a:r>
                        </a:p>
                      </a:txBody>
                      <a:tcPr marL="7620" marR="7620" marT="7620" marB="0">
                        <a:solidFill>
                          <a:schemeClr val="tx1"/>
                        </a:solidFill>
                      </a:tcPr>
                    </a:tc>
                    <a:extLst>
                      <a:ext uri="{0D108BD9-81ED-4DB2-BD59-A6C34878D82A}">
                        <a16:rowId xmlns:a16="http://schemas.microsoft.com/office/drawing/2014/main" val="3869260773"/>
                      </a:ext>
                    </a:extLst>
                  </a:tr>
                  <a:tr h="205740">
                    <a:tc>
                      <a:txBody>
                        <a:bodyPr/>
                        <a:lstStyle/>
                        <a:p>
                          <a:endParaRPr lang="en-US"/>
                        </a:p>
                      </a:txBody>
                      <a:tcPr marL="7620" marR="7620" marT="7620" marB="0" anchor="ctr">
                        <a:blipFill>
                          <a:blip r:embed="rId4"/>
                          <a:stretch>
                            <a:fillRect t="-420588" r="-997253" b="-44118"/>
                          </a:stretch>
                        </a:blipFill>
                      </a:tcPr>
                    </a:tc>
                    <a:tc>
                      <a:txBody>
                        <a:bodyPr/>
                        <a:lstStyle/>
                        <a:p>
                          <a:pPr algn="l" fontAlgn="t"/>
                          <a:r>
                            <a:rPr lang="en-US" sz="1300" b="1" i="0" u="none" strike="noStrike">
                              <a:solidFill>
                                <a:srgbClr val="000000"/>
                              </a:solidFill>
                              <a:effectLst/>
                              <a:latin typeface="+mn-lt"/>
                            </a:rPr>
                            <a:t>2121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992</a:t>
                          </a:r>
                        </a:p>
                      </a:txBody>
                      <a:tcPr marL="7620" marR="7620" marT="7620" marB="0">
                        <a:solidFill>
                          <a:schemeClr val="tx1"/>
                        </a:solidFill>
                      </a:tcPr>
                    </a:tc>
                    <a:extLst>
                      <a:ext uri="{0D108BD9-81ED-4DB2-BD59-A6C34878D82A}">
                        <a16:rowId xmlns:a16="http://schemas.microsoft.com/office/drawing/2014/main" val="2942427873"/>
                      </a:ext>
                    </a:extLst>
                  </a:tr>
                </a:tbl>
              </a:graphicData>
            </a:graphic>
          </p:graphicFrame>
        </mc:Fallback>
      </mc:AlternateContent>
      <p:sp>
        <p:nvSpPr>
          <p:cNvPr id="7" name="TextBox 6">
            <a:extLst>
              <a:ext uri="{FF2B5EF4-FFF2-40B4-BE49-F238E27FC236}">
                <a16:creationId xmlns:a16="http://schemas.microsoft.com/office/drawing/2014/main" id="{D34CBB13-C9E7-3B22-A4D8-FBD8C92B646E}"/>
              </a:ext>
            </a:extLst>
          </p:cNvPr>
          <p:cNvSpPr txBox="1"/>
          <p:nvPr/>
        </p:nvSpPr>
        <p:spPr>
          <a:xfrm>
            <a:off x="7920235" y="6606291"/>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198352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D1007-6D33-2413-5D58-0EF3A1B5717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B654B3-C870-B64D-E1A3-B2DD69C8D889}"/>
              </a:ext>
            </a:extLst>
          </p:cNvPr>
          <p:cNvGraphicFramePr>
            <a:graphicFrameLocks noGrp="1"/>
          </p:cNvGraphicFramePr>
          <p:nvPr>
            <p:ph idx="1"/>
            <p:extLst>
              <p:ext uri="{D42A27DB-BD31-4B8C-83A1-F6EECF244321}">
                <p14:modId xmlns:p14="http://schemas.microsoft.com/office/powerpoint/2010/main" val="1868303363"/>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D00683D4-34CB-C63F-EDEE-9F567AC994B7}"/>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000" kern="0">
                <a:solidFill>
                  <a:srgbClr val="002060"/>
                </a:solidFill>
              </a:rPr>
              <a:t>Pediatric Primary Lung Alone Transplants, 2005-2023</a:t>
            </a:r>
            <a:br>
              <a:rPr lang="en-US" sz="3000" kern="0">
                <a:solidFill>
                  <a:srgbClr val="002060"/>
                </a:solidFill>
              </a:rPr>
            </a:br>
            <a:r>
              <a:rPr lang="en-US" sz="3000" kern="0">
                <a:solidFill>
                  <a:srgbClr val="002060"/>
                </a:solidFill>
              </a:rPr>
              <a:t>Kaplan-Meier Survival within 1 Year by Recipient Age </a:t>
            </a:r>
            <a:br>
              <a:rPr lang="en-US" sz="3000" kern="0">
                <a:solidFill>
                  <a:srgbClr val="002060"/>
                </a:solidFill>
              </a:rPr>
            </a:br>
            <a:endParaRPr lang="en-US" sz="3000" kern="0">
              <a:solidFill>
                <a:srgbClr val="002060"/>
              </a:solidFill>
            </a:endParaRPr>
          </a:p>
        </p:txBody>
      </p:sp>
      <p:sp>
        <p:nvSpPr>
          <p:cNvPr id="3" name="Rectangle 2">
            <a:extLst>
              <a:ext uri="{FF2B5EF4-FFF2-40B4-BE49-F238E27FC236}">
                <a16:creationId xmlns:a16="http://schemas.microsoft.com/office/drawing/2014/main" id="{6BAA8A03-5AF4-02A2-2F7A-B84D23BD273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8" name="Table 7">
            <a:extLst>
              <a:ext uri="{FF2B5EF4-FFF2-40B4-BE49-F238E27FC236}">
                <a16:creationId xmlns:a16="http://schemas.microsoft.com/office/drawing/2014/main" id="{8B8ECEEB-5E19-0C89-D2AB-86E916849B65}"/>
              </a:ext>
            </a:extLst>
          </p:cNvPr>
          <p:cNvGraphicFramePr>
            <a:graphicFrameLocks noGrp="1"/>
          </p:cNvGraphicFramePr>
          <p:nvPr>
            <p:extLst>
              <p:ext uri="{D42A27DB-BD31-4B8C-83A1-F6EECF244321}">
                <p14:modId xmlns:p14="http://schemas.microsoft.com/office/powerpoint/2010/main" val="24173085"/>
              </p:ext>
            </p:extLst>
          </p:nvPr>
        </p:nvGraphicFramePr>
        <p:xfrm>
          <a:off x="136185" y="5375755"/>
          <a:ext cx="12529225" cy="82296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&lt;1 yrs</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00B050"/>
                          </a:solidFill>
                          <a:effectLst/>
                        </a:rPr>
                        <a:t>1-5 yrs</a:t>
                      </a:r>
                      <a:endParaRPr lang="en-US" sz="13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101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85</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6-10 yrs</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152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132</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11-17 yrs</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771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713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700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685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655</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68A74878-9968-CA30-579B-069E90E2A6B1}"/>
              </a:ext>
            </a:extLst>
          </p:cNvPr>
          <p:cNvSpPr txBox="1"/>
          <p:nvPr/>
        </p:nvSpPr>
        <p:spPr>
          <a:xfrm>
            <a:off x="5989072" y="6317340"/>
            <a:ext cx="1622560" cy="338554"/>
          </a:xfrm>
          <a:prstGeom prst="rect">
            <a:avLst/>
          </a:prstGeom>
          <a:noFill/>
        </p:spPr>
        <p:txBody>
          <a:bodyPr wrap="non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78DC0FD0-E923-43E2-9A65-8B39A0B74A81}"/>
              </a:ext>
            </a:extLst>
          </p:cNvPr>
          <p:cNvSpPr txBox="1"/>
          <p:nvPr/>
        </p:nvSpPr>
        <p:spPr>
          <a:xfrm>
            <a:off x="7920235" y="6606291"/>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195827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5264F26-4BFA-5A6D-C207-4FB5D3C02765}"/>
              </a:ext>
            </a:extLst>
          </p:cNvPr>
          <p:cNvGraphicFramePr>
            <a:graphicFrameLocks noGrp="1"/>
          </p:cNvGraphicFramePr>
          <p:nvPr>
            <p:ph idx="1"/>
            <p:extLst>
              <p:ext uri="{D42A27DB-BD31-4B8C-83A1-F6EECF244321}">
                <p14:modId xmlns:p14="http://schemas.microsoft.com/office/powerpoint/2010/main" val="1191100012"/>
              </p:ext>
            </p:extLst>
          </p:nvPr>
        </p:nvGraphicFramePr>
        <p:xfrm>
          <a:off x="762000" y="812799"/>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824F8E18-C85D-6321-F51A-AE4CD8C31D20}"/>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Adult and Pediatric Heart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E45FC5C6-98C7-2D7B-ED2A-64521876CC8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9" name="TextBox 8">
            <a:extLst>
              <a:ext uri="{FF2B5EF4-FFF2-40B4-BE49-F238E27FC236}">
                <a16:creationId xmlns:a16="http://schemas.microsoft.com/office/drawing/2014/main" id="{B9552023-8354-414F-6D74-1372DBB4E98A}"/>
              </a:ext>
            </a:extLst>
          </p:cNvPr>
          <p:cNvSpPr txBox="1"/>
          <p:nvPr/>
        </p:nvSpPr>
        <p:spPr>
          <a:xfrm>
            <a:off x="7695883" y="6400800"/>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1818361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A8D7-9919-4CA6-2297-879FE0B54F9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AC55DE-E0B9-E5FC-B096-CC7FC9E2837A}"/>
              </a:ext>
            </a:extLst>
          </p:cNvPr>
          <p:cNvGraphicFramePr>
            <a:graphicFrameLocks noGrp="1"/>
          </p:cNvGraphicFramePr>
          <p:nvPr>
            <p:ph idx="1"/>
            <p:extLst>
              <p:ext uri="{D42A27DB-BD31-4B8C-83A1-F6EECF244321}">
                <p14:modId xmlns:p14="http://schemas.microsoft.com/office/powerpoint/2010/main" val="1943793344"/>
              </p:ext>
            </p:extLst>
          </p:nvPr>
        </p:nvGraphicFramePr>
        <p:xfrm>
          <a:off x="136184" y="755263"/>
          <a:ext cx="12437925" cy="48107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405C8E1B-469D-A17C-A0E8-38F158A56891}"/>
              </a:ext>
            </a:extLst>
          </p:cNvPr>
          <p:cNvSpPr txBox="1">
            <a:spLocks/>
          </p:cNvSpPr>
          <p:nvPr/>
        </p:nvSpPr>
        <p:spPr bwMode="auto">
          <a:xfrm>
            <a:off x="342897" y="62372"/>
            <a:ext cx="12115800" cy="86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a:solidFill>
                  <a:srgbClr val="002060"/>
                </a:solidFill>
              </a:rPr>
              <a:t>Pediatric Primary Lung Alone Transplants, 2005-2020</a:t>
            </a:r>
          </a:p>
          <a:p>
            <a:r>
              <a:rPr lang="en-US" sz="2800" kern="0">
                <a:solidFill>
                  <a:srgbClr val="002060"/>
                </a:solidFill>
              </a:rPr>
              <a:t>Kaplan-Meier Conditional Survival within 5 Years by Recipient Age</a:t>
            </a:r>
          </a:p>
        </p:txBody>
      </p:sp>
      <p:sp>
        <p:nvSpPr>
          <p:cNvPr id="2" name="Rectangle 1">
            <a:extLst>
              <a:ext uri="{FF2B5EF4-FFF2-40B4-BE49-F238E27FC236}">
                <a16:creationId xmlns:a16="http://schemas.microsoft.com/office/drawing/2014/main" id="{3CA5E1AE-199A-E746-6BD4-81C315763E3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TextBox 5">
            <a:extLst>
              <a:ext uri="{FF2B5EF4-FFF2-40B4-BE49-F238E27FC236}">
                <a16:creationId xmlns:a16="http://schemas.microsoft.com/office/drawing/2014/main" id="{7DFF1414-9BD2-BFDC-7DD9-64AF8982039F}"/>
              </a:ext>
            </a:extLst>
          </p:cNvPr>
          <p:cNvSpPr txBox="1"/>
          <p:nvPr/>
        </p:nvSpPr>
        <p:spPr>
          <a:xfrm>
            <a:off x="5943917" y="6388960"/>
            <a:ext cx="1622560" cy="338554"/>
          </a:xfrm>
          <a:prstGeom prst="rect">
            <a:avLst/>
          </a:prstGeom>
          <a:noFill/>
        </p:spPr>
        <p:txBody>
          <a:bodyPr wrap="none" rtlCol="0">
            <a:spAutoFit/>
          </a:bodyPr>
          <a:lstStyle/>
          <a:p>
            <a:r>
              <a:rPr lang="en-US" sz="1600" b="1">
                <a:solidFill>
                  <a:schemeClr val="bg2"/>
                </a:solidFill>
              </a:rPr>
              <a:t>Number at risk</a:t>
            </a:r>
          </a:p>
        </p:txBody>
      </p:sp>
      <p:graphicFrame>
        <p:nvGraphicFramePr>
          <p:cNvPr id="3" name="Table 2">
            <a:extLst>
              <a:ext uri="{FF2B5EF4-FFF2-40B4-BE49-F238E27FC236}">
                <a16:creationId xmlns:a16="http://schemas.microsoft.com/office/drawing/2014/main" id="{7D4E29F1-6A5A-5386-C899-61632841E1E7}"/>
              </a:ext>
            </a:extLst>
          </p:cNvPr>
          <p:cNvGraphicFramePr>
            <a:graphicFrameLocks noGrp="1"/>
          </p:cNvGraphicFramePr>
          <p:nvPr>
            <p:extLst>
              <p:ext uri="{D42A27DB-BD31-4B8C-83A1-F6EECF244321}">
                <p14:modId xmlns:p14="http://schemas.microsoft.com/office/powerpoint/2010/main" val="592971160"/>
              </p:ext>
            </p:extLst>
          </p:nvPr>
        </p:nvGraphicFramePr>
        <p:xfrm>
          <a:off x="136184" y="5389347"/>
          <a:ext cx="12437925" cy="883920"/>
        </p:xfrm>
        <a:graphic>
          <a:graphicData uri="http://schemas.openxmlformats.org/drawingml/2006/table">
            <a:tbl>
              <a:tblPr>
                <a:effectLst/>
                <a:tableStyleId>{69C7853C-536D-4A76-A0AE-DD22124D55A5}</a:tableStyleId>
              </a:tblPr>
              <a:tblGrid>
                <a:gridCol w="930616">
                  <a:extLst>
                    <a:ext uri="{9D8B030D-6E8A-4147-A177-3AD203B41FA5}">
                      <a16:colId xmlns:a16="http://schemas.microsoft.com/office/drawing/2014/main" val="317221400"/>
                    </a:ext>
                  </a:extLst>
                </a:gridCol>
                <a:gridCol w="2275114">
                  <a:extLst>
                    <a:ext uri="{9D8B030D-6E8A-4147-A177-3AD203B41FA5}">
                      <a16:colId xmlns:a16="http://schemas.microsoft.com/office/drawing/2014/main" val="2377037578"/>
                    </a:ext>
                  </a:extLst>
                </a:gridCol>
                <a:gridCol w="2275115">
                  <a:extLst>
                    <a:ext uri="{9D8B030D-6E8A-4147-A177-3AD203B41FA5}">
                      <a16:colId xmlns:a16="http://schemas.microsoft.com/office/drawing/2014/main" val="2132622560"/>
                    </a:ext>
                  </a:extLst>
                </a:gridCol>
                <a:gridCol w="2286000">
                  <a:extLst>
                    <a:ext uri="{9D8B030D-6E8A-4147-A177-3AD203B41FA5}">
                      <a16:colId xmlns:a16="http://schemas.microsoft.com/office/drawing/2014/main" val="477171754"/>
                    </a:ext>
                  </a:extLst>
                </a:gridCol>
                <a:gridCol w="2231571">
                  <a:extLst>
                    <a:ext uri="{9D8B030D-6E8A-4147-A177-3AD203B41FA5}">
                      <a16:colId xmlns:a16="http://schemas.microsoft.com/office/drawing/2014/main" val="1074110077"/>
                    </a:ext>
                  </a:extLst>
                </a:gridCol>
                <a:gridCol w="1807029">
                  <a:extLst>
                    <a:ext uri="{9D8B030D-6E8A-4147-A177-3AD203B41FA5}">
                      <a16:colId xmlns:a16="http://schemas.microsoft.com/office/drawing/2014/main" val="949714205"/>
                    </a:ext>
                  </a:extLst>
                </a:gridCol>
                <a:gridCol w="632480">
                  <a:extLst>
                    <a:ext uri="{9D8B030D-6E8A-4147-A177-3AD203B41FA5}">
                      <a16:colId xmlns:a16="http://schemas.microsoft.com/office/drawing/2014/main" val="3242607391"/>
                    </a:ext>
                  </a:extLst>
                </a:gridCol>
              </a:tblGrid>
              <a:tr h="193964">
                <a:tc>
                  <a:txBody>
                    <a:bodyPr/>
                    <a:lstStyle/>
                    <a:p>
                      <a:pPr algn="l" fontAlgn="ctr"/>
                      <a:r>
                        <a:rPr lang="en-US" sz="1400" b="1" i="0" u="none" strike="noStrike">
                          <a:solidFill>
                            <a:srgbClr val="00B0F0"/>
                          </a:solidFill>
                          <a:effectLst/>
                          <a:latin typeface="+mn-lt"/>
                        </a:rPr>
                        <a:t>&lt;1 yrs</a:t>
                      </a:r>
                    </a:p>
                  </a:txBody>
                  <a:tcPr marL="7620" marR="7620" marT="7620" marB="0" anchor="ctr">
                    <a:solidFill>
                      <a:schemeClr val="tx1"/>
                    </a:solidFill>
                  </a:tcPr>
                </a:tc>
                <a:tc>
                  <a:txBody>
                    <a:bodyPr/>
                    <a:lstStyle/>
                    <a:p>
                      <a:pPr algn="l" fontAlgn="t"/>
                      <a:r>
                        <a:rPr lang="en-US" sz="1400" b="1" i="0" u="none" strike="noStrike">
                          <a:solidFill>
                            <a:srgbClr val="000000"/>
                          </a:solidFill>
                          <a:effectLst/>
                          <a:latin typeface="+mn-lt"/>
                        </a:rPr>
                        <a:t>53</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53</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46</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43</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38</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34</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400" b="1" u="none" strike="noStrike">
                          <a:solidFill>
                            <a:srgbClr val="00B050"/>
                          </a:solidFill>
                          <a:effectLst/>
                        </a:rPr>
                        <a:t>1-5 yrs</a:t>
                      </a:r>
                      <a:endParaRPr lang="en-US" sz="1400" b="1" i="0" u="none" strike="noStrike">
                        <a:solidFill>
                          <a:srgbClr val="00B050"/>
                        </a:solidFill>
                        <a:effectLst/>
                        <a:latin typeface="+mn-lt"/>
                      </a:endParaRPr>
                    </a:p>
                  </a:txBody>
                  <a:tcPr marL="7620" marR="7620" marT="7620" marB="0" anchor="ctr">
                    <a:solidFill>
                      <a:schemeClr val="tx1"/>
                    </a:solidFill>
                  </a:tcPr>
                </a:tc>
                <a:tc>
                  <a:txBody>
                    <a:bodyPr/>
                    <a:lstStyle/>
                    <a:p>
                      <a:pPr algn="l" fontAlgn="t"/>
                      <a:r>
                        <a:rPr lang="en-US" sz="1400" b="1" i="0" u="none" strike="noStrike">
                          <a:solidFill>
                            <a:srgbClr val="000000"/>
                          </a:solidFill>
                          <a:effectLst/>
                          <a:latin typeface="+mn-lt"/>
                        </a:rPr>
                        <a:t>75</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75</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62</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56</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51</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48</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400" b="1" u="none" strike="noStrike">
                          <a:solidFill>
                            <a:srgbClr val="FF0000"/>
                          </a:solidFill>
                          <a:effectLst/>
                        </a:rPr>
                        <a:t>6-10 yrs</a:t>
                      </a:r>
                      <a:endParaRPr lang="en-US" sz="14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400" b="1" i="0" u="none" strike="noStrike">
                          <a:solidFill>
                            <a:srgbClr val="000000"/>
                          </a:solidFill>
                          <a:effectLst/>
                          <a:latin typeface="+mn-lt"/>
                        </a:rPr>
                        <a:t>119</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119</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105</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91</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86</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79</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400" b="1" u="none" strike="noStrike">
                          <a:solidFill>
                            <a:schemeClr val="accent6">
                              <a:lumMod val="75000"/>
                            </a:schemeClr>
                          </a:solidFill>
                          <a:effectLst/>
                        </a:rPr>
                        <a:t>11-17 yrs</a:t>
                      </a:r>
                      <a:endParaRPr lang="en-US" sz="14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400" b="1" i="0" u="none" strike="noStrike">
                          <a:solidFill>
                            <a:srgbClr val="000000"/>
                          </a:solidFill>
                          <a:effectLst/>
                          <a:latin typeface="+mn-lt"/>
                        </a:rPr>
                        <a:t>601</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601</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493</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414</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365</a:t>
                      </a:r>
                    </a:p>
                  </a:txBody>
                  <a:tcPr marL="7620" marR="7620" marT="7620" marB="0">
                    <a:solidFill>
                      <a:schemeClr val="tx1"/>
                    </a:solidFill>
                  </a:tcPr>
                </a:tc>
                <a:tc>
                  <a:txBody>
                    <a:bodyPr/>
                    <a:lstStyle/>
                    <a:p>
                      <a:pPr algn="l" fontAlgn="t"/>
                      <a:r>
                        <a:rPr lang="en-US" sz="1400" b="1" i="0" u="none" strike="noStrike">
                          <a:solidFill>
                            <a:srgbClr val="000000"/>
                          </a:solidFill>
                          <a:effectLst/>
                          <a:latin typeface="+mn-lt"/>
                        </a:rPr>
                        <a:t>310</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F2DA36D1-F335-6049-BE52-D7088FAD6C65}"/>
              </a:ext>
            </a:extLst>
          </p:cNvPr>
          <p:cNvSpPr txBox="1"/>
          <p:nvPr/>
        </p:nvSpPr>
        <p:spPr>
          <a:xfrm>
            <a:off x="7920235" y="6606291"/>
            <a:ext cx="4358852" cy="523220"/>
          </a:xfrm>
          <a:prstGeom prst="rect">
            <a:avLst/>
          </a:prstGeom>
          <a:noFill/>
        </p:spPr>
        <p:txBody>
          <a:bodyPr wrap="square">
            <a:spAutoFit/>
          </a:bodyPr>
          <a:lstStyle/>
          <a:p>
            <a:r>
              <a:rPr lang="en-US" sz="1400" b="1" u="sng">
                <a:solidFill>
                  <a:srgbClr val="002060"/>
                </a:solidFill>
              </a:rPr>
              <a:t>Note</a:t>
            </a:r>
            <a:r>
              <a:rPr lang="en-US" sz="1400" b="1">
                <a:solidFill>
                  <a:srgbClr val="002060"/>
                </a:solidFill>
              </a:rPr>
              <a:t>: The Y-axis is truncated to better highlight the differences in survival rates.</a:t>
            </a:r>
            <a:endParaRPr lang="en-US" sz="1400"/>
          </a:p>
        </p:txBody>
      </p:sp>
    </p:spTree>
    <p:extLst>
      <p:ext uri="{BB962C8B-B14F-4D97-AF65-F5344CB8AC3E}">
        <p14:creationId xmlns:p14="http://schemas.microsoft.com/office/powerpoint/2010/main" val="3187810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ADF3-B8A1-4928-CA05-A036ED28644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1BDDAD46-A785-E336-77C4-199C3FBE4CB0}"/>
              </a:ext>
            </a:extLst>
          </p:cNvPr>
          <p:cNvSpPr txBox="1"/>
          <p:nvPr/>
        </p:nvSpPr>
        <p:spPr>
          <a:xfrm>
            <a:off x="135465" y="1834229"/>
            <a:ext cx="12530666" cy="716030"/>
          </a:xfrm>
          <a:prstGeom prst="rect">
            <a:avLst/>
          </a:prstGeom>
          <a:noFill/>
        </p:spPr>
        <p:txBody>
          <a:bodyPr wrap="square" rtlCol="0">
            <a:spAutoFit/>
          </a:bodyPr>
          <a:lstStyle/>
          <a:p>
            <a:pPr algn="ctr"/>
            <a:r>
              <a:rPr lang="en-US" sz="4053" b="1">
                <a:solidFill>
                  <a:schemeClr val="bg1"/>
                </a:solidFill>
              </a:rPr>
              <a:t>PRIMARY LUNG ALONE TRANSPLANTATION  </a:t>
            </a:r>
            <a:endParaRPr lang="en-US" sz="4053">
              <a:solidFill>
                <a:schemeClr val="bg1"/>
              </a:solidFill>
            </a:endParaRPr>
          </a:p>
        </p:txBody>
      </p:sp>
      <p:sp>
        <p:nvSpPr>
          <p:cNvPr id="2" name="Title 1">
            <a:extLst>
              <a:ext uri="{FF2B5EF4-FFF2-40B4-BE49-F238E27FC236}">
                <a16:creationId xmlns:a16="http://schemas.microsoft.com/office/drawing/2014/main" id="{254434A9-32C0-6BD5-C8C6-5E4C6D62790F}"/>
              </a:ext>
            </a:extLst>
          </p:cNvPr>
          <p:cNvSpPr txBox="1">
            <a:spLocks/>
          </p:cNvSpPr>
          <p:nvPr/>
        </p:nvSpPr>
        <p:spPr bwMode="auto">
          <a:xfrm>
            <a:off x="430284" y="3403369"/>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Recipient Causes of Death</a:t>
            </a:r>
          </a:p>
        </p:txBody>
      </p:sp>
      <p:sp>
        <p:nvSpPr>
          <p:cNvPr id="3" name="Rectangle 2">
            <a:extLst>
              <a:ext uri="{FF2B5EF4-FFF2-40B4-BE49-F238E27FC236}">
                <a16:creationId xmlns:a16="http://schemas.microsoft.com/office/drawing/2014/main" id="{57BB090A-AB08-3531-CD51-995CC89C131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3571282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6743-7C23-B8CA-5F34-51C638D354E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F305DB2-5C5C-184B-C9A6-29B0E6CE09F4}"/>
              </a:ext>
            </a:extLst>
          </p:cNvPr>
          <p:cNvGraphicFramePr>
            <a:graphicFrameLocks noGrp="1"/>
          </p:cNvGraphicFramePr>
          <p:nvPr>
            <p:ph idx="1"/>
            <p:extLst>
              <p:ext uri="{D42A27DB-BD31-4B8C-83A1-F6EECF244321}">
                <p14:modId xmlns:p14="http://schemas.microsoft.com/office/powerpoint/2010/main" val="2370933361"/>
              </p:ext>
            </p:extLst>
          </p:nvPr>
        </p:nvGraphicFramePr>
        <p:xfrm>
          <a:off x="395110" y="942622"/>
          <a:ext cx="12011380" cy="54299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6B5E10F-C345-5E61-93B2-173094EF11EE}"/>
              </a:ext>
            </a:extLst>
          </p:cNvPr>
          <p:cNvSpPr txBox="1"/>
          <p:nvPr/>
        </p:nvSpPr>
        <p:spPr>
          <a:xfrm>
            <a:off x="7356647" y="6674855"/>
            <a:ext cx="4595294" cy="523220"/>
          </a:xfrm>
          <a:prstGeom prst="rect">
            <a:avLst/>
          </a:prstGeom>
          <a:noFill/>
        </p:spPr>
        <p:txBody>
          <a:bodyPr wrap="square" rtlCol="0">
            <a:spAutoFit/>
          </a:bodyPr>
          <a:lstStyle/>
          <a:p>
            <a:r>
              <a:rPr lang="en-US" sz="1400" b="1">
                <a:solidFill>
                  <a:srgbClr val="002060"/>
                </a:solidFill>
              </a:rPr>
              <a:t>Percentages do not total 100% because only leading causes of death are shown.</a:t>
            </a:r>
          </a:p>
        </p:txBody>
      </p:sp>
      <p:sp>
        <p:nvSpPr>
          <p:cNvPr id="23" name="Title 1">
            <a:extLst>
              <a:ext uri="{FF2B5EF4-FFF2-40B4-BE49-F238E27FC236}">
                <a16:creationId xmlns:a16="http://schemas.microsoft.com/office/drawing/2014/main" id="{CB60F891-1B73-317D-6188-B1513923E54E}"/>
              </a:ext>
            </a:extLst>
          </p:cNvPr>
          <p:cNvSpPr txBox="1">
            <a:spLocks/>
          </p:cNvSpPr>
          <p:nvPr/>
        </p:nvSpPr>
        <p:spPr bwMode="auto">
          <a:xfrm>
            <a:off x="496713" y="146419"/>
            <a:ext cx="11909777"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773" kern="0">
                <a:solidFill>
                  <a:srgbClr val="002060"/>
                </a:solidFill>
              </a:rPr>
              <a:t>Adult Primary Lung Alone Transplants</a:t>
            </a:r>
            <a:br>
              <a:rPr lang="en-US" sz="2987" kern="0">
                <a:solidFill>
                  <a:srgbClr val="002060"/>
                </a:solidFill>
              </a:rPr>
            </a:br>
            <a:r>
              <a:rPr lang="en-US" sz="2560" kern="0">
                <a:solidFill>
                  <a:srgbClr val="002060"/>
                </a:solidFill>
              </a:rPr>
              <a:t>Incidence of Leading Causes of Death for Transplants during 2005-2024</a:t>
            </a:r>
            <a:br>
              <a:rPr lang="en-US" sz="2987" kern="0">
                <a:solidFill>
                  <a:srgbClr val="002060"/>
                </a:solidFill>
              </a:rPr>
            </a:br>
            <a:endParaRPr lang="en-US" sz="2133" kern="0">
              <a:solidFill>
                <a:srgbClr val="002060"/>
              </a:solidFill>
            </a:endParaRPr>
          </a:p>
        </p:txBody>
      </p:sp>
      <p:sp>
        <p:nvSpPr>
          <p:cNvPr id="2" name="Rectangle 1">
            <a:extLst>
              <a:ext uri="{FF2B5EF4-FFF2-40B4-BE49-F238E27FC236}">
                <a16:creationId xmlns:a16="http://schemas.microsoft.com/office/drawing/2014/main" id="{9E491451-2581-9EA2-4278-47E35C4F4EE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70143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5E92-7445-16C2-2D19-C5A241C4EBD3}"/>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805F02-D1FD-2514-B6B5-97B01E5B15BE}"/>
              </a:ext>
            </a:extLst>
          </p:cNvPr>
          <p:cNvGraphicFramePr>
            <a:graphicFrameLocks noGrp="1"/>
          </p:cNvGraphicFramePr>
          <p:nvPr>
            <p:ph idx="1"/>
            <p:extLst>
              <p:ext uri="{D42A27DB-BD31-4B8C-83A1-F6EECF244321}">
                <p14:modId xmlns:p14="http://schemas.microsoft.com/office/powerpoint/2010/main" val="2778612136"/>
              </p:ext>
            </p:extLst>
          </p:nvPr>
        </p:nvGraphicFramePr>
        <p:xfrm>
          <a:off x="395110" y="942622"/>
          <a:ext cx="11909777" cy="54299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873D606-D4B2-AD6D-0160-92B27AC0056E}"/>
              </a:ext>
            </a:extLst>
          </p:cNvPr>
          <p:cNvSpPr txBox="1"/>
          <p:nvPr/>
        </p:nvSpPr>
        <p:spPr>
          <a:xfrm>
            <a:off x="7356647" y="6674855"/>
            <a:ext cx="4595294" cy="523220"/>
          </a:xfrm>
          <a:prstGeom prst="rect">
            <a:avLst/>
          </a:prstGeom>
          <a:noFill/>
        </p:spPr>
        <p:txBody>
          <a:bodyPr wrap="square" rtlCol="0">
            <a:spAutoFit/>
          </a:bodyPr>
          <a:lstStyle/>
          <a:p>
            <a:r>
              <a:rPr lang="en-US" sz="1400" b="1">
                <a:solidFill>
                  <a:srgbClr val="002060"/>
                </a:solidFill>
              </a:rPr>
              <a:t>Percentages do not total 100% because only leading causes of death are shown.</a:t>
            </a:r>
          </a:p>
        </p:txBody>
      </p:sp>
      <p:sp>
        <p:nvSpPr>
          <p:cNvPr id="23" name="Title 1">
            <a:extLst>
              <a:ext uri="{FF2B5EF4-FFF2-40B4-BE49-F238E27FC236}">
                <a16:creationId xmlns:a16="http://schemas.microsoft.com/office/drawing/2014/main" id="{7881B424-C6F0-3D97-E29A-2BCB81A7F5F6}"/>
              </a:ext>
            </a:extLst>
          </p:cNvPr>
          <p:cNvSpPr txBox="1">
            <a:spLocks/>
          </p:cNvSpPr>
          <p:nvPr/>
        </p:nvSpPr>
        <p:spPr bwMode="auto">
          <a:xfrm>
            <a:off x="496713" y="146419"/>
            <a:ext cx="11909777"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773" kern="0">
                <a:solidFill>
                  <a:srgbClr val="002060"/>
                </a:solidFill>
              </a:rPr>
              <a:t>Pediatric Primary Lung Alone Transplants</a:t>
            </a:r>
            <a:br>
              <a:rPr lang="en-US" sz="2987" kern="0">
                <a:solidFill>
                  <a:srgbClr val="002060"/>
                </a:solidFill>
              </a:rPr>
            </a:br>
            <a:r>
              <a:rPr lang="en-US" sz="2560" kern="0">
                <a:solidFill>
                  <a:srgbClr val="002060"/>
                </a:solidFill>
              </a:rPr>
              <a:t>Incidence of Leading Causes of Death for Transplants during 2005-2024</a:t>
            </a:r>
            <a:br>
              <a:rPr lang="en-US" sz="2987" kern="0">
                <a:solidFill>
                  <a:srgbClr val="002060"/>
                </a:solidFill>
              </a:rPr>
            </a:br>
            <a:endParaRPr lang="en-US" sz="2133" kern="0">
              <a:solidFill>
                <a:srgbClr val="002060"/>
              </a:solidFill>
            </a:endParaRPr>
          </a:p>
        </p:txBody>
      </p:sp>
      <p:sp>
        <p:nvSpPr>
          <p:cNvPr id="2" name="Rectangle 1">
            <a:extLst>
              <a:ext uri="{FF2B5EF4-FFF2-40B4-BE49-F238E27FC236}">
                <a16:creationId xmlns:a16="http://schemas.microsoft.com/office/drawing/2014/main" id="{47CA6ACA-C8E8-D4BE-238E-7FABEF59AE8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5709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8FC0C-F87C-8BAE-16F0-8634D43C526A}"/>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E21F59-EDA0-454A-D0CC-1C83BC8DDF70}"/>
              </a:ext>
            </a:extLst>
          </p:cNvPr>
          <p:cNvGraphicFramePr>
            <a:graphicFrameLocks noGrp="1"/>
          </p:cNvGraphicFramePr>
          <p:nvPr>
            <p:ph idx="1"/>
            <p:extLst>
              <p:ext uri="{D42A27DB-BD31-4B8C-83A1-F6EECF244321}">
                <p14:modId xmlns:p14="http://schemas.microsoft.com/office/powerpoint/2010/main" val="1675683918"/>
              </p:ext>
            </p:extLst>
          </p:nvPr>
        </p:nvGraphicFramePr>
        <p:xfrm>
          <a:off x="711200" y="863599"/>
          <a:ext cx="11079163" cy="55880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B9ADA682-D054-F83B-80ED-1325CBA29069}"/>
              </a:ext>
            </a:extLst>
          </p:cNvPr>
          <p:cNvSpPr txBox="1">
            <a:spLocks/>
          </p:cNvSpPr>
          <p:nvPr/>
        </p:nvSpPr>
        <p:spPr bwMode="auto">
          <a:xfrm>
            <a:off x="1767840" y="-121920"/>
            <a:ext cx="918464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defTabSz="914400"/>
            <a:r>
              <a:rPr lang="en-US" sz="2773" kern="0">
                <a:solidFill>
                  <a:srgbClr val="002060"/>
                </a:solidFill>
              </a:rPr>
              <a:t>Adult Heart Transplants, 2005-2024</a:t>
            </a:r>
            <a:br>
              <a:rPr lang="en-US" sz="2987" kern="0">
                <a:solidFill>
                  <a:srgbClr val="002060"/>
                </a:solidFill>
              </a:rPr>
            </a:br>
            <a:r>
              <a:rPr lang="en-US" sz="2560" kern="0">
                <a:solidFill>
                  <a:srgbClr val="002060"/>
                </a:solidFill>
              </a:rPr>
              <a:t>Number of Transplants by Year and Location</a:t>
            </a:r>
          </a:p>
        </p:txBody>
      </p:sp>
      <p:sp>
        <p:nvSpPr>
          <p:cNvPr id="8" name="Rectangle 7">
            <a:extLst>
              <a:ext uri="{FF2B5EF4-FFF2-40B4-BE49-F238E27FC236}">
                <a16:creationId xmlns:a16="http://schemas.microsoft.com/office/drawing/2014/main" id="{4A44A609-26AD-2D3E-4DF0-1AE093E6026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2" name="TextBox 1">
            <a:extLst>
              <a:ext uri="{FF2B5EF4-FFF2-40B4-BE49-F238E27FC236}">
                <a16:creationId xmlns:a16="http://schemas.microsoft.com/office/drawing/2014/main" id="{87540E12-BC66-F21B-395B-29A169DA6AEE}"/>
              </a:ext>
            </a:extLst>
          </p:cNvPr>
          <p:cNvSpPr txBox="1"/>
          <p:nvPr/>
        </p:nvSpPr>
        <p:spPr>
          <a:xfrm>
            <a:off x="7894320" y="6500874"/>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Tree>
    <p:extLst>
      <p:ext uri="{BB962C8B-B14F-4D97-AF65-F5344CB8AC3E}">
        <p14:creationId xmlns:p14="http://schemas.microsoft.com/office/powerpoint/2010/main" val="2425595926"/>
      </p:ext>
    </p:extLst>
  </p:cSld>
  <p:clrMapOvr>
    <a:masterClrMapping/>
  </p:clrMapOvr>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5ade4bd7-ea94-4176-bf5e-7b539fecf8d9">
      <Terms xmlns="http://schemas.microsoft.com/office/infopath/2007/PartnerControls"/>
    </lcf76f155ced4ddcb4097134ff3c332f>
    <TaxCatchAll xmlns="b981bfa7-c612-425e-af01-0b1e117115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200F3D580CAD4EB493AA5735F98B1B" ma:contentTypeVersion="9" ma:contentTypeDescription="Create a new document." ma:contentTypeScope="" ma:versionID="4c055d3e1659ef4665e6278db759f9fa">
  <xsd:schema xmlns:xsd="http://www.w3.org/2001/XMLSchema" xmlns:xs="http://www.w3.org/2001/XMLSchema" xmlns:p="http://schemas.microsoft.com/office/2006/metadata/properties" xmlns:ns2="5ade4bd7-ea94-4176-bf5e-7b539fecf8d9" xmlns:ns3="b981bfa7-c612-425e-af01-0b1e117115c0" targetNamespace="http://schemas.microsoft.com/office/2006/metadata/properties" ma:root="true" ma:fieldsID="ca4be1f5bcbc9673d32808b9c47c82f4" ns2:_="" ns3:_="">
    <xsd:import namespace="5ade4bd7-ea94-4176-bf5e-7b539fecf8d9"/>
    <xsd:import namespace="b981bfa7-c612-425e-af01-0b1e117115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e4bd7-ea94-4176-bf5e-7b539fecf8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a8ab67-23db-4375-af41-70afc02e35d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1bfa7-c612-425e-af01-0b1e117115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7ca399-ac4e-43f7-aa3b-533c0c7e16fd}" ma:internalName="TaxCatchAll" ma:showField="CatchAllData" ma:web="b981bfa7-c612-425e-af01-0b1e117115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b981bfa7-c612-425e-af01-0b1e117115c0"/>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5ade4bd7-ea94-4176-bf5e-7b539fecf8d9"/>
    <ds:schemaRef ds:uri="http://purl.org/dc/elements/1.1/"/>
  </ds:schemaRefs>
</ds:datastoreItem>
</file>

<file path=customXml/itemProps3.xml><?xml version="1.0" encoding="utf-8"?>
<ds:datastoreItem xmlns:ds="http://schemas.openxmlformats.org/officeDocument/2006/customXml" ds:itemID="{4E7D5CB9-DFDA-4869-9D55-6D45394A33D1}">
  <ds:schemaRefs>
    <ds:schemaRef ds:uri="5ade4bd7-ea94-4176-bf5e-7b539fecf8d9"/>
    <ds:schemaRef ds:uri="b981bfa7-c612-425e-af01-0b1e117115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UNOSTemplate</Template>
  <TotalTime>0</TotalTime>
  <Words>4767</Words>
  <Application>Microsoft Office PowerPoint</Application>
  <PresentationFormat>Custom</PresentationFormat>
  <Paragraphs>1482</Paragraphs>
  <Slides>83</Slides>
  <Notes>82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83</vt:i4>
      </vt:variant>
    </vt:vector>
  </HeadingPairs>
  <TitlesOfParts>
    <vt:vector size="92" baseType="lpstr">
      <vt:lpstr>Aptos</vt:lpstr>
      <vt:lpstr>Arial</vt:lpstr>
      <vt:lpstr>Calibri</vt:lpstr>
      <vt:lpstr>Cambria Math</vt:lpstr>
      <vt:lpstr>Times</vt:lpstr>
      <vt:lpstr>Verdana</vt:lpstr>
      <vt:lpstr>Webdings</vt:lpstr>
      <vt:lpstr>UNOSTemplate</vt:lpstr>
      <vt:lpstr>1_UNOSTemplate</vt:lpstr>
      <vt:lpstr>PowerPoint Presentation</vt:lpstr>
      <vt:lpstr>CURRENT ISHLT TTX REGISTRY CONTRIBUTORS   </vt:lpstr>
      <vt:lpstr>CURRENT ISHLT TTX REGISTRY CONTRIBUTORS</vt:lpstr>
      <vt:lpstr>PowerPoint Presentation</vt:lpstr>
      <vt:lpstr>PowerPoint Presentation</vt:lpstr>
      <vt:lpstr>TTX REGISTRY DATABASE: Number of Transplants Reported by Organ and Age Group</vt:lpstr>
      <vt:lpstr>PowerPoint Presentation</vt:lpstr>
      <vt:lpstr>PowerPoint Presentation</vt:lpstr>
      <vt:lpstr>PowerPoint Presentation</vt:lpstr>
      <vt:lpstr>PowerPoint Presentation</vt:lpstr>
      <vt:lpstr>Heart Transplants, 2005-2025</vt:lpstr>
      <vt:lpstr>Heart Transplants, 2005-2025</vt:lpstr>
      <vt:lpstr>Heart Transplants, 2005-2025</vt:lpstr>
      <vt:lpstr>Heart Transplants, 2005-2025</vt:lpstr>
      <vt:lpstr>Heart Transplants by ABO Blood Group, 2005-2025 </vt:lpstr>
      <vt:lpstr>Heart Transplants by Diagnosis, 2005-2025 </vt:lpstr>
      <vt:lpstr>Heart Transplants by Peak PRA/CPRA, 2005-2025 </vt:lpstr>
      <vt:lpstr>Heart Transplants by Donor Cause of Death, 2005-2025 </vt:lpstr>
      <vt:lpstr>PowerPoint Presentation</vt:lpstr>
      <vt:lpstr>Annual Number of Adult Heart Transplants by Age Group (in Years), 2005-2024</vt:lpstr>
      <vt:lpstr>Annual Number of Pediatric Heart Transplants by Age Group (in Years), 2005-2024</vt:lpstr>
      <vt:lpstr>Annual Number of Adult Heart Transplants by Diagnosis, 2005-2024 </vt:lpstr>
      <vt:lpstr>Annual Number of Pediatric Heart Transplants by Diagnosis, 2005-2024</vt:lpstr>
      <vt:lpstr>PowerPoint Presentation</vt:lpstr>
      <vt:lpstr>Percent of Adult Heart Transplants by Year and Mechanical Circulatory Support Type, 2005-2025  </vt:lpstr>
      <vt:lpstr>Percentage of Adult Heart Transplants on Mechanical Circulatory Support by Year, 2005-2025  </vt:lpstr>
      <vt:lpstr>PowerPoint Presentation</vt:lpstr>
      <vt:lpstr>Percent of Pediatric Heart Transplants by Year and Mechanical Circulatory Support Type, 2005-2025</vt:lpstr>
      <vt:lpstr>Percentage of Pediatric Heart Transplants on Mechanical Circulatory Support by Year, 2005-2025  </vt:lpstr>
      <vt:lpstr>Annual Number of Heart Transplants with ECMO by Region, 2005-2024</vt:lpstr>
      <vt:lpstr>Annual Number of Heart Transplants with Durable LVAD by Region, 2005-2024</vt:lpstr>
      <vt:lpstr>Annual Number of Heart Transplants with Temporary MCS by Region, 2005-2024</vt:lpstr>
      <vt:lpstr>Annual Number of Heart Transplants from HCV Seropositive Donors, 2005-2024</vt:lpstr>
      <vt:lpstr>Annual Number of Heart Transplants from Donors with Drug Use*, 2005-2022</vt:lpstr>
      <vt:lpstr>Annual Number of Heart Transplants from DCD* Donors, 2015-2024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 Transplants, 2005-2025</vt:lpstr>
      <vt:lpstr>Lung Transplants, 2005-2025</vt:lpstr>
      <vt:lpstr>Lung Transplants, 2005-2025</vt:lpstr>
      <vt:lpstr>Lung Transplants, 2005-2025</vt:lpstr>
      <vt:lpstr>Lung Transplants by ABO Blood Group, 2005-2025 </vt:lpstr>
      <vt:lpstr>Lung Transplants by Diagnosis, 2005-2025 </vt:lpstr>
      <vt:lpstr>Lung Transplants by Peak PRA/CPRA, 2005-2025  </vt:lpstr>
      <vt:lpstr>Lung Transplants by Donor Cause of Death, 2005-2025 </vt:lpstr>
      <vt:lpstr>PowerPoint Presentation</vt:lpstr>
      <vt:lpstr>Annual Number of Adult Lung Transplants by Age Group (in Years), 2005-2024</vt:lpstr>
      <vt:lpstr>Annual Number of Pediatric Lung Transplants by Age Group (in Years), 2005-2024</vt:lpstr>
      <vt:lpstr>Annual Number of Adult Lung Transplants by Diagnosis, 2005-2024 </vt:lpstr>
      <vt:lpstr>Annual Number of Pediatric Lung Transplants by Diagnosis, 2005-2024</vt:lpstr>
      <vt:lpstr>Annual Number of Lung Transplants with Cystic Fibrosis Diagnoses by Region, 2005-2024</vt:lpstr>
      <vt:lpstr>Annual Number of Lung Transplants with ECMO by Region, 2005-2024</vt:lpstr>
      <vt:lpstr>Annual Number of Lung Transplants from HCV Seropositive Donors, 2005-2024</vt:lpstr>
      <vt:lpstr>Annual Number of Lung Transplants from Donors with Drug Use*, 2005-2022</vt:lpstr>
      <vt:lpstr>Annual Number of Adult Lung Transplants by Procedure Type, 2005-2024</vt:lpstr>
      <vt:lpstr>Annual Number of Pediatric Lung Transplants by Procedure Type, 2005-2024</vt:lpstr>
      <vt:lpstr>Annual Number of Lung Transplants from DCD* Donors, 2005-2024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Lucinda Ewing</cp:lastModifiedBy>
  <cp:revision>2</cp:revision>
  <dcterms:created xsi:type="dcterms:W3CDTF">2009-06-30T12:53:17Z</dcterms:created>
  <dcterms:modified xsi:type="dcterms:W3CDTF">2026-04-15T14:18:01Z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0x01010054200F3D580CAD4EB493AA5735F98B1B</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SIP_Label_72354e7a-28b9-4d3a-ba7e-6bd06350c289_Enabled">
    <vt:lpwstr>true</vt:lpwstr>
  </property>
  <property fmtid="{D5CDD505-2E9C-101B-9397-08002B2CF9AE}" pid="10" name="MSIP_Label_72354e7a-28b9-4d3a-ba7e-6bd06350c289_SetDate">
    <vt:lpwstr>2024-10-21T17:34:53Z</vt:lpwstr>
  </property>
  <property fmtid="{D5CDD505-2E9C-101B-9397-08002B2CF9AE}" pid="11" name="MSIP_Label_72354e7a-28b9-4d3a-ba7e-6bd06350c289_Method">
    <vt:lpwstr>Privileged</vt:lpwstr>
  </property>
  <property fmtid="{D5CDD505-2E9C-101B-9397-08002B2CF9AE}" pid="12" name="MSIP_Label_72354e7a-28b9-4d3a-ba7e-6bd06350c289_Name">
    <vt:lpwstr>UNOS Confidential</vt:lpwstr>
  </property>
  <property fmtid="{D5CDD505-2E9C-101B-9397-08002B2CF9AE}" pid="13" name="MSIP_Label_72354e7a-28b9-4d3a-ba7e-6bd06350c289_SiteId">
    <vt:lpwstr>d3e2d0b4-9ecc-4e88-9b79-caf6d43aa9f0</vt:lpwstr>
  </property>
  <property fmtid="{D5CDD505-2E9C-101B-9397-08002B2CF9AE}" pid="14" name="MSIP_Label_72354e7a-28b9-4d3a-ba7e-6bd06350c289_ActionId">
    <vt:lpwstr>769bf415-0494-4b0d-b905-4e9a1deb5b30</vt:lpwstr>
  </property>
  <property fmtid="{D5CDD505-2E9C-101B-9397-08002B2CF9AE}" pid="15" name="MSIP_Label_72354e7a-28b9-4d3a-ba7e-6bd06350c289_ContentBits">
    <vt:lpwstr>2</vt:lpwstr>
  </property>
  <property fmtid="{D5CDD505-2E9C-101B-9397-08002B2CF9AE}" pid="16" name="ClassificationContentMarkingFooterLocations">
    <vt:lpwstr>UNOSTemplate:3\1_UNOSTemplate:3\Office Theme:12</vt:lpwstr>
  </property>
  <property fmtid="{D5CDD505-2E9C-101B-9397-08002B2CF9AE}" pid="17" name="ClassificationContentMarkingFooterText">
    <vt:lpwstr>UNOS Confidential</vt:lpwstr>
  </property>
  <property fmtid="{D5CDD505-2E9C-101B-9397-08002B2CF9AE}" pid="18" name="Order">
    <vt:r8>514400</vt:r8>
  </property>
  <property fmtid="{D5CDD505-2E9C-101B-9397-08002B2CF9AE}" pid="19" name="Archive Status">
    <vt:lpwstr>Active</vt:lpwstr>
  </property>
  <property fmtid="{D5CDD505-2E9C-101B-9397-08002B2CF9AE}" pid="20" name="MediaServiceImageTags">
    <vt:lpwstr/>
  </property>
</Properties>
</file>