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charts/chart21.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drawings/drawing5.xml" ContentType="application/vnd.openxmlformats-officedocument.drawingml.chartshapes+xml"/>
  <Override PartName="/ppt/charts/chart23.xml" ContentType="application/vnd.openxmlformats-officedocument.drawingml.chart+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24.xml" ContentType="application/vnd.openxmlformats-officedocument.drawingml.chart+xml"/>
  <Override PartName="/ppt/drawings/drawing7.xml" ContentType="application/vnd.openxmlformats-officedocument.drawingml.chartshapes+xml"/>
  <Override PartName="/ppt/charts/chart25.xml" ContentType="application/vnd.openxmlformats-officedocument.drawingml.chart+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drawings/drawing10.xml" ContentType="application/vnd.openxmlformats-officedocument.drawingml.chartshapes+xml"/>
  <Override PartName="/ppt/notesSlides/notesSlide2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drawings/drawing1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drawings/drawing12.xml" ContentType="application/vnd.openxmlformats-officedocument.drawingml.chartshapes+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38.xml" ContentType="application/vnd.openxmlformats-officedocument.presentationml.notesSl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drawings/drawing13.xml" ContentType="application/vnd.openxmlformats-officedocument.drawingml.chartshapes+xml"/>
  <Override PartName="/ppt/notesSlides/notesSlide40.xml" ContentType="application/vnd.openxmlformats-officedocument.presentationml.notesSlide+xml"/>
  <Override PartName="/ppt/charts/chart37.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8.xml" ContentType="application/vnd.openxmlformats-officedocument.drawingml.chart+xml"/>
  <Override PartName="/ppt/notesSlides/notesSlide45.xml" ContentType="application/vnd.openxmlformats-officedocument.presentationml.notesSlide+xml"/>
  <Override PartName="/ppt/charts/chart39.xml" ContentType="application/vnd.openxmlformats-officedocument.drawingml.chart+xml"/>
  <Override PartName="/ppt/notesSlides/notesSlide46.xml" ContentType="application/vnd.openxmlformats-officedocument.presentationml.notesSlide+xml"/>
  <Override PartName="/ppt/charts/chart40.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1.xml" ContentType="application/vnd.openxmlformats-officedocument.drawingml.chart+xml"/>
  <Override PartName="/ppt/notesSlides/notesSlide49.xml" ContentType="application/vnd.openxmlformats-officedocument.presentationml.notesSlide+xml"/>
  <Override PartName="/ppt/charts/chart42.xml" ContentType="application/vnd.openxmlformats-officedocument.drawingml.chart+xml"/>
  <Override PartName="/ppt/notesSlides/notesSlide50.xml" ContentType="application/vnd.openxmlformats-officedocument.presentationml.notesSlide+xml"/>
  <Override PartName="/ppt/charts/chart43.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55.xml" ContentType="application/vnd.openxmlformats-officedocument.presentationml.notesSlide+xml"/>
  <Override PartName="/ppt/charts/chart46.xml" ContentType="application/vnd.openxmlformats-officedocument.drawingml.chart+xml"/>
  <Override PartName="/ppt/drawings/drawing14.xml" ContentType="application/vnd.openxmlformats-officedocument.drawingml.chartshapes+xml"/>
  <Override PartName="/ppt/charts/chart47.xml" ContentType="application/vnd.openxmlformats-officedocument.drawingml.chart+xml"/>
  <Override PartName="/ppt/drawings/drawing15.xml" ContentType="application/vnd.openxmlformats-officedocument.drawingml.chartshapes+xml"/>
  <Override PartName="/ppt/notesSlides/notesSlide56.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57.xml" ContentType="application/vnd.openxmlformats-officedocument.presentationml.notesSlide+xml"/>
  <Override PartName="/ppt/charts/chart5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8.xml" ContentType="application/vnd.openxmlformats-officedocument.presentationml.notesSlide+xml"/>
  <Override PartName="/ppt/charts/chart51.xml" ContentType="application/vnd.openxmlformats-officedocument.drawingml.chart+xml"/>
  <Override PartName="/ppt/drawings/drawing16.xml" ContentType="application/vnd.openxmlformats-officedocument.drawingml.chartshapes+xml"/>
  <Override PartName="/ppt/charts/chart52.xml" ContentType="application/vnd.openxmlformats-officedocument.drawingml.chart+xml"/>
  <Override PartName="/ppt/drawings/drawing17.xml" ContentType="application/vnd.openxmlformats-officedocument.drawingml.chartshapes+xml"/>
  <Override PartName="/ppt/notesSlides/notesSlide59.xml" ContentType="application/vnd.openxmlformats-officedocument.presentationml.notesSlide+xml"/>
  <Override PartName="/ppt/charts/chart5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0.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6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62.xml" ContentType="application/vnd.openxmlformats-officedocument.presentationml.notesSlide+xml"/>
  <Override PartName="/ppt/charts/chart58.xml" ContentType="application/vnd.openxmlformats-officedocument.drawingml.chart+xml"/>
  <Override PartName="/ppt/drawings/drawing18.xml" ContentType="application/vnd.openxmlformats-officedocument.drawingml.chartshapes+xml"/>
  <Override PartName="/ppt/charts/chart59.xml" ContentType="application/vnd.openxmlformats-officedocument.drawingml.chart+xml"/>
  <Override PartName="/ppt/drawings/drawing19.xml" ContentType="application/vnd.openxmlformats-officedocument.drawingml.chartshapes+xml"/>
  <Override PartName="/ppt/notesSlides/notesSlide63.xml" ContentType="application/vnd.openxmlformats-officedocument.presentationml.notesSlide+xml"/>
  <Override PartName="/ppt/charts/chart60.xml" ContentType="application/vnd.openxmlformats-officedocument.drawingml.chart+xml"/>
  <Override PartName="/ppt/drawings/drawing20.xml" ContentType="application/vnd.openxmlformats-officedocument.drawingml.chartshapes+xml"/>
  <Override PartName="/ppt/charts/chart61.xml" ContentType="application/vnd.openxmlformats-officedocument.drawingml.chart+xml"/>
  <Override PartName="/ppt/drawings/drawing21.xml" ContentType="application/vnd.openxmlformats-officedocument.drawingml.chartshapes+xml"/>
  <Override PartName="/ppt/notesSlides/notesSlide64.xml" ContentType="application/vnd.openxmlformats-officedocument.presentationml.notesSlide+xml"/>
  <Override PartName="/ppt/charts/chart62.xml" ContentType="application/vnd.openxmlformats-officedocument.drawingml.chart+xml"/>
  <Override PartName="/ppt/drawings/drawing22.xml" ContentType="application/vnd.openxmlformats-officedocument.drawingml.chartshapes+xml"/>
  <Override PartName="/ppt/notesSlides/notesSlide65.xml" ContentType="application/vnd.openxmlformats-officedocument.presentationml.notesSlide+xml"/>
  <Override PartName="/ppt/charts/chart63.xml" ContentType="application/vnd.openxmlformats-officedocument.drawingml.chart+xml"/>
  <Override PartName="/ppt/drawings/drawing23.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4.xml" ContentType="application/vnd.openxmlformats-officedocument.drawingml.chart+xml"/>
  <Override PartName="/ppt/notesSlides/notesSlide70.xml" ContentType="application/vnd.openxmlformats-officedocument.presentationml.notesSlide+xml"/>
  <Override PartName="/ppt/charts/chart65.xml" ContentType="application/vnd.openxmlformats-officedocument.drawingml.chart+xml"/>
  <Override PartName="/ppt/notesSlides/notesSlide71.xml" ContentType="application/vnd.openxmlformats-officedocument.presentationml.notesSlide+xml"/>
  <Override PartName="/ppt/charts/chart66.xml" ContentType="application/vnd.openxmlformats-officedocument.drawingml.chart+xml"/>
  <Override PartName="/ppt/notesSlides/notesSlide72.xml" ContentType="application/vnd.openxmlformats-officedocument.presentationml.notesSlide+xml"/>
  <Override PartName="/ppt/charts/chart67.xml" ContentType="application/vnd.openxmlformats-officedocument.drawingml.chart+xml"/>
  <Override PartName="/ppt/notesSlides/notesSlide73.xml" ContentType="application/vnd.openxmlformats-officedocument.presentationml.notesSlide+xml"/>
  <Override PartName="/ppt/charts/chart68.xml" ContentType="application/vnd.openxmlformats-officedocument.drawingml.chart+xml"/>
  <Override PartName="/ppt/notesSlides/notesSlide74.xml" ContentType="application/vnd.openxmlformats-officedocument.presentationml.notesSlide+xml"/>
  <Override PartName="/ppt/charts/chart69.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70.xml" ContentType="application/vnd.openxmlformats-officedocument.drawingml.chart+xml"/>
  <Override PartName="/ppt/drawings/drawing24.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5"/>
  </p:notesMasterIdLst>
  <p:handoutMasterIdLst>
    <p:handoutMasterId r:id="rId86"/>
  </p:handoutMasterIdLst>
  <p:sldIdLst>
    <p:sldId id="257" r:id="rId6"/>
    <p:sldId id="2002" r:id="rId7"/>
    <p:sldId id="258" r:id="rId8"/>
    <p:sldId id="260" r:id="rId9"/>
    <p:sldId id="259" r:id="rId10"/>
    <p:sldId id="2037" r:id="rId11"/>
    <p:sldId id="2063" r:id="rId12"/>
    <p:sldId id="2038" r:id="rId13"/>
    <p:sldId id="2040" r:id="rId14"/>
    <p:sldId id="2072" r:id="rId15"/>
    <p:sldId id="2051" r:id="rId16"/>
    <p:sldId id="2052" r:id="rId17"/>
    <p:sldId id="2054" r:id="rId18"/>
    <p:sldId id="2115" r:id="rId19"/>
    <p:sldId id="2116" r:id="rId20"/>
    <p:sldId id="2087" r:id="rId21"/>
    <p:sldId id="2090" r:id="rId22"/>
    <p:sldId id="2117" r:id="rId23"/>
    <p:sldId id="2102" r:id="rId24"/>
    <p:sldId id="2118" r:id="rId25"/>
    <p:sldId id="2120" r:id="rId26"/>
    <p:sldId id="2103" r:id="rId27"/>
    <p:sldId id="2119" r:id="rId28"/>
    <p:sldId id="2121" r:id="rId29"/>
    <p:sldId id="2086" r:id="rId30"/>
    <p:sldId id="2083" r:id="rId31"/>
    <p:sldId id="2082" r:id="rId32"/>
    <p:sldId id="2091" r:id="rId33"/>
    <p:sldId id="2111" r:id="rId34"/>
    <p:sldId id="2067" r:id="rId35"/>
    <p:sldId id="2168" r:id="rId36"/>
    <p:sldId id="2169" r:id="rId37"/>
    <p:sldId id="1992" r:id="rId38"/>
    <p:sldId id="1924" r:id="rId39"/>
    <p:sldId id="1925" r:id="rId40"/>
    <p:sldId id="1933" r:id="rId41"/>
    <p:sldId id="1929" r:id="rId42"/>
    <p:sldId id="2112" r:id="rId43"/>
    <p:sldId id="2130" r:id="rId44"/>
    <p:sldId id="2131" r:id="rId45"/>
    <p:sldId id="1937" r:id="rId46"/>
    <p:sldId id="2113" r:id="rId47"/>
    <p:sldId id="2114" r:id="rId48"/>
    <p:sldId id="2128" r:id="rId49"/>
    <p:sldId id="2127" r:id="rId50"/>
    <p:sldId id="2148" r:id="rId51"/>
    <p:sldId id="2135" r:id="rId52"/>
    <p:sldId id="2149" r:id="rId53"/>
    <p:sldId id="2150" r:id="rId54"/>
    <p:sldId id="2151" r:id="rId55"/>
    <p:sldId id="2152" r:id="rId56"/>
    <p:sldId id="2153" r:id="rId57"/>
    <p:sldId id="2154" r:id="rId58"/>
    <p:sldId id="2155" r:id="rId59"/>
    <p:sldId id="2156" r:id="rId60"/>
    <p:sldId id="2157" r:id="rId61"/>
    <p:sldId id="2158" r:id="rId62"/>
    <p:sldId id="2159" r:id="rId63"/>
    <p:sldId id="2160" r:id="rId64"/>
    <p:sldId id="2161" r:id="rId65"/>
    <p:sldId id="2162" r:id="rId66"/>
    <p:sldId id="2163" r:id="rId67"/>
    <p:sldId id="2164" r:id="rId68"/>
    <p:sldId id="2165" r:id="rId69"/>
    <p:sldId id="2170" r:id="rId70"/>
    <p:sldId id="2171" r:id="rId71"/>
    <p:sldId id="1908" r:id="rId72"/>
    <p:sldId id="1918" r:id="rId73"/>
    <p:sldId id="2096" r:id="rId74"/>
    <p:sldId id="2139" r:id="rId75"/>
    <p:sldId id="2140" r:id="rId76"/>
    <p:sldId id="2126" r:id="rId77"/>
    <p:sldId id="1947" r:id="rId78"/>
    <p:sldId id="2141" r:id="rId79"/>
    <p:sldId id="2147" r:id="rId80"/>
    <p:sldId id="2137" r:id="rId81"/>
    <p:sldId id="2146" r:id="rId82"/>
    <p:sldId id="2143" r:id="rId83"/>
    <p:sldId id="2144" r:id="rId84"/>
  </p:sldIdLst>
  <p:sldSz cx="12801600" cy="7315200"/>
  <p:notesSz cx="6858000" cy="9144000"/>
  <p:defaultTex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40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C221B-CF96-6B64-DE3B-0C3A59CFB525}" name="Lucinda Ewing" initials="LE" userId="S::ewingluc@unos.org::8ea2d8c7-5df0-443c-839f-8d7e1b6e71f4" providerId="AD"/>
  <p188:author id="{5813FA4D-505F-E5A9-5679-C17DB12050E5}" name="Wida Cherikh" initials="WC" userId="S::cherikws@unos.org::0497a4a2-d26b-496d-960e-fb8e2686194b" providerId="AD"/>
  <p188:author id="{9503F1AF-EA1C-3069-FACB-26CF24945084}" name="Alexandra Lewis" initials="AL" userId="S::lewisale@unos.org::47ff227e-8ffa-47c6-a31e-754f45be52bb" providerId="AD"/>
  <p188:author id="{571DB1C2-9B28-0ABA-DDDB-C9AA272D2F52}" name="Shaina Kian" initials="SK" userId="S::kiankhsh@unos.org::330db58e-b116-45d0-ad60-d7a550ea43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 id="2" name="Wida Cherikh" initials="WC" lastIdx="198" clrIdx="2">
    <p:extLst>
      <p:ext uri="{19B8F6BF-5375-455C-9EA6-DF929625EA0E}">
        <p15:presenceInfo xmlns:p15="http://schemas.microsoft.com/office/powerpoint/2012/main" userId="S-1-5-21-3838001524-2532167733-2738084025-2225" providerId="AD"/>
      </p:ext>
    </p:extLst>
  </p:cmAuthor>
  <p:cmAuthor id="3" name="Aparna Sadavarte" initials="AS" lastIdx="75" clrIdx="3">
    <p:extLst>
      <p:ext uri="{19B8F6BF-5375-455C-9EA6-DF929625EA0E}">
        <p15:presenceInfo xmlns:p15="http://schemas.microsoft.com/office/powerpoint/2012/main" userId="S-1-5-21-3838001524-2532167733-2738084025-15799" providerId="AD"/>
      </p:ext>
    </p:extLst>
  </p:cmAuthor>
  <p:cmAuthor id="4" name="Lyna Cherikh" initials="LC" lastIdx="5" clrIdx="4">
    <p:extLst>
      <p:ext uri="{19B8F6BF-5375-455C-9EA6-DF929625EA0E}">
        <p15:presenceInfo xmlns:p15="http://schemas.microsoft.com/office/powerpoint/2012/main" userId="S-1-5-21-3838001524-2532167733-2738084025-20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0EA00"/>
    <a:srgbClr val="0070C0"/>
    <a:srgbClr val="CC99FF"/>
    <a:srgbClr val="7ABC32"/>
    <a:srgbClr val="92D050"/>
    <a:srgbClr val="E2AC00"/>
    <a:srgbClr val="FF66FF"/>
    <a:srgbClr val="800080"/>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02946-AB1F-486F-AAEC-9BED44AD2FCA}" v="6" dt="2025-04-22T13:02:18.283"/>
    <p1510:client id="{60A50C19-61C7-4845-A761-1477D554527C}" v="70" dt="2025-04-22T13:04:37.416"/>
    <p1510:client id="{A35A8919-B09F-4CD3-BCAE-0295E7976C5F}" v="8" dt="2025-04-21T20:03:23.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80"/>
        <p:guide pos="403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Lewis" userId="47ff227e-8ffa-47c6-a31e-754f45be52bb" providerId="ADAL" clId="{A35A8919-B09F-4CD3-BCAE-0295E7976C5F}"/>
    <pc:docChg chg="custSel modSld modMainMaster">
      <pc:chgData name="Alexandra Lewis" userId="47ff227e-8ffa-47c6-a31e-754f45be52bb" providerId="ADAL" clId="{A35A8919-B09F-4CD3-BCAE-0295E7976C5F}" dt="2025-04-21T20:02:02.143" v="339"/>
      <pc:docMkLst>
        <pc:docMk/>
      </pc:docMkLst>
      <pc:sldChg chg="modNotesTx">
        <pc:chgData name="Alexandra Lewis" userId="47ff227e-8ffa-47c6-a31e-754f45be52bb" providerId="ADAL" clId="{A35A8919-B09F-4CD3-BCAE-0295E7976C5F}" dt="2025-04-18T14:52:39.640" v="326" actId="20577"/>
        <pc:sldMkLst>
          <pc:docMk/>
          <pc:sldMk cId="2858039856" sldId="1918"/>
        </pc:sldMkLst>
      </pc:sldChg>
      <pc:sldChg chg="modNotesTx">
        <pc:chgData name="Alexandra Lewis" userId="47ff227e-8ffa-47c6-a31e-754f45be52bb" providerId="ADAL" clId="{A35A8919-B09F-4CD3-BCAE-0295E7976C5F}" dt="2025-04-18T14:29:27.392" v="79" actId="20577"/>
        <pc:sldMkLst>
          <pc:docMk/>
          <pc:sldMk cId="3533621779" sldId="1924"/>
        </pc:sldMkLst>
      </pc:sldChg>
      <pc:sldChg chg="addSp delSp mod">
        <pc:chgData name="Alexandra Lewis" userId="47ff227e-8ffa-47c6-a31e-754f45be52bb" providerId="ADAL" clId="{A35A8919-B09F-4CD3-BCAE-0295E7976C5F}" dt="2025-04-21T20:02:02.143" v="339"/>
        <pc:sldMkLst>
          <pc:docMk/>
          <pc:sldMk cId="1625961564" sldId="2002"/>
        </pc:sldMkLst>
        <pc:picChg chg="del">
          <ac:chgData name="Alexandra Lewis" userId="47ff227e-8ffa-47c6-a31e-754f45be52bb" providerId="ADAL" clId="{A35A8919-B09F-4CD3-BCAE-0295E7976C5F}" dt="2025-04-21T20:02:00.911" v="338" actId="478"/>
          <ac:picMkLst>
            <pc:docMk/>
            <pc:sldMk cId="1625961564" sldId="2002"/>
            <ac:picMk id="3" creationId="{2791CB86-441E-F274-75DD-F42746B8E409}"/>
          </ac:picMkLst>
        </pc:picChg>
        <pc:picChg chg="add">
          <ac:chgData name="Alexandra Lewis" userId="47ff227e-8ffa-47c6-a31e-754f45be52bb" providerId="ADAL" clId="{A35A8919-B09F-4CD3-BCAE-0295E7976C5F}" dt="2025-04-21T20:02:02.143" v="339"/>
          <ac:picMkLst>
            <pc:docMk/>
            <pc:sldMk cId="1625961564" sldId="2002"/>
            <ac:picMk id="5" creationId="{E73191FE-04C5-48A1-07EE-CA1CACD064FA}"/>
          </ac:picMkLst>
        </pc:picChg>
      </pc:sldChg>
      <pc:sldChg chg="modSp mod">
        <pc:chgData name="Alexandra Lewis" userId="47ff227e-8ffa-47c6-a31e-754f45be52bb" providerId="ADAL" clId="{A35A8919-B09F-4CD3-BCAE-0295E7976C5F}" dt="2025-04-18T14:21:07.678" v="3" actId="947"/>
        <pc:sldMkLst>
          <pc:docMk/>
          <pc:sldMk cId="4073764219" sldId="2052"/>
        </pc:sldMkLst>
        <pc:graphicFrameChg chg="modGraphic">
          <ac:chgData name="Alexandra Lewis" userId="47ff227e-8ffa-47c6-a31e-754f45be52bb" providerId="ADAL" clId="{A35A8919-B09F-4CD3-BCAE-0295E7976C5F}" dt="2025-04-18T14:21:07.678" v="3" actId="947"/>
          <ac:graphicFrameMkLst>
            <pc:docMk/>
            <pc:sldMk cId="4073764219" sldId="2052"/>
            <ac:graphicFrameMk id="4" creationId="{F9275520-4192-795B-523C-3099640A0080}"/>
          </ac:graphicFrameMkLst>
        </pc:graphicFrameChg>
      </pc:sldChg>
      <pc:sldChg chg="modSp mod">
        <pc:chgData name="Alexandra Lewis" userId="47ff227e-8ffa-47c6-a31e-754f45be52bb" providerId="ADAL" clId="{A35A8919-B09F-4CD3-BCAE-0295E7976C5F}" dt="2025-04-18T14:54:00.958" v="334" actId="255"/>
        <pc:sldMkLst>
          <pc:docMk/>
          <pc:sldMk cId="3398213634" sldId="2096"/>
        </pc:sldMkLst>
        <pc:graphicFrameChg chg="mod modGraphic">
          <ac:chgData name="Alexandra Lewis" userId="47ff227e-8ffa-47c6-a31e-754f45be52bb" providerId="ADAL" clId="{A35A8919-B09F-4CD3-BCAE-0295E7976C5F}" dt="2025-04-18T14:54:00.958" v="334" actId="255"/>
          <ac:graphicFrameMkLst>
            <pc:docMk/>
            <pc:sldMk cId="3398213634" sldId="2096"/>
            <ac:graphicFrameMk id="2" creationId="{C22006B9-BED1-179A-9FB0-0243ED36B113}"/>
          </ac:graphicFrameMkLst>
        </pc:graphicFrameChg>
      </pc:sldChg>
      <pc:sldChg chg="modNotesTx">
        <pc:chgData name="Alexandra Lewis" userId="47ff227e-8ffa-47c6-a31e-754f45be52bb" providerId="ADAL" clId="{A35A8919-B09F-4CD3-BCAE-0295E7976C5F}" dt="2025-04-18T14:35:43.588" v="122" actId="20577"/>
        <pc:sldMkLst>
          <pc:docMk/>
          <pc:sldMk cId="1926803172" sldId="2114"/>
        </pc:sldMkLst>
      </pc:sldChg>
      <pc:sldChg chg="modSp mod">
        <pc:chgData name="Alexandra Lewis" userId="47ff227e-8ffa-47c6-a31e-754f45be52bb" providerId="ADAL" clId="{A35A8919-B09F-4CD3-BCAE-0295E7976C5F}" dt="2025-04-18T20:40:30.867" v="337" actId="1076"/>
        <pc:sldMkLst>
          <pc:docMk/>
          <pc:sldMk cId="3540080301" sldId="2151"/>
        </pc:sldMkLst>
        <pc:spChg chg="mod">
          <ac:chgData name="Alexandra Lewis" userId="47ff227e-8ffa-47c6-a31e-754f45be52bb" providerId="ADAL" clId="{A35A8919-B09F-4CD3-BCAE-0295E7976C5F}" dt="2025-04-18T20:40:30.867" v="337" actId="1076"/>
          <ac:spMkLst>
            <pc:docMk/>
            <pc:sldMk cId="3540080301" sldId="2151"/>
            <ac:spMk id="6" creationId="{A2F468DB-32FC-88B3-E578-2C334EA36091}"/>
          </ac:spMkLst>
        </pc:spChg>
        <pc:graphicFrameChg chg="mod">
          <ac:chgData name="Alexandra Lewis" userId="47ff227e-8ffa-47c6-a31e-754f45be52bb" providerId="ADAL" clId="{A35A8919-B09F-4CD3-BCAE-0295E7976C5F}" dt="2025-04-18T20:40:26.960" v="335"/>
          <ac:graphicFrameMkLst>
            <pc:docMk/>
            <pc:sldMk cId="3540080301" sldId="2151"/>
            <ac:graphicFrameMk id="4" creationId="{746E64B2-F5E4-4044-AFE6-8CC1C19DCB16}"/>
          </ac:graphicFrameMkLst>
        </pc:graphicFrameChg>
      </pc:sldChg>
      <pc:sldChg chg="modNotesTx">
        <pc:chgData name="Alexandra Lewis" userId="47ff227e-8ffa-47c6-a31e-754f45be52bb" providerId="ADAL" clId="{A35A8919-B09F-4CD3-BCAE-0295E7976C5F}" dt="2025-04-18T14:38:26.165" v="124" actId="113"/>
        <pc:sldMkLst>
          <pc:docMk/>
          <pc:sldMk cId="1882106201" sldId="2153"/>
        </pc:sldMkLst>
      </pc:sldChg>
      <pc:sldChg chg="modSp mod modNotesTx">
        <pc:chgData name="Alexandra Lewis" userId="47ff227e-8ffa-47c6-a31e-754f45be52bb" providerId="ADAL" clId="{A35A8919-B09F-4CD3-BCAE-0295E7976C5F}" dt="2025-04-18T14:39:09.804" v="127" actId="947"/>
        <pc:sldMkLst>
          <pc:docMk/>
          <pc:sldMk cId="4000589226" sldId="2154"/>
        </pc:sldMkLst>
        <pc:graphicFrameChg chg="modGraphic">
          <ac:chgData name="Alexandra Lewis" userId="47ff227e-8ffa-47c6-a31e-754f45be52bb" providerId="ADAL" clId="{A35A8919-B09F-4CD3-BCAE-0295E7976C5F}" dt="2025-04-18T14:39:09.804" v="127" actId="947"/>
          <ac:graphicFrameMkLst>
            <pc:docMk/>
            <pc:sldMk cId="4000589226" sldId="2154"/>
            <ac:graphicFrameMk id="5" creationId="{A4E63E04-0D3C-ED09-290A-06254E8E4E55}"/>
          </ac:graphicFrameMkLst>
        </pc:graphicFrameChg>
      </pc:sldChg>
      <pc:sldChg chg="modNotesTx">
        <pc:chgData name="Alexandra Lewis" userId="47ff227e-8ffa-47c6-a31e-754f45be52bb" providerId="ADAL" clId="{A35A8919-B09F-4CD3-BCAE-0295E7976C5F}" dt="2025-04-18T14:40:22.370" v="167" actId="20577"/>
        <pc:sldMkLst>
          <pc:docMk/>
          <pc:sldMk cId="3721505573" sldId="2155"/>
        </pc:sldMkLst>
      </pc:sldChg>
      <pc:sldChg chg="modSp mod modNotesTx">
        <pc:chgData name="Alexandra Lewis" userId="47ff227e-8ffa-47c6-a31e-754f45be52bb" providerId="ADAL" clId="{A35A8919-B09F-4CD3-BCAE-0295E7976C5F}" dt="2025-04-18T14:40:51.944" v="178" actId="20577"/>
        <pc:sldMkLst>
          <pc:docMk/>
          <pc:sldMk cId="2126182657" sldId="2157"/>
        </pc:sldMkLst>
        <pc:spChg chg="mod">
          <ac:chgData name="Alexandra Lewis" userId="47ff227e-8ffa-47c6-a31e-754f45be52bb" providerId="ADAL" clId="{A35A8919-B09F-4CD3-BCAE-0295E7976C5F}" dt="2025-04-18T14:40:51.944" v="178" actId="20577"/>
          <ac:spMkLst>
            <pc:docMk/>
            <pc:sldMk cId="2126182657" sldId="2157"/>
            <ac:spMk id="2" creationId="{304C0A1E-FDE9-BAD4-06C8-1A8AAFE4BAF0}"/>
          </ac:spMkLst>
        </pc:spChg>
      </pc:sldChg>
      <pc:sldChg chg="modNotesTx">
        <pc:chgData name="Alexandra Lewis" userId="47ff227e-8ffa-47c6-a31e-754f45be52bb" providerId="ADAL" clId="{A35A8919-B09F-4CD3-BCAE-0295E7976C5F}" dt="2025-04-18T14:48:38.516" v="221" actId="20577"/>
        <pc:sldMkLst>
          <pc:docMk/>
          <pc:sldMk cId="463964845" sldId="2158"/>
        </pc:sldMkLst>
      </pc:sldChg>
      <pc:sldChg chg="modNotesTx">
        <pc:chgData name="Alexandra Lewis" userId="47ff227e-8ffa-47c6-a31e-754f45be52bb" providerId="ADAL" clId="{A35A8919-B09F-4CD3-BCAE-0295E7976C5F}" dt="2025-04-18T14:51:29.464" v="320" actId="20577"/>
        <pc:sldMkLst>
          <pc:docMk/>
          <pc:sldMk cId="1819474917" sldId="2161"/>
        </pc:sldMkLst>
      </pc:sldChg>
      <pc:sldMasterChg chg="modSldLayout">
        <pc:chgData name="Alexandra Lewis" userId="47ff227e-8ffa-47c6-a31e-754f45be52bb" providerId="ADAL" clId="{A35A8919-B09F-4CD3-BCAE-0295E7976C5F}" dt="2025-04-18T14:13:34.846" v="1" actId="478"/>
        <pc:sldMasterMkLst>
          <pc:docMk/>
          <pc:sldMasterMk cId="0" sldId="2147483660"/>
        </pc:sldMasterMkLst>
        <pc:sldLayoutChg chg="delSp mod">
          <pc:chgData name="Alexandra Lewis" userId="47ff227e-8ffa-47c6-a31e-754f45be52bb" providerId="ADAL" clId="{A35A8919-B09F-4CD3-BCAE-0295E7976C5F}" dt="2025-04-18T14:13:32.313" v="0" actId="478"/>
          <pc:sldLayoutMkLst>
            <pc:docMk/>
            <pc:sldMasterMk cId="0" sldId="2147483660"/>
            <pc:sldLayoutMk cId="0" sldId="2147483661"/>
          </pc:sldLayoutMkLst>
        </pc:sldLayoutChg>
        <pc:sldLayoutChg chg="delSp mod">
          <pc:chgData name="Alexandra Lewis" userId="47ff227e-8ffa-47c6-a31e-754f45be52bb" providerId="ADAL" clId="{A35A8919-B09F-4CD3-BCAE-0295E7976C5F}" dt="2025-04-18T14:13:34.846" v="1" actId="478"/>
          <pc:sldLayoutMkLst>
            <pc:docMk/>
            <pc:sldMasterMk cId="0" sldId="2147483660"/>
            <pc:sldLayoutMk cId="0" sldId="2147483662"/>
          </pc:sldLayoutMkLst>
        </pc:sldLayoutChg>
      </pc:sldMasterChg>
      <pc:sldMasterChg chg="modSldLayout">
        <pc:chgData name="Alexandra Lewis" userId="47ff227e-8ffa-47c6-a31e-754f45be52bb" providerId="ADAL" clId="{A35A8919-B09F-4CD3-BCAE-0295E7976C5F}" dt="2025-04-18T14:13:44.437" v="2" actId="478"/>
        <pc:sldMasterMkLst>
          <pc:docMk/>
          <pc:sldMasterMk cId="171494437" sldId="2147483684"/>
        </pc:sldMasterMkLst>
        <pc:sldLayoutChg chg="delSp mod">
          <pc:chgData name="Alexandra Lewis" userId="47ff227e-8ffa-47c6-a31e-754f45be52bb" providerId="ADAL" clId="{A35A8919-B09F-4CD3-BCAE-0295E7976C5F}" dt="2025-04-18T14:13:44.437" v="2" actId="478"/>
          <pc:sldLayoutMkLst>
            <pc:docMk/>
            <pc:sldMasterMk cId="171494437" sldId="2147483684"/>
            <pc:sldLayoutMk cId="2415211752" sldId="2147483686"/>
          </pc:sldLayoutMkLst>
          <pc:grpChg chg="topLvl">
            <ac:chgData name="Alexandra Lewis" userId="47ff227e-8ffa-47c6-a31e-754f45be52bb" providerId="ADAL" clId="{A35A8919-B09F-4CD3-BCAE-0295E7976C5F}" dt="2025-04-18T14:13:44.437" v="2" actId="478"/>
            <ac:grpSpMkLst>
              <pc:docMk/>
              <pc:sldMasterMk cId="171494437" sldId="2147483684"/>
              <pc:sldLayoutMk cId="2415211752" sldId="2147483686"/>
              <ac:grpSpMk id="5" creationId="{03D8A25C-9783-C0F0-AE40-E63223BC161D}"/>
            </ac:grpSpMkLst>
          </pc:grpChg>
        </pc:sldLayoutChg>
      </pc:sldMasterChg>
    </pc:docChg>
  </pc:docChgLst>
  <pc:docChgLst>
    <pc:chgData name="Wida Cherikh" userId="0497a4a2-d26b-496d-960e-fb8e2686194b" providerId="ADAL" clId="{60A50C19-61C7-4845-A761-1477D554527C}"/>
    <pc:docChg chg="undo custSel modSld">
      <pc:chgData name="Wida Cherikh" userId="0497a4a2-d26b-496d-960e-fb8e2686194b" providerId="ADAL" clId="{60A50C19-61C7-4845-A761-1477D554527C}" dt="2025-04-22T13:04:37.416" v="189" actId="1076"/>
      <pc:docMkLst>
        <pc:docMk/>
      </pc:docMkLst>
      <pc:sldChg chg="modSp mod">
        <pc:chgData name="Wida Cherikh" userId="0497a4a2-d26b-496d-960e-fb8e2686194b" providerId="ADAL" clId="{60A50C19-61C7-4845-A761-1477D554527C}" dt="2025-04-22T13:01:41.671" v="176" actId="6549"/>
        <pc:sldMkLst>
          <pc:docMk/>
          <pc:sldMk cId="2778069122" sldId="1925"/>
        </pc:sldMkLst>
        <pc:graphicFrameChg chg="modGraphic">
          <ac:chgData name="Wida Cherikh" userId="0497a4a2-d26b-496d-960e-fb8e2686194b" providerId="ADAL" clId="{60A50C19-61C7-4845-A761-1477D554527C}" dt="2025-04-22T13:01:41.671" v="176" actId="6549"/>
          <ac:graphicFrameMkLst>
            <pc:docMk/>
            <pc:sldMk cId="2778069122" sldId="1925"/>
            <ac:graphicFrameMk id="2" creationId="{84D6E226-00DE-E606-966E-E7AA13320EE5}"/>
          </ac:graphicFrameMkLst>
        </pc:graphicFrameChg>
      </pc:sldChg>
      <pc:sldChg chg="modSp mod">
        <pc:chgData name="Wida Cherikh" userId="0497a4a2-d26b-496d-960e-fb8e2686194b" providerId="ADAL" clId="{60A50C19-61C7-4845-A761-1477D554527C}" dt="2025-04-22T01:04:05.024" v="37" actId="20577"/>
        <pc:sldMkLst>
          <pc:docMk/>
          <pc:sldMk cId="4073764219" sldId="2052"/>
        </pc:sldMkLst>
        <pc:spChg chg="mod">
          <ac:chgData name="Wida Cherikh" userId="0497a4a2-d26b-496d-960e-fb8e2686194b" providerId="ADAL" clId="{60A50C19-61C7-4845-A761-1477D554527C}" dt="2025-04-22T01:04:05.024" v="37" actId="20577"/>
          <ac:spMkLst>
            <pc:docMk/>
            <pc:sldMk cId="4073764219" sldId="2052"/>
            <ac:spMk id="2" creationId="{E9CA5193-ED06-515E-6691-3DA4622D9CDA}"/>
          </ac:spMkLst>
        </pc:spChg>
      </pc:sldChg>
      <pc:sldChg chg="modSp mod">
        <pc:chgData name="Wida Cherikh" userId="0497a4a2-d26b-496d-960e-fb8e2686194b" providerId="ADAL" clId="{60A50C19-61C7-4845-A761-1477D554527C}" dt="2025-04-22T01:04:16.048" v="41" actId="20577"/>
        <pc:sldMkLst>
          <pc:docMk/>
          <pc:sldMk cId="241649446" sldId="2054"/>
        </pc:sldMkLst>
        <pc:spChg chg="mod">
          <ac:chgData name="Wida Cherikh" userId="0497a4a2-d26b-496d-960e-fb8e2686194b" providerId="ADAL" clId="{60A50C19-61C7-4845-A761-1477D554527C}" dt="2025-04-22T01:04:16.048" v="41" actId="20577"/>
          <ac:spMkLst>
            <pc:docMk/>
            <pc:sldMk cId="241649446" sldId="2054"/>
            <ac:spMk id="2" creationId="{23195815-9809-49F9-84EA-0626F16453C9}"/>
          </ac:spMkLst>
        </pc:spChg>
      </pc:sldChg>
      <pc:sldChg chg="modSp mod">
        <pc:chgData name="Wida Cherikh" userId="0497a4a2-d26b-496d-960e-fb8e2686194b" providerId="ADAL" clId="{60A50C19-61C7-4845-A761-1477D554527C}" dt="2025-04-22T01:04:55.249" v="43" actId="20577"/>
        <pc:sldMkLst>
          <pc:docMk/>
          <pc:sldMk cId="1219232488" sldId="2082"/>
        </pc:sldMkLst>
        <pc:spChg chg="mod">
          <ac:chgData name="Wida Cherikh" userId="0497a4a2-d26b-496d-960e-fb8e2686194b" providerId="ADAL" clId="{60A50C19-61C7-4845-A761-1477D554527C}" dt="2025-04-22T01:04:55.249" v="43" actId="20577"/>
          <ac:spMkLst>
            <pc:docMk/>
            <pc:sldMk cId="1219232488" sldId="2082"/>
            <ac:spMk id="2" creationId="{68E127CB-0BA1-BB77-EB0F-C77A9D29213F}"/>
          </ac:spMkLst>
        </pc:spChg>
      </pc:sldChg>
      <pc:sldChg chg="modSp mod">
        <pc:chgData name="Wida Cherikh" userId="0497a4a2-d26b-496d-960e-fb8e2686194b" providerId="ADAL" clId="{60A50C19-61C7-4845-A761-1477D554527C}" dt="2025-04-22T12:19:56.215" v="174" actId="20577"/>
        <pc:sldMkLst>
          <pc:docMk/>
          <pc:sldMk cId="3071682528" sldId="2126"/>
        </pc:sldMkLst>
        <pc:spChg chg="mod">
          <ac:chgData name="Wida Cherikh" userId="0497a4a2-d26b-496d-960e-fb8e2686194b" providerId="ADAL" clId="{60A50C19-61C7-4845-A761-1477D554527C}" dt="2025-04-22T12:19:56.215" v="174" actId="20577"/>
          <ac:spMkLst>
            <pc:docMk/>
            <pc:sldMk cId="3071682528" sldId="2126"/>
            <ac:spMk id="2" creationId="{9A4BCF38-06EA-708C-4141-6A0E308D9661}"/>
          </ac:spMkLst>
        </pc:spChg>
      </pc:sldChg>
      <pc:sldChg chg="modSp mod">
        <pc:chgData name="Wida Cherikh" userId="0497a4a2-d26b-496d-960e-fb8e2686194b" providerId="ADAL" clId="{60A50C19-61C7-4845-A761-1477D554527C}" dt="2025-04-22T13:03:49.929" v="187" actId="1076"/>
        <pc:sldMkLst>
          <pc:docMk/>
          <pc:sldMk cId="299266304" sldId="2130"/>
        </pc:sldMkLst>
        <pc:spChg chg="mod">
          <ac:chgData name="Wida Cherikh" userId="0497a4a2-d26b-496d-960e-fb8e2686194b" providerId="ADAL" clId="{60A50C19-61C7-4845-A761-1477D554527C}" dt="2025-04-22T13:03:49.929" v="187" actId="1076"/>
          <ac:spMkLst>
            <pc:docMk/>
            <pc:sldMk cId="299266304" sldId="2130"/>
            <ac:spMk id="2" creationId="{2937A6C2-C15E-4A84-936E-273C84B730FB}"/>
          </ac:spMkLst>
        </pc:spChg>
        <pc:spChg chg="mod">
          <ac:chgData name="Wida Cherikh" userId="0497a4a2-d26b-496d-960e-fb8e2686194b" providerId="ADAL" clId="{60A50C19-61C7-4845-A761-1477D554527C}" dt="2025-04-22T13:03:44.439" v="186" actId="1076"/>
          <ac:spMkLst>
            <pc:docMk/>
            <pc:sldMk cId="299266304" sldId="2130"/>
            <ac:spMk id="16" creationId="{CC30374B-C273-EF8E-1C89-9D4D1FDECD4D}"/>
          </ac:spMkLst>
        </pc:spChg>
        <pc:spChg chg="mod">
          <ac:chgData name="Wida Cherikh" userId="0497a4a2-d26b-496d-960e-fb8e2686194b" providerId="ADAL" clId="{60A50C19-61C7-4845-A761-1477D554527C}" dt="2025-04-22T13:03:33.460" v="184" actId="6549"/>
          <ac:spMkLst>
            <pc:docMk/>
            <pc:sldMk cId="299266304" sldId="2130"/>
            <ac:spMk id="17" creationId="{08290900-C98D-622D-77CF-253DA67EE638}"/>
          </ac:spMkLst>
        </pc:spChg>
        <pc:graphicFrameChg chg="mod">
          <ac:chgData name="Wida Cherikh" userId="0497a4a2-d26b-496d-960e-fb8e2686194b" providerId="ADAL" clId="{60A50C19-61C7-4845-A761-1477D554527C}" dt="2025-04-22T13:01:48.631" v="177" actId="6549"/>
          <ac:graphicFrameMkLst>
            <pc:docMk/>
            <pc:sldMk cId="299266304" sldId="2130"/>
            <ac:graphicFrameMk id="3" creationId="{4F8E8104-5C7B-81F0-4D6E-1C5AC68C3D20}"/>
          </ac:graphicFrameMkLst>
        </pc:graphicFrameChg>
      </pc:sldChg>
      <pc:sldChg chg="mod">
        <pc:chgData name="Wida Cherikh" userId="0497a4a2-d26b-496d-960e-fb8e2686194b" providerId="ADAL" clId="{60A50C19-61C7-4845-A761-1477D554527C}" dt="2025-04-22T12:54:39.183" v="175" actId="27918"/>
        <pc:sldMkLst>
          <pc:docMk/>
          <pc:sldMk cId="766909883" sldId="2139"/>
        </pc:sldMkLst>
      </pc:sldChg>
      <pc:sldChg chg="modSp mod">
        <pc:chgData name="Wida Cherikh" userId="0497a4a2-d26b-496d-960e-fb8e2686194b" providerId="ADAL" clId="{60A50C19-61C7-4845-A761-1477D554527C}" dt="2025-04-22T12:19:22.460" v="166" actId="20577"/>
        <pc:sldMkLst>
          <pc:docMk/>
          <pc:sldMk cId="3274859186" sldId="2143"/>
        </pc:sldMkLst>
        <pc:spChg chg="mod">
          <ac:chgData name="Wida Cherikh" userId="0497a4a2-d26b-496d-960e-fb8e2686194b" providerId="ADAL" clId="{60A50C19-61C7-4845-A761-1477D554527C}" dt="2025-04-22T12:19:22.460" v="166" actId="20577"/>
          <ac:spMkLst>
            <pc:docMk/>
            <pc:sldMk cId="3274859186" sldId="2143"/>
            <ac:spMk id="6" creationId="{997E6C89-0082-E562-48CB-F3CA875410E6}"/>
          </ac:spMkLst>
        </pc:spChg>
      </pc:sldChg>
      <pc:sldChg chg="modSp mod">
        <pc:chgData name="Wida Cherikh" userId="0497a4a2-d26b-496d-960e-fb8e2686194b" providerId="ADAL" clId="{60A50C19-61C7-4845-A761-1477D554527C}" dt="2025-04-22T01:12:30.639" v="153" actId="255"/>
        <pc:sldMkLst>
          <pc:docMk/>
          <pc:sldMk cId="1882106201" sldId="2153"/>
        </pc:sldMkLst>
        <pc:spChg chg="mod">
          <ac:chgData name="Wida Cherikh" userId="0497a4a2-d26b-496d-960e-fb8e2686194b" providerId="ADAL" clId="{60A50C19-61C7-4845-A761-1477D554527C}" dt="2025-04-22T01:12:30.639" v="153" actId="255"/>
          <ac:spMkLst>
            <pc:docMk/>
            <pc:sldMk cId="1882106201" sldId="2153"/>
            <ac:spMk id="2" creationId="{FF550751-5103-90BF-F17F-8B61F143C0B5}"/>
          </ac:spMkLst>
        </pc:spChg>
      </pc:sldChg>
      <pc:sldChg chg="modSp mod">
        <pc:chgData name="Wida Cherikh" userId="0497a4a2-d26b-496d-960e-fb8e2686194b" providerId="ADAL" clId="{60A50C19-61C7-4845-A761-1477D554527C}" dt="2025-04-22T13:04:37.416" v="189" actId="1076"/>
        <pc:sldMkLst>
          <pc:docMk/>
          <pc:sldMk cId="4000589226" sldId="2154"/>
        </pc:sldMkLst>
        <pc:spChg chg="mod">
          <ac:chgData name="Wida Cherikh" userId="0497a4a2-d26b-496d-960e-fb8e2686194b" providerId="ADAL" clId="{60A50C19-61C7-4845-A761-1477D554527C}" dt="2025-04-22T01:05:42.744" v="45" actId="20577"/>
          <ac:spMkLst>
            <pc:docMk/>
            <pc:sldMk cId="4000589226" sldId="2154"/>
            <ac:spMk id="2" creationId="{5E84E090-5964-3B14-870C-71EE010F2A46}"/>
          </ac:spMkLst>
        </pc:spChg>
        <pc:spChg chg="mod">
          <ac:chgData name="Wida Cherikh" userId="0497a4a2-d26b-496d-960e-fb8e2686194b" providerId="ADAL" clId="{60A50C19-61C7-4845-A761-1477D554527C}" dt="2025-04-22T13:04:37.416" v="189" actId="1076"/>
          <ac:spMkLst>
            <pc:docMk/>
            <pc:sldMk cId="4000589226" sldId="2154"/>
            <ac:spMk id="9" creationId="{86ADE175-E7D1-C5C2-3E8F-5B0A98382F2D}"/>
          </ac:spMkLst>
        </pc:spChg>
        <pc:spChg chg="mod">
          <ac:chgData name="Wida Cherikh" userId="0497a4a2-d26b-496d-960e-fb8e2686194b" providerId="ADAL" clId="{60A50C19-61C7-4845-A761-1477D554527C}" dt="2025-04-22T13:04:34.856" v="188" actId="1076"/>
          <ac:spMkLst>
            <pc:docMk/>
            <pc:sldMk cId="4000589226" sldId="2154"/>
            <ac:spMk id="11" creationId="{5C497534-CF99-27D2-E113-57BEF03B7381}"/>
          </ac:spMkLst>
        </pc:spChg>
      </pc:sldChg>
      <pc:sldChg chg="modSp mod">
        <pc:chgData name="Wida Cherikh" userId="0497a4a2-d26b-496d-960e-fb8e2686194b" providerId="ADAL" clId="{60A50C19-61C7-4845-A761-1477D554527C}" dt="2025-04-22T01:05:47.396" v="46" actId="20577"/>
        <pc:sldMkLst>
          <pc:docMk/>
          <pc:sldMk cId="3721505573" sldId="2155"/>
        </pc:sldMkLst>
        <pc:spChg chg="mod">
          <ac:chgData name="Wida Cherikh" userId="0497a4a2-d26b-496d-960e-fb8e2686194b" providerId="ADAL" clId="{60A50C19-61C7-4845-A761-1477D554527C}" dt="2025-04-22T01:05:47.396" v="46" actId="20577"/>
          <ac:spMkLst>
            <pc:docMk/>
            <pc:sldMk cId="3721505573" sldId="2155"/>
            <ac:spMk id="2" creationId="{CFABC1CD-9DE4-ECAF-1A5D-1F4C1188FF3C}"/>
          </ac:spMkLst>
        </pc:spChg>
      </pc:sldChg>
      <pc:sldChg chg="modSp mod">
        <pc:chgData name="Wida Cherikh" userId="0497a4a2-d26b-496d-960e-fb8e2686194b" providerId="ADAL" clId="{60A50C19-61C7-4845-A761-1477D554527C}" dt="2025-04-22T01:09:14.054" v="146" actId="255"/>
        <pc:sldMkLst>
          <pc:docMk/>
          <pc:sldMk cId="2126182657" sldId="2157"/>
        </pc:sldMkLst>
        <pc:spChg chg="mod">
          <ac:chgData name="Wida Cherikh" userId="0497a4a2-d26b-496d-960e-fb8e2686194b" providerId="ADAL" clId="{60A50C19-61C7-4845-A761-1477D554527C}" dt="2025-04-22T01:09:14.054" v="146" actId="255"/>
          <ac:spMkLst>
            <pc:docMk/>
            <pc:sldMk cId="2126182657" sldId="2157"/>
            <ac:spMk id="2" creationId="{304C0A1E-FDE9-BAD4-06C8-1A8AAFE4BAF0}"/>
          </ac:spMkLst>
        </pc:spChg>
      </pc:sldChg>
      <pc:sldChg chg="modSp mod">
        <pc:chgData name="Wida Cherikh" userId="0497a4a2-d26b-496d-960e-fb8e2686194b" providerId="ADAL" clId="{60A50C19-61C7-4845-A761-1477D554527C}" dt="2025-04-22T12:16:19.965" v="161"/>
        <pc:sldMkLst>
          <pc:docMk/>
          <pc:sldMk cId="288784139" sldId="2164"/>
        </pc:sldMkLst>
        <pc:graphicFrameChg chg="mod">
          <ac:chgData name="Wida Cherikh" userId="0497a4a2-d26b-496d-960e-fb8e2686194b" providerId="ADAL" clId="{60A50C19-61C7-4845-A761-1477D554527C}" dt="2025-04-22T12:16:19.965" v="161"/>
          <ac:graphicFrameMkLst>
            <pc:docMk/>
            <pc:sldMk cId="288784139" sldId="2164"/>
            <ac:graphicFrameMk id="3" creationId="{1F3829A2-C9DC-4D84-1523-A2A5F23DD94E}"/>
          </ac:graphicFrameMkLst>
        </pc:graphicFrameChg>
      </pc:sldChg>
      <pc:sldChg chg="modSp mod">
        <pc:chgData name="Wida Cherikh" userId="0497a4a2-d26b-496d-960e-fb8e2686194b" providerId="ADAL" clId="{60A50C19-61C7-4845-A761-1477D554527C}" dt="2025-04-22T00:53:33.116" v="23" actId="1076"/>
        <pc:sldMkLst>
          <pc:docMk/>
          <pc:sldMk cId="2041080810" sldId="2168"/>
        </pc:sldMkLst>
        <pc:spChg chg="mod">
          <ac:chgData name="Wida Cherikh" userId="0497a4a2-d26b-496d-960e-fb8e2686194b" providerId="ADAL" clId="{60A50C19-61C7-4845-A761-1477D554527C}" dt="2025-04-22T00:53:33.116" v="23" actId="1076"/>
          <ac:spMkLst>
            <pc:docMk/>
            <pc:sldMk cId="2041080810" sldId="2168"/>
            <ac:spMk id="9" creationId="{2BD7747C-24DD-BE72-29BB-DF70E45E57CE}"/>
          </ac:spMkLst>
        </pc:spChg>
        <pc:graphicFrameChg chg="mod">
          <ac:chgData name="Wida Cherikh" userId="0497a4a2-d26b-496d-960e-fb8e2686194b" providerId="ADAL" clId="{60A50C19-61C7-4845-A761-1477D554527C}" dt="2025-04-22T00:53:05.220" v="15"/>
          <ac:graphicFrameMkLst>
            <pc:docMk/>
            <pc:sldMk cId="2041080810" sldId="2168"/>
            <ac:graphicFrameMk id="4" creationId="{B34368FC-75AC-7D96-10A4-A2FBB8FBED20}"/>
          </ac:graphicFrameMkLst>
        </pc:graphicFrameChg>
      </pc:sldChg>
      <pc:sldChg chg="addSp delSp modSp mod">
        <pc:chgData name="Wida Cherikh" userId="0497a4a2-d26b-496d-960e-fb8e2686194b" providerId="ADAL" clId="{60A50C19-61C7-4845-A761-1477D554527C}" dt="2025-04-22T12:13:50.812" v="155" actId="478"/>
        <pc:sldMkLst>
          <pc:docMk/>
          <pc:sldMk cId="1238010522" sldId="2169"/>
        </pc:sldMkLst>
        <pc:spChg chg="del">
          <ac:chgData name="Wida Cherikh" userId="0497a4a2-d26b-496d-960e-fb8e2686194b" providerId="ADAL" clId="{60A50C19-61C7-4845-A761-1477D554527C}" dt="2025-04-22T12:13:50.812" v="155" actId="478"/>
          <ac:spMkLst>
            <pc:docMk/>
            <pc:sldMk cId="1238010522" sldId="2169"/>
            <ac:spMk id="3" creationId="{57F3A9EC-C612-2478-5EEE-36DA30483EAA}"/>
          </ac:spMkLst>
        </pc:spChg>
        <pc:spChg chg="add mod">
          <ac:chgData name="Wida Cherikh" userId="0497a4a2-d26b-496d-960e-fb8e2686194b" providerId="ADAL" clId="{60A50C19-61C7-4845-A761-1477D554527C}" dt="2025-04-22T12:13:47.875" v="154"/>
          <ac:spMkLst>
            <pc:docMk/>
            <pc:sldMk cId="1238010522" sldId="2169"/>
            <ac:spMk id="8" creationId="{69470962-9D68-57D2-CAD8-4CA7C574950D}"/>
          </ac:spMkLst>
        </pc:spChg>
        <pc:graphicFrameChg chg="mod">
          <ac:chgData name="Wida Cherikh" userId="0497a4a2-d26b-496d-960e-fb8e2686194b" providerId="ADAL" clId="{60A50C19-61C7-4845-A761-1477D554527C}" dt="2025-04-22T00:53:52.752" v="27"/>
          <ac:graphicFrameMkLst>
            <pc:docMk/>
            <pc:sldMk cId="1238010522" sldId="2169"/>
            <ac:graphicFrameMk id="4" creationId="{C40ADDF6-9943-26A1-714D-E9BA5BB2AC2D}"/>
          </ac:graphicFrameMkLst>
        </pc:graphicFrameChg>
      </pc:sldChg>
      <pc:sldChg chg="addSp modSp mod">
        <pc:chgData name="Wida Cherikh" userId="0497a4a2-d26b-496d-960e-fb8e2686194b" providerId="ADAL" clId="{60A50C19-61C7-4845-A761-1477D554527C}" dt="2025-04-22T12:14:25.179" v="156"/>
        <pc:sldMkLst>
          <pc:docMk/>
          <pc:sldMk cId="2578201888" sldId="2170"/>
        </pc:sldMkLst>
        <pc:spChg chg="add mod">
          <ac:chgData name="Wida Cherikh" userId="0497a4a2-d26b-496d-960e-fb8e2686194b" providerId="ADAL" clId="{60A50C19-61C7-4845-A761-1477D554527C}" dt="2025-04-22T12:14:25.179" v="156"/>
          <ac:spMkLst>
            <pc:docMk/>
            <pc:sldMk cId="2578201888" sldId="2170"/>
            <ac:spMk id="6" creationId="{3F92769B-64A9-BD13-1EEE-FAC94EFDD97B}"/>
          </ac:spMkLst>
        </pc:spChg>
        <pc:spChg chg="mod">
          <ac:chgData name="Wida Cherikh" userId="0497a4a2-d26b-496d-960e-fb8e2686194b" providerId="ADAL" clId="{60A50C19-61C7-4845-A761-1477D554527C}" dt="2025-04-22T00:58:22.378" v="32" actId="1076"/>
          <ac:spMkLst>
            <pc:docMk/>
            <pc:sldMk cId="2578201888" sldId="2170"/>
            <ac:spMk id="12" creationId="{D3F8A23B-93CC-3C9A-103A-FADFFBEAB75C}"/>
          </ac:spMkLst>
        </pc:spChg>
        <pc:graphicFrameChg chg="mod modGraphic">
          <ac:chgData name="Wida Cherikh" userId="0497a4a2-d26b-496d-960e-fb8e2686194b" providerId="ADAL" clId="{60A50C19-61C7-4845-A761-1477D554527C}" dt="2025-04-22T00:56:01.455" v="30" actId="14100"/>
          <ac:graphicFrameMkLst>
            <pc:docMk/>
            <pc:sldMk cId="2578201888" sldId="2170"/>
            <ac:graphicFrameMk id="3" creationId="{C6CC149F-45BB-6EE7-D25A-2DEDDB2ADCA1}"/>
          </ac:graphicFrameMkLst>
        </pc:graphicFrameChg>
        <pc:graphicFrameChg chg="mod">
          <ac:chgData name="Wida Cherikh" userId="0497a4a2-d26b-496d-960e-fb8e2686194b" providerId="ADAL" clId="{60A50C19-61C7-4845-A761-1477D554527C}" dt="2025-04-22T00:51:29.447" v="13"/>
          <ac:graphicFrameMkLst>
            <pc:docMk/>
            <pc:sldMk cId="2578201888" sldId="2170"/>
            <ac:graphicFrameMk id="4" creationId="{2BA6E141-C38B-C677-E9CF-2AF4048A01AA}"/>
          </ac:graphicFrameMkLst>
        </pc:graphicFrameChg>
      </pc:sldChg>
      <pc:sldChg chg="addSp modSp mod">
        <pc:chgData name="Wida Cherikh" userId="0497a4a2-d26b-496d-960e-fb8e2686194b" providerId="ADAL" clId="{60A50C19-61C7-4845-A761-1477D554527C}" dt="2025-04-22T12:14:37.799" v="158" actId="1076"/>
        <pc:sldMkLst>
          <pc:docMk/>
          <pc:sldMk cId="1128436556" sldId="2171"/>
        </pc:sldMkLst>
        <pc:spChg chg="mod">
          <ac:chgData name="Wida Cherikh" userId="0497a4a2-d26b-496d-960e-fb8e2686194b" providerId="ADAL" clId="{60A50C19-61C7-4845-A761-1477D554527C}" dt="2025-04-22T00:58:49.904" v="36" actId="1076"/>
          <ac:spMkLst>
            <pc:docMk/>
            <pc:sldMk cId="1128436556" sldId="2171"/>
            <ac:spMk id="5" creationId="{6EB6D6CE-6AED-3333-681F-6E527A9D1E47}"/>
          </ac:spMkLst>
        </pc:spChg>
        <pc:spChg chg="add mod">
          <ac:chgData name="Wida Cherikh" userId="0497a4a2-d26b-496d-960e-fb8e2686194b" providerId="ADAL" clId="{60A50C19-61C7-4845-A761-1477D554527C}" dt="2025-04-22T12:14:30.118" v="157"/>
          <ac:spMkLst>
            <pc:docMk/>
            <pc:sldMk cId="1128436556" sldId="2171"/>
            <ac:spMk id="6" creationId="{8DE0846C-E4A6-5864-3FB3-98A745BD1716}"/>
          </ac:spMkLst>
        </pc:spChg>
        <pc:spChg chg="mod">
          <ac:chgData name="Wida Cherikh" userId="0497a4a2-d26b-496d-960e-fb8e2686194b" providerId="ADAL" clId="{60A50C19-61C7-4845-A761-1477D554527C}" dt="2025-04-22T12:14:37.799" v="158" actId="1076"/>
          <ac:spMkLst>
            <pc:docMk/>
            <pc:sldMk cId="1128436556" sldId="2171"/>
            <ac:spMk id="12" creationId="{E7431A7E-2FB0-5706-20B1-6CDE4DAD8FEE}"/>
          </ac:spMkLst>
        </pc:spChg>
        <pc:graphicFrameChg chg="mod modGraphic">
          <ac:chgData name="Wida Cherikh" userId="0497a4a2-d26b-496d-960e-fb8e2686194b" providerId="ADAL" clId="{60A50C19-61C7-4845-A761-1477D554527C}" dt="2025-04-22T00:58:47.217" v="35" actId="1076"/>
          <ac:graphicFrameMkLst>
            <pc:docMk/>
            <pc:sldMk cId="1128436556" sldId="2171"/>
            <ac:graphicFrameMk id="3" creationId="{820C51EC-879D-BDFD-365B-7EE5AE8D44D2}"/>
          </ac:graphicFrameMkLst>
        </pc:graphicFrameChg>
        <pc:graphicFrameChg chg="mod">
          <ac:chgData name="Wida Cherikh" userId="0497a4a2-d26b-496d-960e-fb8e2686194b" providerId="ADAL" clId="{60A50C19-61C7-4845-A761-1477D554527C}" dt="2025-04-22T00:50:52.864" v="6" actId="14100"/>
          <ac:graphicFrameMkLst>
            <pc:docMk/>
            <pc:sldMk cId="1128436556" sldId="2171"/>
            <ac:graphicFrameMk id="4" creationId="{BFE77A1C-C26C-889D-AD05-6FA1F12AB181}"/>
          </ac:graphicFrameMkLst>
        </pc:graphicFrameChg>
      </pc:sldChg>
    </pc:docChg>
  </pc:docChgLst>
  <pc:docChgLst>
    <pc:chgData name="Lucinda Ewing" userId="8ea2d8c7-5df0-443c-839f-8d7e1b6e71f4" providerId="ADAL" clId="{5BB02946-AB1F-486F-AAEC-9BED44AD2FCA}"/>
    <pc:docChg chg="undo custSel modSld">
      <pc:chgData name="Lucinda Ewing" userId="8ea2d8c7-5df0-443c-839f-8d7e1b6e71f4" providerId="ADAL" clId="{5BB02946-AB1F-486F-AAEC-9BED44AD2FCA}" dt="2025-04-22T13:02:18.283" v="5" actId="6549"/>
      <pc:docMkLst>
        <pc:docMk/>
      </pc:docMkLst>
      <pc:sldChg chg="modSp mod">
        <pc:chgData name="Lucinda Ewing" userId="8ea2d8c7-5df0-443c-839f-8d7e1b6e71f4" providerId="ADAL" clId="{5BB02946-AB1F-486F-AAEC-9BED44AD2FCA}" dt="2025-04-22T13:02:18.283" v="5" actId="6549"/>
        <pc:sldMkLst>
          <pc:docMk/>
          <pc:sldMk cId="299266304" sldId="2130"/>
        </pc:sldMkLst>
        <pc:spChg chg="mod">
          <ac:chgData name="Lucinda Ewing" userId="8ea2d8c7-5df0-443c-839f-8d7e1b6e71f4" providerId="ADAL" clId="{5BB02946-AB1F-486F-AAEC-9BED44AD2FCA}" dt="2025-04-22T13:02:18.283" v="5" actId="6549"/>
          <ac:spMkLst>
            <pc:docMk/>
            <pc:sldMk cId="299266304" sldId="2130"/>
            <ac:spMk id="16" creationId="{CC30374B-C273-EF8E-1C89-9D4D1FDECD4D}"/>
          </ac:spMkLst>
        </pc:spChg>
      </pc:sldChg>
      <pc:sldChg chg="modNotesTx">
        <pc:chgData name="Lucinda Ewing" userId="8ea2d8c7-5df0-443c-839f-8d7e1b6e71f4" providerId="ADAL" clId="{5BB02946-AB1F-486F-AAEC-9BED44AD2FCA}" dt="2025-04-22T12:57:29.949" v="3" actId="20577"/>
        <pc:sldMkLst>
          <pc:docMk/>
          <pc:sldMk cId="3721505573" sldId="215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7F6_14E4C0F0.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_845_16F6AE7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845_16F6AE77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_836_3818CEC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_846_99C20D3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_848_A0A43E8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_837_3920CE8B.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_847_EACEDACC.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_849_89DF9DB2.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_826_A8430784.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_826_A8430784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7F8_D63CCC53.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_823_D0C3C6C6.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_823_D0C3C6C65.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_822_48AC02E8.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_822_48AC02E86.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_82B_59927DEF.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_82B_59927DEF7.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_83F_4BDD2387.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_83F_4BDD2387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_813_90E79D9A.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_813_90E79D9A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818_7056E6F4.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_878_79A86BEA.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_879_49CA8A9A.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_78D_44ED1CDC.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_789_FE7CED9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_840_D102C3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_852_11D67100.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_853_7AB113AE.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_791_3B5D121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_84F_CE672A01.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_864_44D8275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843_7E86DD22.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_857_5D5856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_866_9E0837E4.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_867_D30156AD.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_868_12DEEB3F.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_86C_DD1E4A3C.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_86C_DD1E4A3C10.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_86D_7EBAF901.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_86D_7EBAF90111.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_86E_1BA78AAD.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_86E_1BA78AAD1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843_7E86DD221.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_86F_DBFDDBD4.xlsx"/><Relationship Id="rId2" Type="http://schemas.microsoft.com/office/2011/relationships/chartColorStyle" Target="colors3.xml"/><Relationship Id="rId1" Type="http://schemas.microsoft.com/office/2011/relationships/chartStyle" Target="style3.xm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_870_B66F52AB.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_870_B66F52AB13.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_871_6C72FBE5.xlsx"/><Relationship Id="rId2" Type="http://schemas.microsoft.com/office/2011/relationships/chartColorStyle" Target="colors4.xml"/><Relationship Id="rId1" Type="http://schemas.microsoft.com/office/2011/relationships/chartStyle" Target="style4.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_872_C5500E7C.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_872_C5500E7C1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_873_8F982E9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_873_8F982E9515.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_874_11367F0B.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_874_11367F0B1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844_ACAD82A8.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_875_65FF2766.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_875_65FF276617.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_87A_99AC3D20.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_87B_4342934C.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_85B_2DB61DBB.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_85C_AE76EF4E.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_84E_B71627E0.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_79B_880CF50D.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_85D_F0B3D565.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_863_DEFE3F1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844_ACAD82A82.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_860_34A1C7E9.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27_9A674849.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82A_8E0D4040.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452</c:v>
                </c:pt>
                <c:pt idx="1">
                  <c:v>510</c:v>
                </c:pt>
                <c:pt idx="2">
                  <c:v>534</c:v>
                </c:pt>
                <c:pt idx="3">
                  <c:v>614</c:v>
                </c:pt>
                <c:pt idx="4">
                  <c:v>617</c:v>
                </c:pt>
                <c:pt idx="5">
                  <c:v>646</c:v>
                </c:pt>
                <c:pt idx="6">
                  <c:v>683</c:v>
                </c:pt>
                <c:pt idx="7">
                  <c:v>631</c:v>
                </c:pt>
                <c:pt idx="8">
                  <c:v>612</c:v>
                </c:pt>
                <c:pt idx="9">
                  <c:v>598</c:v>
                </c:pt>
                <c:pt idx="10">
                  <c:v>552</c:v>
                </c:pt>
                <c:pt idx="11">
                  <c:v>565</c:v>
                </c:pt>
                <c:pt idx="12">
                  <c:v>558</c:v>
                </c:pt>
                <c:pt idx="13">
                  <c:v>519</c:v>
                </c:pt>
                <c:pt idx="14">
                  <c:v>540</c:v>
                </c:pt>
                <c:pt idx="15">
                  <c:v>498</c:v>
                </c:pt>
                <c:pt idx="16">
                  <c:v>528</c:v>
                </c:pt>
                <c:pt idx="17">
                  <c:v>528</c:v>
                </c:pt>
                <c:pt idx="18">
                  <c:v>486</c:v>
                </c:pt>
                <c:pt idx="19">
                  <c:v>503</c:v>
                </c:pt>
                <c:pt idx="20">
                  <c:v>512</c:v>
                </c:pt>
                <c:pt idx="21">
                  <c:v>565</c:v>
                </c:pt>
                <c:pt idx="22">
                  <c:v>603</c:v>
                </c:pt>
                <c:pt idx="23">
                  <c:v>641</c:v>
                </c:pt>
                <c:pt idx="24">
                  <c:v>629</c:v>
                </c:pt>
                <c:pt idx="25">
                  <c:v>634</c:v>
                </c:pt>
                <c:pt idx="26">
                  <c:v>679</c:v>
                </c:pt>
                <c:pt idx="27">
                  <c:v>642</c:v>
                </c:pt>
                <c:pt idx="28">
                  <c:v>591</c:v>
                </c:pt>
                <c:pt idx="29">
                  <c:v>602</c:v>
                </c:pt>
                <c:pt idx="30">
                  <c:v>642</c:v>
                </c:pt>
                <c:pt idx="31">
                  <c:v>709</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2182</c:v>
                </c:pt>
                <c:pt idx="1">
                  <c:v>2313</c:v>
                </c:pt>
                <c:pt idx="2">
                  <c:v>2348</c:v>
                </c:pt>
                <c:pt idx="3">
                  <c:v>2375</c:v>
                </c:pt>
                <c:pt idx="4">
                  <c:v>2361</c:v>
                </c:pt>
                <c:pt idx="5">
                  <c:v>2312</c:v>
                </c:pt>
                <c:pt idx="6">
                  <c:v>2361</c:v>
                </c:pt>
                <c:pt idx="7">
                  <c:v>2203</c:v>
                </c:pt>
                <c:pt idx="8">
                  <c:v>2210</c:v>
                </c:pt>
                <c:pt idx="9">
                  <c:v>2216</c:v>
                </c:pt>
                <c:pt idx="10">
                  <c:v>2175</c:v>
                </c:pt>
                <c:pt idx="11">
                  <c:v>2075</c:v>
                </c:pt>
                <c:pt idx="12">
                  <c:v>2029</c:v>
                </c:pt>
                <c:pt idx="13">
                  <c:v>2141</c:v>
                </c:pt>
                <c:pt idx="14">
                  <c:v>2209</c:v>
                </c:pt>
                <c:pt idx="15">
                  <c:v>2232</c:v>
                </c:pt>
                <c:pt idx="16">
                  <c:v>2180</c:v>
                </c:pt>
                <c:pt idx="17">
                  <c:v>2224</c:v>
                </c:pt>
                <c:pt idx="18">
                  <c:v>2354</c:v>
                </c:pt>
                <c:pt idx="19">
                  <c:v>2336</c:v>
                </c:pt>
                <c:pt idx="20">
                  <c:v>2394</c:v>
                </c:pt>
                <c:pt idx="21">
                  <c:v>2553</c:v>
                </c:pt>
                <c:pt idx="22">
                  <c:v>2673</c:v>
                </c:pt>
                <c:pt idx="23">
                  <c:v>2821</c:v>
                </c:pt>
                <c:pt idx="24">
                  <c:v>3218</c:v>
                </c:pt>
                <c:pt idx="25">
                  <c:v>3264</c:v>
                </c:pt>
                <c:pt idx="26">
                  <c:v>3435</c:v>
                </c:pt>
                <c:pt idx="27">
                  <c:v>3582</c:v>
                </c:pt>
                <c:pt idx="28">
                  <c:v>3688</c:v>
                </c:pt>
                <c:pt idx="29">
                  <c:v>3838</c:v>
                </c:pt>
                <c:pt idx="30">
                  <c:v>4135</c:v>
                </c:pt>
                <c:pt idx="31">
                  <c:v>4566</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36</c:v>
                </c:pt>
                <c:pt idx="1">
                  <c:v>39</c:v>
                </c:pt>
                <c:pt idx="2">
                  <c:v>44</c:v>
                </c:pt>
                <c:pt idx="3">
                  <c:v>41</c:v>
                </c:pt>
                <c:pt idx="4">
                  <c:v>35</c:v>
                </c:pt>
                <c:pt idx="5">
                  <c:v>35</c:v>
                </c:pt>
                <c:pt idx="6">
                  <c:v>26</c:v>
                </c:pt>
                <c:pt idx="7">
                  <c:v>19</c:v>
                </c:pt>
                <c:pt idx="8">
                  <c:v>20</c:v>
                </c:pt>
                <c:pt idx="9">
                  <c:v>17</c:v>
                </c:pt>
                <c:pt idx="10">
                  <c:v>19</c:v>
                </c:pt>
                <c:pt idx="11">
                  <c:v>14</c:v>
                </c:pt>
                <c:pt idx="12">
                  <c:v>28</c:v>
                </c:pt>
                <c:pt idx="13">
                  <c:v>26</c:v>
                </c:pt>
                <c:pt idx="14">
                  <c:v>19</c:v>
                </c:pt>
                <c:pt idx="15">
                  <c:v>18</c:v>
                </c:pt>
                <c:pt idx="16">
                  <c:v>27</c:v>
                </c:pt>
                <c:pt idx="17">
                  <c:v>19</c:v>
                </c:pt>
                <c:pt idx="18">
                  <c:v>27</c:v>
                </c:pt>
                <c:pt idx="19">
                  <c:v>24</c:v>
                </c:pt>
                <c:pt idx="20">
                  <c:v>25</c:v>
                </c:pt>
                <c:pt idx="21">
                  <c:v>25</c:v>
                </c:pt>
                <c:pt idx="22">
                  <c:v>326</c:v>
                </c:pt>
                <c:pt idx="23">
                  <c:v>390</c:v>
                </c:pt>
                <c:pt idx="24">
                  <c:v>410</c:v>
                </c:pt>
                <c:pt idx="25">
                  <c:v>427</c:v>
                </c:pt>
                <c:pt idx="26">
                  <c:v>407</c:v>
                </c:pt>
                <c:pt idx="27">
                  <c:v>424</c:v>
                </c:pt>
                <c:pt idx="28">
                  <c:v>375</c:v>
                </c:pt>
                <c:pt idx="29">
                  <c:v>371</c:v>
                </c:pt>
                <c:pt idx="30">
                  <c:v>405</c:v>
                </c:pt>
                <c:pt idx="31">
                  <c:v>612</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500"/>
      </c:valAx>
      <c:spPr>
        <a:noFill/>
        <a:ln>
          <a:solidFill>
            <a:schemeClr val="bg2"/>
          </a:solidFill>
        </a:ln>
      </c:spPr>
    </c:plotArea>
    <c:legend>
      <c:legendPos val="t"/>
      <c:layout>
        <c:manualLayout>
          <c:xMode val="edge"/>
          <c:yMode val="edge"/>
          <c:x val="0.29769562365307217"/>
          <c:y val="5.6233060205719276E-2"/>
          <c:w val="0.43407262636688948"/>
          <c:h val="8.5980865631213321E-2"/>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19518506914883E-2"/>
          <c:y val="3.8378147597798618E-2"/>
          <c:w val="0.57944584628958817"/>
          <c:h val="0.84628252104343804"/>
        </c:manualLayout>
      </c:layout>
      <c:pieChart>
        <c:varyColors val="1"/>
        <c:ser>
          <c:idx val="0"/>
          <c:order val="0"/>
          <c:tx>
            <c:strRef>
              <c:f>Sheet1!$B$1</c:f>
              <c:strCache>
                <c:ptCount val="1"/>
                <c:pt idx="0">
                  <c:v>%</c:v>
                </c:pt>
              </c:strCache>
            </c:strRef>
          </c:tx>
          <c:spPr>
            <a:ln>
              <a:solidFill>
                <a:srgbClr val="000000"/>
              </a:solidFill>
            </a:ln>
          </c:spPr>
          <c:explosion val="1"/>
          <c:dPt>
            <c:idx val="0"/>
            <c:bubble3D val="0"/>
            <c:spPr>
              <a:solidFill>
                <a:srgbClr val="00B0F0"/>
              </a:solidFill>
              <a:ln>
                <a:solidFill>
                  <a:schemeClr val="bg2">
                    <a:lumMod val="65000"/>
                    <a:lumOff val="35000"/>
                  </a:schemeClr>
                </a:solidFill>
              </a:ln>
            </c:spPr>
            <c:extLst>
              <c:ext xmlns:c16="http://schemas.microsoft.com/office/drawing/2014/chart" uri="{C3380CC4-5D6E-409C-BE32-E72D297353CC}">
                <c16:uniqueId val="{00000001-92F4-49CF-9882-29D277C87462}"/>
              </c:ext>
            </c:extLst>
          </c:dPt>
          <c:dPt>
            <c:idx val="1"/>
            <c:bubble3D val="0"/>
            <c:explosion val="0"/>
            <c:spPr>
              <a:solidFill>
                <a:srgbClr val="FFC000"/>
              </a:solidFill>
              <a:ln>
                <a:solidFill>
                  <a:srgbClr val="000000"/>
                </a:solidFill>
              </a:ln>
            </c:spPr>
            <c:extLst>
              <c:ext xmlns:c16="http://schemas.microsoft.com/office/drawing/2014/chart" uri="{C3380CC4-5D6E-409C-BE32-E72D297353CC}">
                <c16:uniqueId val="{00000003-92F4-49CF-9882-29D277C87462}"/>
              </c:ext>
            </c:extLst>
          </c:dPt>
          <c:dPt>
            <c:idx val="2"/>
            <c:bubble3D val="0"/>
            <c:explosion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rgbClr val="7ABC32"/>
              </a:solidFill>
              <a:ln>
                <a:solidFill>
                  <a:srgbClr val="00B050"/>
                </a:solidFill>
              </a:ln>
            </c:spPr>
            <c:extLst>
              <c:ext xmlns:c16="http://schemas.microsoft.com/office/drawing/2014/chart" uri="{C3380CC4-5D6E-409C-BE32-E72D297353CC}">
                <c16:uniqueId val="{00000007-92F4-49CF-9882-29D277C87462}"/>
              </c:ext>
            </c:extLst>
          </c:dPt>
          <c:dPt>
            <c:idx val="4"/>
            <c:bubble3D val="0"/>
            <c:spPr>
              <a:solidFill>
                <a:srgbClr val="FF66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FF00"/>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206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chemeClr val="accent6">
                  <a:lumMod val="75000"/>
                </a:schemeClr>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3.8416117456205205E-2"/>
                  <c:y val="2.78204783780138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6.7303491208077137E-3"/>
                  <c:y val="1.171833284470720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1.766660713277127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c:formatCode>
                <c:ptCount val="3"/>
                <c:pt idx="0">
                  <c:v>0.74</c:v>
                </c:pt>
                <c:pt idx="1">
                  <c:v>0.2</c:v>
                </c:pt>
                <c:pt idx="2">
                  <c:v>0.06</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2241548333480876"/>
          <c:y val="0.16083730086626172"/>
          <c:w val="0.26513842116215169"/>
          <c:h val="0.53675364212277044"/>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3969545698971564"/>
          <c:w val="0.57565192276897903"/>
          <c:h val="0.73819644780080651"/>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rgbClr val="FFC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7ABC32"/>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3.1018681275569959E-2"/>
                  <c:y val="-2.2034119607136503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0.00%</c:formatCode>
                <c:ptCount val="3"/>
                <c:pt idx="0">
                  <c:v>0.65400000000000003</c:v>
                </c:pt>
                <c:pt idx="1">
                  <c:v>0.23899999999999999</c:v>
                </c:pt>
                <c:pt idx="2">
                  <c:v>0.107</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solidFill>
              <a:srgbClr val="CC99FF"/>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26.439428840000001</c:v>
                </c:pt>
                <c:pt idx="1">
                  <c:v>24.136384029999999</c:v>
                </c:pt>
                <c:pt idx="2">
                  <c:v>28.700361000000001</c:v>
                </c:pt>
                <c:pt idx="3">
                  <c:v>29.5233688</c:v>
                </c:pt>
                <c:pt idx="4">
                  <c:v>37.276478680000004</c:v>
                </c:pt>
                <c:pt idx="5">
                  <c:v>39.816031539999997</c:v>
                </c:pt>
                <c:pt idx="6">
                  <c:v>40.589270009999993</c:v>
                </c:pt>
                <c:pt idx="7">
                  <c:v>41.173986489999997</c:v>
                </c:pt>
                <c:pt idx="8">
                  <c:v>49.190938509999995</c:v>
                </c:pt>
                <c:pt idx="9">
                  <c:v>49.849849850000005</c:v>
                </c:pt>
                <c:pt idx="10">
                  <c:v>50.416515760000003</c:v>
                </c:pt>
                <c:pt idx="11">
                  <c:v>55.605095530000007</c:v>
                </c:pt>
                <c:pt idx="12">
                  <c:v>53.985056030000003</c:v>
                </c:pt>
                <c:pt idx="13">
                  <c:v>51.753864439999994</c:v>
                </c:pt>
                <c:pt idx="14">
                  <c:v>62.971494380000003</c:v>
                </c:pt>
                <c:pt idx="15">
                  <c:v>60.473537600000007</c:v>
                </c:pt>
                <c:pt idx="16">
                  <c:v>60.388559090000001</c:v>
                </c:pt>
                <c:pt idx="17">
                  <c:v>59.520899529999994</c:v>
                </c:pt>
                <c:pt idx="18">
                  <c:v>59.17490329999999</c:v>
                </c:pt>
                <c:pt idx="19">
                  <c:v>61.9651347</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35"/>
        <c:axId val="588379248"/>
        <c:axId val="592170368"/>
      </c:barChart>
      <c:catAx>
        <c:axId val="588379248"/>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8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4217870202122173E-3"/>
              <c:y val="0.284203870818027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9866175187605E-2"/>
          <c:y val="0.14736724298979728"/>
          <c:w val="0.85364050414144033"/>
          <c:h val="0.70853697660143344"/>
        </c:manualLayout>
      </c:layout>
      <c:barChart>
        <c:barDir val="col"/>
        <c:grouping val="stack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Sheet1!$B$2:$B$21</c:f>
              <c:numCache>
                <c:formatCode>General</c:formatCode>
                <c:ptCount val="20"/>
                <c:pt idx="0">
                  <c:v>0.7356057117</c:v>
                </c:pt>
                <c:pt idx="1">
                  <c:v>0.75863615969999998</c:v>
                </c:pt>
                <c:pt idx="2">
                  <c:v>0.71299638990000003</c:v>
                </c:pt>
                <c:pt idx="3">
                  <c:v>0.70476631190000005</c:v>
                </c:pt>
                <c:pt idx="4">
                  <c:v>0.62723521319999997</c:v>
                </c:pt>
                <c:pt idx="5">
                  <c:v>0.60183968460000004</c:v>
                </c:pt>
                <c:pt idx="6">
                  <c:v>0.5941072999</c:v>
                </c:pt>
                <c:pt idx="7">
                  <c:v>0.58826013509999997</c:v>
                </c:pt>
                <c:pt idx="8">
                  <c:v>0.50809061489999996</c:v>
                </c:pt>
                <c:pt idx="9">
                  <c:v>0.50150150149999995</c:v>
                </c:pt>
                <c:pt idx="10">
                  <c:v>0.49583484239999998</c:v>
                </c:pt>
                <c:pt idx="11">
                  <c:v>0.44394904460000001</c:v>
                </c:pt>
                <c:pt idx="12">
                  <c:v>0.46014943959999999</c:v>
                </c:pt>
                <c:pt idx="13">
                  <c:v>0.48246135550000002</c:v>
                </c:pt>
                <c:pt idx="14">
                  <c:v>0.37028505610000001</c:v>
                </c:pt>
                <c:pt idx="15">
                  <c:v>0.39526462400000001</c:v>
                </c:pt>
                <c:pt idx="16">
                  <c:v>0.39611440910000001</c:v>
                </c:pt>
                <c:pt idx="17">
                  <c:v>0.4047910046</c:v>
                </c:pt>
                <c:pt idx="18">
                  <c:v>0.40825096690000001</c:v>
                </c:pt>
                <c:pt idx="19">
                  <c:v>0.38034865289999997</c:v>
                </c:pt>
              </c:numCache>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Sheet1!$C$2:$C$21</c:f>
              <c:numCache>
                <c:formatCode>General</c:formatCode>
                <c:ptCount val="20"/>
                <c:pt idx="0">
                  <c:v>9.6729617999999993E-3</c:v>
                </c:pt>
                <c:pt idx="1">
                  <c:v>8.5240018000000001E-3</c:v>
                </c:pt>
                <c:pt idx="2">
                  <c:v>1.7148014400000001E-2</c:v>
                </c:pt>
                <c:pt idx="3">
                  <c:v>1.7584451599999999E-2</c:v>
                </c:pt>
                <c:pt idx="4">
                  <c:v>1.7881705599999999E-2</c:v>
                </c:pt>
                <c:pt idx="5">
                  <c:v>1.8396846299999998E-2</c:v>
                </c:pt>
                <c:pt idx="6">
                  <c:v>1.8469657E-2</c:v>
                </c:pt>
                <c:pt idx="7">
                  <c:v>1.6047297299999999E-2</c:v>
                </c:pt>
                <c:pt idx="8">
                  <c:v>2.1844660200000001E-2</c:v>
                </c:pt>
                <c:pt idx="9">
                  <c:v>2.1771771799999999E-2</c:v>
                </c:pt>
                <c:pt idx="10">
                  <c:v>2.46287577E-2</c:v>
                </c:pt>
                <c:pt idx="11">
                  <c:v>2.57961783E-2</c:v>
                </c:pt>
                <c:pt idx="12">
                  <c:v>2.2415940200000001E-2</c:v>
                </c:pt>
                <c:pt idx="13">
                  <c:v>3.3590963100000003E-2</c:v>
                </c:pt>
                <c:pt idx="14">
                  <c:v>6.2194068499999998E-2</c:v>
                </c:pt>
                <c:pt idx="15">
                  <c:v>5.8495821699999999E-2</c:v>
                </c:pt>
                <c:pt idx="16">
                  <c:v>6.74581759E-2</c:v>
                </c:pt>
                <c:pt idx="17">
                  <c:v>6.4287460300000002E-2</c:v>
                </c:pt>
                <c:pt idx="18">
                  <c:v>9.2823377700000001E-2</c:v>
                </c:pt>
                <c:pt idx="19">
                  <c:v>8.01901743E-2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7ABC32"/>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Sheet1!$D$2:$D$21</c:f>
              <c:numCache>
                <c:formatCode>General</c:formatCode>
                <c:ptCount val="20"/>
                <c:pt idx="0">
                  <c:v>0.17365269459999999</c:v>
                </c:pt>
                <c:pt idx="1">
                  <c:v>0.1588156124</c:v>
                </c:pt>
                <c:pt idx="2">
                  <c:v>0.17057761730000001</c:v>
                </c:pt>
                <c:pt idx="3">
                  <c:v>0.1925034706</c:v>
                </c:pt>
                <c:pt idx="4">
                  <c:v>0.27510316369999999</c:v>
                </c:pt>
                <c:pt idx="5">
                  <c:v>0.3026719229</c:v>
                </c:pt>
                <c:pt idx="6">
                  <c:v>0.29683377309999998</c:v>
                </c:pt>
                <c:pt idx="7">
                  <c:v>0.3108108108</c:v>
                </c:pt>
                <c:pt idx="8">
                  <c:v>0.37702265369999999</c:v>
                </c:pt>
                <c:pt idx="9">
                  <c:v>0.38663663660000003</c:v>
                </c:pt>
                <c:pt idx="10">
                  <c:v>0.3897138718</c:v>
                </c:pt>
                <c:pt idx="11">
                  <c:v>0.43757961779999999</c:v>
                </c:pt>
                <c:pt idx="12">
                  <c:v>0.42372353670000001</c:v>
                </c:pt>
                <c:pt idx="13">
                  <c:v>0.3733650416</c:v>
                </c:pt>
                <c:pt idx="14">
                  <c:v>0.27123524329999998</c:v>
                </c:pt>
                <c:pt idx="15">
                  <c:v>0.27771587739999998</c:v>
                </c:pt>
                <c:pt idx="16">
                  <c:v>0.24527792770000001</c:v>
                </c:pt>
                <c:pt idx="17">
                  <c:v>0.26350525540000003</c:v>
                </c:pt>
                <c:pt idx="18">
                  <c:v>0.2110012892</c:v>
                </c:pt>
                <c:pt idx="19">
                  <c:v>0.1483359746</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xmlns:c15="http://schemas.microsoft.com/office/drawing/2012/chart"/>
            </c:numRef>
          </c:cat>
          <c:val>
            <c:numRef>
              <c:f>Sheet1!$E$2:$E$21</c:f>
              <c:numCache>
                <c:formatCode>General</c:formatCode>
                <c:ptCount val="20"/>
                <c:pt idx="0">
                  <c:v>8.1068632000000002E-2</c:v>
                </c:pt>
                <c:pt idx="1">
                  <c:v>7.4024226100000007E-2</c:v>
                </c:pt>
                <c:pt idx="2">
                  <c:v>9.92779783E-2</c:v>
                </c:pt>
                <c:pt idx="3">
                  <c:v>8.5145765799999995E-2</c:v>
                </c:pt>
                <c:pt idx="4">
                  <c:v>7.9779917500000005E-2</c:v>
                </c:pt>
                <c:pt idx="5">
                  <c:v>7.70915462E-2</c:v>
                </c:pt>
                <c:pt idx="6">
                  <c:v>9.058927E-2</c:v>
                </c:pt>
                <c:pt idx="7">
                  <c:v>8.4881756799999999E-2</c:v>
                </c:pt>
                <c:pt idx="8">
                  <c:v>9.3042071200000007E-2</c:v>
                </c:pt>
                <c:pt idx="9">
                  <c:v>9.0090090100000006E-2</c:v>
                </c:pt>
                <c:pt idx="10">
                  <c:v>8.9822528099999993E-2</c:v>
                </c:pt>
                <c:pt idx="11">
                  <c:v>9.2675159199999996E-2</c:v>
                </c:pt>
                <c:pt idx="12">
                  <c:v>9.3711083400000006E-2</c:v>
                </c:pt>
                <c:pt idx="13">
                  <c:v>0.1105826397</c:v>
                </c:pt>
                <c:pt idx="14">
                  <c:v>0.29628563200000002</c:v>
                </c:pt>
                <c:pt idx="15">
                  <c:v>0.26852367690000001</c:v>
                </c:pt>
                <c:pt idx="16">
                  <c:v>0.29114948730000001</c:v>
                </c:pt>
                <c:pt idx="17">
                  <c:v>0.26741627959999997</c:v>
                </c:pt>
                <c:pt idx="18">
                  <c:v>0.2879243661</c:v>
                </c:pt>
                <c:pt idx="19">
                  <c:v>0.39112519810000002</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15"/>
        <c:overlap val="10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c:ext uri="{02D57815-91ED-43cb-92C2-25804820EDAC}">
                        <c15:formulaRef>
                          <c15:sqref>Sheet1!$F$2:$F$21</c15:sqref>
                        </c15:formulaRef>
                      </c:ext>
                    </c:extLst>
                    <c:numCache>
                      <c:formatCode>General</c:formatCode>
                      <c:ptCount val="20"/>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xmlns:c15="http://schemas.microsoft.com/office/drawing/2012/chart">
                      <c:ext xmlns:c15="http://schemas.microsoft.com/office/drawing/2012/chart" uri="{02D57815-91ED-43cb-92C2-25804820EDAC}">
                        <c15:formulaRef>
                          <c15:sqref>Sheet1!$G$2:$G$21</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1"/>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2"/>
      </c:valAx>
      <c:spPr>
        <a:noFill/>
        <a:ln>
          <a:solidFill>
            <a:schemeClr val="bg2"/>
          </a:solidFill>
        </a:ln>
      </c:spPr>
    </c:plotArea>
    <c:legend>
      <c:legendPos val="t"/>
      <c:layout>
        <c:manualLayout>
          <c:xMode val="edge"/>
          <c:yMode val="edge"/>
          <c:x val="0.10139417841311024"/>
          <c:y val="2.1812460217370305E-2"/>
          <c:w val="0.84732664407797686"/>
          <c:h val="0.11016784937774154"/>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23621105778132E-2"/>
          <c:y val="4.1385033441636083E-2"/>
          <c:w val="0.89565602027137792"/>
          <c:h val="0.81451918569045645"/>
        </c:manualLayout>
      </c:layout>
      <c:barChart>
        <c:barDir val="col"/>
        <c:grouping val="clustered"/>
        <c:varyColors val="0"/>
        <c:ser>
          <c:idx val="0"/>
          <c:order val="0"/>
          <c:tx>
            <c:strRef>
              <c:f>Sheet1!$B$1</c:f>
              <c:strCache>
                <c:ptCount val="1"/>
                <c:pt idx="0">
                  <c:v>No MCS</c:v>
                </c:pt>
              </c:strCache>
            </c:strRef>
          </c:tx>
          <c:spPr>
            <a:solidFill>
              <a:srgbClr val="92D050"/>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Sheet1!$B$2:$B$21</c:f>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Sheet1!$C$2:$C$21</c:f>
              <c:numCache>
                <c:formatCode>General</c:formatCode>
                <c:ptCount val="20"/>
                <c:pt idx="0">
                  <c:v>9.6729999999999993E-3</c:v>
                </c:pt>
                <c:pt idx="1">
                  <c:v>8.5240000000000003E-3</c:v>
                </c:pt>
                <c:pt idx="2">
                  <c:v>1.7148E-2</c:v>
                </c:pt>
                <c:pt idx="3">
                  <c:v>1.7583999999999999E-2</c:v>
                </c:pt>
                <c:pt idx="4">
                  <c:v>1.7881999999999999E-2</c:v>
                </c:pt>
                <c:pt idx="5">
                  <c:v>1.8397E-2</c:v>
                </c:pt>
                <c:pt idx="6">
                  <c:v>1.847E-2</c:v>
                </c:pt>
                <c:pt idx="7">
                  <c:v>1.6046999999999999E-2</c:v>
                </c:pt>
                <c:pt idx="8">
                  <c:v>2.1845E-2</c:v>
                </c:pt>
                <c:pt idx="9">
                  <c:v>2.1772E-2</c:v>
                </c:pt>
                <c:pt idx="10">
                  <c:v>2.4629000000000002E-2</c:v>
                </c:pt>
                <c:pt idx="11">
                  <c:v>2.5795999999999999E-2</c:v>
                </c:pt>
                <c:pt idx="12">
                  <c:v>2.2415999999999998E-2</c:v>
                </c:pt>
                <c:pt idx="13">
                  <c:v>3.3591000000000003E-2</c:v>
                </c:pt>
                <c:pt idx="14">
                  <c:v>6.2193999999999999E-2</c:v>
                </c:pt>
                <c:pt idx="15">
                  <c:v>5.8495999999999999E-2</c:v>
                </c:pt>
                <c:pt idx="16">
                  <c:v>6.7458000000000004E-2</c:v>
                </c:pt>
                <c:pt idx="17">
                  <c:v>6.4286999999999997E-2</c:v>
                </c:pt>
                <c:pt idx="18">
                  <c:v>9.2823000000000003E-2</c:v>
                </c:pt>
                <c:pt idx="19">
                  <c:v>8.0189999999999997E-2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92D05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Sheet1!$D$2:$D$21</c:f>
              <c:numCache>
                <c:formatCode>General</c:formatCode>
                <c:ptCount val="20"/>
                <c:pt idx="0">
                  <c:v>0.17365</c:v>
                </c:pt>
                <c:pt idx="1">
                  <c:v>0.15881999999999999</c:v>
                </c:pt>
                <c:pt idx="2">
                  <c:v>0.17058000000000001</c:v>
                </c:pt>
                <c:pt idx="3">
                  <c:v>0.1925</c:v>
                </c:pt>
                <c:pt idx="4">
                  <c:v>0.27510000000000001</c:v>
                </c:pt>
                <c:pt idx="5">
                  <c:v>0.30266999999999999</c:v>
                </c:pt>
                <c:pt idx="6">
                  <c:v>0.29682999999999998</c:v>
                </c:pt>
                <c:pt idx="7">
                  <c:v>0.31080999999999998</c:v>
                </c:pt>
                <c:pt idx="8">
                  <c:v>0.37702000000000002</c:v>
                </c:pt>
                <c:pt idx="9">
                  <c:v>0.38663999999999998</c:v>
                </c:pt>
                <c:pt idx="10">
                  <c:v>0.38971</c:v>
                </c:pt>
                <c:pt idx="11">
                  <c:v>0.43758000000000002</c:v>
                </c:pt>
                <c:pt idx="12">
                  <c:v>0.42371999999999999</c:v>
                </c:pt>
                <c:pt idx="13">
                  <c:v>0.37336999999999998</c:v>
                </c:pt>
                <c:pt idx="14">
                  <c:v>0.27123999999999998</c:v>
                </c:pt>
                <c:pt idx="15">
                  <c:v>0.27772000000000002</c:v>
                </c:pt>
                <c:pt idx="16">
                  <c:v>0.24528</c:v>
                </c:pt>
                <c:pt idx="17">
                  <c:v>0.26351000000000002</c:v>
                </c:pt>
                <c:pt idx="18">
                  <c:v>0.21099999999999999</c:v>
                </c:pt>
                <c:pt idx="19">
                  <c:v>0.14834</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xmlns:c15="http://schemas.microsoft.com/office/drawing/2012/chart"/>
            </c:numRef>
          </c:cat>
          <c:val>
            <c:numRef>
              <c:f>Sheet1!$E$2:$E$21</c:f>
              <c:numCache>
                <c:formatCode>General</c:formatCode>
                <c:ptCount val="20"/>
                <c:pt idx="0">
                  <c:v>8.1070000000000003E-2</c:v>
                </c:pt>
                <c:pt idx="1">
                  <c:v>7.4020000000000002E-2</c:v>
                </c:pt>
                <c:pt idx="2">
                  <c:v>9.9279999999999993E-2</c:v>
                </c:pt>
                <c:pt idx="3">
                  <c:v>8.5150000000000003E-2</c:v>
                </c:pt>
                <c:pt idx="4">
                  <c:v>7.9780000000000004E-2</c:v>
                </c:pt>
                <c:pt idx="5">
                  <c:v>7.7090000000000006E-2</c:v>
                </c:pt>
                <c:pt idx="6">
                  <c:v>9.0590000000000004E-2</c:v>
                </c:pt>
                <c:pt idx="7">
                  <c:v>8.4879999999999997E-2</c:v>
                </c:pt>
                <c:pt idx="8">
                  <c:v>9.3039999999999998E-2</c:v>
                </c:pt>
                <c:pt idx="9">
                  <c:v>9.0090000000000003E-2</c:v>
                </c:pt>
                <c:pt idx="10">
                  <c:v>8.9819999999999997E-2</c:v>
                </c:pt>
                <c:pt idx="11">
                  <c:v>9.2679999999999998E-2</c:v>
                </c:pt>
                <c:pt idx="12">
                  <c:v>9.3710000000000002E-2</c:v>
                </c:pt>
                <c:pt idx="13">
                  <c:v>0.11058</c:v>
                </c:pt>
                <c:pt idx="14">
                  <c:v>0.29629</c:v>
                </c:pt>
                <c:pt idx="15">
                  <c:v>0.26851999999999998</c:v>
                </c:pt>
                <c:pt idx="16">
                  <c:v>0.29115000000000002</c:v>
                </c:pt>
                <c:pt idx="17">
                  <c:v>0.26741999999999999</c:v>
                </c:pt>
                <c:pt idx="18">
                  <c:v>0.28792000000000001</c:v>
                </c:pt>
                <c:pt idx="19">
                  <c:v>0.39112999999999998</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3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c:ext uri="{02D57815-91ED-43cb-92C2-25804820EDAC}">
                        <c15:formulaRef>
                          <c15:sqref>Sheet1!$F$2:$F$21</c15:sqref>
                        </c15:formulaRef>
                      </c:ext>
                    </c:extLst>
                    <c:numCache>
                      <c:formatCode>General</c:formatCode>
                      <c:ptCount val="20"/>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xmlns:c15="http://schemas.microsoft.com/office/drawing/2012/chart">
                      <c:ext xmlns:c15="http://schemas.microsoft.com/office/drawing/2012/chart" uri="{02D57815-91ED-43cb-92C2-25804820EDAC}">
                        <c15:formulaRef>
                          <c15:sqref>Sheet1!$G$2:$G$21</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682985552"/>
        <c:crosses val="autoZero"/>
        <c:auto val="1"/>
        <c:lblAlgn val="ctr"/>
        <c:lblOffset val="100"/>
        <c:noMultiLvlLbl val="0"/>
      </c:catAx>
      <c:valAx>
        <c:axId val="682985552"/>
        <c:scaling>
          <c:orientation val="minMax"/>
          <c:max val="0.60000000000000009"/>
          <c:min val="0"/>
        </c:scaling>
        <c:delete val="0"/>
        <c:axPos val="l"/>
        <c:majorGridlines>
          <c:spPr>
            <a:ln>
              <a:solidFill>
                <a:schemeClr val="tx1">
                  <a:lumMod val="75000"/>
                </a:schemeClr>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5.000000000000001E-2"/>
      </c:valAx>
      <c:spPr>
        <a:noFill/>
        <a:ln>
          <a:solidFill>
            <a:schemeClr val="bg2"/>
          </a:solidFill>
        </a:ln>
      </c:spPr>
    </c:plotArea>
    <c:legend>
      <c:legendPos val="t"/>
      <c:layout>
        <c:manualLayout>
          <c:xMode val="edge"/>
          <c:yMode val="edge"/>
          <c:x val="0.20815805164514536"/>
          <c:y val="5.942149522359079E-2"/>
          <c:w val="0.65657300034719102"/>
          <c:h val="0.10816849367650581"/>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solidFill>
              <a:srgbClr val="CC99FF"/>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18.857000000000003</c:v>
                </c:pt>
                <c:pt idx="1">
                  <c:v>17.127000000000002</c:v>
                </c:pt>
                <c:pt idx="2">
                  <c:v>19.047999999999998</c:v>
                </c:pt>
                <c:pt idx="3">
                  <c:v>19.655999999999995</c:v>
                </c:pt>
                <c:pt idx="4">
                  <c:v>23.690999999999995</c:v>
                </c:pt>
                <c:pt idx="5">
                  <c:v>20.255999999999997</c:v>
                </c:pt>
                <c:pt idx="6">
                  <c:v>21.587999999999997</c:v>
                </c:pt>
                <c:pt idx="7">
                  <c:v>24.936000000000003</c:v>
                </c:pt>
                <c:pt idx="8">
                  <c:v>30.130999999999997</c:v>
                </c:pt>
                <c:pt idx="9">
                  <c:v>30.905000000000005</c:v>
                </c:pt>
                <c:pt idx="10">
                  <c:v>27.308</c:v>
                </c:pt>
                <c:pt idx="11">
                  <c:v>28.571000000000002</c:v>
                </c:pt>
                <c:pt idx="12">
                  <c:v>33.125000000000007</c:v>
                </c:pt>
                <c:pt idx="13">
                  <c:v>33.396999999999998</c:v>
                </c:pt>
                <c:pt idx="14">
                  <c:v>34.981999999999999</c:v>
                </c:pt>
                <c:pt idx="15">
                  <c:v>35.384999999999998</c:v>
                </c:pt>
                <c:pt idx="16">
                  <c:v>37.944000000000003</c:v>
                </c:pt>
                <c:pt idx="17">
                  <c:v>38.798000000000002</c:v>
                </c:pt>
                <c:pt idx="18">
                  <c:v>40.734000000000002</c:v>
                </c:pt>
                <c:pt idx="19">
                  <c:v>43.2</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35"/>
        <c:axId val="588379248"/>
        <c:axId val="592170368"/>
      </c:barChart>
      <c:catAx>
        <c:axId val="588379248"/>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2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4217870202122173E-3"/>
              <c:y val="0.284203870818027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9866175187605E-2"/>
          <c:y val="0.14976814300592303"/>
          <c:w val="0.85364050414144033"/>
          <c:h val="0.70613607658530775"/>
        </c:manualLayout>
      </c:layout>
      <c:barChart>
        <c:barDir val="col"/>
        <c:grouping val="stacked"/>
        <c:varyColors val="0"/>
        <c:ser>
          <c:idx val="0"/>
          <c:order val="0"/>
          <c:tx>
            <c:strRef>
              <c:f>Sheet1!$B$1</c:f>
              <c:strCache>
                <c:ptCount val="1"/>
                <c:pt idx="0">
                  <c:v>No MCS</c:v>
                </c:pt>
              </c:strCache>
            </c:strRef>
          </c:tx>
          <c:spPr>
            <a:solidFill>
              <a:srgbClr val="FFC000"/>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Sheet1!$B$2:$B$21</c:f>
              <c:numCache>
                <c:formatCode>General</c:formatCode>
                <c:ptCount val="20"/>
                <c:pt idx="0">
                  <c:v>0.81142999999999998</c:v>
                </c:pt>
                <c:pt idx="1">
                  <c:v>0.82872999999999997</c:v>
                </c:pt>
                <c:pt idx="2">
                  <c:v>0.80952000000000002</c:v>
                </c:pt>
                <c:pt idx="3">
                  <c:v>0.80344000000000004</c:v>
                </c:pt>
                <c:pt idx="4">
                  <c:v>0.76309000000000005</c:v>
                </c:pt>
                <c:pt idx="5">
                  <c:v>0.79744000000000004</c:v>
                </c:pt>
                <c:pt idx="6">
                  <c:v>0.78412000000000004</c:v>
                </c:pt>
                <c:pt idx="7">
                  <c:v>0.75063999999999997</c:v>
                </c:pt>
                <c:pt idx="8">
                  <c:v>0.69869000000000003</c:v>
                </c:pt>
                <c:pt idx="9">
                  <c:v>0.69094999999999995</c:v>
                </c:pt>
                <c:pt idx="10">
                  <c:v>0.72692000000000001</c:v>
                </c:pt>
                <c:pt idx="11">
                  <c:v>0.71428999999999998</c:v>
                </c:pt>
                <c:pt idx="12">
                  <c:v>0.66874999999999996</c:v>
                </c:pt>
                <c:pt idx="13">
                  <c:v>0.66603000000000001</c:v>
                </c:pt>
                <c:pt idx="14">
                  <c:v>0.65017999999999998</c:v>
                </c:pt>
                <c:pt idx="15">
                  <c:v>0.64615</c:v>
                </c:pt>
                <c:pt idx="16">
                  <c:v>0.62056</c:v>
                </c:pt>
                <c:pt idx="17">
                  <c:v>0.61202000000000001</c:v>
                </c:pt>
                <c:pt idx="18">
                  <c:v>0.59265999999999996</c:v>
                </c:pt>
                <c:pt idx="19">
                  <c:v>0.56799999999999995</c:v>
                </c:pt>
              </c:numCache>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Sheet1!$C$2:$C$21</c:f>
              <c:numCache>
                <c:formatCode>General</c:formatCode>
                <c:ptCount val="20"/>
                <c:pt idx="0">
                  <c:v>8.5713999999999999E-2</c:v>
                </c:pt>
                <c:pt idx="1">
                  <c:v>8.0110000000000001E-2</c:v>
                </c:pt>
                <c:pt idx="2">
                  <c:v>7.0028000000000007E-2</c:v>
                </c:pt>
                <c:pt idx="3">
                  <c:v>9.5823000000000005E-2</c:v>
                </c:pt>
                <c:pt idx="4">
                  <c:v>7.2318999999999994E-2</c:v>
                </c:pt>
                <c:pt idx="5">
                  <c:v>5.1282000000000001E-2</c:v>
                </c:pt>
                <c:pt idx="6">
                  <c:v>5.9553000000000002E-2</c:v>
                </c:pt>
                <c:pt idx="7">
                  <c:v>6.3613000000000003E-2</c:v>
                </c:pt>
                <c:pt idx="8">
                  <c:v>5.0217999999999999E-2</c:v>
                </c:pt>
                <c:pt idx="9">
                  <c:v>3.3112999999999997E-2</c:v>
                </c:pt>
                <c:pt idx="10">
                  <c:v>4.3221999999999997E-2</c:v>
                </c:pt>
                <c:pt idx="11">
                  <c:v>4.6967000000000002E-2</c:v>
                </c:pt>
                <c:pt idx="12">
                  <c:v>4.1667000000000003E-2</c:v>
                </c:pt>
                <c:pt idx="13">
                  <c:v>4.5540999999999998E-2</c:v>
                </c:pt>
                <c:pt idx="14">
                  <c:v>2.7473000000000001E-2</c:v>
                </c:pt>
                <c:pt idx="15">
                  <c:v>2.5000000000000001E-2</c:v>
                </c:pt>
                <c:pt idx="16">
                  <c:v>5.0466999999999998E-2</c:v>
                </c:pt>
                <c:pt idx="17">
                  <c:v>5.8288E-2</c:v>
                </c:pt>
                <c:pt idx="18">
                  <c:v>4.0210000000000003E-2</c:v>
                </c:pt>
                <c:pt idx="19">
                  <c:v>5.8666999999999997E-2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92D05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Sheet1!$D$2:$D$21</c:f>
              <c:numCache>
                <c:formatCode>General</c:formatCode>
                <c:ptCount val="20"/>
                <c:pt idx="0">
                  <c:v>8.2860000000000003E-2</c:v>
                </c:pt>
                <c:pt idx="1">
                  <c:v>8.0110000000000001E-2</c:v>
                </c:pt>
                <c:pt idx="2">
                  <c:v>0.10924</c:v>
                </c:pt>
                <c:pt idx="3">
                  <c:v>8.5999999999999993E-2</c:v>
                </c:pt>
                <c:pt idx="4">
                  <c:v>0.14213999999999999</c:v>
                </c:pt>
                <c:pt idx="5">
                  <c:v>0.12820999999999999</c:v>
                </c:pt>
                <c:pt idx="6">
                  <c:v>0.13400000000000001</c:v>
                </c:pt>
                <c:pt idx="7">
                  <c:v>0.16794000000000001</c:v>
                </c:pt>
                <c:pt idx="8">
                  <c:v>0.22270999999999999</c:v>
                </c:pt>
                <c:pt idx="9">
                  <c:v>0.24723999999999999</c:v>
                </c:pt>
                <c:pt idx="10">
                  <c:v>0.20236000000000001</c:v>
                </c:pt>
                <c:pt idx="11">
                  <c:v>0.21135000000000001</c:v>
                </c:pt>
                <c:pt idx="12">
                  <c:v>0.24374999999999999</c:v>
                </c:pt>
                <c:pt idx="13">
                  <c:v>0.24858</c:v>
                </c:pt>
                <c:pt idx="14">
                  <c:v>0.27839000000000003</c:v>
                </c:pt>
                <c:pt idx="15">
                  <c:v>0.27500000000000002</c:v>
                </c:pt>
                <c:pt idx="16">
                  <c:v>0.27664</c:v>
                </c:pt>
                <c:pt idx="17">
                  <c:v>0.27868999999999999</c:v>
                </c:pt>
                <c:pt idx="18">
                  <c:v>0.28671000000000002</c:v>
                </c:pt>
                <c:pt idx="19">
                  <c:v>0.30399999999999999</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xmlns:c15="http://schemas.microsoft.com/office/drawing/2012/chart"/>
            </c:numRef>
          </c:cat>
          <c:val>
            <c:numRef>
              <c:f>Sheet1!$E$2:$E$21</c:f>
              <c:numCache>
                <c:formatCode>General</c:formatCode>
                <c:ptCount val="20"/>
                <c:pt idx="0">
                  <c:v>0.02</c:v>
                </c:pt>
                <c:pt idx="1">
                  <c:v>1.1050000000000001E-2</c:v>
                </c:pt>
                <c:pt idx="2">
                  <c:v>1.1204E-2</c:v>
                </c:pt>
                <c:pt idx="3">
                  <c:v>1.4742E-2</c:v>
                </c:pt>
                <c:pt idx="4">
                  <c:v>2.2443999999999999E-2</c:v>
                </c:pt>
                <c:pt idx="5">
                  <c:v>2.3077E-2</c:v>
                </c:pt>
                <c:pt idx="6">
                  <c:v>2.2332999999999999E-2</c:v>
                </c:pt>
                <c:pt idx="7">
                  <c:v>1.7812000000000001E-2</c:v>
                </c:pt>
                <c:pt idx="8">
                  <c:v>2.8384E-2</c:v>
                </c:pt>
                <c:pt idx="9">
                  <c:v>2.8698000000000001E-2</c:v>
                </c:pt>
                <c:pt idx="10">
                  <c:v>2.7505000000000002E-2</c:v>
                </c:pt>
                <c:pt idx="11">
                  <c:v>2.7397000000000001E-2</c:v>
                </c:pt>
                <c:pt idx="12">
                  <c:v>4.5832999999999999E-2</c:v>
                </c:pt>
                <c:pt idx="13">
                  <c:v>3.9848000000000001E-2</c:v>
                </c:pt>
                <c:pt idx="14">
                  <c:v>4.3956000000000002E-2</c:v>
                </c:pt>
                <c:pt idx="15">
                  <c:v>5.3845999999999998E-2</c:v>
                </c:pt>
                <c:pt idx="16">
                  <c:v>5.2336000000000001E-2</c:v>
                </c:pt>
                <c:pt idx="17">
                  <c:v>5.1001999999999999E-2</c:v>
                </c:pt>
                <c:pt idx="18">
                  <c:v>8.0420000000000005E-2</c:v>
                </c:pt>
                <c:pt idx="19">
                  <c:v>6.9333000000000006E-2</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15"/>
        <c:overlap val="10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c:ext uri="{02D57815-91ED-43cb-92C2-25804820EDAC}">
                        <c15:formulaRef>
                          <c15:sqref>Sheet1!$F$2:$F$21</c15:sqref>
                        </c15:formulaRef>
                      </c:ext>
                    </c:extLst>
                    <c:numCache>
                      <c:formatCode>General</c:formatCode>
                      <c:ptCount val="20"/>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xmlns:c15="http://schemas.microsoft.com/office/drawing/2012/chart">
                      <c:ext xmlns:c15="http://schemas.microsoft.com/office/drawing/2012/chart" uri="{02D57815-91ED-43cb-92C2-25804820EDAC}">
                        <c15:formulaRef>
                          <c15:sqref>Sheet1!$G$2:$G$21</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1"/>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0.2"/>
      </c:valAx>
      <c:spPr>
        <a:noFill/>
        <a:ln>
          <a:solidFill>
            <a:schemeClr val="bg2"/>
          </a:solidFill>
        </a:ln>
      </c:spPr>
    </c:plotArea>
    <c:legend>
      <c:legendPos val="t"/>
      <c:layout>
        <c:manualLayout>
          <c:xMode val="edge"/>
          <c:yMode val="edge"/>
          <c:x val="9.5663985838934498E-2"/>
          <c:y val="1.7010660185118841E-2"/>
          <c:w val="0.85420287516698779"/>
          <c:h val="0.11256874939386727"/>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49866175187605E-2"/>
          <c:y val="4.1385033441636083E-2"/>
          <c:w val="0.8878298510309004"/>
          <c:h val="0.81451918569045645"/>
        </c:manualLayout>
      </c:layout>
      <c:barChart>
        <c:barDir val="col"/>
        <c:grouping val="clustered"/>
        <c:varyColors val="0"/>
        <c:ser>
          <c:idx val="0"/>
          <c:order val="0"/>
          <c:tx>
            <c:strRef>
              <c:f>Sheet1!$B$1</c:f>
              <c:strCache>
                <c:ptCount val="1"/>
                <c:pt idx="0">
                  <c:v>No MCS</c:v>
                </c:pt>
              </c:strCache>
            </c:strRef>
          </c:tx>
          <c:spPr>
            <a:solidFill>
              <a:srgbClr val="92D050"/>
            </a:solidFill>
            <a:ln>
              <a:solidFill>
                <a:schemeClr val="bg2"/>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Sheet1!$B$2:$B$21</c:f>
              <c:extLst/>
            </c:numRef>
          </c:val>
          <c:extLst>
            <c:ext xmlns:c16="http://schemas.microsoft.com/office/drawing/2014/chart" uri="{C3380CC4-5D6E-409C-BE32-E72D297353CC}">
              <c16:uniqueId val="{00000000-8A7D-4A3E-BC1A-A51F8B17CF2D}"/>
            </c:ext>
          </c:extLst>
        </c:ser>
        <c:ser>
          <c:idx val="1"/>
          <c:order val="1"/>
          <c:tx>
            <c:strRef>
              <c:f>Sheet1!$C$1</c:f>
              <c:strCache>
                <c:ptCount val="1"/>
                <c:pt idx="0">
                  <c:v>ECMO</c:v>
                </c:pt>
              </c:strCache>
            </c:strRef>
          </c:tx>
          <c:spPr>
            <a:solidFill>
              <a:srgbClr val="FF000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Sheet1!$C$2:$C$21</c:f>
              <c:numCache>
                <c:formatCode>General</c:formatCode>
                <c:ptCount val="20"/>
                <c:pt idx="0">
                  <c:v>8.5713999999999999E-2</c:v>
                </c:pt>
                <c:pt idx="1">
                  <c:v>8.0110000000000001E-2</c:v>
                </c:pt>
                <c:pt idx="2">
                  <c:v>7.0028000000000007E-2</c:v>
                </c:pt>
                <c:pt idx="3">
                  <c:v>9.5823000000000005E-2</c:v>
                </c:pt>
                <c:pt idx="4">
                  <c:v>7.2318999999999994E-2</c:v>
                </c:pt>
                <c:pt idx="5">
                  <c:v>5.1282000000000001E-2</c:v>
                </c:pt>
                <c:pt idx="6">
                  <c:v>5.9553000000000002E-2</c:v>
                </c:pt>
                <c:pt idx="7">
                  <c:v>6.3613000000000003E-2</c:v>
                </c:pt>
                <c:pt idx="8">
                  <c:v>5.0217999999999999E-2</c:v>
                </c:pt>
                <c:pt idx="9">
                  <c:v>3.3112999999999997E-2</c:v>
                </c:pt>
                <c:pt idx="10">
                  <c:v>4.3221999999999997E-2</c:v>
                </c:pt>
                <c:pt idx="11">
                  <c:v>4.6967000000000002E-2</c:v>
                </c:pt>
                <c:pt idx="12">
                  <c:v>4.1667000000000003E-2</c:v>
                </c:pt>
                <c:pt idx="13">
                  <c:v>4.5540999999999998E-2</c:v>
                </c:pt>
                <c:pt idx="14">
                  <c:v>2.7473000000000001E-2</c:v>
                </c:pt>
                <c:pt idx="15">
                  <c:v>2.5000000000000001E-2</c:v>
                </c:pt>
                <c:pt idx="16">
                  <c:v>5.0466999999999998E-2</c:v>
                </c:pt>
                <c:pt idx="17">
                  <c:v>5.8288E-2</c:v>
                </c:pt>
                <c:pt idx="18">
                  <c:v>4.0210000000000003E-2</c:v>
                </c:pt>
                <c:pt idx="19">
                  <c:v>5.8666999999999997E-2</c:v>
                </c:pt>
              </c:numCache>
              <c:extLst/>
            </c:numRef>
          </c:val>
          <c:extLst>
            <c:ext xmlns:c16="http://schemas.microsoft.com/office/drawing/2014/chart" uri="{C3380CC4-5D6E-409C-BE32-E72D297353CC}">
              <c16:uniqueId val="{00000001-8A7D-4A3E-BC1A-A51F8B17CF2D}"/>
            </c:ext>
          </c:extLst>
        </c:ser>
        <c:ser>
          <c:idx val="2"/>
          <c:order val="2"/>
          <c:tx>
            <c:strRef>
              <c:f>Sheet1!$D$1</c:f>
              <c:strCache>
                <c:ptCount val="1"/>
                <c:pt idx="0">
                  <c:v>Durable LVAD</c:v>
                </c:pt>
              </c:strCache>
            </c:strRef>
          </c:tx>
          <c:spPr>
            <a:solidFill>
              <a:srgbClr val="92D05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c:numRef>
          </c:cat>
          <c:val>
            <c:numRef>
              <c:f>Sheet1!$D$2:$D$21</c:f>
              <c:numCache>
                <c:formatCode>General</c:formatCode>
                <c:ptCount val="20"/>
                <c:pt idx="0">
                  <c:v>8.2860000000000003E-2</c:v>
                </c:pt>
                <c:pt idx="1">
                  <c:v>8.0110000000000001E-2</c:v>
                </c:pt>
                <c:pt idx="2">
                  <c:v>0.10924</c:v>
                </c:pt>
                <c:pt idx="3">
                  <c:v>8.5999999999999993E-2</c:v>
                </c:pt>
                <c:pt idx="4">
                  <c:v>0.14213999999999999</c:v>
                </c:pt>
                <c:pt idx="5">
                  <c:v>0.12820999999999999</c:v>
                </c:pt>
                <c:pt idx="6">
                  <c:v>0.13400000000000001</c:v>
                </c:pt>
                <c:pt idx="7">
                  <c:v>0.16794000000000001</c:v>
                </c:pt>
                <c:pt idx="8">
                  <c:v>0.22270999999999999</c:v>
                </c:pt>
                <c:pt idx="9">
                  <c:v>0.24723999999999999</c:v>
                </c:pt>
                <c:pt idx="10">
                  <c:v>0.20236000000000001</c:v>
                </c:pt>
                <c:pt idx="11">
                  <c:v>0.21135000000000001</c:v>
                </c:pt>
                <c:pt idx="12">
                  <c:v>0.24374999999999999</c:v>
                </c:pt>
                <c:pt idx="13">
                  <c:v>0.24858</c:v>
                </c:pt>
                <c:pt idx="14">
                  <c:v>0.27839000000000003</c:v>
                </c:pt>
                <c:pt idx="15">
                  <c:v>0.27500000000000002</c:v>
                </c:pt>
                <c:pt idx="16">
                  <c:v>0.27664</c:v>
                </c:pt>
                <c:pt idx="17">
                  <c:v>0.27868999999999999</c:v>
                </c:pt>
                <c:pt idx="18">
                  <c:v>0.28671000000000002</c:v>
                </c:pt>
                <c:pt idx="19">
                  <c:v>0.30399999999999999</c:v>
                </c:pt>
              </c:numCache>
              <c:extLst/>
            </c:numRef>
          </c:val>
          <c:extLst>
            <c:ext xmlns:c16="http://schemas.microsoft.com/office/drawing/2014/chart" uri="{C3380CC4-5D6E-409C-BE32-E72D297353CC}">
              <c16:uniqueId val="{00000002-8A7D-4A3E-BC1A-A51F8B17CF2D}"/>
            </c:ext>
          </c:extLst>
        </c:ser>
        <c:ser>
          <c:idx val="3"/>
          <c:order val="3"/>
          <c:tx>
            <c:strRef>
              <c:f>Sheet1!$E$1</c:f>
              <c:strCache>
                <c:ptCount val="1"/>
                <c:pt idx="0">
                  <c:v>Temporary MCS</c:v>
                </c:pt>
              </c:strCache>
              <c:extLst xmlns:c15="http://schemas.microsoft.com/office/drawing/2012/chart"/>
            </c:strRef>
          </c:tx>
          <c:spPr>
            <a:solidFill>
              <a:srgbClr val="00B0F0"/>
            </a:solidFill>
            <a:ln>
              <a:solidFill>
                <a:srgbClr val="000000"/>
              </a:solidFill>
            </a:ln>
          </c:spPr>
          <c:invertIfNegative val="0"/>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extLst xmlns:c15="http://schemas.microsoft.com/office/drawing/2012/chart"/>
            </c:numRef>
          </c:cat>
          <c:val>
            <c:numRef>
              <c:f>Sheet1!$E$2:$E$21</c:f>
              <c:numCache>
                <c:formatCode>General</c:formatCode>
                <c:ptCount val="20"/>
                <c:pt idx="0">
                  <c:v>0.02</c:v>
                </c:pt>
                <c:pt idx="1">
                  <c:v>1.1050000000000001E-2</c:v>
                </c:pt>
                <c:pt idx="2">
                  <c:v>1.1204E-2</c:v>
                </c:pt>
                <c:pt idx="3">
                  <c:v>1.4742E-2</c:v>
                </c:pt>
                <c:pt idx="4">
                  <c:v>2.2443999999999999E-2</c:v>
                </c:pt>
                <c:pt idx="5">
                  <c:v>2.3077E-2</c:v>
                </c:pt>
                <c:pt idx="6">
                  <c:v>2.2332999999999999E-2</c:v>
                </c:pt>
                <c:pt idx="7">
                  <c:v>1.7812000000000001E-2</c:v>
                </c:pt>
                <c:pt idx="8">
                  <c:v>2.8384E-2</c:v>
                </c:pt>
                <c:pt idx="9">
                  <c:v>2.8698000000000001E-2</c:v>
                </c:pt>
                <c:pt idx="10">
                  <c:v>2.7505000000000002E-2</c:v>
                </c:pt>
                <c:pt idx="11">
                  <c:v>2.7397000000000001E-2</c:v>
                </c:pt>
                <c:pt idx="12">
                  <c:v>4.5832999999999999E-2</c:v>
                </c:pt>
                <c:pt idx="13">
                  <c:v>3.9848000000000001E-2</c:v>
                </c:pt>
                <c:pt idx="14">
                  <c:v>4.3956000000000002E-2</c:v>
                </c:pt>
                <c:pt idx="15">
                  <c:v>5.3845999999999998E-2</c:v>
                </c:pt>
                <c:pt idx="16">
                  <c:v>5.2336000000000001E-2</c:v>
                </c:pt>
                <c:pt idx="17">
                  <c:v>5.1001999999999999E-2</c:v>
                </c:pt>
                <c:pt idx="18">
                  <c:v>8.0420000000000005E-2</c:v>
                </c:pt>
                <c:pt idx="19">
                  <c:v>6.9333000000000006E-2</c:v>
                </c:pt>
              </c:numCache>
              <c:extLst xmlns:c15="http://schemas.microsoft.com/office/drawing/2012/chart"/>
            </c:numRef>
          </c:val>
          <c:extLst xmlns:c15="http://schemas.microsoft.com/office/drawing/2012/chart">
            <c:ext xmlns:c16="http://schemas.microsoft.com/office/drawing/2014/chart" uri="{C3380CC4-5D6E-409C-BE32-E72D297353CC}">
              <c16:uniqueId val="{00000003-8A7D-4A3E-BC1A-A51F8B17CF2D}"/>
            </c:ext>
          </c:extLst>
        </c:ser>
        <c:dLbls>
          <c:showLegendKey val="0"/>
          <c:showVal val="0"/>
          <c:showCatName val="0"/>
          <c:showSerName val="0"/>
          <c:showPercent val="0"/>
          <c:showBubbleSize val="0"/>
        </c:dLbls>
        <c:gapWidth val="30"/>
        <c:axId val="682985160"/>
        <c:axId val="68298555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extLst>
                      <c:ex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c:ext uri="{02D57815-91ED-43cb-92C2-25804820EDAC}">
                        <c15:formulaRef>
                          <c15:sqref>Sheet1!$F$2:$F$21</c15:sqref>
                        </c15:formulaRef>
                      </c:ext>
                    </c:extLst>
                    <c:numCache>
                      <c:formatCode>General</c:formatCode>
                      <c:ptCount val="20"/>
                    </c:numCache>
                  </c:numRef>
                </c:val>
                <c:extLst>
                  <c:ext xmlns:c16="http://schemas.microsoft.com/office/drawing/2014/chart" uri="{C3380CC4-5D6E-409C-BE32-E72D297353CC}">
                    <c16:uniqueId val="{00000004-8A7D-4A3E-BC1A-A51F8B17CF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rgbClr val="0070C0"/>
                  </a:solidFill>
                  <a:ln>
                    <a:solidFill>
                      <a:srgbClr val="000000"/>
                    </a:solidFill>
                  </a:ln>
                </c:spPr>
                <c:invertIfNegative val="0"/>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extLst xmlns:c15="http://schemas.microsoft.com/office/drawing/2012/chart">
                      <c:ext xmlns:c15="http://schemas.microsoft.com/office/drawing/2012/chart" uri="{02D57815-91ED-43cb-92C2-25804820EDAC}">
                        <c15:formulaRef>
                          <c15:sqref>Sheet1!$G$2:$G$21</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5-8A7D-4A3E-BC1A-A51F8B17CF2D}"/>
                  </c:ext>
                </c:extLst>
              </c15:ser>
            </c15:filteredBarSeries>
          </c:ext>
        </c:extLst>
      </c:barChart>
      <c:catAx>
        <c:axId val="682985160"/>
        <c:scaling>
          <c:orientation val="minMax"/>
        </c:scaling>
        <c:delete val="0"/>
        <c:axPos val="b"/>
        <c:title>
          <c:tx>
            <c:rich>
              <a:bodyPr/>
              <a:lstStyle/>
              <a:p>
                <a:pPr>
                  <a:defRPr sz="1700">
                    <a:solidFill>
                      <a:schemeClr val="bg2"/>
                    </a:solidFill>
                  </a:defRPr>
                </a:pPr>
                <a:r>
                  <a:rPr lang="en-US" sz="1700">
                    <a:solidFill>
                      <a:schemeClr val="bg2"/>
                    </a:solidFill>
                  </a:rPr>
                  <a:t>Year of Transplant</a:t>
                </a: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82985552"/>
        <c:crosses val="autoZero"/>
        <c:auto val="1"/>
        <c:lblAlgn val="ctr"/>
        <c:lblOffset val="100"/>
        <c:noMultiLvlLbl val="0"/>
      </c:catAx>
      <c:valAx>
        <c:axId val="682985552"/>
        <c:scaling>
          <c:orientation val="minMax"/>
          <c:max val="0.5"/>
          <c:min val="0"/>
        </c:scaling>
        <c:delete val="0"/>
        <c:axPos val="l"/>
        <c:majorGridlines>
          <c:spPr>
            <a:ln>
              <a:solidFill>
                <a:schemeClr val="tx1">
                  <a:lumMod val="75000"/>
                </a:schemeClr>
              </a:solidFill>
              <a:prstDash val="sysDash"/>
            </a:ln>
          </c:spPr>
        </c:majorGridlines>
        <c:title>
          <c:tx>
            <c:rich>
              <a:bodyPr rot="-5400000" vert="horz"/>
              <a:lstStyle/>
              <a:p>
                <a:pPr>
                  <a:defRPr sz="1700">
                    <a:solidFill>
                      <a:schemeClr val="bg2"/>
                    </a:solidFill>
                  </a:defRPr>
                </a:pPr>
                <a:r>
                  <a:rPr lang="en-US" sz="1700">
                    <a:solidFill>
                      <a:schemeClr val="bg2"/>
                    </a:solidFill>
                  </a:rPr>
                  <a:t>% of transplants</a:t>
                </a:r>
              </a:p>
            </c:rich>
          </c:tx>
          <c:layout>
            <c:manualLayout>
              <c:xMode val="edge"/>
              <c:yMode val="edge"/>
              <c:x val="4.2735042735042739E-3"/>
              <c:y val="0.2914646303459272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5.000000000000001E-2"/>
      </c:valAx>
      <c:spPr>
        <a:noFill/>
        <a:ln>
          <a:solidFill>
            <a:schemeClr val="bg2"/>
          </a:solidFill>
        </a:ln>
      </c:spPr>
    </c:plotArea>
    <c:legend>
      <c:legendPos val="t"/>
      <c:layout>
        <c:manualLayout>
          <c:xMode val="edge"/>
          <c:yMode val="edge"/>
          <c:x val="0.20815805164514536"/>
          <c:y val="5.942149522359079E-2"/>
          <c:w val="0.65657300034719102"/>
          <c:h val="0.10816849367650581"/>
        </c:manualLayout>
      </c:layout>
      <c:overlay val="0"/>
      <c:spPr>
        <a:solidFill>
          <a:schemeClr val="tx1"/>
        </a:solidFill>
        <a:ln>
          <a:solidFill>
            <a:schemeClr val="bg2"/>
          </a:solidFill>
        </a:ln>
      </c:spPr>
      <c:txPr>
        <a:bodyPr/>
        <a:lstStyle/>
        <a:p>
          <a:pPr>
            <a:defRPr sz="18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8</c:v>
                </c:pt>
                <c:pt idx="1">
                  <c:v>8</c:v>
                </c:pt>
                <c:pt idx="2">
                  <c:v>20</c:v>
                </c:pt>
                <c:pt idx="3">
                  <c:v>15</c:v>
                </c:pt>
                <c:pt idx="4">
                  <c:v>18</c:v>
                </c:pt>
                <c:pt idx="5">
                  <c:v>18</c:v>
                </c:pt>
                <c:pt idx="6">
                  <c:v>25</c:v>
                </c:pt>
                <c:pt idx="7">
                  <c:v>23</c:v>
                </c:pt>
                <c:pt idx="8">
                  <c:v>40</c:v>
                </c:pt>
                <c:pt idx="9">
                  <c:v>34</c:v>
                </c:pt>
                <c:pt idx="10">
                  <c:v>40</c:v>
                </c:pt>
                <c:pt idx="11">
                  <c:v>37</c:v>
                </c:pt>
                <c:pt idx="12">
                  <c:v>33</c:v>
                </c:pt>
                <c:pt idx="13">
                  <c:v>51</c:v>
                </c:pt>
                <c:pt idx="14">
                  <c:v>39</c:v>
                </c:pt>
                <c:pt idx="15">
                  <c:v>31</c:v>
                </c:pt>
                <c:pt idx="16">
                  <c:v>26</c:v>
                </c:pt>
                <c:pt idx="17">
                  <c:v>35</c:v>
                </c:pt>
                <c:pt idx="18">
                  <c:v>52</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13</c:v>
                </c:pt>
                <c:pt idx="1">
                  <c:v>11</c:v>
                </c:pt>
                <c:pt idx="2">
                  <c:v>15</c:v>
                </c:pt>
                <c:pt idx="3">
                  <c:v>15</c:v>
                </c:pt>
                <c:pt idx="4">
                  <c:v>16</c:v>
                </c:pt>
                <c:pt idx="5">
                  <c:v>17</c:v>
                </c:pt>
                <c:pt idx="6">
                  <c:v>12</c:v>
                </c:pt>
                <c:pt idx="7">
                  <c:v>10</c:v>
                </c:pt>
                <c:pt idx="8">
                  <c:v>12</c:v>
                </c:pt>
                <c:pt idx="9">
                  <c:v>12</c:v>
                </c:pt>
                <c:pt idx="10">
                  <c:v>19</c:v>
                </c:pt>
                <c:pt idx="11">
                  <c:v>29</c:v>
                </c:pt>
                <c:pt idx="12">
                  <c:v>26</c:v>
                </c:pt>
                <c:pt idx="13">
                  <c:v>51</c:v>
                </c:pt>
                <c:pt idx="14">
                  <c:v>170</c:v>
                </c:pt>
                <c:pt idx="15">
                  <c:v>168</c:v>
                </c:pt>
                <c:pt idx="16">
                  <c:v>221</c:v>
                </c:pt>
                <c:pt idx="17">
                  <c:v>218</c:v>
                </c:pt>
                <c:pt idx="18">
                  <c:v>310</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3</c:v>
                </c:pt>
                <c:pt idx="3">
                  <c:v>8</c:v>
                </c:pt>
                <c:pt idx="4">
                  <c:v>5</c:v>
                </c:pt>
                <c:pt idx="5">
                  <c:v>7</c:v>
                </c:pt>
                <c:pt idx="6">
                  <c:v>5</c:v>
                </c:pt>
                <c:pt idx="7">
                  <c:v>5</c:v>
                </c:pt>
                <c:pt idx="8">
                  <c:v>2</c:v>
                </c:pt>
                <c:pt idx="9">
                  <c:v>12</c:v>
                </c:pt>
                <c:pt idx="10">
                  <c:v>9</c:v>
                </c:pt>
                <c:pt idx="11">
                  <c:v>15</c:v>
                </c:pt>
                <c:pt idx="12">
                  <c:v>13</c:v>
                </c:pt>
                <c:pt idx="13">
                  <c:v>11</c:v>
                </c:pt>
                <c:pt idx="14">
                  <c:v>7</c:v>
                </c:pt>
                <c:pt idx="15">
                  <c:v>11</c:v>
                </c:pt>
                <c:pt idx="16">
                  <c:v>3</c:v>
                </c:pt>
                <c:pt idx="17">
                  <c:v>10</c:v>
                </c:pt>
                <c:pt idx="18">
                  <c:v>70</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8</c:v>
                </c:pt>
                <c:pt idx="1">
                  <c:v>6</c:v>
                </c:pt>
                <c:pt idx="2">
                  <c:v>3</c:v>
                </c:pt>
                <c:pt idx="3">
                  <c:v>11</c:v>
                </c:pt>
                <c:pt idx="4">
                  <c:v>5</c:v>
                </c:pt>
                <c:pt idx="5">
                  <c:v>4</c:v>
                </c:pt>
                <c:pt idx="6">
                  <c:v>5</c:v>
                </c:pt>
                <c:pt idx="7">
                  <c:v>6</c:v>
                </c:pt>
                <c:pt idx="8">
                  <c:v>3</c:v>
                </c:pt>
                <c:pt idx="9">
                  <c:v>3</c:v>
                </c:pt>
                <c:pt idx="10">
                  <c:v>6</c:v>
                </c:pt>
                <c:pt idx="11">
                  <c:v>6</c:v>
                </c:pt>
                <c:pt idx="12">
                  <c:v>3</c:v>
                </c:pt>
                <c:pt idx="13">
                  <c:v>8</c:v>
                </c:pt>
                <c:pt idx="14">
                  <c:v>5</c:v>
                </c:pt>
                <c:pt idx="15">
                  <c:v>5</c:v>
                </c:pt>
                <c:pt idx="16">
                  <c:v>7</c:v>
                </c:pt>
                <c:pt idx="17">
                  <c:v>10</c:v>
                </c:pt>
                <c:pt idx="18">
                  <c:v>9</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22</c:v>
                </c:pt>
                <c:pt idx="1">
                  <c:v>23</c:v>
                </c:pt>
                <c:pt idx="2">
                  <c:v>22</c:v>
                </c:pt>
                <c:pt idx="3">
                  <c:v>28</c:v>
                </c:pt>
                <c:pt idx="4">
                  <c:v>24</c:v>
                </c:pt>
                <c:pt idx="5">
                  <c:v>16</c:v>
                </c:pt>
                <c:pt idx="6">
                  <c:v>19</c:v>
                </c:pt>
                <c:pt idx="7">
                  <c:v>19</c:v>
                </c:pt>
                <c:pt idx="8">
                  <c:v>20</c:v>
                </c:pt>
                <c:pt idx="9">
                  <c:v>12</c:v>
                </c:pt>
                <c:pt idx="10">
                  <c:v>16</c:v>
                </c:pt>
                <c:pt idx="11">
                  <c:v>18</c:v>
                </c:pt>
                <c:pt idx="12">
                  <c:v>17</c:v>
                </c:pt>
                <c:pt idx="13">
                  <c:v>15</c:v>
                </c:pt>
                <c:pt idx="14">
                  <c:v>9</c:v>
                </c:pt>
                <c:pt idx="15">
                  <c:v>8</c:v>
                </c:pt>
                <c:pt idx="16">
                  <c:v>20</c:v>
                </c:pt>
                <c:pt idx="17">
                  <c:v>21</c:v>
                </c:pt>
                <c:pt idx="18">
                  <c:v>13</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0</c:v>
                </c:pt>
                <c:pt idx="16">
                  <c:v>0</c:v>
                </c:pt>
                <c:pt idx="17">
                  <c:v>1</c:v>
                </c:pt>
                <c:pt idx="18">
                  <c:v>1</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405</c:v>
                </c:pt>
                <c:pt idx="1">
                  <c:v>457</c:v>
                </c:pt>
                <c:pt idx="2">
                  <c:v>478</c:v>
                </c:pt>
                <c:pt idx="3">
                  <c:v>556</c:v>
                </c:pt>
                <c:pt idx="4">
                  <c:v>557</c:v>
                </c:pt>
                <c:pt idx="5">
                  <c:v>588</c:v>
                </c:pt>
                <c:pt idx="6">
                  <c:v>625</c:v>
                </c:pt>
                <c:pt idx="7">
                  <c:v>584</c:v>
                </c:pt>
                <c:pt idx="8">
                  <c:v>556</c:v>
                </c:pt>
                <c:pt idx="9">
                  <c:v>530</c:v>
                </c:pt>
                <c:pt idx="10">
                  <c:v>489</c:v>
                </c:pt>
                <c:pt idx="11">
                  <c:v>502</c:v>
                </c:pt>
                <c:pt idx="12">
                  <c:v>500</c:v>
                </c:pt>
                <c:pt idx="13">
                  <c:v>470</c:v>
                </c:pt>
                <c:pt idx="14">
                  <c:v>483</c:v>
                </c:pt>
                <c:pt idx="15">
                  <c:v>436</c:v>
                </c:pt>
                <c:pt idx="16">
                  <c:v>459</c:v>
                </c:pt>
                <c:pt idx="17">
                  <c:v>438</c:v>
                </c:pt>
                <c:pt idx="18">
                  <c:v>415</c:v>
                </c:pt>
                <c:pt idx="19">
                  <c:v>432</c:v>
                </c:pt>
                <c:pt idx="20">
                  <c:v>463</c:v>
                </c:pt>
                <c:pt idx="21">
                  <c:v>486</c:v>
                </c:pt>
                <c:pt idx="22">
                  <c:v>534</c:v>
                </c:pt>
                <c:pt idx="23">
                  <c:v>563</c:v>
                </c:pt>
                <c:pt idx="24">
                  <c:v>541</c:v>
                </c:pt>
                <c:pt idx="25">
                  <c:v>563</c:v>
                </c:pt>
                <c:pt idx="26">
                  <c:v>586</c:v>
                </c:pt>
                <c:pt idx="27">
                  <c:v>579</c:v>
                </c:pt>
                <c:pt idx="28">
                  <c:v>503</c:v>
                </c:pt>
                <c:pt idx="29">
                  <c:v>528</c:v>
                </c:pt>
                <c:pt idx="30">
                  <c:v>559</c:v>
                </c:pt>
                <c:pt idx="31">
                  <c:v>609</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1949</c:v>
                </c:pt>
                <c:pt idx="1">
                  <c:v>2041</c:v>
                </c:pt>
                <c:pt idx="2">
                  <c:v>2086</c:v>
                </c:pt>
                <c:pt idx="3">
                  <c:v>2104</c:v>
                </c:pt>
                <c:pt idx="4">
                  <c:v>2100</c:v>
                </c:pt>
                <c:pt idx="5">
                  <c:v>2036</c:v>
                </c:pt>
                <c:pt idx="6">
                  <c:v>2096</c:v>
                </c:pt>
                <c:pt idx="7">
                  <c:v>1952</c:v>
                </c:pt>
                <c:pt idx="8">
                  <c:v>1937</c:v>
                </c:pt>
                <c:pt idx="9">
                  <c:v>1943</c:v>
                </c:pt>
                <c:pt idx="10">
                  <c:v>1887</c:v>
                </c:pt>
                <c:pt idx="11">
                  <c:v>1786</c:v>
                </c:pt>
                <c:pt idx="12">
                  <c:v>1738</c:v>
                </c:pt>
                <c:pt idx="13">
                  <c:v>1827</c:v>
                </c:pt>
                <c:pt idx="14">
                  <c:v>1894</c:v>
                </c:pt>
                <c:pt idx="15">
                  <c:v>1905</c:v>
                </c:pt>
                <c:pt idx="16">
                  <c:v>1814</c:v>
                </c:pt>
                <c:pt idx="17">
                  <c:v>1865</c:v>
                </c:pt>
                <c:pt idx="18">
                  <c:v>1996</c:v>
                </c:pt>
                <c:pt idx="19">
                  <c:v>1962</c:v>
                </c:pt>
                <c:pt idx="20">
                  <c:v>2024</c:v>
                </c:pt>
                <c:pt idx="21">
                  <c:v>2149</c:v>
                </c:pt>
                <c:pt idx="22">
                  <c:v>2269</c:v>
                </c:pt>
                <c:pt idx="23">
                  <c:v>2364</c:v>
                </c:pt>
                <c:pt idx="24">
                  <c:v>2773</c:v>
                </c:pt>
                <c:pt idx="25">
                  <c:v>2833</c:v>
                </c:pt>
                <c:pt idx="26">
                  <c:v>2967</c:v>
                </c:pt>
                <c:pt idx="27">
                  <c:v>3075</c:v>
                </c:pt>
                <c:pt idx="28">
                  <c:v>3227</c:v>
                </c:pt>
                <c:pt idx="29">
                  <c:v>3352</c:v>
                </c:pt>
                <c:pt idx="30">
                  <c:v>3644</c:v>
                </c:pt>
                <c:pt idx="31">
                  <c:v>4060</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35</c:v>
                </c:pt>
                <c:pt idx="1">
                  <c:v>37</c:v>
                </c:pt>
                <c:pt idx="2">
                  <c:v>42</c:v>
                </c:pt>
                <c:pt idx="3">
                  <c:v>41</c:v>
                </c:pt>
                <c:pt idx="4">
                  <c:v>33</c:v>
                </c:pt>
                <c:pt idx="5">
                  <c:v>35</c:v>
                </c:pt>
                <c:pt idx="6">
                  <c:v>24</c:v>
                </c:pt>
                <c:pt idx="7">
                  <c:v>19</c:v>
                </c:pt>
                <c:pt idx="8">
                  <c:v>19</c:v>
                </c:pt>
                <c:pt idx="9">
                  <c:v>17</c:v>
                </c:pt>
                <c:pt idx="10">
                  <c:v>19</c:v>
                </c:pt>
                <c:pt idx="11">
                  <c:v>13</c:v>
                </c:pt>
                <c:pt idx="12">
                  <c:v>28</c:v>
                </c:pt>
                <c:pt idx="13">
                  <c:v>26</c:v>
                </c:pt>
                <c:pt idx="14">
                  <c:v>19</c:v>
                </c:pt>
                <c:pt idx="15">
                  <c:v>18</c:v>
                </c:pt>
                <c:pt idx="16">
                  <c:v>27</c:v>
                </c:pt>
                <c:pt idx="17">
                  <c:v>19</c:v>
                </c:pt>
                <c:pt idx="18">
                  <c:v>27</c:v>
                </c:pt>
                <c:pt idx="19">
                  <c:v>24</c:v>
                </c:pt>
                <c:pt idx="20">
                  <c:v>24</c:v>
                </c:pt>
                <c:pt idx="21">
                  <c:v>24</c:v>
                </c:pt>
                <c:pt idx="22">
                  <c:v>290</c:v>
                </c:pt>
                <c:pt idx="23">
                  <c:v>356</c:v>
                </c:pt>
                <c:pt idx="24">
                  <c:v>379</c:v>
                </c:pt>
                <c:pt idx="25">
                  <c:v>387</c:v>
                </c:pt>
                <c:pt idx="26">
                  <c:v>371</c:v>
                </c:pt>
                <c:pt idx="27">
                  <c:v>388</c:v>
                </c:pt>
                <c:pt idx="28">
                  <c:v>330</c:v>
                </c:pt>
                <c:pt idx="29">
                  <c:v>328</c:v>
                </c:pt>
                <c:pt idx="30">
                  <c:v>367</c:v>
                </c:pt>
                <c:pt idx="31">
                  <c:v>561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500"/>
      </c:valAx>
      <c:spPr>
        <a:noFill/>
        <a:ln>
          <a:solidFill>
            <a:schemeClr val="bg2"/>
          </a:solidFill>
        </a:ln>
      </c:spPr>
    </c:plotArea>
    <c:legend>
      <c:legendPos val="t"/>
      <c:layout>
        <c:manualLayout>
          <c:xMode val="edge"/>
          <c:yMode val="edge"/>
          <c:x val="0.30260628537633938"/>
          <c:y val="5.6233060205719276E-2"/>
          <c:w val="0.42793429921280546"/>
          <c:h val="9.5353042332166529E-2"/>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6</c:v>
                </c:pt>
                <c:pt idx="1">
                  <c:v>12</c:v>
                </c:pt>
                <c:pt idx="2">
                  <c:v>17</c:v>
                </c:pt>
                <c:pt idx="3">
                  <c:v>14</c:v>
                </c:pt>
                <c:pt idx="4">
                  <c:v>15</c:v>
                </c:pt>
                <c:pt idx="5">
                  <c:v>22</c:v>
                </c:pt>
                <c:pt idx="6">
                  <c:v>21</c:v>
                </c:pt>
                <c:pt idx="7">
                  <c:v>21</c:v>
                </c:pt>
                <c:pt idx="8">
                  <c:v>46</c:v>
                </c:pt>
                <c:pt idx="9">
                  <c:v>51</c:v>
                </c:pt>
                <c:pt idx="10">
                  <c:v>39</c:v>
                </c:pt>
                <c:pt idx="11">
                  <c:v>48</c:v>
                </c:pt>
                <c:pt idx="12">
                  <c:v>46</c:v>
                </c:pt>
                <c:pt idx="13">
                  <c:v>38</c:v>
                </c:pt>
                <c:pt idx="14">
                  <c:v>47</c:v>
                </c:pt>
                <c:pt idx="15">
                  <c:v>43</c:v>
                </c:pt>
                <c:pt idx="16">
                  <c:v>32</c:v>
                </c:pt>
                <c:pt idx="17">
                  <c:v>41</c:v>
                </c:pt>
                <c:pt idx="18">
                  <c:v>42</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389</c:v>
                </c:pt>
                <c:pt idx="1">
                  <c:v>358</c:v>
                </c:pt>
                <c:pt idx="2">
                  <c:v>379</c:v>
                </c:pt>
                <c:pt idx="3">
                  <c:v>420</c:v>
                </c:pt>
                <c:pt idx="4">
                  <c:v>609</c:v>
                </c:pt>
                <c:pt idx="5">
                  <c:v>686</c:v>
                </c:pt>
                <c:pt idx="6">
                  <c:v>668</c:v>
                </c:pt>
                <c:pt idx="7">
                  <c:v>733</c:v>
                </c:pt>
                <c:pt idx="8">
                  <c:v>928</c:v>
                </c:pt>
                <c:pt idx="9">
                  <c:v>1022</c:v>
                </c:pt>
                <c:pt idx="10">
                  <c:v>1091</c:v>
                </c:pt>
                <c:pt idx="11">
                  <c:v>1383</c:v>
                </c:pt>
                <c:pt idx="12">
                  <c:v>1380</c:v>
                </c:pt>
                <c:pt idx="13">
                  <c:v>1292</c:v>
                </c:pt>
                <c:pt idx="14">
                  <c:v>968</c:v>
                </c:pt>
                <c:pt idx="15">
                  <c:v>1017</c:v>
                </c:pt>
                <c:pt idx="16">
                  <c:v>942</c:v>
                </c:pt>
                <c:pt idx="17">
                  <c:v>1068</c:v>
                </c:pt>
                <c:pt idx="18">
                  <c:v>956</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4</c:v>
                </c:pt>
                <c:pt idx="11">
                  <c:v>2</c:v>
                </c:pt>
                <c:pt idx="12">
                  <c:v>6</c:v>
                </c:pt>
                <c:pt idx="13">
                  <c:v>5</c:v>
                </c:pt>
                <c:pt idx="14">
                  <c:v>6</c:v>
                </c:pt>
                <c:pt idx="15">
                  <c:v>9</c:v>
                </c:pt>
                <c:pt idx="16">
                  <c:v>5</c:v>
                </c:pt>
                <c:pt idx="17">
                  <c:v>30</c:v>
                </c:pt>
                <c:pt idx="18">
                  <c:v>49</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0</c:v>
                </c:pt>
                <c:pt idx="1">
                  <c:v>0</c:v>
                </c:pt>
                <c:pt idx="2">
                  <c:v>3</c:v>
                </c:pt>
                <c:pt idx="3">
                  <c:v>2</c:v>
                </c:pt>
                <c:pt idx="4">
                  <c:v>1</c:v>
                </c:pt>
                <c:pt idx="5">
                  <c:v>1</c:v>
                </c:pt>
                <c:pt idx="6">
                  <c:v>1</c:v>
                </c:pt>
                <c:pt idx="7">
                  <c:v>1</c:v>
                </c:pt>
                <c:pt idx="8">
                  <c:v>8</c:v>
                </c:pt>
                <c:pt idx="9">
                  <c:v>18</c:v>
                </c:pt>
                <c:pt idx="10">
                  <c:v>16</c:v>
                </c:pt>
                <c:pt idx="11">
                  <c:v>15</c:v>
                </c:pt>
                <c:pt idx="12">
                  <c:v>11</c:v>
                </c:pt>
                <c:pt idx="13">
                  <c:v>7</c:v>
                </c:pt>
                <c:pt idx="14">
                  <c:v>7</c:v>
                </c:pt>
                <c:pt idx="15">
                  <c:v>9</c:v>
                </c:pt>
                <c:pt idx="16">
                  <c:v>8</c:v>
                </c:pt>
                <c:pt idx="17">
                  <c:v>5</c:v>
                </c:pt>
                <c:pt idx="18">
                  <c:v>9</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29</c:v>
                </c:pt>
                <c:pt idx="1">
                  <c:v>29</c:v>
                </c:pt>
                <c:pt idx="2">
                  <c:v>36</c:v>
                </c:pt>
                <c:pt idx="3">
                  <c:v>33</c:v>
                </c:pt>
                <c:pt idx="4">
                  <c:v>56</c:v>
                </c:pt>
                <c:pt idx="5">
                  <c:v>49</c:v>
                </c:pt>
                <c:pt idx="6">
                  <c:v>53</c:v>
                </c:pt>
                <c:pt idx="7">
                  <c:v>65</c:v>
                </c:pt>
                <c:pt idx="8">
                  <c:v>94</c:v>
                </c:pt>
                <c:pt idx="9">
                  <c:v>94</c:v>
                </c:pt>
                <c:pt idx="10">
                  <c:v>86</c:v>
                </c:pt>
                <c:pt idx="11">
                  <c:v>93</c:v>
                </c:pt>
                <c:pt idx="12">
                  <c:v>106</c:v>
                </c:pt>
                <c:pt idx="13">
                  <c:v>124</c:v>
                </c:pt>
                <c:pt idx="14">
                  <c:v>145</c:v>
                </c:pt>
                <c:pt idx="15">
                  <c:v>132</c:v>
                </c:pt>
                <c:pt idx="16">
                  <c:v>138</c:v>
                </c:pt>
                <c:pt idx="17">
                  <c:v>145</c:v>
                </c:pt>
                <c:pt idx="18">
                  <c:v>152</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2</c:v>
                </c:pt>
                <c:pt idx="16">
                  <c:v>2</c:v>
                </c:pt>
                <c:pt idx="17">
                  <c:v>3</c:v>
                </c:pt>
                <c:pt idx="18">
                  <c:v>3</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0"/>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68</c:v>
                </c:pt>
                <c:pt idx="1">
                  <c:v>65</c:v>
                </c:pt>
                <c:pt idx="2">
                  <c:v>61</c:v>
                </c:pt>
                <c:pt idx="3">
                  <c:v>62</c:v>
                </c:pt>
                <c:pt idx="4">
                  <c:v>68</c:v>
                </c:pt>
                <c:pt idx="5">
                  <c:v>42</c:v>
                </c:pt>
                <c:pt idx="6">
                  <c:v>56</c:v>
                </c:pt>
                <c:pt idx="7">
                  <c:v>51</c:v>
                </c:pt>
                <c:pt idx="8">
                  <c:v>63</c:v>
                </c:pt>
                <c:pt idx="9">
                  <c:v>69</c:v>
                </c:pt>
                <c:pt idx="10">
                  <c:v>55</c:v>
                </c:pt>
                <c:pt idx="11">
                  <c:v>49</c:v>
                </c:pt>
                <c:pt idx="12">
                  <c:v>42</c:v>
                </c:pt>
                <c:pt idx="13">
                  <c:v>30</c:v>
                </c:pt>
                <c:pt idx="14">
                  <c:v>32</c:v>
                </c:pt>
                <c:pt idx="15">
                  <c:v>24</c:v>
                </c:pt>
                <c:pt idx="16">
                  <c:v>37</c:v>
                </c:pt>
                <c:pt idx="17">
                  <c:v>45</c:v>
                </c:pt>
                <c:pt idx="18">
                  <c:v>42</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108</c:v>
                </c:pt>
                <c:pt idx="1">
                  <c:v>100</c:v>
                </c:pt>
                <c:pt idx="2">
                  <c:v>156</c:v>
                </c:pt>
                <c:pt idx="3">
                  <c:v>119</c:v>
                </c:pt>
                <c:pt idx="4">
                  <c:v>105</c:v>
                </c:pt>
                <c:pt idx="5">
                  <c:v>133</c:v>
                </c:pt>
                <c:pt idx="6">
                  <c:v>148</c:v>
                </c:pt>
                <c:pt idx="7">
                  <c:v>150</c:v>
                </c:pt>
                <c:pt idx="8">
                  <c:v>166</c:v>
                </c:pt>
                <c:pt idx="9">
                  <c:v>169</c:v>
                </c:pt>
                <c:pt idx="10">
                  <c:v>190</c:v>
                </c:pt>
                <c:pt idx="11">
                  <c:v>242</c:v>
                </c:pt>
                <c:pt idx="12">
                  <c:v>258</c:v>
                </c:pt>
                <c:pt idx="13">
                  <c:v>338</c:v>
                </c:pt>
                <c:pt idx="14">
                  <c:v>997</c:v>
                </c:pt>
                <c:pt idx="15">
                  <c:v>939</c:v>
                </c:pt>
                <c:pt idx="16">
                  <c:v>1042</c:v>
                </c:pt>
                <c:pt idx="17">
                  <c:v>1049</c:v>
                </c:pt>
                <c:pt idx="18">
                  <c:v>1297</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3</c:v>
                </c:pt>
                <c:pt idx="3">
                  <c:v>3</c:v>
                </c:pt>
                <c:pt idx="4">
                  <c:v>1</c:v>
                </c:pt>
                <c:pt idx="5">
                  <c:v>1</c:v>
                </c:pt>
                <c:pt idx="6">
                  <c:v>2</c:v>
                </c:pt>
                <c:pt idx="7">
                  <c:v>0</c:v>
                </c:pt>
                <c:pt idx="8">
                  <c:v>1</c:v>
                </c:pt>
                <c:pt idx="9">
                  <c:v>2</c:v>
                </c:pt>
                <c:pt idx="10">
                  <c:v>3</c:v>
                </c:pt>
                <c:pt idx="11">
                  <c:v>0</c:v>
                </c:pt>
                <c:pt idx="12">
                  <c:v>1</c:v>
                </c:pt>
                <c:pt idx="13">
                  <c:v>4</c:v>
                </c:pt>
                <c:pt idx="14">
                  <c:v>0</c:v>
                </c:pt>
                <c:pt idx="15">
                  <c:v>1</c:v>
                </c:pt>
                <c:pt idx="16">
                  <c:v>0</c:v>
                </c:pt>
                <c:pt idx="17">
                  <c:v>0</c:v>
                </c:pt>
                <c:pt idx="18">
                  <c:v>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2</c:v>
                </c:pt>
                <c:pt idx="1">
                  <c:v>1</c:v>
                </c:pt>
                <c:pt idx="2">
                  <c:v>0</c:v>
                </c:pt>
                <c:pt idx="3">
                  <c:v>1</c:v>
                </c:pt>
                <c:pt idx="4">
                  <c:v>2</c:v>
                </c:pt>
                <c:pt idx="5">
                  <c:v>1</c:v>
                </c:pt>
                <c:pt idx="6">
                  <c:v>0</c:v>
                </c:pt>
                <c:pt idx="7">
                  <c:v>0</c:v>
                </c:pt>
                <c:pt idx="8">
                  <c:v>3</c:v>
                </c:pt>
                <c:pt idx="9">
                  <c:v>5</c:v>
                </c:pt>
                <c:pt idx="10">
                  <c:v>6</c:v>
                </c:pt>
                <c:pt idx="11">
                  <c:v>5</c:v>
                </c:pt>
                <c:pt idx="12">
                  <c:v>5</c:v>
                </c:pt>
                <c:pt idx="13">
                  <c:v>6</c:v>
                </c:pt>
                <c:pt idx="14">
                  <c:v>4</c:v>
                </c:pt>
                <c:pt idx="15">
                  <c:v>5</c:v>
                </c:pt>
                <c:pt idx="16">
                  <c:v>4</c:v>
                </c:pt>
                <c:pt idx="17">
                  <c:v>6</c:v>
                </c:pt>
                <c:pt idx="18">
                  <c:v>8</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5</c:v>
                </c:pt>
                <c:pt idx="1">
                  <c:v>3</c:v>
                </c:pt>
                <c:pt idx="2">
                  <c:v>4</c:v>
                </c:pt>
                <c:pt idx="3">
                  <c:v>5</c:v>
                </c:pt>
                <c:pt idx="4">
                  <c:v>7</c:v>
                </c:pt>
                <c:pt idx="5">
                  <c:v>8</c:v>
                </c:pt>
                <c:pt idx="6">
                  <c:v>9</c:v>
                </c:pt>
                <c:pt idx="7">
                  <c:v>7</c:v>
                </c:pt>
                <c:pt idx="8">
                  <c:v>10</c:v>
                </c:pt>
                <c:pt idx="9">
                  <c:v>8</c:v>
                </c:pt>
                <c:pt idx="10">
                  <c:v>8</c:v>
                </c:pt>
                <c:pt idx="11">
                  <c:v>9</c:v>
                </c:pt>
                <c:pt idx="12">
                  <c:v>16</c:v>
                </c:pt>
                <c:pt idx="13">
                  <c:v>15</c:v>
                </c:pt>
                <c:pt idx="14">
                  <c:v>20</c:v>
                </c:pt>
                <c:pt idx="15">
                  <c:v>23</c:v>
                </c:pt>
                <c:pt idx="16">
                  <c:v>24</c:v>
                </c:pt>
                <c:pt idx="17">
                  <c:v>22</c:v>
                </c:pt>
                <c:pt idx="18">
                  <c:v>38</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95</c:v>
                </c:pt>
                <c:pt idx="1">
                  <c:v>114</c:v>
                </c:pt>
                <c:pt idx="2">
                  <c:v>103</c:v>
                </c:pt>
                <c:pt idx="3">
                  <c:v>94</c:v>
                </c:pt>
                <c:pt idx="4">
                  <c:v>99</c:v>
                </c:pt>
                <c:pt idx="5">
                  <c:v>103</c:v>
                </c:pt>
                <c:pt idx="6">
                  <c:v>98</c:v>
                </c:pt>
                <c:pt idx="7">
                  <c:v>119</c:v>
                </c:pt>
                <c:pt idx="8">
                  <c:v>140</c:v>
                </c:pt>
                <c:pt idx="9">
                  <c:v>142</c:v>
                </c:pt>
                <c:pt idx="10">
                  <c:v>145</c:v>
                </c:pt>
                <c:pt idx="11">
                  <c:v>142</c:v>
                </c:pt>
                <c:pt idx="12">
                  <c:v>144</c:v>
                </c:pt>
                <c:pt idx="13">
                  <c:v>153</c:v>
                </c:pt>
                <c:pt idx="14">
                  <c:v>133</c:v>
                </c:pt>
                <c:pt idx="15">
                  <c:v>119</c:v>
                </c:pt>
                <c:pt idx="16">
                  <c:v>122</c:v>
                </c:pt>
                <c:pt idx="17">
                  <c:v>132</c:v>
                </c:pt>
                <c:pt idx="18">
                  <c:v>146</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8</c:v>
                </c:pt>
                <c:pt idx="1">
                  <c:v>4</c:v>
                </c:pt>
                <c:pt idx="2">
                  <c:v>2</c:v>
                </c:pt>
                <c:pt idx="3">
                  <c:v>1</c:v>
                </c:pt>
                <c:pt idx="4">
                  <c:v>1</c:v>
                </c:pt>
                <c:pt idx="5">
                  <c:v>1</c:v>
                </c:pt>
                <c:pt idx="6">
                  <c:v>1</c:v>
                </c:pt>
                <c:pt idx="7">
                  <c:v>0</c:v>
                </c:pt>
                <c:pt idx="8">
                  <c:v>1</c:v>
                </c:pt>
                <c:pt idx="9">
                  <c:v>1</c:v>
                </c:pt>
                <c:pt idx="10">
                  <c:v>2</c:v>
                </c:pt>
                <c:pt idx="11">
                  <c:v>17</c:v>
                </c:pt>
                <c:pt idx="12">
                  <c:v>101</c:v>
                </c:pt>
                <c:pt idx="13">
                  <c:v>247</c:v>
                </c:pt>
                <c:pt idx="14">
                  <c:v>359</c:v>
                </c:pt>
                <c:pt idx="15">
                  <c:v>343</c:v>
                </c:pt>
                <c:pt idx="16">
                  <c:v>378</c:v>
                </c:pt>
                <c:pt idx="17">
                  <c:v>414</c:v>
                </c:pt>
                <c:pt idx="18">
                  <c:v>447</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12</c:v>
                </c:pt>
                <c:pt idx="11">
                  <c:v>8</c:v>
                </c:pt>
                <c:pt idx="12">
                  <c:v>6</c:v>
                </c:pt>
                <c:pt idx="13">
                  <c:v>7</c:v>
                </c:pt>
                <c:pt idx="14">
                  <c:v>0</c:v>
                </c:pt>
                <c:pt idx="15">
                  <c:v>0</c:v>
                </c:pt>
                <c:pt idx="16">
                  <c:v>0</c:v>
                </c:pt>
                <c:pt idx="17">
                  <c:v>2</c:v>
                </c:pt>
                <c:pt idx="18">
                  <c:v>0</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7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0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8</c:v>
                </c:pt>
                <c:pt idx="1">
                  <c:v>17</c:v>
                </c:pt>
                <c:pt idx="2">
                  <c:v>23</c:v>
                </c:pt>
                <c:pt idx="3">
                  <c:v>20</c:v>
                </c:pt>
                <c:pt idx="4">
                  <c:v>24</c:v>
                </c:pt>
                <c:pt idx="5">
                  <c:v>17</c:v>
                </c:pt>
                <c:pt idx="6">
                  <c:v>21</c:v>
                </c:pt>
                <c:pt idx="7">
                  <c:v>14</c:v>
                </c:pt>
                <c:pt idx="8">
                  <c:v>20</c:v>
                </c:pt>
                <c:pt idx="9">
                  <c:v>16</c:v>
                </c:pt>
                <c:pt idx="10">
                  <c:v>21</c:v>
                </c:pt>
                <c:pt idx="11">
                  <c:v>25</c:v>
                </c:pt>
                <c:pt idx="12">
                  <c:v>15</c:v>
                </c:pt>
                <c:pt idx="13">
                  <c:v>26</c:v>
                </c:pt>
                <c:pt idx="14">
                  <c:v>15</c:v>
                </c:pt>
                <c:pt idx="15">
                  <c:v>23</c:v>
                </c:pt>
                <c:pt idx="16">
                  <c:v>20</c:v>
                </c:pt>
                <c:pt idx="17">
                  <c:v>18</c:v>
                </c:pt>
                <c:pt idx="18">
                  <c:v>20</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c:v>
                </c:pt>
                <c:pt idx="1">
                  <c:v>0</c:v>
                </c:pt>
                <c:pt idx="2">
                  <c:v>0</c:v>
                </c:pt>
                <c:pt idx="3">
                  <c:v>0</c:v>
                </c:pt>
                <c:pt idx="4">
                  <c:v>1</c:v>
                </c:pt>
                <c:pt idx="5">
                  <c:v>0</c:v>
                </c:pt>
                <c:pt idx="6">
                  <c:v>0</c:v>
                </c:pt>
                <c:pt idx="7">
                  <c:v>0</c:v>
                </c:pt>
                <c:pt idx="8">
                  <c:v>1</c:v>
                </c:pt>
                <c:pt idx="9">
                  <c:v>1</c:v>
                </c:pt>
                <c:pt idx="10">
                  <c:v>0</c:v>
                </c:pt>
                <c:pt idx="11">
                  <c:v>0</c:v>
                </c:pt>
                <c:pt idx="12">
                  <c:v>0</c:v>
                </c:pt>
                <c:pt idx="13">
                  <c:v>0</c:v>
                </c:pt>
                <c:pt idx="14">
                  <c:v>0</c:v>
                </c:pt>
                <c:pt idx="15">
                  <c:v>0</c:v>
                </c:pt>
                <c:pt idx="16">
                  <c:v>0</c:v>
                </c:pt>
                <c:pt idx="17">
                  <c:v>2</c:v>
                </c:pt>
                <c:pt idx="18">
                  <c:v>1</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3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5053059915177109E-2"/>
          <c:w val="0.5730671758974516"/>
          <c:h val="8.8276714596665001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9</c:v>
                </c:pt>
                <c:pt idx="1">
                  <c:v>14</c:v>
                </c:pt>
                <c:pt idx="2">
                  <c:v>11</c:v>
                </c:pt>
                <c:pt idx="3">
                  <c:v>7</c:v>
                </c:pt>
                <c:pt idx="4">
                  <c:v>8</c:v>
                </c:pt>
                <c:pt idx="5">
                  <c:v>6</c:v>
                </c:pt>
                <c:pt idx="6">
                  <c:v>9</c:v>
                </c:pt>
                <c:pt idx="7">
                  <c:v>4</c:v>
                </c:pt>
                <c:pt idx="8">
                  <c:v>11</c:v>
                </c:pt>
                <c:pt idx="9">
                  <c:v>16</c:v>
                </c:pt>
                <c:pt idx="10">
                  <c:v>22</c:v>
                </c:pt>
                <c:pt idx="11">
                  <c:v>38</c:v>
                </c:pt>
                <c:pt idx="12">
                  <c:v>42</c:v>
                </c:pt>
                <c:pt idx="13">
                  <c:v>51</c:v>
                </c:pt>
                <c:pt idx="14">
                  <c:v>78</c:v>
                </c:pt>
                <c:pt idx="15">
                  <c:v>49</c:v>
                </c:pt>
                <c:pt idx="16">
                  <c:v>52</c:v>
                </c:pt>
                <c:pt idx="17">
                  <c:v>71</c:v>
                </c:pt>
                <c:pt idx="18">
                  <c:v>74</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680</c:v>
                </c:pt>
                <c:pt idx="1">
                  <c:v>739</c:v>
                </c:pt>
                <c:pt idx="2">
                  <c:v>675</c:v>
                </c:pt>
                <c:pt idx="3">
                  <c:v>681</c:v>
                </c:pt>
                <c:pt idx="4">
                  <c:v>784</c:v>
                </c:pt>
                <c:pt idx="5">
                  <c:v>866</c:v>
                </c:pt>
                <c:pt idx="6">
                  <c:v>917</c:v>
                </c:pt>
                <c:pt idx="7">
                  <c:v>982</c:v>
                </c:pt>
                <c:pt idx="8">
                  <c:v>1103</c:v>
                </c:pt>
                <c:pt idx="9">
                  <c:v>1188</c:v>
                </c:pt>
                <c:pt idx="10">
                  <c:v>1296</c:v>
                </c:pt>
                <c:pt idx="11">
                  <c:v>1556</c:v>
                </c:pt>
                <c:pt idx="12">
                  <c:v>1658</c:v>
                </c:pt>
                <c:pt idx="13">
                  <c:v>1863</c:v>
                </c:pt>
                <c:pt idx="14">
                  <c:v>1948</c:v>
                </c:pt>
                <c:pt idx="15">
                  <c:v>2130</c:v>
                </c:pt>
                <c:pt idx="16">
                  <c:v>2289</c:v>
                </c:pt>
                <c:pt idx="17">
                  <c:v>2544</c:v>
                </c:pt>
                <c:pt idx="18">
                  <c:v>1808</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1</c:v>
                </c:pt>
                <c:pt idx="12">
                  <c:v>2</c:v>
                </c:pt>
                <c:pt idx="13">
                  <c:v>0</c:v>
                </c:pt>
                <c:pt idx="14">
                  <c:v>1</c:v>
                </c:pt>
                <c:pt idx="15">
                  <c:v>2</c:v>
                </c:pt>
                <c:pt idx="16">
                  <c:v>0</c:v>
                </c:pt>
                <c:pt idx="17">
                  <c:v>4</c:v>
                </c:pt>
                <c:pt idx="18">
                  <c:v>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30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0"/>
      </c:valAx>
      <c:spPr>
        <a:noFill/>
        <a:ln>
          <a:solidFill>
            <a:schemeClr val="bg2"/>
          </a:solidFill>
        </a:ln>
      </c:spPr>
    </c:plotArea>
    <c:legend>
      <c:legendPos val="t"/>
      <c:layout>
        <c:manualLayout>
          <c:xMode val="edge"/>
          <c:yMode val="edge"/>
          <c:x val="0.22794281803353086"/>
          <c:y val="5.5053059915177109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1</c:v>
                </c:pt>
                <c:pt idx="1">
                  <c:v>2</c:v>
                </c:pt>
                <c:pt idx="2">
                  <c:v>1</c:v>
                </c:pt>
                <c:pt idx="3">
                  <c:v>3</c:v>
                </c:pt>
                <c:pt idx="4">
                  <c:v>4</c:v>
                </c:pt>
                <c:pt idx="5">
                  <c:v>1</c:v>
                </c:pt>
                <c:pt idx="6">
                  <c:v>1</c:v>
                </c:pt>
                <c:pt idx="7">
                  <c:v>0</c:v>
                </c:pt>
                <c:pt idx="8">
                  <c:v>1</c:v>
                </c:pt>
                <c:pt idx="9">
                  <c:v>3</c:v>
                </c:pt>
                <c:pt idx="10">
                  <c:v>4</c:v>
                </c:pt>
                <c:pt idx="11">
                  <c:v>3</c:v>
                </c:pt>
                <c:pt idx="12">
                  <c:v>6</c:v>
                </c:pt>
                <c:pt idx="13">
                  <c:v>3</c:v>
                </c:pt>
                <c:pt idx="14">
                  <c:v>0</c:v>
                </c:pt>
                <c:pt idx="15">
                  <c:v>9</c:v>
                </c:pt>
                <c:pt idx="16">
                  <c:v>9</c:v>
                </c:pt>
                <c:pt idx="17">
                  <c:v>4</c:v>
                </c:pt>
                <c:pt idx="18">
                  <c:v>12</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37</c:v>
                </c:pt>
                <c:pt idx="1">
                  <c:v>23</c:v>
                </c:pt>
                <c:pt idx="2">
                  <c:v>41</c:v>
                </c:pt>
                <c:pt idx="3">
                  <c:v>32</c:v>
                </c:pt>
                <c:pt idx="4">
                  <c:v>34</c:v>
                </c:pt>
                <c:pt idx="5">
                  <c:v>40</c:v>
                </c:pt>
                <c:pt idx="6">
                  <c:v>40</c:v>
                </c:pt>
                <c:pt idx="7">
                  <c:v>48</c:v>
                </c:pt>
                <c:pt idx="8">
                  <c:v>51</c:v>
                </c:pt>
                <c:pt idx="9">
                  <c:v>40</c:v>
                </c:pt>
                <c:pt idx="10">
                  <c:v>54</c:v>
                </c:pt>
                <c:pt idx="11">
                  <c:v>51</c:v>
                </c:pt>
                <c:pt idx="12">
                  <c:v>55</c:v>
                </c:pt>
                <c:pt idx="13">
                  <c:v>66</c:v>
                </c:pt>
                <c:pt idx="14">
                  <c:v>94</c:v>
                </c:pt>
                <c:pt idx="15">
                  <c:v>96</c:v>
                </c:pt>
                <c:pt idx="16">
                  <c:v>114</c:v>
                </c:pt>
                <c:pt idx="17">
                  <c:v>124</c:v>
                </c:pt>
                <c:pt idx="18">
                  <c:v>83</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5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5"/>
      </c:valAx>
      <c:spPr>
        <a:noFill/>
        <a:ln>
          <a:solidFill>
            <a:schemeClr val="bg2"/>
          </a:solidFill>
        </a:ln>
      </c:spPr>
    </c:plotArea>
    <c:legend>
      <c:legendPos val="t"/>
      <c:layout>
        <c:manualLayout>
          <c:xMode val="edge"/>
          <c:yMode val="edge"/>
          <c:x val="0.28998455795748823"/>
          <c:y val="5.5053059915177109E-2"/>
          <c:w val="0.5730671758974516"/>
          <c:h val="9.0570592093130703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493168675346357"/>
          <c:h val="0.73981201956729292"/>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05E-2"/>
                  <c:y val="-2.412028008335927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7.9523941918048079E-3"/>
                  <c:y val="1.46965723791557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9034825151E-2"/>
                  <c:y val="-4.0668307626641987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0.21099999999999999</c:v>
                </c:pt>
                <c:pt idx="1">
                  <c:v>0.214</c:v>
                </c:pt>
                <c:pt idx="2">
                  <c:v>0.42299999999999999</c:v>
                </c:pt>
                <c:pt idx="3">
                  <c:v>7.0000000000000001E-3</c:v>
                </c:pt>
                <c:pt idx="4">
                  <c:v>0.14499999999999999</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71909002303153"/>
          <c:h val="0.7480692536462536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5.060178167584866E-2"/>
                  <c:y val="-8.34979613088059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266666400969617E-2"/>
                  <c:y val="4.500754362783141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2.0162309899296391E-2"/>
                  <c:y val="-2.10985371747617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0.318</c:v>
                </c:pt>
                <c:pt idx="1">
                  <c:v>9.7000000000000003E-2</c:v>
                </c:pt>
                <c:pt idx="2">
                  <c:v>0.45400000000000001</c:v>
                </c:pt>
                <c:pt idx="3">
                  <c:v>8.0000000000000002E-3</c:v>
                </c:pt>
                <c:pt idx="4">
                  <c:v>0.123</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l"/>
      <c:layout>
        <c:manualLayout>
          <c:xMode val="edge"/>
          <c:yMode val="edge"/>
          <c:x val="6.1863129707542833E-2"/>
          <c:y val="0.15364459213865303"/>
          <c:w val="0.31222281708839433"/>
          <c:h val="0.66728827948235325"/>
        </c:manualLayout>
      </c:layout>
      <c:overlay val="0"/>
      <c:spPr>
        <a:no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47</c:v>
                </c:pt>
                <c:pt idx="1">
                  <c:v>53</c:v>
                </c:pt>
                <c:pt idx="2">
                  <c:v>56</c:v>
                </c:pt>
                <c:pt idx="3">
                  <c:v>58</c:v>
                </c:pt>
                <c:pt idx="4">
                  <c:v>60</c:v>
                </c:pt>
                <c:pt idx="5">
                  <c:v>58</c:v>
                </c:pt>
                <c:pt idx="6">
                  <c:v>58</c:v>
                </c:pt>
                <c:pt idx="7">
                  <c:v>47</c:v>
                </c:pt>
                <c:pt idx="8">
                  <c:v>56</c:v>
                </c:pt>
                <c:pt idx="9">
                  <c:v>68</c:v>
                </c:pt>
                <c:pt idx="10">
                  <c:v>63</c:v>
                </c:pt>
                <c:pt idx="11">
                  <c:v>63</c:v>
                </c:pt>
                <c:pt idx="12">
                  <c:v>58</c:v>
                </c:pt>
                <c:pt idx="13">
                  <c:v>49</c:v>
                </c:pt>
                <c:pt idx="14">
                  <c:v>57</c:v>
                </c:pt>
                <c:pt idx="15">
                  <c:v>62</c:v>
                </c:pt>
                <c:pt idx="16">
                  <c:v>69</c:v>
                </c:pt>
                <c:pt idx="17">
                  <c:v>90</c:v>
                </c:pt>
                <c:pt idx="18">
                  <c:v>71</c:v>
                </c:pt>
                <c:pt idx="19">
                  <c:v>71</c:v>
                </c:pt>
                <c:pt idx="20">
                  <c:v>49</c:v>
                </c:pt>
                <c:pt idx="21">
                  <c:v>79</c:v>
                </c:pt>
                <c:pt idx="22">
                  <c:v>69</c:v>
                </c:pt>
                <c:pt idx="23">
                  <c:v>78</c:v>
                </c:pt>
                <c:pt idx="24">
                  <c:v>88</c:v>
                </c:pt>
                <c:pt idx="25">
                  <c:v>71</c:v>
                </c:pt>
                <c:pt idx="26">
                  <c:v>93</c:v>
                </c:pt>
                <c:pt idx="27">
                  <c:v>63</c:v>
                </c:pt>
                <c:pt idx="28">
                  <c:v>88</c:v>
                </c:pt>
                <c:pt idx="29">
                  <c:v>74</c:v>
                </c:pt>
                <c:pt idx="30">
                  <c:v>83</c:v>
                </c:pt>
                <c:pt idx="31">
                  <c:v>100</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233</c:v>
                </c:pt>
                <c:pt idx="1">
                  <c:v>272</c:v>
                </c:pt>
                <c:pt idx="2">
                  <c:v>262</c:v>
                </c:pt>
                <c:pt idx="3">
                  <c:v>271</c:v>
                </c:pt>
                <c:pt idx="4">
                  <c:v>261</c:v>
                </c:pt>
                <c:pt idx="5">
                  <c:v>276</c:v>
                </c:pt>
                <c:pt idx="6">
                  <c:v>265</c:v>
                </c:pt>
                <c:pt idx="7">
                  <c:v>251</c:v>
                </c:pt>
                <c:pt idx="8">
                  <c:v>273</c:v>
                </c:pt>
                <c:pt idx="9">
                  <c:v>273</c:v>
                </c:pt>
                <c:pt idx="10">
                  <c:v>288</c:v>
                </c:pt>
                <c:pt idx="11">
                  <c:v>289</c:v>
                </c:pt>
                <c:pt idx="12">
                  <c:v>291</c:v>
                </c:pt>
                <c:pt idx="13">
                  <c:v>314</c:v>
                </c:pt>
                <c:pt idx="14">
                  <c:v>315</c:v>
                </c:pt>
                <c:pt idx="15">
                  <c:v>327</c:v>
                </c:pt>
                <c:pt idx="16">
                  <c:v>366</c:v>
                </c:pt>
                <c:pt idx="17">
                  <c:v>359</c:v>
                </c:pt>
                <c:pt idx="18">
                  <c:v>358</c:v>
                </c:pt>
                <c:pt idx="19">
                  <c:v>374</c:v>
                </c:pt>
                <c:pt idx="20">
                  <c:v>370</c:v>
                </c:pt>
                <c:pt idx="21">
                  <c:v>404</c:v>
                </c:pt>
                <c:pt idx="22">
                  <c:v>404</c:v>
                </c:pt>
                <c:pt idx="23">
                  <c:v>457</c:v>
                </c:pt>
                <c:pt idx="24">
                  <c:v>445</c:v>
                </c:pt>
                <c:pt idx="25">
                  <c:v>431</c:v>
                </c:pt>
                <c:pt idx="26">
                  <c:v>468</c:v>
                </c:pt>
                <c:pt idx="27">
                  <c:v>507</c:v>
                </c:pt>
                <c:pt idx="28">
                  <c:v>461</c:v>
                </c:pt>
                <c:pt idx="29">
                  <c:v>486</c:v>
                </c:pt>
                <c:pt idx="30">
                  <c:v>491</c:v>
                </c:pt>
                <c:pt idx="31">
                  <c:v>506</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1</c:v>
                </c:pt>
                <c:pt idx="1">
                  <c:v>2</c:v>
                </c:pt>
                <c:pt idx="2">
                  <c:v>2</c:v>
                </c:pt>
                <c:pt idx="3">
                  <c:v>0</c:v>
                </c:pt>
                <c:pt idx="4">
                  <c:v>2</c:v>
                </c:pt>
                <c:pt idx="5">
                  <c:v>0</c:v>
                </c:pt>
                <c:pt idx="6">
                  <c:v>2</c:v>
                </c:pt>
                <c:pt idx="7">
                  <c:v>0</c:v>
                </c:pt>
                <c:pt idx="8">
                  <c:v>1</c:v>
                </c:pt>
                <c:pt idx="9">
                  <c:v>0</c:v>
                </c:pt>
                <c:pt idx="10">
                  <c:v>0</c:v>
                </c:pt>
                <c:pt idx="11">
                  <c:v>1</c:v>
                </c:pt>
                <c:pt idx="12">
                  <c:v>0</c:v>
                </c:pt>
                <c:pt idx="13">
                  <c:v>0</c:v>
                </c:pt>
                <c:pt idx="14">
                  <c:v>0</c:v>
                </c:pt>
                <c:pt idx="15">
                  <c:v>0</c:v>
                </c:pt>
                <c:pt idx="16">
                  <c:v>0</c:v>
                </c:pt>
                <c:pt idx="17">
                  <c:v>0</c:v>
                </c:pt>
                <c:pt idx="18">
                  <c:v>0</c:v>
                </c:pt>
                <c:pt idx="19">
                  <c:v>0</c:v>
                </c:pt>
                <c:pt idx="20">
                  <c:v>1</c:v>
                </c:pt>
                <c:pt idx="21">
                  <c:v>1</c:v>
                </c:pt>
                <c:pt idx="22">
                  <c:v>36</c:v>
                </c:pt>
                <c:pt idx="23">
                  <c:v>34</c:v>
                </c:pt>
                <c:pt idx="24">
                  <c:v>31</c:v>
                </c:pt>
                <c:pt idx="25">
                  <c:v>40</c:v>
                </c:pt>
                <c:pt idx="26">
                  <c:v>36</c:v>
                </c:pt>
                <c:pt idx="27">
                  <c:v>36</c:v>
                </c:pt>
                <c:pt idx="28">
                  <c:v>45</c:v>
                </c:pt>
                <c:pt idx="29">
                  <c:v>43</c:v>
                </c:pt>
                <c:pt idx="30">
                  <c:v>38</c:v>
                </c:pt>
                <c:pt idx="31">
                  <c:v>51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8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100"/>
      </c:valAx>
      <c:spPr>
        <a:noFill/>
        <a:ln>
          <a:solidFill>
            <a:schemeClr val="bg2"/>
          </a:solidFill>
        </a:ln>
      </c:spPr>
    </c:plotArea>
    <c:legend>
      <c:legendPos val="t"/>
      <c:layout>
        <c:manualLayout>
          <c:xMode val="edge"/>
          <c:yMode val="edge"/>
          <c:x val="0.31119994339205698"/>
          <c:y val="7.7320457782864005E-2"/>
          <c:w val="0.41688531033545428"/>
          <c:h val="0.12346957243502617"/>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75889701796726661"/>
        </c:manualLayout>
      </c:layout>
      <c:scatterChart>
        <c:scatterStyle val="lineMarker"/>
        <c:varyColors val="0"/>
        <c:ser>
          <c:idx val="0"/>
          <c:order val="0"/>
          <c:tx>
            <c:strRef>
              <c:f>Sheet1!$B$1</c:f>
              <c:strCache>
                <c:ptCount val="1"/>
                <c:pt idx="0">
                  <c:v>1992-2000 (N=21,692)</c:v>
                </c:pt>
              </c:strCache>
            </c:strRef>
          </c:tx>
          <c:spPr>
            <a:ln w="41275">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0.96685363769999999</c:v>
                </c:pt>
                <c:pt idx="2">
                  <c:v>0.95565002440000002</c:v>
                </c:pt>
                <c:pt idx="3">
                  <c:v>0.9482232666</c:v>
                </c:pt>
                <c:pt idx="4">
                  <c:v>0.94268554689999995</c:v>
                </c:pt>
                <c:pt idx="5">
                  <c:v>0.93825439450000003</c:v>
                </c:pt>
                <c:pt idx="6">
                  <c:v>0.93377563480000003</c:v>
                </c:pt>
                <c:pt idx="7">
                  <c:v>0.9294812012</c:v>
                </c:pt>
                <c:pt idx="8">
                  <c:v>0.92532470700000002</c:v>
                </c:pt>
                <c:pt idx="9">
                  <c:v>0.92218322750000004</c:v>
                </c:pt>
                <c:pt idx="10">
                  <c:v>0.91968811039999998</c:v>
                </c:pt>
                <c:pt idx="11">
                  <c:v>0.91723876950000005</c:v>
                </c:pt>
                <c:pt idx="12">
                  <c:v>0.91432800290000005</c:v>
                </c:pt>
                <c:pt idx="13">
                  <c:v>0.91280273440000004</c:v>
                </c:pt>
                <c:pt idx="14">
                  <c:v>0.91095397950000001</c:v>
                </c:pt>
                <c:pt idx="15">
                  <c:v>0.90933654789999996</c:v>
                </c:pt>
                <c:pt idx="16">
                  <c:v>0.90850463869999998</c:v>
                </c:pt>
                <c:pt idx="17">
                  <c:v>0.90734924319999999</c:v>
                </c:pt>
                <c:pt idx="18">
                  <c:v>0.90600830080000005</c:v>
                </c:pt>
                <c:pt idx="19">
                  <c:v>0.90471374510000002</c:v>
                </c:pt>
                <c:pt idx="20">
                  <c:v>0.90369689939999998</c:v>
                </c:pt>
                <c:pt idx="21">
                  <c:v>0.90226318360000002</c:v>
                </c:pt>
                <c:pt idx="22">
                  <c:v>0.9009680176</c:v>
                </c:pt>
                <c:pt idx="23">
                  <c:v>0.89990417479999996</c:v>
                </c:pt>
                <c:pt idx="24">
                  <c:v>0.89897888179999996</c:v>
                </c:pt>
                <c:pt idx="25">
                  <c:v>0.89796142580000005</c:v>
                </c:pt>
                <c:pt idx="26">
                  <c:v>0.89699035640000002</c:v>
                </c:pt>
                <c:pt idx="27">
                  <c:v>0.89601867680000002</c:v>
                </c:pt>
                <c:pt idx="28">
                  <c:v>0.89513977050000004</c:v>
                </c:pt>
                <c:pt idx="29">
                  <c:v>0.89412170410000003</c:v>
                </c:pt>
                <c:pt idx="30">
                  <c:v>0.89352050780000003</c:v>
                </c:pt>
                <c:pt idx="31">
                  <c:v>0.89287231450000004</c:v>
                </c:pt>
                <c:pt idx="32">
                  <c:v>0.89176208499999998</c:v>
                </c:pt>
                <c:pt idx="33">
                  <c:v>0.89041992189999997</c:v>
                </c:pt>
                <c:pt idx="34">
                  <c:v>0.88958679200000002</c:v>
                </c:pt>
                <c:pt idx="35">
                  <c:v>0.88884643549999998</c:v>
                </c:pt>
                <c:pt idx="36">
                  <c:v>0.88778259280000005</c:v>
                </c:pt>
                <c:pt idx="37">
                  <c:v>0.88680847169999999</c:v>
                </c:pt>
                <c:pt idx="38">
                  <c:v>0.88606689449999998</c:v>
                </c:pt>
                <c:pt idx="39">
                  <c:v>0.88555664059999994</c:v>
                </c:pt>
                <c:pt idx="40">
                  <c:v>0.88453674319999998</c:v>
                </c:pt>
                <c:pt idx="41">
                  <c:v>0.88398010250000003</c:v>
                </c:pt>
                <c:pt idx="42">
                  <c:v>0.88319213870000002</c:v>
                </c:pt>
                <c:pt idx="43">
                  <c:v>0.88254272460000005</c:v>
                </c:pt>
                <c:pt idx="44">
                  <c:v>0.87869384770000003</c:v>
                </c:pt>
                <c:pt idx="45">
                  <c:v>0.87832275390000003</c:v>
                </c:pt>
                <c:pt idx="46">
                  <c:v>0.87771972659999997</c:v>
                </c:pt>
                <c:pt idx="47">
                  <c:v>0.87697753909999998</c:v>
                </c:pt>
                <c:pt idx="48">
                  <c:v>0.8759106445</c:v>
                </c:pt>
                <c:pt idx="49">
                  <c:v>0.87493652340000005</c:v>
                </c:pt>
                <c:pt idx="50">
                  <c:v>0.8739624023</c:v>
                </c:pt>
                <c:pt idx="51">
                  <c:v>0.87303405759999997</c:v>
                </c:pt>
                <c:pt idx="52">
                  <c:v>0.87238464360000001</c:v>
                </c:pt>
                <c:pt idx="53">
                  <c:v>0.87173522950000004</c:v>
                </c:pt>
                <c:pt idx="54">
                  <c:v>0.87117858889999999</c:v>
                </c:pt>
                <c:pt idx="55">
                  <c:v>0.8703894043</c:v>
                </c:pt>
                <c:pt idx="56">
                  <c:v>0.86964721680000001</c:v>
                </c:pt>
                <c:pt idx="57">
                  <c:v>0.8688122559</c:v>
                </c:pt>
                <c:pt idx="58">
                  <c:v>0.86825500489999996</c:v>
                </c:pt>
                <c:pt idx="59">
                  <c:v>0.86755920409999998</c:v>
                </c:pt>
                <c:pt idx="60">
                  <c:v>0.86704895019999995</c:v>
                </c:pt>
                <c:pt idx="61">
                  <c:v>0.86612060550000003</c:v>
                </c:pt>
                <c:pt idx="62">
                  <c:v>0.86574951170000003</c:v>
                </c:pt>
                <c:pt idx="63">
                  <c:v>0.86505310059999996</c:v>
                </c:pt>
                <c:pt idx="64">
                  <c:v>0.8644500732</c:v>
                </c:pt>
                <c:pt idx="65">
                  <c:v>0.86375366210000004</c:v>
                </c:pt>
                <c:pt idx="66">
                  <c:v>0.86338256840000005</c:v>
                </c:pt>
                <c:pt idx="67">
                  <c:v>0.86268615719999997</c:v>
                </c:pt>
                <c:pt idx="68">
                  <c:v>0.86208312990000002</c:v>
                </c:pt>
                <c:pt idx="69">
                  <c:v>0.86115478519999999</c:v>
                </c:pt>
                <c:pt idx="70">
                  <c:v>0.86045837400000003</c:v>
                </c:pt>
                <c:pt idx="71">
                  <c:v>0.85990112299999999</c:v>
                </c:pt>
                <c:pt idx="72">
                  <c:v>0.85980834959999997</c:v>
                </c:pt>
                <c:pt idx="73">
                  <c:v>0.85474426270000003</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2001-2009 (N=19,117)</c:v>
                </c:pt>
              </c:strCache>
            </c:strRef>
          </c:tx>
          <c:spPr>
            <a:ln w="41275">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0.9786047363</c:v>
                </c:pt>
                <c:pt idx="2">
                  <c:v>0.97044372560000003</c:v>
                </c:pt>
                <c:pt idx="3">
                  <c:v>0.9644775391</c:v>
                </c:pt>
                <c:pt idx="4">
                  <c:v>0.95924194340000002</c:v>
                </c:pt>
                <c:pt idx="5">
                  <c:v>0.95499999999999996</c:v>
                </c:pt>
                <c:pt idx="6">
                  <c:v>0.95201416019999996</c:v>
                </c:pt>
                <c:pt idx="7">
                  <c:v>0.94976135250000004</c:v>
                </c:pt>
                <c:pt idx="8">
                  <c:v>0.94714172360000004</c:v>
                </c:pt>
                <c:pt idx="9">
                  <c:v>0.94525573730000001</c:v>
                </c:pt>
                <c:pt idx="10">
                  <c:v>0.94331665040000001</c:v>
                </c:pt>
                <c:pt idx="11">
                  <c:v>0.9417443848</c:v>
                </c:pt>
                <c:pt idx="12">
                  <c:v>0.94027709960000005</c:v>
                </c:pt>
                <c:pt idx="13">
                  <c:v>0.9384954834</c:v>
                </c:pt>
                <c:pt idx="14">
                  <c:v>0.93760437009999997</c:v>
                </c:pt>
                <c:pt idx="15">
                  <c:v>0.93650390630000002</c:v>
                </c:pt>
                <c:pt idx="16">
                  <c:v>0.935612793</c:v>
                </c:pt>
                <c:pt idx="17">
                  <c:v>0.93435485839999999</c:v>
                </c:pt>
                <c:pt idx="18">
                  <c:v>0.93304382320000001</c:v>
                </c:pt>
                <c:pt idx="19">
                  <c:v>0.93199523929999994</c:v>
                </c:pt>
                <c:pt idx="20">
                  <c:v>0.93126098629999998</c:v>
                </c:pt>
                <c:pt idx="21">
                  <c:v>0.93042175289999995</c:v>
                </c:pt>
                <c:pt idx="22">
                  <c:v>0.92958251950000004</c:v>
                </c:pt>
                <c:pt idx="23">
                  <c:v>0.92800903320000006</c:v>
                </c:pt>
                <c:pt idx="24">
                  <c:v>0.92764221189999996</c:v>
                </c:pt>
                <c:pt idx="25">
                  <c:v>0.9263305664</c:v>
                </c:pt>
                <c:pt idx="26">
                  <c:v>0.92564880370000002</c:v>
                </c:pt>
                <c:pt idx="27">
                  <c:v>0.92465209960000005</c:v>
                </c:pt>
                <c:pt idx="28">
                  <c:v>0.9239172363</c:v>
                </c:pt>
                <c:pt idx="29">
                  <c:v>0.92328796390000001</c:v>
                </c:pt>
                <c:pt idx="30">
                  <c:v>0.92250061039999998</c:v>
                </c:pt>
                <c:pt idx="31">
                  <c:v>0.92160888669999996</c:v>
                </c:pt>
                <c:pt idx="32">
                  <c:v>0.9209265137</c:v>
                </c:pt>
                <c:pt idx="33">
                  <c:v>0.92019165039999995</c:v>
                </c:pt>
                <c:pt idx="34">
                  <c:v>0.9197717285</c:v>
                </c:pt>
                <c:pt idx="35">
                  <c:v>0.91872192379999995</c:v>
                </c:pt>
                <c:pt idx="36">
                  <c:v>0.91793457030000003</c:v>
                </c:pt>
                <c:pt idx="37">
                  <c:v>0.91704162600000005</c:v>
                </c:pt>
                <c:pt idx="38">
                  <c:v>0.91625366210000003</c:v>
                </c:pt>
                <c:pt idx="39">
                  <c:v>0.9155181885</c:v>
                </c:pt>
                <c:pt idx="40">
                  <c:v>0.91472961429999999</c:v>
                </c:pt>
                <c:pt idx="41">
                  <c:v>0.91383666990000001</c:v>
                </c:pt>
                <c:pt idx="42">
                  <c:v>0.91294311520000004</c:v>
                </c:pt>
                <c:pt idx="43">
                  <c:v>0.91236511229999995</c:v>
                </c:pt>
                <c:pt idx="44">
                  <c:v>0.90958007809999997</c:v>
                </c:pt>
                <c:pt idx="45">
                  <c:v>0.90852905269999995</c:v>
                </c:pt>
                <c:pt idx="46">
                  <c:v>0.9078979492</c:v>
                </c:pt>
                <c:pt idx="47">
                  <c:v>0.90726745610000004</c:v>
                </c:pt>
                <c:pt idx="48">
                  <c:v>0.90663696289999995</c:v>
                </c:pt>
                <c:pt idx="49">
                  <c:v>0.90595336910000002</c:v>
                </c:pt>
                <c:pt idx="50">
                  <c:v>0.90505981449999995</c:v>
                </c:pt>
                <c:pt idx="51">
                  <c:v>0.90442932129999998</c:v>
                </c:pt>
                <c:pt idx="52">
                  <c:v>0.9041137695</c:v>
                </c:pt>
                <c:pt idx="53">
                  <c:v>0.90332519529999999</c:v>
                </c:pt>
                <c:pt idx="54">
                  <c:v>0.90237915040000005</c:v>
                </c:pt>
                <c:pt idx="55">
                  <c:v>0.90180114749999996</c:v>
                </c:pt>
                <c:pt idx="56">
                  <c:v>0.90127502439999996</c:v>
                </c:pt>
                <c:pt idx="57">
                  <c:v>0.90059204100000001</c:v>
                </c:pt>
                <c:pt idx="58">
                  <c:v>0.89985595699999998</c:v>
                </c:pt>
                <c:pt idx="59">
                  <c:v>0.89933044429999998</c:v>
                </c:pt>
                <c:pt idx="60">
                  <c:v>0.89869934080000002</c:v>
                </c:pt>
                <c:pt idx="61">
                  <c:v>0.89827880859999998</c:v>
                </c:pt>
                <c:pt idx="62">
                  <c:v>0.89764831540000001</c:v>
                </c:pt>
                <c:pt idx="63">
                  <c:v>0.89701721190000006</c:v>
                </c:pt>
                <c:pt idx="64">
                  <c:v>0.89638610839999999</c:v>
                </c:pt>
                <c:pt idx="65">
                  <c:v>0.89570251460000005</c:v>
                </c:pt>
                <c:pt idx="66">
                  <c:v>0.89507141109999999</c:v>
                </c:pt>
                <c:pt idx="67">
                  <c:v>0.89412475589999996</c:v>
                </c:pt>
                <c:pt idx="68">
                  <c:v>0.8937567139</c:v>
                </c:pt>
                <c:pt idx="69">
                  <c:v>0.89307250979999997</c:v>
                </c:pt>
                <c:pt idx="70">
                  <c:v>0.89249389649999999</c:v>
                </c:pt>
                <c:pt idx="71">
                  <c:v>0.89191528320000002</c:v>
                </c:pt>
                <c:pt idx="72">
                  <c:v>0.89128356929999997</c:v>
                </c:pt>
                <c:pt idx="73">
                  <c:v>0.88738891600000003</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2010-2017 (N=20,306)</c:v>
                </c:pt>
              </c:strCache>
            </c:strRef>
          </c:tx>
          <c:spPr>
            <a:ln w="41275">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0.98754028319999998</c:v>
                </c:pt>
                <c:pt idx="2">
                  <c:v>0.98207275390000004</c:v>
                </c:pt>
                <c:pt idx="3">
                  <c:v>0.97685119629999995</c:v>
                </c:pt>
                <c:pt idx="4">
                  <c:v>0.97286071780000005</c:v>
                </c:pt>
                <c:pt idx="5">
                  <c:v>0.9701019287</c:v>
                </c:pt>
                <c:pt idx="6">
                  <c:v>0.96675231930000005</c:v>
                </c:pt>
                <c:pt idx="7">
                  <c:v>0.96433776859999998</c:v>
                </c:pt>
                <c:pt idx="8">
                  <c:v>0.96295837399999995</c:v>
                </c:pt>
                <c:pt idx="9">
                  <c:v>0.96108581540000004</c:v>
                </c:pt>
                <c:pt idx="10">
                  <c:v>0.95911437990000004</c:v>
                </c:pt>
                <c:pt idx="11">
                  <c:v>0.95738891599999998</c:v>
                </c:pt>
                <c:pt idx="12">
                  <c:v>0.95586120610000003</c:v>
                </c:pt>
                <c:pt idx="13">
                  <c:v>0.95492431639999997</c:v>
                </c:pt>
                <c:pt idx="14">
                  <c:v>0.95388916020000003</c:v>
                </c:pt>
                <c:pt idx="15">
                  <c:v>0.95260681150000004</c:v>
                </c:pt>
                <c:pt idx="16">
                  <c:v>0.95117675779999999</c:v>
                </c:pt>
                <c:pt idx="17">
                  <c:v>0.95028930659999999</c:v>
                </c:pt>
                <c:pt idx="18">
                  <c:v>0.94925353999999995</c:v>
                </c:pt>
                <c:pt idx="19">
                  <c:v>0.94846435549999997</c:v>
                </c:pt>
                <c:pt idx="20">
                  <c:v>0.94742858890000003</c:v>
                </c:pt>
                <c:pt idx="21">
                  <c:v>0.94639282229999999</c:v>
                </c:pt>
                <c:pt idx="22">
                  <c:v>0.94570251459999999</c:v>
                </c:pt>
                <c:pt idx="23">
                  <c:v>0.94481445310000001</c:v>
                </c:pt>
                <c:pt idx="24">
                  <c:v>0.94397644039999995</c:v>
                </c:pt>
                <c:pt idx="25">
                  <c:v>0.94318725589999997</c:v>
                </c:pt>
                <c:pt idx="26">
                  <c:v>0.94259521479999997</c:v>
                </c:pt>
                <c:pt idx="27">
                  <c:v>0.94205261230000004</c:v>
                </c:pt>
                <c:pt idx="28">
                  <c:v>0.94151000979999999</c:v>
                </c:pt>
                <c:pt idx="29">
                  <c:v>0.94116455080000005</c:v>
                </c:pt>
                <c:pt idx="30">
                  <c:v>0.94052307130000001</c:v>
                </c:pt>
                <c:pt idx="31">
                  <c:v>0.93963562010000001</c:v>
                </c:pt>
                <c:pt idx="32">
                  <c:v>0.93899414059999997</c:v>
                </c:pt>
                <c:pt idx="33">
                  <c:v>0.93840209959999998</c:v>
                </c:pt>
                <c:pt idx="34">
                  <c:v>0.9378100586</c:v>
                </c:pt>
                <c:pt idx="35">
                  <c:v>0.9373168945</c:v>
                </c:pt>
                <c:pt idx="36">
                  <c:v>0.93657653809999997</c:v>
                </c:pt>
                <c:pt idx="37">
                  <c:v>0.93623046880000005</c:v>
                </c:pt>
                <c:pt idx="38">
                  <c:v>0.93558837890000002</c:v>
                </c:pt>
                <c:pt idx="39">
                  <c:v>0.93479797360000005</c:v>
                </c:pt>
                <c:pt idx="40">
                  <c:v>0.93430419919999996</c:v>
                </c:pt>
                <c:pt idx="41">
                  <c:v>0.9336126709</c:v>
                </c:pt>
                <c:pt idx="42">
                  <c:v>0.93331604000000001</c:v>
                </c:pt>
                <c:pt idx="43">
                  <c:v>0.9328710938</c:v>
                </c:pt>
                <c:pt idx="44">
                  <c:v>0.93010437010000002</c:v>
                </c:pt>
                <c:pt idx="45">
                  <c:v>0.92961059570000004</c:v>
                </c:pt>
                <c:pt idx="46">
                  <c:v>0.92906677250000003</c:v>
                </c:pt>
                <c:pt idx="47">
                  <c:v>0.92857299800000004</c:v>
                </c:pt>
                <c:pt idx="48">
                  <c:v>0.92837524410000005</c:v>
                </c:pt>
                <c:pt idx="49">
                  <c:v>0.92788146969999996</c:v>
                </c:pt>
                <c:pt idx="50">
                  <c:v>0.927387085</c:v>
                </c:pt>
                <c:pt idx="51">
                  <c:v>0.92669555660000003</c:v>
                </c:pt>
                <c:pt idx="52">
                  <c:v>0.92605285640000001</c:v>
                </c:pt>
                <c:pt idx="53">
                  <c:v>0.92565795900000003</c:v>
                </c:pt>
                <c:pt idx="54">
                  <c:v>0.9252130127</c:v>
                </c:pt>
                <c:pt idx="55">
                  <c:v>0.92481750490000003</c:v>
                </c:pt>
                <c:pt idx="56">
                  <c:v>0.924274292</c:v>
                </c:pt>
                <c:pt idx="57">
                  <c:v>0.92382934569999997</c:v>
                </c:pt>
                <c:pt idx="58">
                  <c:v>0.92318664549999996</c:v>
                </c:pt>
                <c:pt idx="59">
                  <c:v>0.92259399409999998</c:v>
                </c:pt>
                <c:pt idx="60">
                  <c:v>0.92249511719999999</c:v>
                </c:pt>
                <c:pt idx="61">
                  <c:v>0.92160522460000005</c:v>
                </c:pt>
                <c:pt idx="62">
                  <c:v>0.92135803220000001</c:v>
                </c:pt>
                <c:pt idx="63">
                  <c:v>0.92111083979999997</c:v>
                </c:pt>
                <c:pt idx="64">
                  <c:v>0.920715332</c:v>
                </c:pt>
                <c:pt idx="65">
                  <c:v>0.92041870120000002</c:v>
                </c:pt>
                <c:pt idx="66">
                  <c:v>0.92002319340000005</c:v>
                </c:pt>
                <c:pt idx="67">
                  <c:v>0.91962768549999996</c:v>
                </c:pt>
                <c:pt idx="68">
                  <c:v>0.91918273930000005</c:v>
                </c:pt>
                <c:pt idx="69">
                  <c:v>0.91868835449999997</c:v>
                </c:pt>
                <c:pt idx="70">
                  <c:v>0.9182928467</c:v>
                </c:pt>
                <c:pt idx="71">
                  <c:v>0.91779846190000003</c:v>
                </c:pt>
                <c:pt idx="72">
                  <c:v>0.91760070800000004</c:v>
                </c:pt>
                <c:pt idx="73">
                  <c:v>0.91433593749999997</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2018-2023 (N=20,600)</c:v>
                </c:pt>
              </c:strCache>
            </c:strRef>
          </c:tx>
          <c:spPr>
            <a:ln w="41275">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0.99247558589999996</c:v>
                </c:pt>
                <c:pt idx="2">
                  <c:v>0.98829956050000001</c:v>
                </c:pt>
                <c:pt idx="3">
                  <c:v>0.98446228030000005</c:v>
                </c:pt>
                <c:pt idx="4">
                  <c:v>0.98130493159999999</c:v>
                </c:pt>
                <c:pt idx="5">
                  <c:v>0.97819580080000001</c:v>
                </c:pt>
                <c:pt idx="6">
                  <c:v>0.97591064449999998</c:v>
                </c:pt>
                <c:pt idx="7">
                  <c:v>0.97362487789999996</c:v>
                </c:pt>
                <c:pt idx="8">
                  <c:v>0.97192199710000005</c:v>
                </c:pt>
                <c:pt idx="9">
                  <c:v>0.97026733399999998</c:v>
                </c:pt>
                <c:pt idx="10">
                  <c:v>0.96856262209999999</c:v>
                </c:pt>
                <c:pt idx="11">
                  <c:v>0.96729614259999996</c:v>
                </c:pt>
                <c:pt idx="12">
                  <c:v>0.96593200680000002</c:v>
                </c:pt>
                <c:pt idx="13">
                  <c:v>0.96456726069999998</c:v>
                </c:pt>
                <c:pt idx="14">
                  <c:v>0.96295898440000005</c:v>
                </c:pt>
                <c:pt idx="15">
                  <c:v>0.96130065919999996</c:v>
                </c:pt>
                <c:pt idx="16">
                  <c:v>0.9603741455</c:v>
                </c:pt>
                <c:pt idx="17">
                  <c:v>0.95895812989999996</c:v>
                </c:pt>
                <c:pt idx="18">
                  <c:v>0.95807922359999997</c:v>
                </c:pt>
                <c:pt idx="19">
                  <c:v>0.95715087889999995</c:v>
                </c:pt>
                <c:pt idx="20">
                  <c:v>0.95592895509999998</c:v>
                </c:pt>
                <c:pt idx="21">
                  <c:v>0.95451049799999999</c:v>
                </c:pt>
                <c:pt idx="22">
                  <c:v>0.95323791499999999</c:v>
                </c:pt>
                <c:pt idx="23">
                  <c:v>0.951965332</c:v>
                </c:pt>
                <c:pt idx="24">
                  <c:v>0.95098571779999996</c:v>
                </c:pt>
                <c:pt idx="25">
                  <c:v>0.95010437010000004</c:v>
                </c:pt>
                <c:pt idx="26">
                  <c:v>0.94873291019999995</c:v>
                </c:pt>
                <c:pt idx="27">
                  <c:v>0.94799743650000001</c:v>
                </c:pt>
                <c:pt idx="28">
                  <c:v>0.9471154785</c:v>
                </c:pt>
                <c:pt idx="29">
                  <c:v>0.94657653809999998</c:v>
                </c:pt>
                <c:pt idx="30">
                  <c:v>0.945791626</c:v>
                </c:pt>
                <c:pt idx="31">
                  <c:v>0.94539916989999995</c:v>
                </c:pt>
                <c:pt idx="32">
                  <c:v>0.94466186519999995</c:v>
                </c:pt>
                <c:pt idx="33">
                  <c:v>0.94407165530000003</c:v>
                </c:pt>
                <c:pt idx="34">
                  <c:v>0.94338195800000002</c:v>
                </c:pt>
                <c:pt idx="35">
                  <c:v>0.94239257809999999</c:v>
                </c:pt>
                <c:pt idx="36">
                  <c:v>0.94199462889999996</c:v>
                </c:pt>
                <c:pt idx="37">
                  <c:v>0.94098205570000004</c:v>
                </c:pt>
                <c:pt idx="38">
                  <c:v>0.94062438960000005</c:v>
                </c:pt>
                <c:pt idx="39">
                  <c:v>0.94005920409999999</c:v>
                </c:pt>
                <c:pt idx="40">
                  <c:v>0.93939025880000004</c:v>
                </c:pt>
                <c:pt idx="41">
                  <c:v>0.93871948240000003</c:v>
                </c:pt>
                <c:pt idx="42">
                  <c:v>0.93840942380000003</c:v>
                </c:pt>
                <c:pt idx="43">
                  <c:v>0.93794311519999995</c:v>
                </c:pt>
                <c:pt idx="44">
                  <c:v>0.93643676760000005</c:v>
                </c:pt>
                <c:pt idx="45">
                  <c:v>0.93565246580000005</c:v>
                </c:pt>
                <c:pt idx="46">
                  <c:v>0.93497131349999996</c:v>
                </c:pt>
                <c:pt idx="47">
                  <c:v>0.93413146970000005</c:v>
                </c:pt>
                <c:pt idx="48">
                  <c:v>0.93365844730000003</c:v>
                </c:pt>
                <c:pt idx="49">
                  <c:v>0.93334228519999995</c:v>
                </c:pt>
                <c:pt idx="50">
                  <c:v>0.93270874020000005</c:v>
                </c:pt>
                <c:pt idx="51">
                  <c:v>0.93196716310000005</c:v>
                </c:pt>
                <c:pt idx="52">
                  <c:v>0.93170227049999998</c:v>
                </c:pt>
                <c:pt idx="53">
                  <c:v>0.9313305664</c:v>
                </c:pt>
                <c:pt idx="54">
                  <c:v>0.93063842770000005</c:v>
                </c:pt>
                <c:pt idx="55">
                  <c:v>0.93015930179999995</c:v>
                </c:pt>
                <c:pt idx="56">
                  <c:v>0.92989257810000003</c:v>
                </c:pt>
                <c:pt idx="57">
                  <c:v>0.92962585450000002</c:v>
                </c:pt>
                <c:pt idx="58">
                  <c:v>0.92941284179999994</c:v>
                </c:pt>
                <c:pt idx="59">
                  <c:v>0.92898559570000006</c:v>
                </c:pt>
                <c:pt idx="60">
                  <c:v>0.92855834960000005</c:v>
                </c:pt>
                <c:pt idx="61">
                  <c:v>0.92813049319999996</c:v>
                </c:pt>
                <c:pt idx="62">
                  <c:v>0.92748840330000004</c:v>
                </c:pt>
                <c:pt idx="63">
                  <c:v>0.92732788089999996</c:v>
                </c:pt>
                <c:pt idx="64">
                  <c:v>0.92684509280000005</c:v>
                </c:pt>
                <c:pt idx="65">
                  <c:v>0.92646850589999996</c:v>
                </c:pt>
                <c:pt idx="66">
                  <c:v>0.92625366210000004</c:v>
                </c:pt>
                <c:pt idx="67">
                  <c:v>0.92582214360000004</c:v>
                </c:pt>
                <c:pt idx="68">
                  <c:v>0.92560546880000005</c:v>
                </c:pt>
                <c:pt idx="69">
                  <c:v>0.9251708984</c:v>
                </c:pt>
                <c:pt idx="70">
                  <c:v>0.92484374999999996</c:v>
                </c:pt>
                <c:pt idx="71">
                  <c:v>0.92434875490000001</c:v>
                </c:pt>
                <c:pt idx="72">
                  <c:v>0.92395874020000002</c:v>
                </c:pt>
                <c:pt idx="73">
                  <c:v>0.92112487789999997</c:v>
                </c:pt>
              </c:numCache>
            </c:numRef>
          </c:yVal>
          <c:smooth val="0"/>
          <c:extLst>
            <c:ext xmlns:c16="http://schemas.microsoft.com/office/drawing/2014/chart" uri="{C3380CC4-5D6E-409C-BE32-E72D297353CC}">
              <c16:uniqueId val="{00000002-D751-497E-9DEA-977D18E4CB80}"/>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a:defRPr sz="1700">
                    <a:solidFill>
                      <a:schemeClr val="bg2"/>
                    </a:solidFill>
                  </a:defRPr>
                </a:pPr>
                <a:r>
                  <a:rPr lang="en-US" sz="170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75000000000000011"/>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0584836651907839"/>
          <c:y val="0.40528927815681848"/>
          <c:w val="0.26740930500125842"/>
          <c:h val="0.2902464766086033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24405853377921E-2"/>
          <c:y val="2.299643858360988E-2"/>
          <c:w val="0.89142145759177382"/>
          <c:h val="0.78956268607114977"/>
        </c:manualLayout>
      </c:layout>
      <c:scatterChart>
        <c:scatterStyle val="lineMarker"/>
        <c:varyColors val="0"/>
        <c:ser>
          <c:idx val="0"/>
          <c:order val="0"/>
          <c:tx>
            <c:strRef>
              <c:f>Sheet1!$B$1</c:f>
              <c:strCache>
                <c:ptCount val="1"/>
                <c:pt idx="0">
                  <c:v>1992-2000 (N=2,629)</c:v>
                </c:pt>
              </c:strCache>
            </c:strRef>
          </c:tx>
          <c:spPr>
            <a:ln w="41275">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0.9532141113</c:v>
                </c:pt>
                <c:pt idx="2">
                  <c:v>0.93343261720000004</c:v>
                </c:pt>
                <c:pt idx="3">
                  <c:v>0.92467712400000002</c:v>
                </c:pt>
                <c:pt idx="4">
                  <c:v>0.91667724610000001</c:v>
                </c:pt>
                <c:pt idx="5">
                  <c:v>0.90943847659999999</c:v>
                </c:pt>
                <c:pt idx="6">
                  <c:v>0.90372131349999996</c:v>
                </c:pt>
                <c:pt idx="7">
                  <c:v>0.89914428710000005</c:v>
                </c:pt>
                <c:pt idx="8">
                  <c:v>0.89494812010000002</c:v>
                </c:pt>
                <c:pt idx="9">
                  <c:v>0.88884216309999997</c:v>
                </c:pt>
                <c:pt idx="10">
                  <c:v>0.8846435547</c:v>
                </c:pt>
                <c:pt idx="11">
                  <c:v>0.88311645510000003</c:v>
                </c:pt>
                <c:pt idx="12">
                  <c:v>0.87968017580000002</c:v>
                </c:pt>
                <c:pt idx="13">
                  <c:v>0.87777099609999998</c:v>
                </c:pt>
                <c:pt idx="14">
                  <c:v>0.87662536619999998</c:v>
                </c:pt>
                <c:pt idx="15">
                  <c:v>0.87548034669999997</c:v>
                </c:pt>
                <c:pt idx="16">
                  <c:v>0.87242553710000004</c:v>
                </c:pt>
                <c:pt idx="17">
                  <c:v>0.87013366700000006</c:v>
                </c:pt>
                <c:pt idx="18">
                  <c:v>0.8686053467</c:v>
                </c:pt>
                <c:pt idx="19">
                  <c:v>0.86745910640000001</c:v>
                </c:pt>
                <c:pt idx="20">
                  <c:v>0.86516601559999995</c:v>
                </c:pt>
                <c:pt idx="21">
                  <c:v>0.86401916499999998</c:v>
                </c:pt>
                <c:pt idx="22">
                  <c:v>0.86248901369999997</c:v>
                </c:pt>
                <c:pt idx="23">
                  <c:v>0.86172363279999997</c:v>
                </c:pt>
                <c:pt idx="24">
                  <c:v>0.86095825199999998</c:v>
                </c:pt>
                <c:pt idx="25">
                  <c:v>0.86019287109999998</c:v>
                </c:pt>
                <c:pt idx="26">
                  <c:v>0.85866027830000002</c:v>
                </c:pt>
                <c:pt idx="27">
                  <c:v>0.85712768549999996</c:v>
                </c:pt>
                <c:pt idx="28">
                  <c:v>0.8552105713</c:v>
                </c:pt>
                <c:pt idx="29">
                  <c:v>0.85367736819999995</c:v>
                </c:pt>
                <c:pt idx="30">
                  <c:v>0.85252685549999996</c:v>
                </c:pt>
                <c:pt idx="31">
                  <c:v>0.85137573239999997</c:v>
                </c:pt>
                <c:pt idx="32">
                  <c:v>0.84984008789999999</c:v>
                </c:pt>
                <c:pt idx="33">
                  <c:v>0.84868835450000002</c:v>
                </c:pt>
                <c:pt idx="34">
                  <c:v>0.84753478999999998</c:v>
                </c:pt>
                <c:pt idx="35">
                  <c:v>0.84561340330000001</c:v>
                </c:pt>
                <c:pt idx="36">
                  <c:v>0.84407592769999995</c:v>
                </c:pt>
                <c:pt idx="37">
                  <c:v>0.84369079589999996</c:v>
                </c:pt>
                <c:pt idx="38">
                  <c:v>0.84253540039999997</c:v>
                </c:pt>
                <c:pt idx="39">
                  <c:v>0.84215026859999997</c:v>
                </c:pt>
                <c:pt idx="40">
                  <c:v>0.84138000489999998</c:v>
                </c:pt>
                <c:pt idx="41">
                  <c:v>0.84138000489999998</c:v>
                </c:pt>
                <c:pt idx="42">
                  <c:v>0.83984008789999998</c:v>
                </c:pt>
                <c:pt idx="43">
                  <c:v>0.83829956049999999</c:v>
                </c:pt>
                <c:pt idx="44">
                  <c:v>0.8359893799</c:v>
                </c:pt>
                <c:pt idx="45">
                  <c:v>0.8359893799</c:v>
                </c:pt>
                <c:pt idx="46">
                  <c:v>0.8344488525</c:v>
                </c:pt>
                <c:pt idx="47">
                  <c:v>0.8329089355</c:v>
                </c:pt>
                <c:pt idx="48">
                  <c:v>0.83213867190000002</c:v>
                </c:pt>
                <c:pt idx="49">
                  <c:v>0.83213867190000002</c:v>
                </c:pt>
                <c:pt idx="50">
                  <c:v>0.83136840820000002</c:v>
                </c:pt>
                <c:pt idx="51">
                  <c:v>0.83059814450000002</c:v>
                </c:pt>
                <c:pt idx="52">
                  <c:v>0.82982788090000004</c:v>
                </c:pt>
                <c:pt idx="53">
                  <c:v>0.82982788090000004</c:v>
                </c:pt>
                <c:pt idx="54">
                  <c:v>0.82905761720000004</c:v>
                </c:pt>
                <c:pt idx="55">
                  <c:v>0.82713195799999994</c:v>
                </c:pt>
                <c:pt idx="56">
                  <c:v>0.82674621579999996</c:v>
                </c:pt>
                <c:pt idx="57">
                  <c:v>0.82559082029999997</c:v>
                </c:pt>
                <c:pt idx="58">
                  <c:v>0.82520568849999998</c:v>
                </c:pt>
                <c:pt idx="59">
                  <c:v>0.82366455080000001</c:v>
                </c:pt>
                <c:pt idx="60">
                  <c:v>0.8232794189</c:v>
                </c:pt>
                <c:pt idx="61">
                  <c:v>0.82250854490000003</c:v>
                </c:pt>
                <c:pt idx="62">
                  <c:v>0.82173828130000004</c:v>
                </c:pt>
                <c:pt idx="63">
                  <c:v>0.82135314940000004</c:v>
                </c:pt>
                <c:pt idx="64">
                  <c:v>0.82019714359999996</c:v>
                </c:pt>
                <c:pt idx="65">
                  <c:v>0.81942687989999996</c:v>
                </c:pt>
                <c:pt idx="66">
                  <c:v>0.81827087399999998</c:v>
                </c:pt>
                <c:pt idx="67">
                  <c:v>0.81827087399999998</c:v>
                </c:pt>
                <c:pt idx="68">
                  <c:v>0.81788574219999999</c:v>
                </c:pt>
                <c:pt idx="69">
                  <c:v>0.8175</c:v>
                </c:pt>
                <c:pt idx="70">
                  <c:v>0.81595764159999995</c:v>
                </c:pt>
                <c:pt idx="71">
                  <c:v>0.81557189939999997</c:v>
                </c:pt>
                <c:pt idx="72">
                  <c:v>0.81557189939999997</c:v>
                </c:pt>
                <c:pt idx="73">
                  <c:v>0.81441406250000004</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2001-2009 (N=3,057)</c:v>
                </c:pt>
              </c:strCache>
            </c:strRef>
          </c:tx>
          <c:spPr>
            <a:ln w="41275">
              <a:solidFill>
                <a:srgbClr val="0099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0.9849523926</c:v>
                </c:pt>
                <c:pt idx="2">
                  <c:v>0.97350341799999995</c:v>
                </c:pt>
                <c:pt idx="3">
                  <c:v>0.96237243650000004</c:v>
                </c:pt>
                <c:pt idx="4">
                  <c:v>0.9584399414</c:v>
                </c:pt>
                <c:pt idx="5">
                  <c:v>0.95515991209999995</c:v>
                </c:pt>
                <c:pt idx="6">
                  <c:v>0.95220581049999997</c:v>
                </c:pt>
                <c:pt idx="7">
                  <c:v>0.94990722660000004</c:v>
                </c:pt>
                <c:pt idx="8">
                  <c:v>0.94728027339999998</c:v>
                </c:pt>
                <c:pt idx="9">
                  <c:v>0.94530883789999998</c:v>
                </c:pt>
                <c:pt idx="10">
                  <c:v>0.94136596679999995</c:v>
                </c:pt>
                <c:pt idx="11">
                  <c:v>0.94005187990000005</c:v>
                </c:pt>
                <c:pt idx="12">
                  <c:v>0.93939453129999995</c:v>
                </c:pt>
                <c:pt idx="13">
                  <c:v>0.93676513669999995</c:v>
                </c:pt>
                <c:pt idx="14">
                  <c:v>0.93380371090000003</c:v>
                </c:pt>
                <c:pt idx="15">
                  <c:v>0.93314575200000005</c:v>
                </c:pt>
                <c:pt idx="16">
                  <c:v>0.93281677249999995</c:v>
                </c:pt>
                <c:pt idx="17">
                  <c:v>0.93117065430000001</c:v>
                </c:pt>
                <c:pt idx="18">
                  <c:v>0.93051208500000004</c:v>
                </c:pt>
                <c:pt idx="19">
                  <c:v>0.92853515630000005</c:v>
                </c:pt>
                <c:pt idx="20">
                  <c:v>0.92820556639999996</c:v>
                </c:pt>
                <c:pt idx="21">
                  <c:v>0.9275463867</c:v>
                </c:pt>
                <c:pt idx="22">
                  <c:v>0.92688659669999995</c:v>
                </c:pt>
                <c:pt idx="23">
                  <c:v>0.92622680660000001</c:v>
                </c:pt>
                <c:pt idx="24">
                  <c:v>0.92457641599999996</c:v>
                </c:pt>
                <c:pt idx="25">
                  <c:v>0.92424682619999998</c:v>
                </c:pt>
                <c:pt idx="26">
                  <c:v>0.9229266357</c:v>
                </c:pt>
                <c:pt idx="27">
                  <c:v>0.92160705570000001</c:v>
                </c:pt>
                <c:pt idx="28">
                  <c:v>0.92094726559999995</c:v>
                </c:pt>
                <c:pt idx="29">
                  <c:v>0.92061706539999999</c:v>
                </c:pt>
                <c:pt idx="30">
                  <c:v>0.91962646479999999</c:v>
                </c:pt>
                <c:pt idx="31">
                  <c:v>0.91896667480000005</c:v>
                </c:pt>
                <c:pt idx="32">
                  <c:v>0.91797546389999995</c:v>
                </c:pt>
                <c:pt idx="33">
                  <c:v>0.91731506350000003</c:v>
                </c:pt>
                <c:pt idx="34">
                  <c:v>0.91665466309999999</c:v>
                </c:pt>
                <c:pt idx="35">
                  <c:v>0.91632385250000004</c:v>
                </c:pt>
                <c:pt idx="36">
                  <c:v>0.91566284180000002</c:v>
                </c:pt>
                <c:pt idx="37">
                  <c:v>0.9150018311</c:v>
                </c:pt>
                <c:pt idx="38">
                  <c:v>0.91434020999999999</c:v>
                </c:pt>
                <c:pt idx="39">
                  <c:v>0.91334777830000002</c:v>
                </c:pt>
                <c:pt idx="40">
                  <c:v>0.91301696779999997</c:v>
                </c:pt>
                <c:pt idx="41">
                  <c:v>0.91268615720000001</c:v>
                </c:pt>
                <c:pt idx="42">
                  <c:v>0.91235473629999997</c:v>
                </c:pt>
                <c:pt idx="43">
                  <c:v>0.91202331540000003</c:v>
                </c:pt>
                <c:pt idx="44">
                  <c:v>0.9103674316</c:v>
                </c:pt>
                <c:pt idx="45">
                  <c:v>0.90970458980000002</c:v>
                </c:pt>
                <c:pt idx="46">
                  <c:v>0.90937316889999997</c:v>
                </c:pt>
                <c:pt idx="47">
                  <c:v>0.90871032709999999</c:v>
                </c:pt>
                <c:pt idx="48">
                  <c:v>0.90738464360000004</c:v>
                </c:pt>
                <c:pt idx="49">
                  <c:v>0.90705322269999999</c:v>
                </c:pt>
                <c:pt idx="50">
                  <c:v>0.90639038090000001</c:v>
                </c:pt>
                <c:pt idx="51">
                  <c:v>0.90572753910000003</c:v>
                </c:pt>
                <c:pt idx="52">
                  <c:v>0.90473327640000001</c:v>
                </c:pt>
                <c:pt idx="53">
                  <c:v>0.90440185549999996</c:v>
                </c:pt>
                <c:pt idx="54">
                  <c:v>0.90340759280000005</c:v>
                </c:pt>
                <c:pt idx="55">
                  <c:v>0.90307556150000001</c:v>
                </c:pt>
                <c:pt idx="56">
                  <c:v>0.90174987790000005</c:v>
                </c:pt>
                <c:pt idx="57">
                  <c:v>0.90141784670000002</c:v>
                </c:pt>
                <c:pt idx="58">
                  <c:v>0.900423584</c:v>
                </c:pt>
                <c:pt idx="59">
                  <c:v>0.900423584</c:v>
                </c:pt>
                <c:pt idx="60">
                  <c:v>0.90009155269999996</c:v>
                </c:pt>
                <c:pt idx="61">
                  <c:v>0.8994281006</c:v>
                </c:pt>
                <c:pt idx="62">
                  <c:v>0.89876403810000005</c:v>
                </c:pt>
                <c:pt idx="63">
                  <c:v>0.89876403810000005</c:v>
                </c:pt>
                <c:pt idx="64">
                  <c:v>0.89776855470000005</c:v>
                </c:pt>
                <c:pt idx="65">
                  <c:v>0.89644104000000002</c:v>
                </c:pt>
                <c:pt idx="66">
                  <c:v>0.8961090088</c:v>
                </c:pt>
                <c:pt idx="67">
                  <c:v>0.8951135254</c:v>
                </c:pt>
                <c:pt idx="68">
                  <c:v>0.89478149409999996</c:v>
                </c:pt>
                <c:pt idx="69">
                  <c:v>0.89312133790000003</c:v>
                </c:pt>
                <c:pt idx="70">
                  <c:v>0.89245727539999997</c:v>
                </c:pt>
                <c:pt idx="71">
                  <c:v>0.89179321290000002</c:v>
                </c:pt>
                <c:pt idx="72">
                  <c:v>0.89179321290000002</c:v>
                </c:pt>
                <c:pt idx="73">
                  <c:v>0.88946777340000005</c:v>
                </c:pt>
              </c:numCache>
            </c:numRef>
          </c:yVal>
          <c:smooth val="0"/>
          <c:extLst>
            <c:ext xmlns:c16="http://schemas.microsoft.com/office/drawing/2014/chart" uri="{C3380CC4-5D6E-409C-BE32-E72D297353CC}">
              <c16:uniqueId val="{00000000-D751-497E-9DEA-977D18E4CB80}"/>
            </c:ext>
          </c:extLst>
        </c:ser>
        <c:ser>
          <c:idx val="2"/>
          <c:order val="2"/>
          <c:tx>
            <c:strRef>
              <c:f>Sheet1!$D$1</c:f>
              <c:strCache>
                <c:ptCount val="1"/>
                <c:pt idx="0">
                  <c:v>2010-2017 (N=3,511)</c:v>
                </c:pt>
              </c:strCache>
            </c:strRef>
          </c:tx>
          <c:spPr>
            <a:ln w="41275">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0.99259460450000003</c:v>
                </c:pt>
                <c:pt idx="2">
                  <c:v>0.98917663570000003</c:v>
                </c:pt>
                <c:pt idx="3">
                  <c:v>0.98490417480000003</c:v>
                </c:pt>
                <c:pt idx="4">
                  <c:v>0.98148559570000005</c:v>
                </c:pt>
                <c:pt idx="5">
                  <c:v>0.97949096680000003</c:v>
                </c:pt>
                <c:pt idx="6">
                  <c:v>0.97692687990000004</c:v>
                </c:pt>
                <c:pt idx="7">
                  <c:v>0.97607238770000004</c:v>
                </c:pt>
                <c:pt idx="8">
                  <c:v>0.97493286130000001</c:v>
                </c:pt>
                <c:pt idx="9">
                  <c:v>0.97293823239999999</c:v>
                </c:pt>
                <c:pt idx="10">
                  <c:v>0.97208312990000001</c:v>
                </c:pt>
                <c:pt idx="11">
                  <c:v>0.9698016357</c:v>
                </c:pt>
                <c:pt idx="12">
                  <c:v>0.96951660159999997</c:v>
                </c:pt>
                <c:pt idx="13">
                  <c:v>0.9686608887</c:v>
                </c:pt>
                <c:pt idx="14">
                  <c:v>0.96751953130000001</c:v>
                </c:pt>
                <c:pt idx="15">
                  <c:v>0.96637817380000002</c:v>
                </c:pt>
                <c:pt idx="16">
                  <c:v>0.96523620610000005</c:v>
                </c:pt>
                <c:pt idx="17">
                  <c:v>0.96495056150000003</c:v>
                </c:pt>
                <c:pt idx="18">
                  <c:v>0.96380859379999995</c:v>
                </c:pt>
                <c:pt idx="19">
                  <c:v>0.96323730470000002</c:v>
                </c:pt>
                <c:pt idx="20">
                  <c:v>0.96180969240000003</c:v>
                </c:pt>
                <c:pt idx="21">
                  <c:v>0.96123779300000001</c:v>
                </c:pt>
                <c:pt idx="22">
                  <c:v>0.96009460449999995</c:v>
                </c:pt>
                <c:pt idx="23">
                  <c:v>0.95923706050000002</c:v>
                </c:pt>
                <c:pt idx="24">
                  <c:v>0.95895080570000002</c:v>
                </c:pt>
                <c:pt idx="25">
                  <c:v>0.95895080570000002</c:v>
                </c:pt>
                <c:pt idx="26">
                  <c:v>0.95809265139999999</c:v>
                </c:pt>
                <c:pt idx="27">
                  <c:v>0.95694763179999998</c:v>
                </c:pt>
                <c:pt idx="28">
                  <c:v>0.95580322269999995</c:v>
                </c:pt>
                <c:pt idx="29">
                  <c:v>0.95465820310000005</c:v>
                </c:pt>
                <c:pt idx="30">
                  <c:v>0.95408630370000003</c:v>
                </c:pt>
                <c:pt idx="31">
                  <c:v>0.95265502930000001</c:v>
                </c:pt>
                <c:pt idx="32">
                  <c:v>0.95236877440000001</c:v>
                </c:pt>
                <c:pt idx="33">
                  <c:v>0.9515100098</c:v>
                </c:pt>
                <c:pt idx="34">
                  <c:v>0.95065063480000001</c:v>
                </c:pt>
                <c:pt idx="35">
                  <c:v>0.95065063480000001</c:v>
                </c:pt>
                <c:pt idx="36">
                  <c:v>0.95036376950000001</c:v>
                </c:pt>
                <c:pt idx="37">
                  <c:v>0.94950195309999996</c:v>
                </c:pt>
                <c:pt idx="38">
                  <c:v>0.94921447749999999</c:v>
                </c:pt>
                <c:pt idx="39">
                  <c:v>0.94863891600000005</c:v>
                </c:pt>
                <c:pt idx="40">
                  <c:v>0.94863891600000005</c:v>
                </c:pt>
                <c:pt idx="41">
                  <c:v>0.94806274410000002</c:v>
                </c:pt>
                <c:pt idx="42">
                  <c:v>0.9474865723</c:v>
                </c:pt>
                <c:pt idx="43">
                  <c:v>0.9474865723</c:v>
                </c:pt>
                <c:pt idx="44">
                  <c:v>0.94546874999999997</c:v>
                </c:pt>
                <c:pt idx="45">
                  <c:v>0.94546874999999997</c:v>
                </c:pt>
                <c:pt idx="46">
                  <c:v>0.94546874999999997</c:v>
                </c:pt>
                <c:pt idx="47">
                  <c:v>0.94518066410000001</c:v>
                </c:pt>
                <c:pt idx="48">
                  <c:v>0.94460327150000001</c:v>
                </c:pt>
                <c:pt idx="49">
                  <c:v>0.94373779300000005</c:v>
                </c:pt>
                <c:pt idx="50">
                  <c:v>0.94287231449999998</c:v>
                </c:pt>
                <c:pt idx="51">
                  <c:v>0.94229492189999997</c:v>
                </c:pt>
                <c:pt idx="52">
                  <c:v>0.94114074709999995</c:v>
                </c:pt>
                <c:pt idx="53">
                  <c:v>0.94114074709999995</c:v>
                </c:pt>
                <c:pt idx="54">
                  <c:v>0.9402746582</c:v>
                </c:pt>
                <c:pt idx="55">
                  <c:v>0.9402746582</c:v>
                </c:pt>
                <c:pt idx="56">
                  <c:v>0.9402746582</c:v>
                </c:pt>
                <c:pt idx="57">
                  <c:v>0.9402746582</c:v>
                </c:pt>
                <c:pt idx="58">
                  <c:v>0.93911987299999999</c:v>
                </c:pt>
                <c:pt idx="59">
                  <c:v>0.93883117679999994</c:v>
                </c:pt>
                <c:pt idx="60">
                  <c:v>0.93767639160000005</c:v>
                </c:pt>
                <c:pt idx="61">
                  <c:v>0.93709899900000004</c:v>
                </c:pt>
                <c:pt idx="62">
                  <c:v>0.93652160640000004</c:v>
                </c:pt>
                <c:pt idx="63">
                  <c:v>0.93623291019999999</c:v>
                </c:pt>
                <c:pt idx="64">
                  <c:v>0.93565551759999999</c:v>
                </c:pt>
                <c:pt idx="65">
                  <c:v>0.93565551759999999</c:v>
                </c:pt>
                <c:pt idx="66">
                  <c:v>0.93507812499999998</c:v>
                </c:pt>
                <c:pt idx="67">
                  <c:v>0.93507812499999998</c:v>
                </c:pt>
                <c:pt idx="68">
                  <c:v>0.93450073239999998</c:v>
                </c:pt>
                <c:pt idx="69">
                  <c:v>0.93421203610000003</c:v>
                </c:pt>
                <c:pt idx="70">
                  <c:v>0.93392272949999999</c:v>
                </c:pt>
                <c:pt idx="71">
                  <c:v>0.93334472660000001</c:v>
                </c:pt>
                <c:pt idx="72">
                  <c:v>0.93247802729999996</c:v>
                </c:pt>
                <c:pt idx="73">
                  <c:v>0.93218933110000002</c:v>
                </c:pt>
              </c:numCache>
            </c:numRef>
          </c:yVal>
          <c:smooth val="0"/>
          <c:extLst>
            <c:ext xmlns:c16="http://schemas.microsoft.com/office/drawing/2014/chart" uri="{C3380CC4-5D6E-409C-BE32-E72D297353CC}">
              <c16:uniqueId val="{00000001-D751-497E-9DEA-977D18E4CB80}"/>
            </c:ext>
          </c:extLst>
        </c:ser>
        <c:ser>
          <c:idx val="3"/>
          <c:order val="3"/>
          <c:tx>
            <c:strRef>
              <c:f>Sheet1!$E$1</c:f>
              <c:strCache>
                <c:ptCount val="1"/>
                <c:pt idx="0">
                  <c:v>2018-2023 (N=3,125)</c:v>
                </c:pt>
              </c:strCache>
            </c:strRef>
          </c:tx>
          <c:spPr>
            <a:ln w="41275">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0.99679992679999996</c:v>
                </c:pt>
                <c:pt idx="2">
                  <c:v>0.99295959469999995</c:v>
                </c:pt>
                <c:pt idx="3">
                  <c:v>0.99071960449999996</c:v>
                </c:pt>
                <c:pt idx="4">
                  <c:v>0.98815978999999998</c:v>
                </c:pt>
                <c:pt idx="5">
                  <c:v>0.98655944819999997</c:v>
                </c:pt>
                <c:pt idx="6">
                  <c:v>0.98367980960000001</c:v>
                </c:pt>
                <c:pt idx="7">
                  <c:v>0.98175964360000001</c:v>
                </c:pt>
                <c:pt idx="8">
                  <c:v>0.97919860839999995</c:v>
                </c:pt>
                <c:pt idx="9">
                  <c:v>0.97791748050000005</c:v>
                </c:pt>
                <c:pt idx="10">
                  <c:v>0.97663574220000005</c:v>
                </c:pt>
                <c:pt idx="11">
                  <c:v>0.97407104489999996</c:v>
                </c:pt>
                <c:pt idx="12">
                  <c:v>0.97407104489999996</c:v>
                </c:pt>
                <c:pt idx="13">
                  <c:v>0.97310913089999995</c:v>
                </c:pt>
                <c:pt idx="14">
                  <c:v>0.97150634769999999</c:v>
                </c:pt>
                <c:pt idx="15">
                  <c:v>0.97022338870000002</c:v>
                </c:pt>
                <c:pt idx="16">
                  <c:v>0.96925964360000005</c:v>
                </c:pt>
                <c:pt idx="17">
                  <c:v>0.96829589839999997</c:v>
                </c:pt>
                <c:pt idx="18">
                  <c:v>0.96733154300000002</c:v>
                </c:pt>
                <c:pt idx="19">
                  <c:v>0.96540344239999998</c:v>
                </c:pt>
                <c:pt idx="20">
                  <c:v>0.96508178710000003</c:v>
                </c:pt>
                <c:pt idx="21">
                  <c:v>0.96379333499999997</c:v>
                </c:pt>
                <c:pt idx="22">
                  <c:v>0.9631488037</c:v>
                </c:pt>
                <c:pt idx="23">
                  <c:v>0.96282653809999996</c:v>
                </c:pt>
                <c:pt idx="24">
                  <c:v>0.96153442379999998</c:v>
                </c:pt>
                <c:pt idx="25">
                  <c:v>0.96056518550000003</c:v>
                </c:pt>
                <c:pt idx="26">
                  <c:v>0.96024230960000001</c:v>
                </c:pt>
                <c:pt idx="27">
                  <c:v>0.95959594729999997</c:v>
                </c:pt>
                <c:pt idx="28">
                  <c:v>0.95830322270000001</c:v>
                </c:pt>
                <c:pt idx="29">
                  <c:v>0.95733276369999998</c:v>
                </c:pt>
                <c:pt idx="30">
                  <c:v>0.95700927729999996</c:v>
                </c:pt>
                <c:pt idx="31">
                  <c:v>0.95668579099999995</c:v>
                </c:pt>
                <c:pt idx="32">
                  <c:v>0.95506774900000002</c:v>
                </c:pt>
                <c:pt idx="33">
                  <c:v>0.95441955570000003</c:v>
                </c:pt>
                <c:pt idx="34">
                  <c:v>0.95409484860000005</c:v>
                </c:pt>
                <c:pt idx="35">
                  <c:v>0.95279357909999995</c:v>
                </c:pt>
                <c:pt idx="36">
                  <c:v>0.95213867190000001</c:v>
                </c:pt>
                <c:pt idx="37">
                  <c:v>0.95213867190000001</c:v>
                </c:pt>
                <c:pt idx="38">
                  <c:v>0.95180603029999999</c:v>
                </c:pt>
                <c:pt idx="39">
                  <c:v>0.95013610839999996</c:v>
                </c:pt>
                <c:pt idx="40">
                  <c:v>0.94979919430000004</c:v>
                </c:pt>
                <c:pt idx="41">
                  <c:v>0.94946228030000002</c:v>
                </c:pt>
                <c:pt idx="42">
                  <c:v>0.94878479000000004</c:v>
                </c:pt>
                <c:pt idx="43">
                  <c:v>0.94776489259999996</c:v>
                </c:pt>
                <c:pt idx="44">
                  <c:v>0.94606201170000004</c:v>
                </c:pt>
                <c:pt idx="45">
                  <c:v>0.94503479000000001</c:v>
                </c:pt>
                <c:pt idx="46">
                  <c:v>0.94366394040000001</c:v>
                </c:pt>
                <c:pt idx="47">
                  <c:v>0.94332031250000004</c:v>
                </c:pt>
                <c:pt idx="48">
                  <c:v>0.94263305659999996</c:v>
                </c:pt>
                <c:pt idx="49">
                  <c:v>0.94194396970000005</c:v>
                </c:pt>
                <c:pt idx="50">
                  <c:v>0.94125366210000005</c:v>
                </c:pt>
                <c:pt idx="51">
                  <c:v>0.94090759280000003</c:v>
                </c:pt>
                <c:pt idx="52">
                  <c:v>0.94090759280000003</c:v>
                </c:pt>
                <c:pt idx="53">
                  <c:v>0.94056091310000001</c:v>
                </c:pt>
                <c:pt idx="54">
                  <c:v>0.94056091310000001</c:v>
                </c:pt>
                <c:pt idx="55">
                  <c:v>0.93916931150000005</c:v>
                </c:pt>
                <c:pt idx="56">
                  <c:v>0.93916931150000005</c:v>
                </c:pt>
                <c:pt idx="57">
                  <c:v>0.93777587890000003</c:v>
                </c:pt>
                <c:pt idx="58">
                  <c:v>0.93777587890000003</c:v>
                </c:pt>
                <c:pt idx="59">
                  <c:v>0.93672851560000003</c:v>
                </c:pt>
                <c:pt idx="60">
                  <c:v>0.93602905270000003</c:v>
                </c:pt>
                <c:pt idx="61">
                  <c:v>0.93602905270000003</c:v>
                </c:pt>
                <c:pt idx="62">
                  <c:v>0.93567932129999998</c:v>
                </c:pt>
                <c:pt idx="63">
                  <c:v>0.93567932129999998</c:v>
                </c:pt>
                <c:pt idx="64">
                  <c:v>0.93532775879999996</c:v>
                </c:pt>
                <c:pt idx="65">
                  <c:v>0.93532775879999996</c:v>
                </c:pt>
                <c:pt idx="66">
                  <c:v>0.93532775879999996</c:v>
                </c:pt>
                <c:pt idx="67">
                  <c:v>0.93497314450000002</c:v>
                </c:pt>
                <c:pt idx="68">
                  <c:v>0.93390808110000001</c:v>
                </c:pt>
                <c:pt idx="69">
                  <c:v>0.93319580079999997</c:v>
                </c:pt>
                <c:pt idx="70">
                  <c:v>0.9328381348</c:v>
                </c:pt>
                <c:pt idx="71">
                  <c:v>0.93211730960000005</c:v>
                </c:pt>
                <c:pt idx="72">
                  <c:v>0.93211730960000005</c:v>
                </c:pt>
                <c:pt idx="73">
                  <c:v>0.93137146000000004</c:v>
                </c:pt>
              </c:numCache>
            </c:numRef>
          </c:yVal>
          <c:smooth val="0"/>
          <c:extLst>
            <c:ext xmlns:c16="http://schemas.microsoft.com/office/drawing/2014/chart" uri="{C3380CC4-5D6E-409C-BE32-E72D297353CC}">
              <c16:uniqueId val="{00000002-D751-497E-9DEA-977D18E4CB80}"/>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layout>
            <c:manualLayout>
              <c:xMode val="edge"/>
              <c:yMode val="edge"/>
              <c:x val="0.40514798466042073"/>
              <c:y val="0.8807562942773168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70000000000000007"/>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layout>
            <c:manualLayout>
              <c:xMode val="edge"/>
              <c:yMode val="edge"/>
              <c:x val="1.2885910180538704E-3"/>
              <c:y val="0.32318620008562993"/>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9.789738611440689E-2"/>
          <c:y val="0.48669881636168538"/>
          <c:w val="0.26170154244418076"/>
          <c:h val="0.29666088582940031"/>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Microsoft_Excel_Worksheet1!$B$2:$B$10002</c:f>
              <c:numCache>
                <c:formatCode>General</c:formatCode>
                <c:ptCount val="10001"/>
                <c:pt idx="0">
                  <c:v>0.92288472535829702</c:v>
                </c:pt>
                <c:pt idx="1">
                  <c:v>0.92186377635114103</c:v>
                </c:pt>
                <c:pt idx="2">
                  <c:v>0.92084395677743103</c:v>
                </c:pt>
                <c:pt idx="3">
                  <c:v>0.91982526538772202</c:v>
                </c:pt>
                <c:pt idx="4">
                  <c:v>0.91880770093394903</c:v>
                </c:pt>
                <c:pt idx="5">
                  <c:v>0.91779126216943197</c:v>
                </c:pt>
                <c:pt idx="6">
                  <c:v>0.91677594784886596</c:v>
                </c:pt>
                <c:pt idx="7">
                  <c:v>0.91576175672832605</c:v>
                </c:pt>
                <c:pt idx="8">
                  <c:v>0.91474868756526295</c:v>
                </c:pt>
                <c:pt idx="9">
                  <c:v>0.91373673911850095</c:v>
                </c:pt>
                <c:pt idx="10">
                  <c:v>0.91272591014823901</c:v>
                </c:pt>
                <c:pt idx="11">
                  <c:v>0.91171619941604598</c:v>
                </c:pt>
                <c:pt idx="12">
                  <c:v>0.91070760568486298</c:v>
                </c:pt>
                <c:pt idx="13">
                  <c:v>0.909700127718997</c:v>
                </c:pt>
                <c:pt idx="14">
                  <c:v>0.90869376428412296</c:v>
                </c:pt>
                <c:pt idx="15">
                  <c:v>0.90768851414728302</c:v>
                </c:pt>
                <c:pt idx="16">
                  <c:v>0.90668437607688002</c:v>
                </c:pt>
                <c:pt idx="17">
                  <c:v>0.90568134884268303</c:v>
                </c:pt>
                <c:pt idx="18">
                  <c:v>0.90467943121581895</c:v>
                </c:pt>
                <c:pt idx="19">
                  <c:v>0.90367862196877602</c:v>
                </c:pt>
                <c:pt idx="20">
                  <c:v>0.90267891987539794</c:v>
                </c:pt>
                <c:pt idx="21">
                  <c:v>0.90168032371088902</c:v>
                </c:pt>
                <c:pt idx="22">
                  <c:v>0.90068283225180501</c:v>
                </c:pt>
                <c:pt idx="23">
                  <c:v>0.89968644427605604</c:v>
                </c:pt>
                <c:pt idx="24">
                  <c:v>0.89869115856290505</c:v>
                </c:pt>
                <c:pt idx="25">
                  <c:v>0.89769697389296399</c:v>
                </c:pt>
                <c:pt idx="26">
                  <c:v>0.89670388904819398</c:v>
                </c:pt>
                <c:pt idx="27">
                  <c:v>0.89571190281190605</c:v>
                </c:pt>
                <c:pt idx="28">
                  <c:v>0.89472101396875303</c:v>
                </c:pt>
                <c:pt idx="29">
                  <c:v>0.89373122130473703</c:v>
                </c:pt>
                <c:pt idx="30">
                  <c:v>0.89274252360719897</c:v>
                </c:pt>
                <c:pt idx="31">
                  <c:v>0.89175491966482301</c:v>
                </c:pt>
                <c:pt idx="32">
                  <c:v>0.89076840826763404</c:v>
                </c:pt>
                <c:pt idx="33">
                  <c:v>0.88978298820699397</c:v>
                </c:pt>
                <c:pt idx="34">
                  <c:v>0.88880904864668497</c:v>
                </c:pt>
                <c:pt idx="35">
                  <c:v>0.88789845167805903</c:v>
                </c:pt>
                <c:pt idx="36">
                  <c:v>0.88711322618586996</c:v>
                </c:pt>
                <c:pt idx="37">
                  <c:v>0.88651522058694698</c:v>
                </c:pt>
                <c:pt idx="38">
                  <c:v>0.88616621210128599</c:v>
                </c:pt>
                <c:pt idx="39">
                  <c:v>0.88612805923483196</c:v>
                </c:pt>
                <c:pt idx="40">
                  <c:v>0.88646289768611197</c:v>
                </c:pt>
                <c:pt idx="41">
                  <c:v>0.887233380230808</c:v>
                </c:pt>
                <c:pt idx="42">
                  <c:v>0.88850296156753505</c:v>
                </c:pt>
                <c:pt idx="43">
                  <c:v>0.89033622962793801</c:v>
                </c:pt>
                <c:pt idx="44">
                  <c:v>0.89279928546976395</c:v>
                </c:pt>
                <c:pt idx="45">
                  <c:v>0.89596017459044996</c:v>
                </c:pt>
                <c:pt idx="46">
                  <c:v>0.89988937333076902</c:v>
                </c:pt>
                <c:pt idx="47">
                  <c:v>0.90466033499674003</c:v>
                </c:pt>
                <c:pt idx="48">
                  <c:v>0.91035010143003803</c:v>
                </c:pt>
                <c:pt idx="49">
                  <c:v>0.91703998702397804</c:v>
                </c:pt>
                <c:pt idx="50">
                  <c:v>0.92481634364028797</c:v>
                </c:pt>
                <c:pt idx="51">
                  <c:v>0.93377141656389695</c:v>
                </c:pt>
                <c:pt idx="52">
                  <c:v>0.94400430357889198</c:v>
                </c:pt>
                <c:pt idx="53">
                  <c:v>0.95562203150719405</c:v>
                </c:pt>
                <c:pt idx="54">
                  <c:v>0.96874076718162805</c:v>
                </c:pt>
                <c:pt idx="55">
                  <c:v>0.98348718289863402</c:v>
                </c:pt>
                <c:pt idx="56">
                  <c:v>1</c:v>
                </c:pt>
                <c:pt idx="57">
                  <c:v>1.01839493952222</c:v>
                </c:pt>
                <c:pt idx="58">
                  <c:v>1.03865042054694</c:v>
                </c:pt>
                <c:pt idx="59">
                  <c:v>1.06070792197945</c:v>
                </c:pt>
                <c:pt idx="60">
                  <c:v>1.0845055338742</c:v>
                </c:pt>
                <c:pt idx="61">
                  <c:v>1.1099759977555099</c:v>
                </c:pt>
                <c:pt idx="62">
                  <c:v>1.1370447689522101</c:v>
                </c:pt>
                <c:pt idx="63">
                  <c:v>1.16562810253958</c:v>
                </c:pt>
                <c:pt idx="64">
                  <c:v>1.19563117069498</c:v>
                </c:pt>
                <c:pt idx="65">
                  <c:v>1.22694622557094</c:v>
                </c:pt>
                <c:pt idx="66">
                  <c:v>1.2594508281686601</c:v>
                </c:pt>
                <c:pt idx="67">
                  <c:v>1.29300617010462</c:v>
                </c:pt>
                <c:pt idx="68">
                  <c:v>1.3274879693377399</c:v>
                </c:pt>
                <c:pt idx="69">
                  <c:v>1.36288932681107</c:v>
                </c:pt>
                <c:pt idx="70">
                  <c:v>1.3992347652402399</c:v>
                </c:pt>
                <c:pt idx="71">
                  <c:v>1.43654946131096</c:v>
                </c:pt>
                <c:pt idx="72">
                  <c:v>1.47485926311908</c:v>
                </c:pt>
                <c:pt idx="73">
                  <c:v>1.51419070807566</c:v>
                </c:pt>
                <c:pt idx="74">
                  <c:v>1.5545710412896201</c:v>
                </c:pt>
                <c:pt idx="75">
                  <c:v>1.5960282344405601</c:v>
                </c:pt>
                <c:pt idx="76">
                  <c:v>1.6385910051549</c:v>
                </c:pt>
                <c:pt idx="77">
                  <c:v>1.6822888368987201</c:v>
                </c:pt>
                <c:pt idx="78">
                  <c:v>1.7271519994011699</c:v>
                </c:pt>
                <c:pt idx="79">
                  <c:v>1.77321156962242</c:v>
                </c:pt>
                <c:pt idx="80">
                  <c:v>1.82049945328088</c:v>
                </c:pt>
                <c:pt idx="81">
                  <c:v>1.86904840695445</c:v>
                </c:pt>
                <c:pt idx="82">
                  <c:v>1.9188920607711899</c:v>
                </c:pt>
                <c:pt idx="83">
                  <c:v>1.97006494170508</c:v>
                </c:pt>
                <c:pt idx="84">
                  <c:v>2.0226024974930801</c:v>
                </c:pt>
                <c:pt idx="85">
                  <c:v>2.0765411211899298</c:v>
                </c:pt>
                <c:pt idx="86">
                  <c:v>2.1319181763778499</c:v>
                </c:pt>
                <c:pt idx="87">
                  <c:v>2.1887720230484802</c:v>
                </c:pt>
                <c:pt idx="88">
                  <c:v>2.24714204417509</c:v>
                </c:pt>
                <c:pt idx="89">
                  <c:v>2.3070686729933398</c:v>
                </c:pt>
                <c:pt idx="90">
                  <c:v>2.36859342100963</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Microsoft_Excel_Worksheet1!$C$2:$C$10002</c:f>
              <c:numCache>
                <c:formatCode>General</c:formatCode>
                <c:ptCount val="10001"/>
                <c:pt idx="0">
                  <c:v>0.72133831336161303</c:v>
                </c:pt>
                <c:pt idx="1">
                  <c:v>0.72428151974072397</c:v>
                </c:pt>
                <c:pt idx="2">
                  <c:v>0.72723556655481303</c:v>
                </c:pt>
                <c:pt idx="3">
                  <c:v>0.73020040957792998</c:v>
                </c:pt>
                <c:pt idx="4">
                  <c:v>0.73317599614475804</c:v>
                </c:pt>
                <c:pt idx="5">
                  <c:v>0.73616226414531105</c:v>
                </c:pt>
                <c:pt idx="6">
                  <c:v>0.73915914087647505</c:v>
                </c:pt>
                <c:pt idx="7">
                  <c:v>0.74216654172616103</c:v>
                </c:pt>
                <c:pt idx="8">
                  <c:v>0.74518436866107995</c:v>
                </c:pt>
                <c:pt idx="9">
                  <c:v>0.74821250848327803</c:v>
                </c:pt>
                <c:pt idx="10">
                  <c:v>0.75125083081340405</c:v>
                </c:pt>
                <c:pt idx="11">
                  <c:v>0.75429918574969801</c:v>
                </c:pt>
                <c:pt idx="12">
                  <c:v>0.75735740114067496</c:v>
                </c:pt>
                <c:pt idx="13">
                  <c:v>0.76042527939557003</c:v>
                </c:pt>
                <c:pt idx="14">
                  <c:v>0.76350259373923202</c:v>
                </c:pt>
                <c:pt idx="15">
                  <c:v>0.76658908379614799</c:v>
                </c:pt>
                <c:pt idx="16">
                  <c:v>0.76968445036036004</c:v>
                </c:pt>
                <c:pt idx="17">
                  <c:v>0.77278834917231398</c:v>
                </c:pt>
                <c:pt idx="18">
                  <c:v>0.77590038347772095</c:v>
                </c:pt>
                <c:pt idx="19">
                  <c:v>0.779020095084062</c:v>
                </c:pt>
                <c:pt idx="20">
                  <c:v>0.78214695355275399</c:v>
                </c:pt>
                <c:pt idx="21">
                  <c:v>0.78528034306315997</c:v>
                </c:pt>
                <c:pt idx="22">
                  <c:v>0.78841954634981903</c:v>
                </c:pt>
                <c:pt idx="23">
                  <c:v>0.79156372493452298</c:v>
                </c:pt>
                <c:pt idx="24">
                  <c:v>0.79471189463319902</c:v>
                </c:pt>
                <c:pt idx="25">
                  <c:v>0.79786289498984297</c:v>
                </c:pt>
                <c:pt idx="26">
                  <c:v>0.80101535084155395</c:v>
                </c:pt>
                <c:pt idx="27">
                  <c:v>0.80416762360010297</c:v>
                </c:pt>
                <c:pt idx="28">
                  <c:v>0.80731774897382302</c:v>
                </c:pt>
                <c:pt idx="29">
                  <c:v>0.81046335664243996</c:v>
                </c:pt>
                <c:pt idx="30">
                  <c:v>0.81360156567919895</c:v>
                </c:pt>
                <c:pt idx="31">
                  <c:v>0.81672884705597304</c:v>
                </c:pt>
                <c:pt idx="32">
                  <c:v>0.81984084102091404</c:v>
                </c:pt>
                <c:pt idx="33">
                  <c:v>0.82293211199147598</c:v>
                </c:pt>
                <c:pt idx="34">
                  <c:v>0.82600328409585699</c:v>
                </c:pt>
                <c:pt idx="35">
                  <c:v>0.82908394810282604</c:v>
                </c:pt>
                <c:pt idx="36">
                  <c:v>0.83221172316047698</c:v>
                </c:pt>
                <c:pt idx="37">
                  <c:v>0.83542523286245896</c:v>
                </c:pt>
                <c:pt idx="38">
                  <c:v>0.83876445172949998</c:v>
                </c:pt>
                <c:pt idx="39">
                  <c:v>0.84227118978593896</c:v>
                </c:pt>
                <c:pt idx="40">
                  <c:v>0.84598975457679204</c:v>
                </c:pt>
                <c:pt idx="41">
                  <c:v>0.84996783356679395</c:v>
                </c:pt>
                <c:pt idx="42">
                  <c:v>0.85425763606024796</c:v>
                </c:pt>
                <c:pt idx="43">
                  <c:v>0.85891731629588397</c:v>
                </c:pt>
                <c:pt idx="44">
                  <c:v>0.86401266151410805</c:v>
                </c:pt>
                <c:pt idx="45">
                  <c:v>0.86961896757040602</c:v>
                </c:pt>
                <c:pt idx="46">
                  <c:v>0.87582294764072799</c:v>
                </c:pt>
                <c:pt idx="47">
                  <c:v>0.88272445128360799</c:v>
                </c:pt>
                <c:pt idx="48">
                  <c:v>0.89043775139778703</c:v>
                </c:pt>
                <c:pt idx="49">
                  <c:v>0.89909222281104195</c:v>
                </c:pt>
                <c:pt idx="50">
                  <c:v>0.90883239333867805</c:v>
                </c:pt>
                <c:pt idx="51">
                  <c:v>0.91981754915557001</c:v>
                </c:pt>
                <c:pt idx="52">
                  <c:v>0.93222123891904995</c:v>
                </c:pt>
                <c:pt idx="53">
                  <c:v>0.94623107744053503</c:v>
                </c:pt>
                <c:pt idx="54">
                  <c:v>0.96204918977301002</c:v>
                </c:pt>
                <c:pt idx="55">
                  <c:v>0.97989350776432105</c:v>
                </c:pt>
                <c:pt idx="56">
                  <c:v>1</c:v>
                </c:pt>
                <c:pt idx="57">
                  <c:v>1.01422892496012</c:v>
                </c:pt>
                <c:pt idx="58">
                  <c:v>1.02971996865144</c:v>
                </c:pt>
                <c:pt idx="59">
                  <c:v>1.04639562510388</c:v>
                </c:pt>
                <c:pt idx="60">
                  <c:v>1.06418369696283</c:v>
                </c:pt>
                <c:pt idx="61">
                  <c:v>1.0830140856233299</c:v>
                </c:pt>
                <c:pt idx="62">
                  <c:v>1.1028163683610701</c:v>
                </c:pt>
                <c:pt idx="63">
                  <c:v>1.12351790935037</c:v>
                </c:pt>
                <c:pt idx="64">
                  <c:v>1.1450423378972201</c:v>
                </c:pt>
                <c:pt idx="65">
                  <c:v>1.16730828641022</c:v>
                </c:pt>
                <c:pt idx="66">
                  <c:v>1.19022832009851</c:v>
                </c:pt>
                <c:pt idx="67">
                  <c:v>1.2137080165113701</c:v>
                </c:pt>
                <c:pt idx="68">
                  <c:v>1.2376649834568301</c:v>
                </c:pt>
                <c:pt idx="69">
                  <c:v>1.26209046022595</c:v>
                </c:pt>
                <c:pt idx="70">
                  <c:v>1.2869946050963399</c:v>
                </c:pt>
                <c:pt idx="71">
                  <c:v>1.31238750504026</c:v>
                </c:pt>
                <c:pt idx="72">
                  <c:v>1.3382792680456299</c:v>
                </c:pt>
                <c:pt idx="73">
                  <c:v>1.3646800808905599</c:v>
                </c:pt>
                <c:pt idx="74">
                  <c:v>1.39160024716447</c:v>
                </c:pt>
                <c:pt idx="75">
                  <c:v>1.4190502135243901</c:v>
                </c:pt>
                <c:pt idx="76">
                  <c:v>1.44704058869936</c:v>
                </c:pt>
                <c:pt idx="77">
                  <c:v>1.47558215789324</c:v>
                </c:pt>
                <c:pt idx="78">
                  <c:v>1.5046858941960299</c:v>
                </c:pt>
                <c:pt idx="79">
                  <c:v>1.53436296801159</c:v>
                </c:pt>
                <c:pt idx="80">
                  <c:v>1.5646247551496999</c:v>
                </c:pt>
                <c:pt idx="81">
                  <c:v>1.5954828440089299</c:v>
                </c:pt>
                <c:pt idx="82">
                  <c:v>1.6269490421374999</c:v>
                </c:pt>
                <c:pt idx="83">
                  <c:v>1.6590353823688899</c:v>
                </c:pt>
                <c:pt idx="84">
                  <c:v>1.69175412867026</c:v>
                </c:pt>
                <c:pt idx="85">
                  <c:v>1.72511778180127</c:v>
                </c:pt>
                <c:pt idx="86">
                  <c:v>1.7591390848545401</c:v>
                </c:pt>
                <c:pt idx="87">
                  <c:v>1.7938310287294099</c:v>
                </c:pt>
                <c:pt idx="88">
                  <c:v>1.8292068575782101</c:v>
                </c:pt>
                <c:pt idx="89">
                  <c:v>1.8652800742541999</c:v>
                </c:pt>
                <c:pt idx="90">
                  <c:v>1.9020644457839699</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Microsoft_Excel_Worksheet1!$D$2:$D$10002</c:f>
              <c:numCache>
                <c:formatCode>General</c:formatCode>
                <c:ptCount val="10001"/>
                <c:pt idx="0">
                  <c:v>1.18074445863059</c:v>
                </c:pt>
                <c:pt idx="1">
                  <c:v>1.17334599735833</c:v>
                </c:pt>
                <c:pt idx="2">
                  <c:v>1.1659957677133299</c:v>
                </c:pt>
                <c:pt idx="3">
                  <c:v>1.1586935692553799</c:v>
                </c:pt>
                <c:pt idx="4">
                  <c:v>1.1514392120508701</c:v>
                </c:pt>
                <c:pt idx="5">
                  <c:v>1.1442325176671799</c:v>
                </c:pt>
                <c:pt idx="6">
                  <c:v>1.13707332031039</c:v>
                </c:pt>
                <c:pt idx="7">
                  <c:v>1.12996146813039</c:v>
                </c:pt>
                <c:pt idx="8">
                  <c:v>1.12289682472251</c:v>
                </c:pt>
                <c:pt idx="9">
                  <c:v>1.11587927086035</c:v>
                </c:pt>
                <c:pt idx="10">
                  <c:v>1.1089087065021199</c:v>
                </c:pt>
                <c:pt idx="11">
                  <c:v>1.1019850531211799</c:v>
                </c:pt>
                <c:pt idx="12">
                  <c:v>1.0951082564230501</c:v>
                </c:pt>
                <c:pt idx="13">
                  <c:v>1.0882782895247101</c:v>
                </c:pt>
                <c:pt idx="14">
                  <c:v>1.0814951566894999</c:v>
                </c:pt>
                <c:pt idx="15">
                  <c:v>1.07475889773301</c:v>
                </c:pt>
                <c:pt idx="16">
                  <c:v>1.0680695932430899</c:v>
                </c:pt>
                <c:pt idx="17">
                  <c:v>1.0614273707930899</c:v>
                </c:pt>
                <c:pt idx="18">
                  <c:v>1.0548324123730499</c:v>
                </c:pt>
                <c:pt idx="19">
                  <c:v>1.0482849633233999</c:v>
                </c:pt>
                <c:pt idx="20">
                  <c:v>1.0417853431330399</c:v>
                </c:pt>
                <c:pt idx="21">
                  <c:v>1.03533395856565</c:v>
                </c:pt>
                <c:pt idx="22">
                  <c:v>1.02893131971286</c:v>
                </c:pt>
                <c:pt idx="23">
                  <c:v>1.02257805975261</c:v>
                </c:pt>
                <c:pt idx="24">
                  <c:v>1.01627495943282</c:v>
                </c:pt>
                <c:pt idx="25">
                  <c:v>1.01002297762806</c:v>
                </c:pt>
                <c:pt idx="26">
                  <c:v>1.00382328976515</c:v>
                </c:pt>
                <c:pt idx="27">
                  <c:v>0.997677336532381</c:v>
                </c:pt>
                <c:pt idx="28">
                  <c:v>0.99158688614838197</c:v>
                </c:pt>
                <c:pt idx="29">
                  <c:v>0.98555411467819398</c:v>
                </c:pt>
                <c:pt idx="30">
                  <c:v>0.979581710602067</c:v>
                </c:pt>
                <c:pt idx="31">
                  <c:v>0.97367301230137204</c:v>
                </c:pt>
                <c:pt idx="32">
                  <c:v>0.96783219067200899</c:v>
                </c:pt>
                <c:pt idx="33">
                  <c:v>0.96206449422254303</c:v>
                </c:pt>
                <c:pt idx="34">
                  <c:v>0.95639029549493604</c:v>
                </c:pt>
                <c:pt idx="35">
                  <c:v>0.95088520564930501</c:v>
                </c:pt>
                <c:pt idx="36">
                  <c:v>0.94563661406407495</c:v>
                </c:pt>
                <c:pt idx="37">
                  <c:v>0.94072958945652496</c:v>
                </c:pt>
                <c:pt idx="38">
                  <c:v>0.93624682573361595</c:v>
                </c:pt>
                <c:pt idx="39">
                  <c:v>0.93226854590960495</c:v>
                </c:pt>
                <c:pt idx="40">
                  <c:v>0.928872323480046</c:v>
                </c:pt>
                <c:pt idx="41">
                  <c:v>0.92613277809874395</c:v>
                </c:pt>
                <c:pt idx="42">
                  <c:v>0.92412110748589704</c:v>
                </c:pt>
                <c:pt idx="43">
                  <c:v>0.92290443649062404</c:v>
                </c:pt>
                <c:pt idx="44">
                  <c:v>0.92254500384113403</c:v>
                </c:pt>
                <c:pt idx="45">
                  <c:v>0.92309927035619599</c:v>
                </c:pt>
                <c:pt idx="46">
                  <c:v>0.92461711172910899</c:v>
                </c:pt>
                <c:pt idx="47">
                  <c:v>0.92714132992048404</c:v>
                </c:pt>
                <c:pt idx="48">
                  <c:v>0.930707739954589</c:v>
                </c:pt>
                <c:pt idx="49">
                  <c:v>0.93534602620812402</c:v>
                </c:pt>
                <c:pt idx="50">
                  <c:v>0.94108140921586503</c:v>
                </c:pt>
                <c:pt idx="51">
                  <c:v>0.94793696770866498</c:v>
                </c:pt>
                <c:pt idx="52">
                  <c:v>0.955936303498929</c:v>
                </c:pt>
                <c:pt idx="53">
                  <c:v>0.96510618692855898</c:v>
                </c:pt>
                <c:pt idx="54">
                  <c:v>0.97547888816482797</c:v>
                </c:pt>
                <c:pt idx="55">
                  <c:v>0.98709403752731995</c:v>
                </c:pt>
                <c:pt idx="56">
                  <c:v>1</c:v>
                </c:pt>
                <c:pt idx="57">
                  <c:v>1.0225780662735999</c:v>
                </c:pt>
                <c:pt idx="58">
                  <c:v>1.04765832356846</c:v>
                </c:pt>
                <c:pt idx="59">
                  <c:v>1.07521597831439</c:v>
                </c:pt>
                <c:pt idx="60">
                  <c:v>1.1052154401166701</c:v>
                </c:pt>
                <c:pt idx="61">
                  <c:v>1.1376091335730401</c:v>
                </c:pt>
                <c:pt idx="62">
                  <c:v>1.17233552538121</c:v>
                </c:pt>
                <c:pt idx="63">
                  <c:v>1.2093166135781801</c:v>
                </c:pt>
                <c:pt idx="64">
                  <c:v>1.2484550562232399</c:v>
                </c:pt>
                <c:pt idx="65">
                  <c:v>1.28963107515691</c:v>
                </c:pt>
                <c:pt idx="66">
                  <c:v>1.3326992492023999</c:v>
                </c:pt>
                <c:pt idx="67">
                  <c:v>1.3774853038658701</c:v>
                </c:pt>
                <c:pt idx="68">
                  <c:v>1.42382981848166</c:v>
                </c:pt>
                <c:pt idx="69">
                  <c:v>1.47173865556594</c:v>
                </c:pt>
                <c:pt idx="70">
                  <c:v>1.5212635084125801</c:v>
                </c:pt>
                <c:pt idx="71">
                  <c:v>1.5724580940211801</c:v>
                </c:pt>
                <c:pt idx="72">
                  <c:v>1.6253781239432501</c:v>
                </c:pt>
                <c:pt idx="73">
                  <c:v>1.6800813117507101</c:v>
                </c:pt>
                <c:pt idx="74">
                  <c:v>1.7366274024027799</c:v>
                </c:pt>
                <c:pt idx="75">
                  <c:v>1.79507821559387</c:v>
                </c:pt>
                <c:pt idx="76">
                  <c:v>1.8554976986428999</c:v>
                </c:pt>
                <c:pt idx="77">
                  <c:v>1.91795198635006</c:v>
                </c:pt>
                <c:pt idx="78">
                  <c:v>1.9825094662892</c:v>
                </c:pt>
                <c:pt idx="79">
                  <c:v>2.0492408486093399</c:v>
                </c:pt>
                <c:pt idx="80">
                  <c:v>2.1182192397811699</c:v>
                </c:pt>
                <c:pt idx="81">
                  <c:v>2.1895202199488</c:v>
                </c:pt>
                <c:pt idx="82">
                  <c:v>2.26322192368918</c:v>
                </c:pt>
                <c:pt idx="83">
                  <c:v>2.3394051240749598</c:v>
                </c:pt>
                <c:pt idx="84">
                  <c:v>2.4181533199985501</c:v>
                </c:pt>
                <c:pt idx="85">
                  <c:v>2.4995528267584999</c:v>
                </c:pt>
                <c:pt idx="86">
                  <c:v>2.5836928699393198</c:v>
                </c:pt>
                <c:pt idx="87">
                  <c:v>2.6706656826385</c:v>
                </c:pt>
                <c:pt idx="88">
                  <c:v>2.7605666061108698</c:v>
                </c:pt>
                <c:pt idx="89">
                  <c:v>2.8534941939136802</c:v>
                </c:pt>
                <c:pt idx="90">
                  <c:v>2.9495503196463702</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80"/>
          <c:min val="20"/>
        </c:scaling>
        <c:delete val="0"/>
        <c:axPos val="b"/>
        <c:title>
          <c:tx>
            <c:rich>
              <a:bodyPr/>
              <a:lstStyle/>
              <a:p>
                <a:pPr>
                  <a:defRPr sz="1700">
                    <a:solidFill>
                      <a:schemeClr val="bg2"/>
                    </a:solidFill>
                  </a:defRPr>
                </a:pPr>
                <a:r>
                  <a:rPr lang="en-US" sz="1700">
                    <a:solidFill>
                      <a:schemeClr val="bg2"/>
                    </a:solidFill>
                  </a:rPr>
                  <a:t>Recipient age (years)</a:t>
                </a: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3859162491052252E-2"/>
              <c:y val="0.28688428752588879"/>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Microsoft_Excel_Worksheet1!$B$2:$B$9852</c:f>
              <c:numCache>
                <c:formatCode>General</c:formatCode>
                <c:ptCount val="9836"/>
                <c:pt idx="0">
                  <c:v>4.4562187815880101</c:v>
                </c:pt>
                <c:pt idx="1">
                  <c:v>2.6938980584674002</c:v>
                </c:pt>
                <c:pt idx="2">
                  <c:v>1.62853017437091</c:v>
                </c:pt>
                <c:pt idx="3">
                  <c:v>1.04106371503464</c:v>
                </c:pt>
                <c:pt idx="4">
                  <c:v>0.90070986450553003</c:v>
                </c:pt>
                <c:pt idx="5">
                  <c:v>0.93953135373953001</c:v>
                </c:pt>
                <c:pt idx="6">
                  <c:v>0.99303802861871304</c:v>
                </c:pt>
                <c:pt idx="7">
                  <c:v>1.04959192937836</c:v>
                </c:pt>
                <c:pt idx="8">
                  <c:v>1.1093665967138799</c:v>
                </c:pt>
                <c:pt idx="9">
                  <c:v>1.1725454545305201</c:v>
                </c:pt>
                <c:pt idx="10">
                  <c:v>1.23932237279611</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Microsoft_Excel_Worksheet1!$C$2:$C$9852</c:f>
              <c:numCache>
                <c:formatCode>General</c:formatCode>
                <c:ptCount val="9836"/>
                <c:pt idx="0">
                  <c:v>3.7483410077324</c:v>
                </c:pt>
                <c:pt idx="1">
                  <c:v>2.40392937438149</c:v>
                </c:pt>
                <c:pt idx="2">
                  <c:v>1.5415068187578</c:v>
                </c:pt>
                <c:pt idx="3">
                  <c:v>1.0365287205311999</c:v>
                </c:pt>
                <c:pt idx="4">
                  <c:v>0.87781486624680805</c:v>
                </c:pt>
                <c:pt idx="5">
                  <c:v>0.87462939484232105</c:v>
                </c:pt>
                <c:pt idx="6">
                  <c:v>0.87976152651336903</c:v>
                </c:pt>
                <c:pt idx="7">
                  <c:v>0.884576666873651</c:v>
                </c:pt>
                <c:pt idx="8">
                  <c:v>0.88930547991512898</c:v>
                </c:pt>
                <c:pt idx="9">
                  <c:v>0.89400900861851196</c:v>
                </c:pt>
                <c:pt idx="10">
                  <c:v>0.89871036302054996</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Microsoft_Excel_Worksheet1!$D$2:$D$9852</c:f>
              <c:numCache>
                <c:formatCode>General</c:formatCode>
                <c:ptCount val="9836"/>
                <c:pt idx="0">
                  <c:v>5.2977799480925398</c:v>
                </c:pt>
                <c:pt idx="1">
                  <c:v>3.0188435761685501</c:v>
                </c:pt>
                <c:pt idx="2">
                  <c:v>1.7204662973685101</c:v>
                </c:pt>
                <c:pt idx="3">
                  <c:v>1.04561855093247</c:v>
                </c:pt>
                <c:pt idx="4">
                  <c:v>0.92420200569885302</c:v>
                </c:pt>
                <c:pt idx="5">
                  <c:v>1.0092493687783901</c:v>
                </c:pt>
                <c:pt idx="6">
                  <c:v>1.1208998081458601</c:v>
                </c:pt>
                <c:pt idx="7">
                  <c:v>1.24539031999309</c:v>
                </c:pt>
                <c:pt idx="8">
                  <c:v>1.3838824495065301</c:v>
                </c:pt>
                <c:pt idx="9">
                  <c:v>1.5378624037186299</c:v>
                </c:pt>
                <c:pt idx="10">
                  <c:v>1.7090266307276001</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150"/>
          <c:min val="15"/>
        </c:scaling>
        <c:delete val="0"/>
        <c:axPos val="b"/>
        <c:title>
          <c:tx>
            <c:rich>
              <a:bodyPr/>
              <a:lstStyle/>
              <a:p>
                <a:pPr>
                  <a:defRPr sz="1700">
                    <a:solidFill>
                      <a:schemeClr val="bg2"/>
                    </a:solidFill>
                  </a:defRPr>
                </a:pPr>
                <a:r>
                  <a:rPr lang="en-US" sz="1700">
                    <a:solidFill>
                      <a:schemeClr val="bg2"/>
                    </a:solidFill>
                  </a:rPr>
                  <a:t>Recipient eGFR (</a:t>
                </a:r>
                <a:r>
                  <a:rPr lang="en-US" sz="1700" b="1" i="0" u="none" strike="noStrike" kern="1200" baseline="0">
                    <a:solidFill>
                      <a:schemeClr val="bg2"/>
                    </a:solidFill>
                  </a:rPr>
                  <a:t>mL/min/1.73m</a:t>
                </a:r>
                <a:r>
                  <a:rPr lang="en-US" sz="1700" b="1" i="0" u="none" strike="noStrike" kern="1200" baseline="30000">
                    <a:solidFill>
                      <a:schemeClr val="bg2"/>
                    </a:solidFill>
                  </a:rPr>
                  <a:t>2</a:t>
                </a:r>
                <a:r>
                  <a:rPr lang="en-US" sz="1700">
                    <a:solidFill>
                      <a:schemeClr val="bg2"/>
                    </a:solidFill>
                  </a:rPr>
                  <a:t>)</a:t>
                </a:r>
              </a:p>
            </c:rich>
          </c:tx>
          <c:layout>
            <c:manualLayout>
              <c:xMode val="edge"/>
              <c:yMode val="edge"/>
              <c:x val="0.34319613457408726"/>
              <c:y val="0.8858202400129260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5"/>
      </c:valAx>
      <c:valAx>
        <c:axId val="554660672"/>
        <c:scaling>
          <c:orientation val="minMax"/>
          <c:max val="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Microsoft_Excel_Worksheet1!$B$2:$B$10002</c:f>
              <c:numCache>
                <c:formatCode>General</c:formatCode>
                <c:ptCount val="10001"/>
                <c:pt idx="0">
                  <c:v>1.0631304937533901</c:v>
                </c:pt>
                <c:pt idx="1">
                  <c:v>1.05008764779338</c:v>
                </c:pt>
                <c:pt idx="2">
                  <c:v>1.03720481589726</c:v>
                </c:pt>
                <c:pt idx="3">
                  <c:v>1.02468571116234</c:v>
                </c:pt>
                <c:pt idx="4">
                  <c:v>1.01353773158947</c:v>
                </c:pt>
                <c:pt idx="5">
                  <c:v>1.0049288921894699</c:v>
                </c:pt>
                <c:pt idx="6">
                  <c:v>1</c:v>
                </c:pt>
                <c:pt idx="7">
                  <c:v>0.99962004297471996</c:v>
                </c:pt>
                <c:pt idx="8">
                  <c:v>1.0035823572396601</c:v>
                </c:pt>
                <c:pt idx="9">
                  <c:v>1.0114512451853499</c:v>
                </c:pt>
                <c:pt idx="10">
                  <c:v>1.02282545493331</c:v>
                </c:pt>
                <c:pt idx="11">
                  <c:v>1.03732180433758</c:v>
                </c:pt>
                <c:pt idx="12">
                  <c:v>1.0545608794391499</c:v>
                </c:pt>
                <c:pt idx="13">
                  <c:v>1.0741544763689099</c:v>
                </c:pt>
                <c:pt idx="14">
                  <c:v>1.09569462494762</c:v>
                </c:pt>
                <c:pt idx="15">
                  <c:v>1.1187441772614799</c:v>
                </c:pt>
                <c:pt idx="16">
                  <c:v>1.14282906976012</c:v>
                </c:pt>
                <c:pt idx="17">
                  <c:v>1.16752621862685</c:v>
                </c:pt>
                <c:pt idx="18">
                  <c:v>1.1927570861207</c:v>
                </c:pt>
                <c:pt idx="19">
                  <c:v>1.21853320618733</c:v>
                </c:pt>
                <c:pt idx="20">
                  <c:v>1.2448663620271401</c:v>
                </c:pt>
                <c:pt idx="21">
                  <c:v>1.27176859148183</c:v>
                </c:pt>
                <c:pt idx="22">
                  <c:v>1.29925219253728</c:v>
                </c:pt>
                <c:pt idx="23">
                  <c:v>1.32732972894546</c:v>
                </c:pt>
                <c:pt idx="24">
                  <c:v>1.3560140359677599</c:v>
                </c:pt>
                <c:pt idx="25">
                  <c:v>1.38531822624242</c:v>
                </c:pt>
                <c:pt idx="26">
                  <c:v>1.41525569577887</c:v>
                </c:pt>
                <c:pt idx="27">
                  <c:v>1.4458401300814301</c:v>
                </c:pt>
                <c:pt idx="28">
                  <c:v>1.47708551040555</c:v>
                </c:pt>
                <c:pt idx="29">
                  <c:v>1.5090061201490801</c:v>
                </c:pt>
                <c:pt idx="30">
                  <c:v>1.5416165513817699</c:v>
                </c:pt>
                <c:pt idx="31">
                  <c:v>1.5749317115158199</c:v>
                </c:pt>
                <c:pt idx="32">
                  <c:v>1.60896683012056</c:v>
                </c:pt>
                <c:pt idx="33">
                  <c:v>1.6437374658845501</c:v>
                </c:pt>
                <c:pt idx="34">
                  <c:v>1.6792595137278801</c:v>
                </c:pt>
                <c:pt idx="35">
                  <c:v>1.7155492120684299</c:v>
                </c:pt>
                <c:pt idx="36">
                  <c:v>1.752623150245</c:v>
                </c:pt>
                <c:pt idx="37">
                  <c:v>1.7904982761008299</c:v>
                </c:pt>
                <c:pt idx="38">
                  <c:v>1.8291919037312301</c:v>
                </c:pt>
                <c:pt idx="39">
                  <c:v>1.86872172139832</c:v>
                </c:pt>
                <c:pt idx="40">
                  <c:v>1.9091057996170899</c:v>
                </c:pt>
                <c:pt idx="41">
                  <c:v>1.9503625994160101</c:v>
                </c:pt>
                <c:pt idx="42">
                  <c:v>1.9925109807763099</c:v>
                </c:pt>
                <c:pt idx="43">
                  <c:v>2.0355702112534901</c:v>
                </c:pt>
                <c:pt idx="44">
                  <c:v>2.07955997478529</c:v>
                </c:pt>
                <c:pt idx="45">
                  <c:v>2.1245003806898599</c:v>
                </c:pt>
                <c:pt idx="46">
                  <c:v>2.1704119728585298</c:v>
                </c:pt>
                <c:pt idx="47">
                  <c:v>2.2173157391471099</c:v>
                </c:pt>
                <c:pt idx="48">
                  <c:v>2.2652331209702199</c:v>
                </c:pt>
                <c:pt idx="49">
                  <c:v>2.31418602310299</c:v>
                </c:pt>
                <c:pt idx="50">
                  <c:v>2.36419682369444</c:v>
                </c:pt>
                <c:pt idx="51">
                  <c:v>2.4152883844974</c:v>
                </c:pt>
                <c:pt idx="52">
                  <c:v>2.4674840613194302</c:v>
                </c:pt>
                <c:pt idx="53">
                  <c:v>2.5208077146996599</c:v>
                </c:pt>
                <c:pt idx="54">
                  <c:v>2.5752837208161199</c:v>
                </c:pt>
                <c:pt idx="55">
                  <c:v>2.6309369826292799</c:v>
                </c:pt>
                <c:pt idx="56">
                  <c:v>2.6877929412658799</c:v>
                </c:pt>
                <c:pt idx="57">
                  <c:v>2.74587758764903</c:v>
                </c:pt>
                <c:pt idx="58">
                  <c:v>2.8052174743796199</c:v>
                </c:pt>
                <c:pt idx="59">
                  <c:v>2.8658397278745</c:v>
                </c:pt>
                <c:pt idx="60">
                  <c:v>2.9277720607669102</c:v>
                </c:pt>
                <c:pt idx="61">
                  <c:v>2.9910427845748901</c:v>
                </c:pt>
                <c:pt idx="62">
                  <c:v>3.0556808226438901</c:v>
                </c:pt>
                <c:pt idx="63">
                  <c:v>3.1217157233677399</c:v>
                </c:pt>
                <c:pt idx="64">
                  <c:v>3.1891776736976301</c:v>
                </c:pt>
                <c:pt idx="65">
                  <c:v>3.25809751294029</c:v>
                </c:pt>
                <c:pt idx="66">
                  <c:v>3.3285067468569198</c:v>
                </c:pt>
                <c:pt idx="67">
                  <c:v>3.40043756206471</c:v>
                </c:pt>
                <c:pt idx="68">
                  <c:v>3.4739228407512299</c:v>
                </c:pt>
                <c:pt idx="69">
                  <c:v>3.5489961757055402</c:v>
                </c:pt>
                <c:pt idx="70">
                  <c:v>3.6256918856748501</c:v>
                </c:pt>
                <c:pt idx="71">
                  <c:v>3.7040450310531501</c:v>
                </c:pt>
                <c:pt idx="72">
                  <c:v>3.7840914299080501</c:v>
                </c:pt>
                <c:pt idx="73">
                  <c:v>3.8658676743549898</c:v>
                </c:pt>
                <c:pt idx="74">
                  <c:v>3.9494111472845201</c:v>
                </c:pt>
                <c:pt idx="75">
                  <c:v>4.0347600394516903</c:v>
                </c:pt>
                <c:pt idx="76">
                  <c:v>4.1219533669338899</c:v>
                </c:pt>
                <c:pt idx="77">
                  <c:v>4.2110309889674502</c:v>
                </c:pt>
                <c:pt idx="78">
                  <c:v>4.3020336261673702</c:v>
                </c:pt>
                <c:pt idx="79">
                  <c:v>4.39500287914362</c:v>
                </c:pt>
                <c:pt idx="80">
                  <c:v>4.4899812475173899</c:v>
                </c:pt>
                <c:pt idx="81">
                  <c:v>4.5870121493495501</c:v>
                </c:pt>
                <c:pt idx="82">
                  <c:v>4.6861399409880802</c:v>
                </c:pt>
                <c:pt idx="83">
                  <c:v>4.7874099373465198</c:v>
                </c:pt>
                <c:pt idx="84">
                  <c:v>4.8908684326169798</c:v>
                </c:pt>
                <c:pt idx="85">
                  <c:v>4.9965627214342003</c:v>
                </c:pt>
                <c:pt idx="86">
                  <c:v>5.1045411204953401</c:v>
                </c:pt>
                <c:pt idx="87">
                  <c:v>5.2148529906467997</c:v>
                </c:pt>
                <c:pt idx="88">
                  <c:v>5.327548759451</c:v>
                </c:pt>
                <c:pt idx="89">
                  <c:v>5.44267994423475</c:v>
                </c:pt>
                <c:pt idx="90">
                  <c:v>5.5602991756434896</c:v>
                </c:pt>
                <c:pt idx="91">
                  <c:v>5.6804602216984899</c:v>
                </c:pt>
                <c:pt idx="92">
                  <c:v>5.8032180123773101</c:v>
                </c:pt>
                <c:pt idx="93">
                  <c:v>5.9286286647219404</c:v>
                </c:pt>
                <c:pt idx="94">
                  <c:v>6.0567495084974396</c:v>
                </c:pt>
                <c:pt idx="95">
                  <c:v>6.1876391123913903</c:v>
                </c:pt>
                <c:pt idx="96">
                  <c:v>6.3213573107955101</c:v>
                </c:pt>
                <c:pt idx="97">
                  <c:v>6.4579652311537403</c:v>
                </c:pt>
                <c:pt idx="98">
                  <c:v>6.5975253219056498</c:v>
                </c:pt>
                <c:pt idx="99">
                  <c:v>6.7401013810374497</c:v>
                </c:pt>
                <c:pt idx="100">
                  <c:v>6.8857585852416401</c:v>
                </c:pt>
                <c:pt idx="101">
                  <c:v>7.0345635197145304</c:v>
                </c:pt>
                <c:pt idx="102">
                  <c:v>7.1865842085963099</c:v>
                </c:pt>
                <c:pt idx="103">
                  <c:v>7.3418901460625996</c:v>
                </c:pt>
                <c:pt idx="104">
                  <c:v>7.5005523280973501</c:v>
                </c:pt>
                <c:pt idx="105">
                  <c:v>7.6626432849441297</c:v>
                </c:pt>
                <c:pt idx="106">
                  <c:v>7.8282371142647804</c:v>
                </c:pt>
                <c:pt idx="107">
                  <c:v>7.9974095150120403</c:v>
                </c:pt>
                <c:pt idx="108">
                  <c:v>8.1702378220322007</c:v>
                </c:pt>
                <c:pt idx="109">
                  <c:v>8.3468010414208305</c:v>
                </c:pt>
                <c:pt idx="110">
                  <c:v>8.5271798866350093</c:v>
                </c:pt>
                <c:pt idx="111">
                  <c:v>8.7114568153959109</c:v>
                </c:pt>
                <c:pt idx="112">
                  <c:v>8.8997160673791793</c:v>
                </c:pt>
                <c:pt idx="113">
                  <c:v>9.0920437027201206</c:v>
                </c:pt>
                <c:pt idx="114">
                  <c:v>9.2885276413685993</c:v>
                </c:pt>
                <c:pt idx="115">
                  <c:v>9.4892577032664693</c:v>
                </c:pt>
                <c:pt idx="116">
                  <c:v>9.6943256494152497</c:v>
                </c:pt>
                <c:pt idx="117">
                  <c:v>9.9038252238130493</c:v>
                </c:pt>
                <c:pt idx="118">
                  <c:v>10.1178521963273</c:v>
                </c:pt>
                <c:pt idx="119">
                  <c:v>10.336504406457699</c:v>
                </c:pt>
                <c:pt idx="120">
                  <c:v>10.5598818080682</c:v>
                </c:pt>
                <c:pt idx="121">
                  <c:v>10.788086515079801</c:v>
                </c:pt>
                <c:pt idx="122">
                  <c:v>11.021222848150201</c:v>
                </c:pt>
                <c:pt idx="123">
                  <c:v>11.2593973823623</c:v>
                </c:pt>
                <c:pt idx="124">
                  <c:v>11.502718995946401</c:v>
                </c:pt>
                <c:pt idx="125">
                  <c:v>11.751298920039799</c:v>
                </c:pt>
                <c:pt idx="126">
                  <c:v>12.005250789556699</c:v>
                </c:pt>
                <c:pt idx="127">
                  <c:v>12.2646906951188</c:v>
                </c:pt>
                <c:pt idx="128">
                  <c:v>12.529737236127101</c:v>
                </c:pt>
                <c:pt idx="129">
                  <c:v>12.8005115749749</c:v>
                </c:pt>
                <c:pt idx="130">
                  <c:v>13.077137492448699</c:v>
                </c:pt>
                <c:pt idx="131">
                  <c:v>13.359741444295601</c:v>
                </c:pt>
                <c:pt idx="132">
                  <c:v>13.648452619050399</c:v>
                </c:pt>
                <c:pt idx="133">
                  <c:v>13.9434029970643</c:v>
                </c:pt>
                <c:pt idx="134">
                  <c:v>14.2447274108722</c:v>
                </c:pt>
                <c:pt idx="135">
                  <c:v>14.552563606799501</c:v>
                </c:pt>
                <c:pt idx="136">
                  <c:v>14.8670523079553</c:v>
                </c:pt>
                <c:pt idx="137">
                  <c:v>15.1883372785388</c:v>
                </c:pt>
                <c:pt idx="138">
                  <c:v>15.5165653895757</c:v>
                </c:pt>
                <c:pt idx="139">
                  <c:v>15.851886686053399</c:v>
                </c:pt>
                <c:pt idx="140">
                  <c:v>16.194454455517501</c:v>
                </c:pt>
                <c:pt idx="141">
                  <c:v>16.544425298126999</c:v>
                </c:pt>
                <c:pt idx="142">
                  <c:v>16.901959198264301</c:v>
                </c:pt>
                <c:pt idx="143">
                  <c:v>17.2672195976631</c:v>
                </c:pt>
                <c:pt idx="144">
                  <c:v>17.640373470096002</c:v>
                </c:pt>
                <c:pt idx="145">
                  <c:v>18.0215913977691</c:v>
                </c:pt>
                <c:pt idx="146">
                  <c:v>18.411047649227999</c:v>
                </c:pt>
                <c:pt idx="147">
                  <c:v>18.8089202590713</c:v>
                </c:pt>
                <c:pt idx="148">
                  <c:v>19.2153911093022</c:v>
                </c:pt>
                <c:pt idx="149">
                  <c:v>19.630646012523702</c:v>
                </c:pt>
                <c:pt idx="150">
                  <c:v>20.054874796816101</c:v>
                </c:pt>
                <c:pt idx="151">
                  <c:v>20.4882713925691</c:v>
                </c:pt>
                <c:pt idx="152">
                  <c:v>20.9310339210998</c:v>
                </c:pt>
                <c:pt idx="153">
                  <c:v>21.383364785234601</c:v>
                </c:pt>
                <c:pt idx="154">
                  <c:v>21.845470761837301</c:v>
                </c:pt>
                <c:pt idx="155">
                  <c:v>22.317563096338802</c:v>
                </c:pt>
                <c:pt idx="156">
                  <c:v>22.7998575992588</c:v>
                </c:pt>
                <c:pt idx="157">
                  <c:v>23.2925747449525</c:v>
                </c:pt>
                <c:pt idx="158">
                  <c:v>23.795939772307499</c:v>
                </c:pt>
                <c:pt idx="159">
                  <c:v>24.310182787770099</c:v>
                </c:pt>
                <c:pt idx="160">
                  <c:v>24.835538870464202</c:v>
                </c:pt>
                <c:pt idx="161">
                  <c:v>25.372248179754699</c:v>
                </c:pt>
                <c:pt idx="162">
                  <c:v>25.920556064945799</c:v>
                </c:pt>
                <c:pt idx="163">
                  <c:v>26.4807131774925</c:v>
                </c:pt>
                <c:pt idx="164">
                  <c:v>27.0529755855312</c:v>
                </c:pt>
                <c:pt idx="165">
                  <c:v>27.6376048910017</c:v>
                </c:pt>
                <c:pt idx="166">
                  <c:v>28.2348683491876</c:v>
                </c:pt>
                <c:pt idx="167">
                  <c:v>28.845038990881601</c:v>
                </c:pt>
                <c:pt idx="168">
                  <c:v>29.468395747264701</c:v>
                </c:pt>
                <c:pt idx="169">
                  <c:v>30.105223577350198</c:v>
                </c:pt>
                <c:pt idx="170">
                  <c:v>30.755813598224901</c:v>
                </c:pt>
                <c:pt idx="171">
                  <c:v>31.420463218230999</c:v>
                </c:pt>
                <c:pt idx="172">
                  <c:v>32.0994762728374</c:v>
                </c:pt>
                <c:pt idx="173">
                  <c:v>32.7931631635835</c:v>
                </c:pt>
                <c:pt idx="174">
                  <c:v>33.501840999923203</c:v>
                </c:pt>
                <c:pt idx="175">
                  <c:v>34.2258337442276</c:v>
                </c:pt>
                <c:pt idx="176">
                  <c:v>34.965472359861799</c:v>
                </c:pt>
                <c:pt idx="177">
                  <c:v>35.721094962499002</c:v>
                </c:pt>
                <c:pt idx="178">
                  <c:v>36.493046974693598</c:v>
                </c:pt>
                <c:pt idx="179">
                  <c:v>37.281681283674601</c:v>
                </c:pt>
                <c:pt idx="180">
                  <c:v>38.0873584028718</c:v>
                </c:pt>
                <c:pt idx="181">
                  <c:v>38.910446636572097</c:v>
                </c:pt>
                <c:pt idx="182">
                  <c:v>39.751322248231297</c:v>
                </c:pt>
                <c:pt idx="183">
                  <c:v>40.610369632629101</c:v>
                </c:pt>
                <c:pt idx="184">
                  <c:v>41.4879814915449</c:v>
                </c:pt>
                <c:pt idx="185">
                  <c:v>42.3845590132334</c:v>
                </c:pt>
                <c:pt idx="186">
                  <c:v>43.3005120558119</c:v>
                </c:pt>
                <c:pt idx="187">
                  <c:v>44.236259334713402</c:v>
                </c:pt>
                <c:pt idx="188">
                  <c:v>45.192228613925003</c:v>
                </c:pt>
                <c:pt idx="189">
                  <c:v>46.168856901770503</c:v>
                </c:pt>
                <c:pt idx="190">
                  <c:v>47.166590650477097</c:v>
                </c:pt>
                <c:pt idx="191">
                  <c:v>48.185885960385498</c:v>
                </c:pt>
                <c:pt idx="192">
                  <c:v>49.2272087883929</c:v>
                </c:pt>
                <c:pt idx="193">
                  <c:v>50.291035160974602</c:v>
                </c:pt>
                <c:pt idx="194">
                  <c:v>51.377851391738098</c:v>
                </c:pt>
                <c:pt idx="195">
                  <c:v>52.488154303917</c:v>
                </c:pt>
                <c:pt idx="196">
                  <c:v>53.622451457250499</c:v>
                </c:pt>
                <c:pt idx="197">
                  <c:v>54.781261380172403</c:v>
                </c:pt>
                <c:pt idx="198">
                  <c:v>55.965113806795301</c:v>
                </c:pt>
                <c:pt idx="199">
                  <c:v>57.174549918958597</c:v>
                </c:pt>
                <c:pt idx="200">
                  <c:v>70.803770719103895</c:v>
                </c:pt>
                <c:pt idx="201">
                  <c:v>87.681913633747698</c:v>
                </c:pt>
                <c:pt idx="202">
                  <c:v>108.58345396550899</c:v>
                </c:pt>
                <c:pt idx="203">
                  <c:v>134.46748578480401</c:v>
                </c:pt>
                <c:pt idx="204">
                  <c:v>166.521731192722</c:v>
                </c:pt>
                <c:pt idx="205">
                  <c:v>206.217040480392</c:v>
                </c:pt>
                <c:pt idx="206">
                  <c:v>255.374883987386</c:v>
                </c:pt>
                <c:pt idx="207">
                  <c:v>316.25093260702198</c:v>
                </c:pt>
                <c:pt idx="208">
                  <c:v>391.638562151607</c:v>
                </c:pt>
                <c:pt idx="209">
                  <c:v>484.99703099826098</c:v>
                </c:pt>
                <c:pt idx="210">
                  <c:v>600.61021260356904</c:v>
                </c:pt>
                <c:pt idx="211">
                  <c:v>743.78316654883997</c:v>
                </c:pt>
                <c:pt idx="212">
                  <c:v>921.08556803403701</c:v>
                </c:pt>
                <c:pt idx="213">
                  <c:v>1140.6531658603201</c:v>
                </c:pt>
                <c:pt idx="214">
                  <c:v>1412.56110175699</c:v>
                </c:pt>
                <c:pt idx="215">
                  <c:v>1749.2862211731001</c:v>
                </c:pt>
                <c:pt idx="216">
                  <c:v>2166.2795894554201</c:v>
                </c:pt>
                <c:pt idx="217">
                  <c:v>2682.6754838273901</c:v>
                </c:pt>
                <c:pt idx="218">
                  <c:v>3322.1693942308898</c:v>
                </c:pt>
                <c:pt idx="219">
                  <c:v>4114.1053215521697</c:v>
                </c:pt>
                <c:pt idx="220">
                  <c:v>5094.8222647411703</c:v>
                </c:pt>
                <c:pt idx="221">
                  <c:v>6309.3216824052597</c:v>
                </c:pt>
                <c:pt idx="222">
                  <c:v>7813.3324429980503</c:v>
                </c:pt>
                <c:pt idx="223">
                  <c:v>9675.8680151546905</c:v>
                </c:pt>
                <c:pt idx="224">
                  <c:v>11982.393240048201</c:v>
                </c:pt>
                <c:pt idx="225">
                  <c:v>14838.745995159101</c:v>
                </c:pt>
                <c:pt idx="226">
                  <c:v>18375.9937018321</c:v>
                </c:pt>
                <c:pt idx="227">
                  <c:v>22756.447521452799</c:v>
                </c:pt>
                <c:pt idx="228">
                  <c:v>28181.110213809599</c:v>
                </c:pt>
                <c:pt idx="229">
                  <c:v>34898.899405826698</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Microsoft_Excel_Worksheet1!$C$2:$C$10002</c:f>
              <c:numCache>
                <c:formatCode>General</c:formatCode>
                <c:ptCount val="10001"/>
                <c:pt idx="0">
                  <c:v>0.96855709744852303</c:v>
                </c:pt>
                <c:pt idx="1">
                  <c:v>0.97287417947979804</c:v>
                </c:pt>
                <c:pt idx="2">
                  <c:v>0.97720787719604796</c:v>
                </c:pt>
                <c:pt idx="3">
                  <c:v>0.98163666078875</c:v>
                </c:pt>
                <c:pt idx="4">
                  <c:v>0.98656755217018899</c:v>
                </c:pt>
                <c:pt idx="5">
                  <c:v>0.99250761191493897</c:v>
                </c:pt>
                <c:pt idx="6">
                  <c:v>1</c:v>
                </c:pt>
                <c:pt idx="7">
                  <c:v>0.98980585719211001</c:v>
                </c:pt>
                <c:pt idx="8">
                  <c:v>0.98630035408716099</c:v>
                </c:pt>
                <c:pt idx="9">
                  <c:v>0.98854495889370297</c:v>
                </c:pt>
                <c:pt idx="10">
                  <c:v>0.99567521593319597</c:v>
                </c:pt>
                <c:pt idx="11">
                  <c:v>1.0068527967221801</c:v>
                </c:pt>
                <c:pt idx="12">
                  <c:v>1.0212366488720399</c:v>
                </c:pt>
                <c:pt idx="13">
                  <c:v>1.03798286482193</c:v>
                </c:pt>
                <c:pt idx="14">
                  <c:v>1.0562782286649299</c:v>
                </c:pt>
                <c:pt idx="15">
                  <c:v>1.0753937066927199</c:v>
                </c:pt>
                <c:pt idx="16">
                  <c:v>1.0947244576920401</c:v>
                </c:pt>
                <c:pt idx="17">
                  <c:v>1.1138783441307201</c:v>
                </c:pt>
                <c:pt idx="18">
                  <c:v>1.1328798835914</c:v>
                </c:pt>
                <c:pt idx="19">
                  <c:v>1.1518277870879099</c:v>
                </c:pt>
                <c:pt idx="20">
                  <c:v>1.17079857135997</c:v>
                </c:pt>
                <c:pt idx="21">
                  <c:v>1.18985088671107</c:v>
                </c:pt>
                <c:pt idx="22">
                  <c:v>1.20902982049537</c:v>
                </c:pt>
                <c:pt idx="23">
                  <c:v>1.2283704288716799</c:v>
                </c:pt>
                <c:pt idx="24">
                  <c:v>1.24790041672457</c:v>
                </c:pt>
                <c:pt idx="25">
                  <c:v>1.26764210238692</c:v>
                </c:pt>
                <c:pt idx="26">
                  <c:v>1.28761383888834</c:v>
                </c:pt>
                <c:pt idx="27">
                  <c:v>1.30783103970602</c:v>
                </c:pt>
                <c:pt idx="28">
                  <c:v>1.32830692188459</c:v>
                </c:pt>
                <c:pt idx="29">
                  <c:v>1.34905304826504</c:v>
                </c:pt>
                <c:pt idx="30">
                  <c:v>1.3700797266948801</c:v>
                </c:pt>
                <c:pt idx="31">
                  <c:v>1.3913963068599799</c:v>
                </c:pt>
                <c:pt idx="32">
                  <c:v>1.4130114032669101</c:v>
                </c:pt>
                <c:pt idx="33">
                  <c:v>1.43493306448418</c:v>
                </c:pt>
                <c:pt idx="34">
                  <c:v>1.4571689029088299</c:v>
                </c:pt>
                <c:pt idx="35">
                  <c:v>1.4797261952619001</c:v>
                </c:pt>
                <c:pt idx="36">
                  <c:v>1.50261196117379</c:v>
                </c:pt>
                <c:pt idx="37">
                  <c:v>1.5258330252186201</c:v>
                </c:pt>
                <c:pt idx="38">
                  <c:v>1.5493960663351301</c:v>
                </c:pt>
                <c:pt idx="39">
                  <c:v>1.5733076575523499</c:v>
                </c:pt>
                <c:pt idx="40">
                  <c:v>1.59757429820338</c:v>
                </c:pt>
                <c:pt idx="41">
                  <c:v>1.62220244027348</c:v>
                </c:pt>
                <c:pt idx="42">
                  <c:v>1.64719851013465</c:v>
                </c:pt>
                <c:pt idx="43">
                  <c:v>1.67256892662655</c:v>
                </c:pt>
                <c:pt idx="44">
                  <c:v>1.6983201162249599</c:v>
                </c:pt>
                <c:pt idx="45">
                  <c:v>1.7244585258745599</c:v>
                </c:pt>
                <c:pt idx="46">
                  <c:v>1.7509906339377299</c:v>
                </c:pt>
                <c:pt idx="47">
                  <c:v>1.77792295961575</c:v>
                </c:pt>
                <c:pt idx="48">
                  <c:v>1.8052620711249701</c:v>
                </c:pt>
                <c:pt idx="49">
                  <c:v>1.8330145928539201</c:v>
                </c:pt>
                <c:pt idx="50">
                  <c:v>1.86118721168238</c:v>
                </c:pt>
                <c:pt idx="51">
                  <c:v>1.8897866826091401</c:v>
                </c:pt>
                <c:pt idx="52">
                  <c:v>1.9188198338070801</c:v>
                </c:pt>
                <c:pt idx="53">
                  <c:v>1.94829357120274</c:v>
                </c:pt>
                <c:pt idx="54">
                  <c:v>1.9782148826597801</c:v>
                </c:pt>
                <c:pt idx="55">
                  <c:v>2.00859084183221</c:v>
                </c:pt>
                <c:pt idx="56">
                  <c:v>2.0394286117413101</c:v>
                </c:pt>
                <c:pt idx="57">
                  <c:v>2.0707354481215199</c:v>
                </c:pt>
                <c:pt idx="58">
                  <c:v>2.1025187025732399</c:v>
                </c:pt>
                <c:pt idx="59">
                  <c:v>2.1347858255537102</c:v>
                </c:pt>
                <c:pt idx="60">
                  <c:v>2.1675443692329899</c:v>
                </c:pt>
                <c:pt idx="61">
                  <c:v>2.2008019902373301</c:v>
                </c:pt>
                <c:pt idx="62">
                  <c:v>2.23456645229933</c:v>
                </c:pt>
                <c:pt idx="63">
                  <c:v>2.26884562883042</c:v>
                </c:pt>
                <c:pt idx="64">
                  <c:v>2.3036475054310799</c:v>
                </c:pt>
                <c:pt idx="65">
                  <c:v>2.3389801823487701</c:v>
                </c:pt>
                <c:pt idx="66">
                  <c:v>2.3748518768959799</c:v>
                </c:pt>
                <c:pt idx="67">
                  <c:v>2.4112709258354501</c:v>
                </c:pt>
                <c:pt idx="68">
                  <c:v>2.4482457877419601</c:v>
                </c:pt>
                <c:pt idx="69">
                  <c:v>2.4857850453460202</c:v>
                </c:pt>
                <c:pt idx="70">
                  <c:v>2.5238974078665</c:v>
                </c:pt>
                <c:pt idx="71">
                  <c:v>2.5625917133369498</c:v>
                </c:pt>
                <c:pt idx="72">
                  <c:v>2.6018769309298801</c:v>
                </c:pt>
                <c:pt idx="73">
                  <c:v>2.6417621632838899</c:v>
                </c:pt>
                <c:pt idx="74">
                  <c:v>2.6822566488364998</c:v>
                </c:pt>
                <c:pt idx="75">
                  <c:v>2.72336976416645</c:v>
                </c:pt>
                <c:pt idx="76">
                  <c:v>2.7651110263479901</c:v>
                </c:pt>
                <c:pt idx="77">
                  <c:v>2.8074900953204098</c:v>
                </c:pt>
                <c:pt idx="78">
                  <c:v>2.8505167762740098</c:v>
                </c:pt>
                <c:pt idx="79">
                  <c:v>2.89420102205654</c:v>
                </c:pt>
                <c:pt idx="80">
                  <c:v>2.9385529356000499</c:v>
                </c:pt>
                <c:pt idx="81">
                  <c:v>2.9835827723714901</c:v>
                </c:pt>
                <c:pt idx="82">
                  <c:v>3.02930094284795</c:v>
                </c:pt>
                <c:pt idx="83">
                  <c:v>3.0757180150190302</c:v>
                </c:pt>
                <c:pt idx="84">
                  <c:v>3.1228447169159699</c:v>
                </c:pt>
                <c:pt idx="85">
                  <c:v>3.1706919391712698</c:v>
                </c:pt>
                <c:pt idx="86">
                  <c:v>3.2192707376084302</c:v>
                </c:pt>
                <c:pt idx="87">
                  <c:v>3.2685923358634699</c:v>
                </c:pt>
                <c:pt idx="88">
                  <c:v>3.3186681280404402</c:v>
                </c:pt>
                <c:pt idx="89">
                  <c:v>3.3695096813990202</c:v>
                </c:pt>
                <c:pt idx="90">
                  <c:v>3.4211287390800198</c:v>
                </c:pt>
                <c:pt idx="91">
                  <c:v>3.47353722286518</c:v>
                </c:pt>
                <c:pt idx="92">
                  <c:v>3.5267472359753498</c:v>
                </c:pt>
                <c:pt idx="93">
                  <c:v>3.5807710659057999</c:v>
                </c:pt>
                <c:pt idx="94">
                  <c:v>3.63562118730355</c:v>
                </c:pt>
                <c:pt idx="95">
                  <c:v>3.69131026488007</c:v>
                </c:pt>
                <c:pt idx="96">
                  <c:v>3.74785115637067</c:v>
                </c:pt>
                <c:pt idx="97">
                  <c:v>3.8052569155317202</c:v>
                </c:pt>
                <c:pt idx="98">
                  <c:v>3.8635407951821201</c:v>
                </c:pt>
                <c:pt idx="99">
                  <c:v>3.9227162502900401</c:v>
                </c:pt>
                <c:pt idx="100">
                  <c:v>3.9827969411013302</c:v>
                </c:pt>
                <c:pt idx="101">
                  <c:v>4.0437967363162102</c:v>
                </c:pt>
                <c:pt idx="102">
                  <c:v>4.10572971631189</c:v>
                </c:pt>
                <c:pt idx="103">
                  <c:v>4.1686101764103496</c:v>
                </c:pt>
                <c:pt idx="104">
                  <c:v>4.2324526301974901</c:v>
                </c:pt>
                <c:pt idx="105">
                  <c:v>4.2972718128885603</c:v>
                </c:pt>
                <c:pt idx="106">
                  <c:v>4.36308268474549</c:v>
                </c:pt>
                <c:pt idx="107">
                  <c:v>4.4299004345442503</c:v>
                </c:pt>
                <c:pt idx="108">
                  <c:v>4.4977404830932004</c:v>
                </c:pt>
                <c:pt idx="109">
                  <c:v>4.5666184868056403</c:v>
                </c:pt>
                <c:pt idx="110">
                  <c:v>4.63655034132361</c:v>
                </c:pt>
                <c:pt idx="111">
                  <c:v>4.7075521851989297</c:v>
                </c:pt>
                <c:pt idx="112">
                  <c:v>4.7796404036267397</c:v>
                </c:pt>
                <c:pt idx="113">
                  <c:v>4.8528316322351097</c:v>
                </c:pt>
                <c:pt idx="114">
                  <c:v>4.9271427609373504</c:v>
                </c:pt>
                <c:pt idx="115">
                  <c:v>5.0025909378336104</c:v>
                </c:pt>
                <c:pt idx="116">
                  <c:v>5.0791935731783502</c:v>
                </c:pt>
                <c:pt idx="117">
                  <c:v>5.1569683434021103</c:v>
                </c:pt>
                <c:pt idx="118">
                  <c:v>5.2359331952031498</c:v>
                </c:pt>
                <c:pt idx="119">
                  <c:v>5.3161063496899397</c:v>
                </c:pt>
                <c:pt idx="120">
                  <c:v>5.3975063065937299</c:v>
                </c:pt>
                <c:pt idx="121">
                  <c:v>5.4801518485429899</c:v>
                </c:pt>
                <c:pt idx="122">
                  <c:v>5.5640620454026601</c:v>
                </c:pt>
                <c:pt idx="123">
                  <c:v>5.6492562586794</c:v>
                </c:pt>
                <c:pt idx="124">
                  <c:v>5.7357541459944796</c:v>
                </c:pt>
                <c:pt idx="125">
                  <c:v>5.82357566562046</c:v>
                </c:pt>
                <c:pt idx="126">
                  <c:v>5.9127410810967804</c:v>
                </c:pt>
                <c:pt idx="127">
                  <c:v>6.0032709659044796</c:v>
                </c:pt>
                <c:pt idx="128">
                  <c:v>6.0951862082176298</c:v>
                </c:pt>
                <c:pt idx="129">
                  <c:v>6.1885080157254402</c:v>
                </c:pt>
                <c:pt idx="130">
                  <c:v>6.2832579205324901</c:v>
                </c:pt>
                <c:pt idx="131">
                  <c:v>6.3794577841248499</c:v>
                </c:pt>
                <c:pt idx="132">
                  <c:v>6.4771298024225601</c:v>
                </c:pt>
                <c:pt idx="133">
                  <c:v>6.5762965108956504</c:v>
                </c:pt>
                <c:pt idx="134">
                  <c:v>6.67698078977548</c:v>
                </c:pt>
                <c:pt idx="135">
                  <c:v>6.7792058693280399</c:v>
                </c:pt>
                <c:pt idx="136">
                  <c:v>6.8829953352223203</c:v>
                </c:pt>
                <c:pt idx="137">
                  <c:v>6.9883731339679596</c:v>
                </c:pt>
                <c:pt idx="138">
                  <c:v>7.0953635784465696</c:v>
                </c:pt>
                <c:pt idx="139">
                  <c:v>7.2039913535215998</c:v>
                </c:pt>
                <c:pt idx="140">
                  <c:v>7.3142815217368797</c:v>
                </c:pt>
                <c:pt idx="141">
                  <c:v>7.4262595290956499</c:v>
                </c:pt>
                <c:pt idx="142">
                  <c:v>7.5399512109388702</c:v>
                </c:pt>
                <c:pt idx="143">
                  <c:v>7.6553827979054203</c:v>
                </c:pt>
                <c:pt idx="144">
                  <c:v>7.7725809219781503</c:v>
                </c:pt>
                <c:pt idx="145">
                  <c:v>7.8915726226459704</c:v>
                </c:pt>
                <c:pt idx="146">
                  <c:v>8.0123853531248095</c:v>
                </c:pt>
                <c:pt idx="147">
                  <c:v>8.1350469867048396</c:v>
                </c:pt>
                <c:pt idx="148">
                  <c:v>8.2595858231735804</c:v>
                </c:pt>
                <c:pt idx="149">
                  <c:v>8.3860305953584007</c:v>
                </c:pt>
                <c:pt idx="150">
                  <c:v>8.51441047574043</c:v>
                </c:pt>
                <c:pt idx="151">
                  <c:v>8.6447550831993194</c:v>
                </c:pt>
                <c:pt idx="152">
                  <c:v>8.7770944898387508</c:v>
                </c:pt>
                <c:pt idx="153">
                  <c:v>8.9114592279284199</c:v>
                </c:pt>
                <c:pt idx="154">
                  <c:v>9.0478802969493195</c:v>
                </c:pt>
                <c:pt idx="155">
                  <c:v>9.18638917074707</c:v>
                </c:pt>
                <c:pt idx="156">
                  <c:v>9.3270178047829209</c:v>
                </c:pt>
                <c:pt idx="157">
                  <c:v>9.4697986435281898</c:v>
                </c:pt>
                <c:pt idx="158">
                  <c:v>9.6147646279287198</c:v>
                </c:pt>
                <c:pt idx="159">
                  <c:v>9.7619492030192898</c:v>
                </c:pt>
                <c:pt idx="160">
                  <c:v>9.9113863256236794</c:v>
                </c:pt>
                <c:pt idx="161">
                  <c:v>10.0631104722119</c:v>
                </c:pt>
                <c:pt idx="162">
                  <c:v>10.217156646834299</c:v>
                </c:pt>
                <c:pt idx="163">
                  <c:v>10.373560389210001</c:v>
                </c:pt>
                <c:pt idx="164">
                  <c:v>10.5323577829143</c:v>
                </c:pt>
                <c:pt idx="165">
                  <c:v>10.6935854637179</c:v>
                </c:pt>
                <c:pt idx="166">
                  <c:v>10.857280628028899</c:v>
                </c:pt>
                <c:pt idx="167">
                  <c:v>11.0234810414723</c:v>
                </c:pt>
                <c:pt idx="168">
                  <c:v>11.1922250476178</c:v>
                </c:pt>
                <c:pt idx="169">
                  <c:v>11.3635515768113</c:v>
                </c:pt>
                <c:pt idx="170">
                  <c:v>11.537500155151299</c:v>
                </c:pt>
                <c:pt idx="171">
                  <c:v>11.714110913629501</c:v>
                </c:pt>
                <c:pt idx="172">
                  <c:v>11.893424597371199</c:v>
                </c:pt>
                <c:pt idx="173">
                  <c:v>12.075482575045299</c:v>
                </c:pt>
                <c:pt idx="174">
                  <c:v>12.2603268483976</c:v>
                </c:pt>
                <c:pt idx="175">
                  <c:v>12.448000061948701</c:v>
                </c:pt>
                <c:pt idx="176">
                  <c:v>12.6385455128289</c:v>
                </c:pt>
                <c:pt idx="177">
                  <c:v>12.8320071607701</c:v>
                </c:pt>
                <c:pt idx="178">
                  <c:v>13.028429638248999</c:v>
                </c:pt>
                <c:pt idx="179">
                  <c:v>13.227858260761</c:v>
                </c:pt>
                <c:pt idx="180">
                  <c:v>13.4303390373169</c:v>
                </c:pt>
                <c:pt idx="181">
                  <c:v>13.635918681026601</c:v>
                </c:pt>
                <c:pt idx="182">
                  <c:v>13.844644619865701</c:v>
                </c:pt>
                <c:pt idx="183">
                  <c:v>14.056565007646601</c:v>
                </c:pt>
                <c:pt idx="184">
                  <c:v>14.2717287351187</c:v>
                </c:pt>
                <c:pt idx="185">
                  <c:v>14.490185441238401</c:v>
                </c:pt>
                <c:pt idx="186">
                  <c:v>14.7119855246192</c:v>
                </c:pt>
                <c:pt idx="187">
                  <c:v>14.9371801551752</c:v>
                </c:pt>
                <c:pt idx="188">
                  <c:v>15.1658212858938</c:v>
                </c:pt>
                <c:pt idx="189">
                  <c:v>15.397961664865299</c:v>
                </c:pt>
                <c:pt idx="190">
                  <c:v>15.6336548474126</c:v>
                </c:pt>
                <c:pt idx="191">
                  <c:v>15.872955208469101</c:v>
                </c:pt>
                <c:pt idx="192">
                  <c:v>16.115917955111001</c:v>
                </c:pt>
                <c:pt idx="193">
                  <c:v>16.362599139297298</c:v>
                </c:pt>
                <c:pt idx="194">
                  <c:v>16.613055670789301</c:v>
                </c:pt>
                <c:pt idx="195">
                  <c:v>16.8673453303137</c:v>
                </c:pt>
                <c:pt idx="196">
                  <c:v>17.1255267828478</c:v>
                </c:pt>
                <c:pt idx="197">
                  <c:v>17.387659591183802</c:v>
                </c:pt>
                <c:pt idx="198">
                  <c:v>17.653804229659499</c:v>
                </c:pt>
                <c:pt idx="199">
                  <c:v>17.9240220980884</c:v>
                </c:pt>
                <c:pt idx="200">
                  <c:v>20.8644271421737</c:v>
                </c:pt>
                <c:pt idx="201">
                  <c:v>24.287141167547102</c:v>
                </c:pt>
                <c:pt idx="202">
                  <c:v>28.271276185121899</c:v>
                </c:pt>
                <c:pt idx="203">
                  <c:v>32.908920342196701</c:v>
                </c:pt>
                <c:pt idx="204">
                  <c:v>38.307266323685397</c:v>
                </c:pt>
                <c:pt idx="205">
                  <c:v>44.591088852785099</c:v>
                </c:pt>
                <c:pt idx="206">
                  <c:v>51.905628550868101</c:v>
                </c:pt>
                <c:pt idx="207">
                  <c:v>60.419948808909801</c:v>
                </c:pt>
                <c:pt idx="208">
                  <c:v>70.330843256682002</c:v>
                </c:pt>
                <c:pt idx="209">
                  <c:v>81.867384138213495</c:v>
                </c:pt>
                <c:pt idx="210">
                  <c:v>95.296216715326906</c:v>
                </c:pt>
                <c:pt idx="211">
                  <c:v>110.927722065503</c:v>
                </c:pt>
                <c:pt idx="212">
                  <c:v>129.12319070877999</c:v>
                </c:pt>
                <c:pt idx="213">
                  <c:v>150.303172857704</c:v>
                </c:pt>
                <c:pt idx="214">
                  <c:v>174.95719828687601</c:v>
                </c:pt>
                <c:pt idx="215">
                  <c:v>203.655090458535</c:v>
                </c:pt>
                <c:pt idx="216">
                  <c:v>237.06013641007701</c:v>
                </c:pt>
                <c:pt idx="217">
                  <c:v>275.94441676891302</c:v>
                </c:pt>
                <c:pt idx="218">
                  <c:v>321.20665020675199</c:v>
                </c:pt>
                <c:pt idx="219">
                  <c:v>373.89296477050902</c:v>
                </c:pt>
                <c:pt idx="220">
                  <c:v>435.221076121826</c:v>
                </c:pt>
                <c:pt idx="221">
                  <c:v>506.608431509941</c:v>
                </c:pt>
                <c:pt idx="222">
                  <c:v>589.70496995925203</c:v>
                </c:pt>
                <c:pt idx="223">
                  <c:v>686.43125575886995</c:v>
                </c:pt>
                <c:pt idx="224">
                  <c:v>799.02286667692499</c:v>
                </c:pt>
                <c:pt idx="225">
                  <c:v>930.082062704951</c:v>
                </c:pt>
                <c:pt idx="226">
                  <c:v>1082.63792956763</c:v>
                </c:pt>
                <c:pt idx="227">
                  <c:v>1260.2163869429301</c:v>
                </c:pt>
                <c:pt idx="228">
                  <c:v>1466.92167955984</c:v>
                </c:pt>
                <c:pt idx="229">
                  <c:v>1707.53123436946</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Microsoft_Excel_Worksheet1!$D$2:$D$10002</c:f>
              <c:numCache>
                <c:formatCode>General</c:formatCode>
                <c:ptCount val="10001"/>
                <c:pt idx="0">
                  <c:v>1.1669383764010799</c:v>
                </c:pt>
                <c:pt idx="1">
                  <c:v>1.13342926691492</c:v>
                </c:pt>
                <c:pt idx="2">
                  <c:v>1.10088534407571</c:v>
                </c:pt>
                <c:pt idx="3">
                  <c:v>1.0696226502141899</c:v>
                </c:pt>
                <c:pt idx="4">
                  <c:v>1.04124520525314</c:v>
                </c:pt>
                <c:pt idx="5">
                  <c:v>1.01750562538125</c:v>
                </c:pt>
                <c:pt idx="6">
                  <c:v>1</c:v>
                </c:pt>
                <c:pt idx="7">
                  <c:v>1.00953153899436</c:v>
                </c:pt>
                <c:pt idx="8">
                  <c:v>1.0211671764985499</c:v>
                </c:pt>
                <c:pt idx="9">
                  <c:v>1.0348883095129</c:v>
                </c:pt>
                <c:pt idx="10">
                  <c:v>1.0507160312100401</c:v>
                </c:pt>
                <c:pt idx="11">
                  <c:v>1.06871285381262</c:v>
                </c:pt>
                <c:pt idx="12">
                  <c:v>1.08897252137572</c:v>
                </c:pt>
                <c:pt idx="13">
                  <c:v>1.1115865957009901</c:v>
                </c:pt>
                <c:pt idx="14">
                  <c:v>1.13658189533691</c:v>
                </c:pt>
                <c:pt idx="15">
                  <c:v>1.1638421597292099</c:v>
                </c:pt>
                <c:pt idx="16">
                  <c:v>1.19304750479611</c:v>
                </c:pt>
                <c:pt idx="17">
                  <c:v>1.2237579430138701</c:v>
                </c:pt>
                <c:pt idx="18">
                  <c:v>1.25579903668257</c:v>
                </c:pt>
                <c:pt idx="19">
                  <c:v>1.2891017140115699</c:v>
                </c:pt>
                <c:pt idx="20">
                  <c:v>1.3236198755406801</c:v>
                </c:pt>
                <c:pt idx="21">
                  <c:v>1.3593260872800601</c:v>
                </c:pt>
                <c:pt idx="22">
                  <c:v>1.3962072987755501</c:v>
                </c:pt>
                <c:pt idx="23">
                  <c:v>1.43426133349753</c:v>
                </c:pt>
                <c:pt idx="24">
                  <c:v>1.4734942316694599</c:v>
                </c:pt>
                <c:pt idx="25">
                  <c:v>1.51391830891847</c:v>
                </c:pt>
                <c:pt idx="26">
                  <c:v>1.55555075904105</c:v>
                </c:pt>
                <c:pt idx="27">
                  <c:v>1.5984126529247999</c:v>
                </c:pt>
                <c:pt idx="28">
                  <c:v>1.64252822077788</c:v>
                </c:pt>
                <c:pt idx="29">
                  <c:v>1.68792433594503</c:v>
                </c:pt>
                <c:pt idx="30">
                  <c:v>1.7346301424570301</c:v>
                </c:pt>
                <c:pt idx="31">
                  <c:v>1.78267678569291</c:v>
                </c:pt>
                <c:pt idx="32">
                  <c:v>1.83209721764658</c:v>
                </c:pt>
                <c:pt idx="33">
                  <c:v>1.8829260567104</c:v>
                </c:pt>
                <c:pt idx="34">
                  <c:v>1.9351994877302401</c:v>
                </c:pt>
                <c:pt idx="35">
                  <c:v>1.9889551921514099</c:v>
                </c:pt>
                <c:pt idx="36">
                  <c:v>2.0442323009163399</c:v>
                </c:pt>
                <c:pt idx="37">
                  <c:v>2.1010713647784001</c:v>
                </c:pt>
                <c:pt idx="38">
                  <c:v>2.1595143381190001</c:v>
                </c:pt>
                <c:pt idx="39">
                  <c:v>2.2196045733729699</c:v>
                </c:pt>
                <c:pt idx="40">
                  <c:v>2.2813868239057</c:v>
                </c:pt>
                <c:pt idx="41">
                  <c:v>2.34490725372074</c:v>
                </c:pt>
                <c:pt idx="42">
                  <c:v>2.4102134527729899</c:v>
                </c:pt>
                <c:pt idx="43">
                  <c:v>2.47735445695491</c:v>
                </c:pt>
                <c:pt idx="44">
                  <c:v>2.5463807720429501</c:v>
                </c:pt>
                <c:pt idx="45">
                  <c:v>2.6173444010561799</c:v>
                </c:pt>
                <c:pt idx="46">
                  <c:v>2.6902988746056198</c:v>
                </c:pt>
                <c:pt idx="47">
                  <c:v>2.7652992839082602</c:v>
                </c:pt>
                <c:pt idx="48">
                  <c:v>2.8424023162148799</c:v>
                </c:pt>
                <c:pt idx="49">
                  <c:v>2.9216662924581698</c:v>
                </c:pt>
                <c:pt idx="50">
                  <c:v>3.0031512069731199</c:v>
                </c:pt>
                <c:pt idx="51">
                  <c:v>3.0869187691776099</c:v>
                </c:pt>
                <c:pt idx="52">
                  <c:v>3.17303244712947</c:v>
                </c:pt>
                <c:pt idx="53">
                  <c:v>3.2615575128990999</c:v>
                </c:pt>
                <c:pt idx="54">
                  <c:v>3.3525610897151101</c:v>
                </c:pt>
                <c:pt idx="55">
                  <c:v>3.4461122008564198</c:v>
                </c:pt>
                <c:pt idx="56">
                  <c:v>3.5422818202744102</c:v>
                </c:pt>
                <c:pt idx="57">
                  <c:v>3.6411429249415002</c:v>
                </c:pt>
                <c:pt idx="58">
                  <c:v>3.7427705489295802</c:v>
                </c:pt>
                <c:pt idx="59">
                  <c:v>3.8472418392292398</c:v>
                </c:pt>
                <c:pt idx="60">
                  <c:v>3.9546361133269801</c:v>
                </c:pt>
                <c:pt idx="61">
                  <c:v>4.0650349185629304</c:v>
                </c:pt>
                <c:pt idx="62">
                  <c:v>4.1785220932972598</c:v>
                </c:pt>
                <c:pt idx="63">
                  <c:v>4.2951838299130696</c:v>
                </c:pt>
                <c:pt idx="64">
                  <c:v>4.4151087396976303</c:v>
                </c:pt>
                <c:pt idx="65">
                  <c:v>4.5383879196308801</c:v>
                </c:pt>
                <c:pt idx="66">
                  <c:v>4.6651150211324497</c:v>
                </c:pt>
                <c:pt idx="67">
                  <c:v>4.7953863208026899</c:v>
                </c:pt>
                <c:pt idx="68">
                  <c:v>4.9293007932114801</c:v>
                </c:pt>
                <c:pt idx="69">
                  <c:v>5.0669601857787701</c:v>
                </c:pt>
                <c:pt idx="70">
                  <c:v>5.2084690958023998</c:v>
                </c:pt>
                <c:pt idx="71">
                  <c:v>5.3539350496859699</c:v>
                </c:pt>
                <c:pt idx="72">
                  <c:v>5.5034685844214799</c:v>
                </c:pt>
                <c:pt idx="73">
                  <c:v>5.6571833313886399</c:v>
                </c:pt>
                <c:pt idx="74">
                  <c:v>5.8151961025285202</c:v>
                </c:pt>
                <c:pt idx="75">
                  <c:v>5.9776269789566596</c:v>
                </c:pt>
                <c:pt idx="76">
                  <c:v>6.1445994020781898</c:v>
                </c:pt>
                <c:pt idx="77">
                  <c:v>6.3162402672770401</c:v>
                </c:pt>
                <c:pt idx="78">
                  <c:v>6.4926800202405497</c:v>
                </c:pt>
                <c:pt idx="79">
                  <c:v>6.6740527560021601</c:v>
                </c:pt>
                <c:pt idx="80">
                  <c:v>6.8604963207651801</c:v>
                </c:pt>
                <c:pt idx="81">
                  <c:v>7.0521524165915004</c:v>
                </c:pt>
                <c:pt idx="82">
                  <c:v>7.2491667090291001</c:v>
                </c:pt>
                <c:pt idx="83">
                  <c:v>7.4516889377657796</c:v>
                </c:pt>
                <c:pt idx="84">
                  <c:v>7.6598730303799902</c:v>
                </c:pt>
                <c:pt idx="85">
                  <c:v>7.8738772192896302</c:v>
                </c:pt>
                <c:pt idx="86">
                  <c:v>8.0938641619762599</c:v>
                </c:pt>
                <c:pt idx="87">
                  <c:v>8.3200010645787206</c:v>
                </c:pt>
                <c:pt idx="88">
                  <c:v>8.5524598089556108</c:v>
                </c:pt>
                <c:pt idx="89">
                  <c:v>8.7914170832938101</c:v>
                </c:pt>
                <c:pt idx="90">
                  <c:v>9.0370545163920202</c:v>
                </c:pt>
                <c:pt idx="91">
                  <c:v>9.2895588156912208</c:v>
                </c:pt>
                <c:pt idx="92">
                  <c:v>9.5491219091766499</c:v>
                </c:pt>
                <c:pt idx="93">
                  <c:v>9.8159410912440901</c:v>
                </c:pt>
                <c:pt idx="94">
                  <c:v>10.090219172666799</c:v>
                </c:pt>
                <c:pt idx="95">
                  <c:v>10.3721646347275</c:v>
                </c:pt>
                <c:pt idx="96">
                  <c:v>10.661991787700501</c:v>
                </c:pt>
                <c:pt idx="97">
                  <c:v>10.9599209337388</c:v>
                </c:pt>
                <c:pt idx="98">
                  <c:v>11.266178534329301</c:v>
                </c:pt>
                <c:pt idx="99">
                  <c:v>11.580997382439801</c:v>
                </c:pt>
                <c:pt idx="100">
                  <c:v>11.904616779463</c:v>
                </c:pt>
                <c:pt idx="101">
                  <c:v>12.2372827171274</c:v>
                </c:pt>
                <c:pt idx="102">
                  <c:v>12.5792480644925</c:v>
                </c:pt>
                <c:pt idx="103">
                  <c:v>12.9307727601596</c:v>
                </c:pt>
                <c:pt idx="104">
                  <c:v>13.2921240098797</c:v>
                </c:pt>
                <c:pt idx="105">
                  <c:v>13.6635764896686</c:v>
                </c:pt>
                <c:pt idx="106">
                  <c:v>14.045412554616201</c:v>
                </c:pt>
                <c:pt idx="107">
                  <c:v>14.4379224535292</c:v>
                </c:pt>
                <c:pt idx="108">
                  <c:v>14.8414045495702</c:v>
                </c:pt>
                <c:pt idx="109">
                  <c:v>15.256165547080199</c:v>
                </c:pt>
                <c:pt idx="110">
                  <c:v>15.682520724723799</c:v>
                </c:pt>
                <c:pt idx="111">
                  <c:v>16.120794175179402</c:v>
                </c:pt>
                <c:pt idx="112">
                  <c:v>16.571319051505899</c:v>
                </c:pt>
                <c:pt idx="113">
                  <c:v>17.034437820398601</c:v>
                </c:pt>
                <c:pt idx="114">
                  <c:v>17.510502522572502</c:v>
                </c:pt>
                <c:pt idx="115">
                  <c:v>17.999875040351998</c:v>
                </c:pt>
                <c:pt idx="116">
                  <c:v>18.5029273727998</c:v>
                </c:pt>
                <c:pt idx="117">
                  <c:v>19.0200419184903</c:v>
                </c:pt>
                <c:pt idx="118">
                  <c:v>19.551611766267801</c:v>
                </c:pt>
                <c:pt idx="119">
                  <c:v>20.098040994035301</c:v>
                </c:pt>
                <c:pt idx="120">
                  <c:v>20.659744975961399</c:v>
                </c:pt>
                <c:pt idx="121">
                  <c:v>21.2371506982584</c:v>
                </c:pt>
                <c:pt idx="122">
                  <c:v>21.830697083788099</c:v>
                </c:pt>
                <c:pt idx="123">
                  <c:v>22.440835325742999</c:v>
                </c:pt>
                <c:pt idx="124">
                  <c:v>23.0680292306646</c:v>
                </c:pt>
                <c:pt idx="125">
                  <c:v>23.712755571008</c:v>
                </c:pt>
                <c:pt idx="126">
                  <c:v>24.3755044476626</c:v>
                </c:pt>
                <c:pt idx="127">
                  <c:v>25.056779662496801</c:v>
                </c:pt>
                <c:pt idx="128">
                  <c:v>25.757099101374099</c:v>
                </c:pt>
                <c:pt idx="129">
                  <c:v>26.476995127857101</c:v>
                </c:pt>
                <c:pt idx="130">
                  <c:v>27.2170149879692</c:v>
                </c:pt>
                <c:pt idx="131">
                  <c:v>27.977721226180101</c:v>
                </c:pt>
                <c:pt idx="132">
                  <c:v>28.759692113131699</c:v>
                </c:pt>
                <c:pt idx="133">
                  <c:v>29.563522085177901</c:v>
                </c:pt>
                <c:pt idx="134">
                  <c:v>30.389822196399699</c:v>
                </c:pt>
                <c:pt idx="135">
                  <c:v>31.2392205830647</c:v>
                </c:pt>
                <c:pt idx="136">
                  <c:v>32.112362941234103</c:v>
                </c:pt>
                <c:pt idx="137">
                  <c:v>33.0099130175767</c:v>
                </c:pt>
                <c:pt idx="138">
                  <c:v>33.932553114028302</c:v>
                </c:pt>
                <c:pt idx="139">
                  <c:v>34.880984606490401</c:v>
                </c:pt>
                <c:pt idx="140">
                  <c:v>35.855928478065302</c:v>
                </c:pt>
                <c:pt idx="141">
                  <c:v>36.858125867119902</c:v>
                </c:pt>
                <c:pt idx="142">
                  <c:v>37.888338630803702</c:v>
                </c:pt>
                <c:pt idx="143">
                  <c:v>38.947349924225598</c:v>
                </c:pt>
                <c:pt idx="144">
                  <c:v>40.035964795754097</c:v>
                </c:pt>
                <c:pt idx="145">
                  <c:v>41.155010799260602</c:v>
                </c:pt>
                <c:pt idx="146">
                  <c:v>42.305338623029201</c:v>
                </c:pt>
                <c:pt idx="147">
                  <c:v>43.487822736645697</c:v>
                </c:pt>
                <c:pt idx="148">
                  <c:v>44.703362055699202</c:v>
                </c:pt>
                <c:pt idx="149">
                  <c:v>45.9528806253469</c:v>
                </c:pt>
                <c:pt idx="150">
                  <c:v>47.237328322603801</c:v>
                </c:pt>
                <c:pt idx="151">
                  <c:v>48.557681578668301</c:v>
                </c:pt>
                <c:pt idx="152">
                  <c:v>49.914944121136003</c:v>
                </c:pt>
                <c:pt idx="153">
                  <c:v>51.310147737129199</c:v>
                </c:pt>
                <c:pt idx="154">
                  <c:v>52.744353057720602</c:v>
                </c:pt>
                <c:pt idx="155">
                  <c:v>54.218650364292998</c:v>
                </c:pt>
                <c:pt idx="156">
                  <c:v>55.734160417267198</c:v>
                </c:pt>
                <c:pt idx="157">
                  <c:v>57.292035308478503</c:v>
                </c:pt>
                <c:pt idx="158">
                  <c:v>58.8934593367443</c:v>
                </c:pt>
                <c:pt idx="159">
                  <c:v>60.539649908442897</c:v>
                </c:pt>
                <c:pt idx="160">
                  <c:v>62.231858462799202</c:v>
                </c:pt>
                <c:pt idx="161">
                  <c:v>63.971371423647803</c:v>
                </c:pt>
                <c:pt idx="162">
                  <c:v>65.759511177130904</c:v>
                </c:pt>
                <c:pt idx="163">
                  <c:v>67.597637077237394</c:v>
                </c:pt>
                <c:pt idx="164">
                  <c:v>69.4871464790711</c:v>
                </c:pt>
                <c:pt idx="165">
                  <c:v>71.429475801426307</c:v>
                </c:pt>
                <c:pt idx="166">
                  <c:v>73.426101618659601</c:v>
                </c:pt>
                <c:pt idx="167">
                  <c:v>75.478541783236295</c:v>
                </c:pt>
                <c:pt idx="168">
                  <c:v>77.588356579931201</c:v>
                </c:pt>
                <c:pt idx="169">
                  <c:v>79.757149911802799</c:v>
                </c:pt>
                <c:pt idx="170">
                  <c:v>81.986570519474</c:v>
                </c:pt>
                <c:pt idx="171">
                  <c:v>84.278313234983301</c:v>
                </c:pt>
                <c:pt idx="172">
                  <c:v>86.634120269967895</c:v>
                </c:pt>
                <c:pt idx="173">
                  <c:v>89.055782540382097</c:v>
                </c:pt>
                <c:pt idx="174">
                  <c:v>91.545141027853902</c:v>
                </c:pt>
                <c:pt idx="175">
                  <c:v>94.104088179457193</c:v>
                </c:pt>
                <c:pt idx="176">
                  <c:v>96.734569346390202</c:v>
                </c:pt>
                <c:pt idx="177">
                  <c:v>99.438584263016907</c:v>
                </c:pt>
                <c:pt idx="178">
                  <c:v>102.218188567212</c:v>
                </c:pt>
                <c:pt idx="179">
                  <c:v>105.075495362734</c:v>
                </c:pt>
                <c:pt idx="180">
                  <c:v>108.01267682655801</c:v>
                </c:pt>
                <c:pt idx="181">
                  <c:v>111.03196585971</c:v>
                </c:pt>
                <c:pt idx="182">
                  <c:v>114.135657784624</c:v>
                </c:pt>
                <c:pt idx="183">
                  <c:v>117.3261120908</c:v>
                </c:pt>
                <c:pt idx="184">
                  <c:v>120.605754228446</c:v>
                </c:pt>
                <c:pt idx="185">
                  <c:v>123.97707745227601</c:v>
                </c:pt>
                <c:pt idx="186">
                  <c:v>127.442644716988</c:v>
                </c:pt>
                <c:pt idx="187">
                  <c:v>131.00509062616101</c:v>
                </c:pt>
                <c:pt idx="188">
                  <c:v>134.66712343451599</c:v>
                </c:pt>
                <c:pt idx="189">
                  <c:v>138.43152710789701</c:v>
                </c:pt>
                <c:pt idx="190">
                  <c:v>142.30116343894201</c:v>
                </c:pt>
                <c:pt idx="191">
                  <c:v>146.27897422330199</c:v>
                </c:pt>
                <c:pt idx="192">
                  <c:v>150.36798349593801</c:v>
                </c:pt>
                <c:pt idx="193">
                  <c:v>154.571299830242</c:v>
                </c:pt>
                <c:pt idx="194">
                  <c:v>158.89211870112999</c:v>
                </c:pt>
                <c:pt idx="195">
                  <c:v>163.33372491524</c:v>
                </c:pt>
                <c:pt idx="196">
                  <c:v>167.899495107213</c:v>
                </c:pt>
                <c:pt idx="197">
                  <c:v>172.59290030754701</c:v>
                </c:pt>
                <c:pt idx="198">
                  <c:v>177.41750858126301</c:v>
                </c:pt>
                <c:pt idx="199">
                  <c:v>182.37698774005199</c:v>
                </c:pt>
                <c:pt idx="200">
                  <c:v>240.273740270118</c:v>
                </c:pt>
                <c:pt idx="201">
                  <c:v>316.55096519754301</c:v>
                </c:pt>
                <c:pt idx="202">
                  <c:v>417.04401307800202</c:v>
                </c:pt>
                <c:pt idx="203">
                  <c:v>549.440836869446</c:v>
                </c:pt>
                <c:pt idx="204">
                  <c:v>723.870158865294</c:v>
                </c:pt>
                <c:pt idx="205">
                  <c:v>953.67637074051197</c:v>
                </c:pt>
                <c:pt idx="206">
                  <c:v>1256.44045149473</c:v>
                </c:pt>
                <c:pt idx="207">
                  <c:v>1655.32501014074</c:v>
                </c:pt>
                <c:pt idx="208">
                  <c:v>2180.8463578972601</c:v>
                </c:pt>
                <c:pt idx="209">
                  <c:v>2873.2091852356202</c:v>
                </c:pt>
                <c:pt idx="210">
                  <c:v>3785.3824623626101</c:v>
                </c:pt>
                <c:pt idx="211">
                  <c:v>4987.1518908028102</c:v>
                </c:pt>
                <c:pt idx="212">
                  <c:v>6570.4589468675404</c:v>
                </c:pt>
                <c:pt idx="213">
                  <c:v>8656.4349910227793</c:v>
                </c:pt>
                <c:pt idx="214">
                  <c:v>11404.6686031472</c:v>
                </c:pt>
                <c:pt idx="215">
                  <c:v>15025.415159996201</c:v>
                </c:pt>
                <c:pt idx="216">
                  <c:v>19795.682778032999</c:v>
                </c:pt>
                <c:pt idx="217">
                  <c:v>26080.425310998002</c:v>
                </c:pt>
                <c:pt idx="218">
                  <c:v>34360.463822465499</c:v>
                </c:pt>
                <c:pt idx="219">
                  <c:v>45269.272737487197</c:v>
                </c:pt>
                <c:pt idx="220">
                  <c:v>59641.445080284902</c:v>
                </c:pt>
                <c:pt idx="221">
                  <c:v>78576.544755528696</c:v>
                </c:pt>
                <c:pt idx="222">
                  <c:v>103523.231064212</c:v>
                </c:pt>
                <c:pt idx="223">
                  <c:v>136390.091595103</c:v>
                </c:pt>
                <c:pt idx="224">
                  <c:v>179691.66308879599</c:v>
                </c:pt>
                <c:pt idx="225">
                  <c:v>236740.81195424599</c:v>
                </c:pt>
                <c:pt idx="226">
                  <c:v>311902.19306710298</c:v>
                </c:pt>
                <c:pt idx="227">
                  <c:v>410926.17836280202</c:v>
                </c:pt>
                <c:pt idx="228">
                  <c:v>541388.80347121099</c:v>
                </c:pt>
                <c:pt idx="229">
                  <c:v>713271.39159932197</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4.5999999999999996"/>
          <c:min val="0.1"/>
        </c:scaling>
        <c:delete val="0"/>
        <c:axPos val="b"/>
        <c:title>
          <c:tx>
            <c:rich>
              <a:bodyPr/>
              <a:lstStyle/>
              <a:p>
                <a:pPr>
                  <a:defRPr sz="1700">
                    <a:solidFill>
                      <a:schemeClr val="bg2"/>
                    </a:solidFill>
                  </a:defRPr>
                </a:pPr>
                <a:r>
                  <a:rPr lang="en-US" sz="1700">
                    <a:solidFill>
                      <a:schemeClr val="bg2"/>
                    </a:solidFill>
                  </a:rPr>
                  <a:t>Recipient bilirubin</a:t>
                </a:r>
                <a:r>
                  <a:rPr lang="en-US" sz="1700" baseline="0">
                    <a:solidFill>
                      <a:schemeClr val="bg2"/>
                    </a:solidFill>
                  </a:rPr>
                  <a:t> (mg/dL)</a:t>
                </a:r>
                <a:endParaRPr lang="en-US" sz="1700">
                  <a:solidFill>
                    <a:schemeClr val="bg2"/>
                  </a:solidFill>
                </a:endParaRPr>
              </a:p>
            </c:rich>
          </c:tx>
          <c:layout>
            <c:manualLayout>
              <c:xMode val="edge"/>
              <c:yMode val="edge"/>
              <c:x val="0.40632743362831858"/>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0.5"/>
      </c:valAx>
      <c:valAx>
        <c:axId val="554660672"/>
        <c:scaling>
          <c:orientation val="minMax"/>
          <c:max val="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numCache>
            </c:numRef>
          </c:xVal>
          <c:yVal>
            <c:numRef>
              <c:f>Microsoft_Excel_Worksheet1!$B$2:$B$10002</c:f>
              <c:numCache>
                <c:formatCode>General</c:formatCode>
                <c:ptCount val="10001"/>
                <c:pt idx="0">
                  <c:v>0.77622881787561804</c:v>
                </c:pt>
                <c:pt idx="1">
                  <c:v>0.78656026090053999</c:v>
                </c:pt>
                <c:pt idx="2">
                  <c:v>0.79702921326873699</c:v>
                </c:pt>
                <c:pt idx="3">
                  <c:v>0.80763750520077304</c:v>
                </c:pt>
                <c:pt idx="4">
                  <c:v>0.81838699127706604</c:v>
                </c:pt>
                <c:pt idx="5">
                  <c:v>0.82927955076211102</c:v>
                </c:pt>
                <c:pt idx="6">
                  <c:v>0.84031708793301796</c:v>
                </c:pt>
                <c:pt idx="7">
                  <c:v>0.85150153241242799</c:v>
                </c:pt>
                <c:pt idx="8">
                  <c:v>0.86283483950585604</c:v>
                </c:pt>
                <c:pt idx="9">
                  <c:v>0.87431871344527801</c:v>
                </c:pt>
                <c:pt idx="10">
                  <c:v>0.88593389078231799</c:v>
                </c:pt>
                <c:pt idx="11">
                  <c:v>0.89762439478066802</c:v>
                </c:pt>
                <c:pt idx="12">
                  <c:v>0.90932780939478197</c:v>
                </c:pt>
                <c:pt idx="13">
                  <c:v>0.92097851591914703</c:v>
                </c:pt>
                <c:pt idx="14">
                  <c:v>0.932507709654812</c:v>
                </c:pt>
                <c:pt idx="15">
                  <c:v>0.94384346597308799</c:v>
                </c:pt>
                <c:pt idx="16">
                  <c:v>0.95491085950364996</c:v>
                </c:pt>
                <c:pt idx="17">
                  <c:v>0.96563213997972197</c:v>
                </c:pt>
                <c:pt idx="18">
                  <c:v>0.97592696796280498</c:v>
                </c:pt>
                <c:pt idx="19">
                  <c:v>0.98571271323465004</c:v>
                </c:pt>
                <c:pt idx="20">
                  <c:v>0.99490481807803099</c:v>
                </c:pt>
                <c:pt idx="21">
                  <c:v>1.0034188366819701</c:v>
                </c:pt>
                <c:pt idx="22">
                  <c:v>1.01121664540642</c:v>
                </c:pt>
                <c:pt idx="23">
                  <c:v>1.01831497533897</c:v>
                </c:pt>
                <c:pt idx="24">
                  <c:v>1.02473593999229</c:v>
                </c:pt>
                <c:pt idx="25">
                  <c:v>1.0305039941074201</c:v>
                </c:pt>
                <c:pt idx="26">
                  <c:v>1.0356457337740399</c:v>
                </c:pt>
                <c:pt idx="27">
                  <c:v>1.0401896975206399</c:v>
                </c:pt>
                <c:pt idx="28">
                  <c:v>1.0441661702902001</c:v>
                </c:pt>
                <c:pt idx="29">
                  <c:v>1.0476069920626401</c:v>
                </c:pt>
                <c:pt idx="30">
                  <c:v>1.0505453727240499</c:v>
                </c:pt>
                <c:pt idx="31">
                  <c:v>1.0530157146200401</c:v>
                </c:pt>
                <c:pt idx="32">
                  <c:v>1.05505344406708</c:v>
                </c:pt>
                <c:pt idx="33">
                  <c:v>1.0566948529358</c:v>
                </c:pt>
                <c:pt idx="34">
                  <c:v>1.05797695126518</c:v>
                </c:pt>
                <c:pt idx="35">
                  <c:v>1.0589373317183299</c:v>
                </c:pt>
                <c:pt idx="36">
                  <c:v>1.0596140465520101</c:v>
                </c:pt>
                <c:pt idx="37">
                  <c:v>1.06004549764282</c:v>
                </c:pt>
                <c:pt idx="38">
                  <c:v>1.0602703399961699</c:v>
                </c:pt>
                <c:pt idx="39">
                  <c:v>1.0603273990594899</c:v>
                </c:pt>
                <c:pt idx="40">
                  <c:v>1.0602556020696501</c:v>
                </c:pt>
                <c:pt idx="41">
                  <c:v>1.06009392358748</c:v>
                </c:pt>
                <c:pt idx="42">
                  <c:v>1.0598813453086899</c:v>
                </c:pt>
                <c:pt idx="43">
                  <c:v>1.0596546770926301</c:v>
                </c:pt>
                <c:pt idx="44">
                  <c:v>1.0594278683690499</c:v>
                </c:pt>
                <c:pt idx="45">
                  <c:v>1.0592011081916699</c:v>
                </c:pt>
                <c:pt idx="46">
                  <c:v>1.05897439655008</c:v>
                </c:pt>
                <c:pt idx="47">
                  <c:v>1.0587477334338999</c:v>
                </c:pt>
                <c:pt idx="48">
                  <c:v>1.0585211188327499</c:v>
                </c:pt>
                <c:pt idx="49">
                  <c:v>1.05829455273624</c:v>
                </c:pt>
                <c:pt idx="50">
                  <c:v>1.0580680351339899</c:v>
                </c:pt>
                <c:pt idx="51">
                  <c:v>1.05784156601561</c:v>
                </c:pt>
                <c:pt idx="52">
                  <c:v>1.0576151453707401</c:v>
                </c:pt>
                <c:pt idx="53">
                  <c:v>1.0573887731889899</c:v>
                </c:pt>
                <c:pt idx="54">
                  <c:v>1.0571624494599901</c:v>
                </c:pt>
                <c:pt idx="55">
                  <c:v>1.05693617417337</c:v>
                </c:pt>
                <c:pt idx="56">
                  <c:v>1.05670994731877</c:v>
                </c:pt>
                <c:pt idx="57">
                  <c:v>1.05648376888581</c:v>
                </c:pt>
                <c:pt idx="58">
                  <c:v>1.05625763886414</c:v>
                </c:pt>
                <c:pt idx="59">
                  <c:v>1.05603155724338</c:v>
                </c:pt>
                <c:pt idx="60">
                  <c:v>1.0558055240131901</c:v>
                </c:pt>
                <c:pt idx="61">
                  <c:v>1.0555795391631999</c:v>
                </c:pt>
                <c:pt idx="62">
                  <c:v>1.0553536026830601</c:v>
                </c:pt>
                <c:pt idx="63">
                  <c:v>1.0551277145624101</c:v>
                </c:pt>
                <c:pt idx="64">
                  <c:v>1.0549018747909</c:v>
                </c:pt>
                <c:pt idx="65">
                  <c:v>1.0546760833581901</c:v>
                </c:pt>
                <c:pt idx="66">
                  <c:v>1.05445034025393</c:v>
                </c:pt>
                <c:pt idx="67">
                  <c:v>1.0542246454677799</c:v>
                </c:pt>
                <c:pt idx="68">
                  <c:v>1.0539989989893801</c:v>
                </c:pt>
                <c:pt idx="69">
                  <c:v>1.0537734008084101</c:v>
                </c:pt>
                <c:pt idx="70">
                  <c:v>1.05354785091452</c:v>
                </c:pt>
                <c:pt idx="71">
                  <c:v>1.05332234929739</c:v>
                </c:pt>
                <c:pt idx="72">
                  <c:v>1.05309689594667</c:v>
                </c:pt>
                <c:pt idx="73">
                  <c:v>1.05287149085203</c:v>
                </c:pt>
                <c:pt idx="74">
                  <c:v>1.0526461340031501</c:v>
                </c:pt>
                <c:pt idx="75">
                  <c:v>1.0524208253897001</c:v>
                </c:pt>
                <c:pt idx="76">
                  <c:v>1.0521955650013599</c:v>
                </c:pt>
                <c:pt idx="77">
                  <c:v>1.0519703528278099</c:v>
                </c:pt>
                <c:pt idx="78">
                  <c:v>1.0517451888587099</c:v>
                </c:pt>
                <c:pt idx="79">
                  <c:v>1.0515200730837599</c:v>
                </c:pt>
                <c:pt idx="80">
                  <c:v>1.05129500549265</c:v>
                </c:pt>
                <c:pt idx="81">
                  <c:v>1.0510699860750501</c:v>
                </c:pt>
                <c:pt idx="82">
                  <c:v>1.0508450148206501</c:v>
                </c:pt>
                <c:pt idx="83">
                  <c:v>1.0506200917191599</c:v>
                </c:pt>
                <c:pt idx="84">
                  <c:v>1.0503952167602499</c:v>
                </c:pt>
                <c:pt idx="85">
                  <c:v>1.0501703899336301</c:v>
                </c:pt>
                <c:pt idx="86">
                  <c:v>1.049945611229</c:v>
                </c:pt>
                <c:pt idx="87">
                  <c:v>1.0497208806360501</c:v>
                </c:pt>
                <c:pt idx="88">
                  <c:v>1.0494961981444799</c:v>
                </c:pt>
                <c:pt idx="89">
                  <c:v>1.04927156374401</c:v>
                </c:pt>
                <c:pt idx="90">
                  <c:v>1.0490469774243401</c:v>
                </c:pt>
                <c:pt idx="91">
                  <c:v>1.0488224391751599</c:v>
                </c:pt>
                <c:pt idx="92">
                  <c:v>1.0485979489862101</c:v>
                </c:pt>
                <c:pt idx="93">
                  <c:v>1.04837350684719</c:v>
                </c:pt>
                <c:pt idx="94">
                  <c:v>1.04814911274781</c:v>
                </c:pt>
                <c:pt idx="95">
                  <c:v>1.04792476667779</c:v>
                </c:pt>
                <c:pt idx="96">
                  <c:v>1.0477004686268601</c:v>
                </c:pt>
                <c:pt idx="97">
                  <c:v>1.0474762185847399</c:v>
                </c:pt>
                <c:pt idx="98">
                  <c:v>1.0472520165411401</c:v>
                </c:pt>
                <c:pt idx="99">
                  <c:v>1.0470278624857901</c:v>
                </c:pt>
                <c:pt idx="100">
                  <c:v>1.04680375640844</c:v>
                </c:pt>
                <c:pt idx="101">
                  <c:v>1.0465796982987901</c:v>
                </c:pt>
                <c:pt idx="102">
                  <c:v>1.0463556881466001</c:v>
                </c:pt>
                <c:pt idx="103">
                  <c:v>1.0461317259415801</c:v>
                </c:pt>
                <c:pt idx="104">
                  <c:v>1.0459078116734899</c:v>
                </c:pt>
                <c:pt idx="105">
                  <c:v>1.0456839453320601</c:v>
                </c:pt>
                <c:pt idx="106">
                  <c:v>1.0454601269070301</c:v>
                </c:pt>
                <c:pt idx="107">
                  <c:v>1.0452363563881499</c:v>
                </c:pt>
                <c:pt idx="108">
                  <c:v>1.04501263376515</c:v>
                </c:pt>
                <c:pt idx="109">
                  <c:v>1.0447889590277899</c:v>
                </c:pt>
                <c:pt idx="110">
                  <c:v>1.0445653321658299</c:v>
                </c:pt>
                <c:pt idx="111">
                  <c:v>1.04434175316901</c:v>
                </c:pt>
                <c:pt idx="112">
                  <c:v>1.0441182220270999</c:v>
                </c:pt>
                <c:pt idx="113">
                  <c:v>1.0438947387298301</c:v>
                </c:pt>
                <c:pt idx="114">
                  <c:v>1.04367130326698</c:v>
                </c:pt>
                <c:pt idx="115">
                  <c:v>1.0434479156283001</c:v>
                </c:pt>
                <c:pt idx="116">
                  <c:v>1.0432245758035701</c:v>
                </c:pt>
                <c:pt idx="117">
                  <c:v>1.04300128378254</c:v>
                </c:pt>
                <c:pt idx="118">
                  <c:v>1.0427780395549899</c:v>
                </c:pt>
                <c:pt idx="119">
                  <c:v>1.0425548431106799</c:v>
                </c:pt>
                <c:pt idx="120">
                  <c:v>1.0423316944393799</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numCache>
            </c:numRef>
          </c:xVal>
          <c:yVal>
            <c:numRef>
              <c:f>Microsoft_Excel_Worksheet1!$C$2:$C$10002</c:f>
              <c:numCache>
                <c:formatCode>General</c:formatCode>
                <c:ptCount val="10001"/>
                <c:pt idx="0">
                  <c:v>0.68646639524354003</c:v>
                </c:pt>
                <c:pt idx="1">
                  <c:v>0.70016205929431896</c:v>
                </c:pt>
                <c:pt idx="2">
                  <c:v>0.71413062077826095</c:v>
                </c:pt>
                <c:pt idx="3">
                  <c:v>0.72837744392054604</c:v>
                </c:pt>
                <c:pt idx="4">
                  <c:v>0.74290797723560698</c:v>
                </c:pt>
                <c:pt idx="5">
                  <c:v>0.75772774681409405</c:v>
                </c:pt>
                <c:pt idx="6">
                  <c:v>0.77284234549944497</c:v>
                </c:pt>
                <c:pt idx="7">
                  <c:v>0.78825741549987804</c:v>
                </c:pt>
                <c:pt idx="8">
                  <c:v>0.80397862017204802</c:v>
                </c:pt>
                <c:pt idx="9">
                  <c:v>0.82001117989640604</c:v>
                </c:pt>
                <c:pt idx="10">
                  <c:v>0.83632841227408505</c:v>
                </c:pt>
                <c:pt idx="11">
                  <c:v>0.85284683988398802</c:v>
                </c:pt>
                <c:pt idx="12">
                  <c:v>0.869471075568368</c:v>
                </c:pt>
                <c:pt idx="13">
                  <c:v>0.886098677050006</c:v>
                </c:pt>
                <c:pt idx="14">
                  <c:v>0.90262026669529805</c:v>
                </c:pt>
                <c:pt idx="15">
                  <c:v>0.91891983749300898</c:v>
                </c:pt>
                <c:pt idx="16">
                  <c:v>0.93487528137201303</c:v>
                </c:pt>
                <c:pt idx="17">
                  <c:v>0.95035918528891705</c:v>
                </c:pt>
                <c:pt idx="18">
                  <c:v>0.96523995463957402</c:v>
                </c:pt>
                <c:pt idx="19">
                  <c:v>0.97938334550314099</c:v>
                </c:pt>
                <c:pt idx="20">
                  <c:v>0.99265452173266799</c:v>
                </c:pt>
                <c:pt idx="21">
                  <c:v>1.0019166591406701</c:v>
                </c:pt>
                <c:pt idx="22">
                  <c:v>1.00632036374026</c:v>
                </c:pt>
                <c:pt idx="23">
                  <c:v>1.0103607730301101</c:v>
                </c:pt>
                <c:pt idx="24">
                  <c:v>1.0140267173481501</c:v>
                </c:pt>
                <c:pt idx="25">
                  <c:v>1.01730512657633</c:v>
                </c:pt>
                <c:pt idx="26">
                  <c:v>1.0201812480349901</c:v>
                </c:pt>
                <c:pt idx="27">
                  <c:v>1.02263913431066</c:v>
                </c:pt>
                <c:pt idx="28">
                  <c:v>1.0246624591581499</c:v>
                </c:pt>
                <c:pt idx="29">
                  <c:v>1.0262356839453599</c:v>
                </c:pt>
                <c:pt idx="30">
                  <c:v>1.02734553541816</c:v>
                </c:pt>
                <c:pt idx="31">
                  <c:v>1.0279826764361399</c:v>
                </c:pt>
                <c:pt idx="32">
                  <c:v>1.02814337693159</c:v>
                </c:pt>
                <c:pt idx="33">
                  <c:v>1.02783095276113</c:v>
                </c:pt>
                <c:pt idx="34">
                  <c:v>1.02705675888798</c:v>
                </c:pt>
                <c:pt idx="35">
                  <c:v>1.0258406019020101</c:v>
                </c:pt>
                <c:pt idx="36">
                  <c:v>1.02421055019098</c:v>
                </c:pt>
                <c:pt idx="37">
                  <c:v>1.0222022286763299</c:v>
                </c:pt>
                <c:pt idx="38">
                  <c:v>1.01985775575126</c:v>
                </c:pt>
                <c:pt idx="39">
                  <c:v>1.01722450047552</c:v>
                </c:pt>
                <c:pt idx="40">
                  <c:v>1.0143538167197901</c:v>
                </c:pt>
                <c:pt idx="41">
                  <c:v>1.011299867098</c:v>
                </c:pt>
                <c:pt idx="42">
                  <c:v>1.00811860186324</c:v>
                </c:pt>
                <c:pt idx="43">
                  <c:v>1.00486438055051</c:v>
                </c:pt>
                <c:pt idx="44">
                  <c:v>1.00156449992104</c:v>
                </c:pt>
                <c:pt idx="45">
                  <c:v>0.99822837263258501</c:v>
                </c:pt>
                <c:pt idx="46">
                  <c:v>0.99486347139624598</c:v>
                </c:pt>
                <c:pt idx="47">
                  <c:v>0.991475906994704</c:v>
                </c:pt>
                <c:pt idx="48">
                  <c:v>0.98807070722757595</c:v>
                </c:pt>
                <c:pt idx="49">
                  <c:v>0.98465203417802105</c:v>
                </c:pt>
                <c:pt idx="50">
                  <c:v>0.98122335389020299</c:v>
                </c:pt>
                <c:pt idx="51">
                  <c:v>0.97778756941691802</c:v>
                </c:pt>
                <c:pt idx="52">
                  <c:v>0.97434712565626702</c:v>
                </c:pt>
                <c:pt idx="53">
                  <c:v>0.97090409240637898</c:v>
                </c:pt>
                <c:pt idx="54">
                  <c:v>0.96746023053827301</c:v>
                </c:pt>
                <c:pt idx="55">
                  <c:v>0.96401704502445895</c:v>
                </c:pt>
                <c:pt idx="56">
                  <c:v>0.96057582768124505</c:v>
                </c:pt>
                <c:pt idx="57">
                  <c:v>0.95713769181794095</c:v>
                </c:pt>
                <c:pt idx="58">
                  <c:v>0.95370360048342695</c:v>
                </c:pt>
                <c:pt idx="59">
                  <c:v>0.95027438961928101</c:v>
                </c:pt>
                <c:pt idx="60">
                  <c:v>0.94685078713859605</c:v>
                </c:pt>
                <c:pt idx="61">
                  <c:v>0.94343342872801395</c:v>
                </c:pt>
                <c:pt idx="62">
                  <c:v>0.94002287100034199</c:v>
                </c:pt>
                <c:pt idx="63">
                  <c:v>0.93661960249393195</c:v>
                </c:pt>
                <c:pt idx="64">
                  <c:v>0.93322405291328603</c:v>
                </c:pt>
                <c:pt idx="65">
                  <c:v>0.929836600926082</c:v>
                </c:pt>
                <c:pt idx="66">
                  <c:v>0.92645758076978002</c:v>
                </c:pt>
                <c:pt idx="67">
                  <c:v>0.92308728787210104</c:v>
                </c:pt>
                <c:pt idx="68">
                  <c:v>0.91972598365106295</c:v>
                </c:pt>
                <c:pt idx="69">
                  <c:v>0.91637389962950599</c:v>
                </c:pt>
                <c:pt idx="70">
                  <c:v>0.91303124097458599</c:v>
                </c:pt>
                <c:pt idx="71">
                  <c:v>0.90969818955294901</c:v>
                </c:pt>
                <c:pt idx="72">
                  <c:v>0.90637490657653896</c:v>
                </c:pt>
                <c:pt idx="73">
                  <c:v>0.903061534901068</c:v>
                </c:pt>
                <c:pt idx="74">
                  <c:v>0.89975820102878601</c:v>
                </c:pt>
                <c:pt idx="75">
                  <c:v>0.89646501685867896</c:v>
                </c:pt>
                <c:pt idx="76">
                  <c:v>0.89318208122020304</c:v>
                </c:pt>
                <c:pt idx="77">
                  <c:v>0.88990948122092195</c:v>
                </c:pt>
                <c:pt idx="78">
                  <c:v>0.88664729343372894</c:v>
                </c:pt>
                <c:pt idx="79">
                  <c:v>0.88339558494533199</c:v>
                </c:pt>
                <c:pt idx="80">
                  <c:v>0.88015441428441599</c:v>
                </c:pt>
                <c:pt idx="81">
                  <c:v>0.87692383224521497</c:v>
                </c:pt>
                <c:pt idx="82">
                  <c:v>0.87370388261991605</c:v>
                </c:pt>
                <c:pt idx="83">
                  <c:v>0.87049460285134606</c:v>
                </c:pt>
                <c:pt idx="84">
                  <c:v>0.86729602461585698</c:v>
                </c:pt>
                <c:pt idx="85">
                  <c:v>0.86410817434493903</c:v>
                </c:pt>
                <c:pt idx="86">
                  <c:v>0.86093107369283794</c:v>
                </c:pt>
                <c:pt idx="87">
                  <c:v>0.85776473995660696</c:v>
                </c:pt>
                <c:pt idx="88">
                  <c:v>0.854609186454104</c:v>
                </c:pt>
                <c:pt idx="89">
                  <c:v>0.85146442286473001</c:v>
                </c:pt>
                <c:pt idx="90">
                  <c:v>0.84833045553706798</c:v>
                </c:pt>
                <c:pt idx="91">
                  <c:v>0.84520728776718101</c:v>
                </c:pt>
                <c:pt idx="92">
                  <c:v>0.84209492005068498</c:v>
                </c:pt>
                <c:pt idx="93">
                  <c:v>0.83899335031142797</c:v>
                </c:pt>
                <c:pt idx="94">
                  <c:v>0.83590257410930702</c:v>
                </c:pt>
                <c:pt idx="95">
                  <c:v>0.83282258482934701</c:v>
                </c:pt>
                <c:pt idx="96">
                  <c:v>0.82975337385398396</c:v>
                </c:pt>
                <c:pt idx="97">
                  <c:v>0.82669493072026401</c:v>
                </c:pt>
                <c:pt idx="98">
                  <c:v>0.82364724326349803</c:v>
                </c:pt>
                <c:pt idx="99">
                  <c:v>0.82061029774860095</c:v>
                </c:pt>
                <c:pt idx="100">
                  <c:v>0.81758407899048802</c:v>
                </c:pt>
                <c:pt idx="101">
                  <c:v>0.81456857046438502</c:v>
                </c:pt>
                <c:pt idx="102">
                  <c:v>0.81156375440717499</c:v>
                </c:pt>
                <c:pt idx="103">
                  <c:v>0.80856961191051402</c:v>
                </c:pt>
                <c:pt idx="104">
                  <c:v>0.80558612300652499</c:v>
                </c:pt>
                <c:pt idx="105">
                  <c:v>0.80261326674673406</c:v>
                </c:pt>
                <c:pt idx="106">
                  <c:v>0.799651021274843</c:v>
                </c:pt>
                <c:pt idx="107">
                  <c:v>0.79669936389393003</c:v>
                </c:pt>
                <c:pt idx="108">
                  <c:v>0.79375827112848296</c:v>
                </c:pt>
                <c:pt idx="109">
                  <c:v>0.79082771878184999</c:v>
                </c:pt>
                <c:pt idx="110">
                  <c:v>0.78790768198936001</c:v>
                </c:pt>
                <c:pt idx="111">
                  <c:v>0.78499813526753703</c:v>
                </c:pt>
                <c:pt idx="112">
                  <c:v>0.78209905255977197</c:v>
                </c:pt>
                <c:pt idx="113">
                  <c:v>0.77921040727868196</c:v>
                </c:pt>
                <c:pt idx="114">
                  <c:v>0.77633217234549101</c:v>
                </c:pt>
                <c:pt idx="115">
                  <c:v>0.77346432022659395</c:v>
                </c:pt>
                <c:pt idx="116">
                  <c:v>0.77060682296762395</c:v>
                </c:pt>
                <c:pt idx="117">
                  <c:v>0.767759652225114</c:v>
                </c:pt>
                <c:pt idx="118">
                  <c:v>0.76492277929605701</c:v>
                </c:pt>
                <c:pt idx="119">
                  <c:v>0.76209617514542105</c:v>
                </c:pt>
                <c:pt idx="120">
                  <c:v>0.75927981043183801</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numCache>
            </c:numRef>
          </c:xVal>
          <c:yVal>
            <c:numRef>
              <c:f>Microsoft_Excel_Worksheet1!$D$2:$D$10002</c:f>
              <c:numCache>
                <c:formatCode>General</c:formatCode>
                <c:ptCount val="10001"/>
                <c:pt idx="0">
                  <c:v>0.87772858493214101</c:v>
                </c:pt>
                <c:pt idx="1">
                  <c:v>0.88361977890015797</c:v>
                </c:pt>
                <c:pt idx="2">
                  <c:v>0.88955094253132405</c:v>
                </c:pt>
                <c:pt idx="3">
                  <c:v>0.89552243174361901</c:v>
                </c:pt>
                <c:pt idx="4">
                  <c:v>0.90153462880251301</c:v>
                </c:pt>
                <c:pt idx="5">
                  <c:v>0.90758795121822899</c:v>
                </c:pt>
                <c:pt idx="6">
                  <c:v>0.91368286479682104</c:v>
                </c:pt>
                <c:pt idx="7">
                  <c:v>0.91981990330013697</c:v>
                </c:pt>
                <c:pt idx="8">
                  <c:v>0.92599969897928303</c:v>
                </c:pt>
                <c:pt idx="9">
                  <c:v>0.93222291527437395</c:v>
                </c:pt>
                <c:pt idx="10">
                  <c:v>0.93848163869323697</c:v>
                </c:pt>
                <c:pt idx="11">
                  <c:v>0.94475293385030601</c:v>
                </c:pt>
                <c:pt idx="12">
                  <c:v>0.951011584138308</c:v>
                </c:pt>
                <c:pt idx="13">
                  <c:v>0.95723134313715597</c:v>
                </c:pt>
                <c:pt idx="14">
                  <c:v>0.96338478167498098</c:v>
                </c:pt>
                <c:pt idx="15">
                  <c:v>0.96944309167432596</c:v>
                </c:pt>
                <c:pt idx="16">
                  <c:v>0.97537582581044602</c:v>
                </c:pt>
                <c:pt idx="17">
                  <c:v>0.98115054202201102</c:v>
                </c:pt>
                <c:pt idx="18">
                  <c:v>0.986732306530678</c:v>
                </c:pt>
                <c:pt idx="19">
                  <c:v>0.99208298516987503</c:v>
                </c:pt>
                <c:pt idx="20">
                  <c:v>0.99716021572856295</c:v>
                </c:pt>
                <c:pt idx="21">
                  <c:v>1.0049232664439001</c:v>
                </c:pt>
                <c:pt idx="22">
                  <c:v>1.01613675007669</c:v>
                </c:pt>
                <c:pt idx="23">
                  <c:v>1.02633179818502</c:v>
                </c:pt>
                <c:pt idx="24">
                  <c:v>1.0355582636501299</c:v>
                </c:pt>
                <c:pt idx="25">
                  <c:v>1.0438741082975</c:v>
                </c:pt>
                <c:pt idx="26">
                  <c:v>1.05134463895536</c:v>
                </c:pt>
                <c:pt idx="27">
                  <c:v>1.0580414640179301</c:v>
                </c:pt>
                <c:pt idx="28">
                  <c:v>1.0640411205015501</c:v>
                </c:pt>
                <c:pt idx="29">
                  <c:v>1.0694233566302001</c:v>
                </c:pt>
                <c:pt idx="30">
                  <c:v>1.07426911599192</c:v>
                </c:pt>
                <c:pt idx="31">
                  <c:v>1.0786583477077001</c:v>
                </c:pt>
                <c:pt idx="32">
                  <c:v>1.08266784070512</c:v>
                </c:pt>
                <c:pt idx="33">
                  <c:v>1.0863693190221699</c:v>
                </c:pt>
                <c:pt idx="34">
                  <c:v>1.08982801556194</c:v>
                </c:pt>
                <c:pt idx="35">
                  <c:v>1.09310186244106</c:v>
                </c:pt>
                <c:pt idx="36">
                  <c:v>1.0962413221002001</c:v>
                </c:pt>
                <c:pt idx="37">
                  <c:v>1.0992897741261101</c:v>
                </c:pt>
                <c:pt idx="38">
                  <c:v>1.10228430144897</c:v>
                </c:pt>
                <c:pt idx="39">
                  <c:v>1.10525669866454</c:v>
                </c:pt>
                <c:pt idx="40">
                  <c:v>1.1082345461619401</c:v>
                </c:pt>
                <c:pt idx="41">
                  <c:v>1.11124223723269</c:v>
                </c:pt>
                <c:pt idx="42">
                  <c:v>1.11430189271099</c:v>
                </c:pt>
                <c:pt idx="43">
                  <c:v>1.1174324181628601</c:v>
                </c:pt>
                <c:pt idx="44">
                  <c:v>1.1206341761968099</c:v>
                </c:pt>
                <c:pt idx="45">
                  <c:v>1.1238981162554</c:v>
                </c:pt>
                <c:pt idx="46">
                  <c:v>1.12721675364634</c:v>
                </c:pt>
                <c:pt idx="47">
                  <c:v>1.13058396592729</c:v>
                </c:pt>
                <c:pt idx="48">
                  <c:v>1.1339947139601501</c:v>
                </c:pt>
                <c:pt idx="49">
                  <c:v>1.1374448246442299</c:v>
                </c:pt>
                <c:pt idx="50">
                  <c:v>1.1409308212384499</c:v>
                </c:pt>
                <c:pt idx="51">
                  <c:v>1.14444979031352</c:v>
                </c:pt>
                <c:pt idx="52">
                  <c:v>1.1479992769149601</c:v>
                </c:pt>
                <c:pt idx="53">
                  <c:v>1.15157720150811</c:v>
                </c:pt>
                <c:pt idx="54">
                  <c:v>1.1551817938050399</c:v>
                </c:pt>
                <c:pt idx="55">
                  <c:v>1.15881153973569</c:v>
                </c:pt>
                <c:pt idx="56">
                  <c:v>1.1624651387053</c:v>
                </c:pt>
                <c:pt idx="57">
                  <c:v>1.1661414689449701</c:v>
                </c:pt>
                <c:pt idx="58">
                  <c:v>1.1698395592648601</c:v>
                </c:pt>
                <c:pt idx="59">
                  <c:v>1.1735585659008201</c:v>
                </c:pt>
                <c:pt idx="60">
                  <c:v>1.1772977534353499</c:v>
                </c:pt>
                <c:pt idx="61">
                  <c:v>1.18105647899532</c:v>
                </c:pt>
                <c:pt idx="62">
                  <c:v>1.1848341790991399</c:v>
                </c:pt>
                <c:pt idx="63">
                  <c:v>1.18863035865716</c:v>
                </c:pt>
                <c:pt idx="64">
                  <c:v>1.19244458173086</c:v>
                </c:pt>
                <c:pt idx="65">
                  <c:v>1.19627646373559</c:v>
                </c:pt>
                <c:pt idx="66">
                  <c:v>1.2001256648337899</c:v>
                </c:pt>
                <c:pt idx="67">
                  <c:v>1.2039918843142501</c:v>
                </c:pt>
                <c:pt idx="68">
                  <c:v>1.2078748557919301</c:v>
                </c:pt>
                <c:pt idx="69">
                  <c:v>1.21177434309322</c:v>
                </c:pt>
                <c:pt idx="70">
                  <c:v>1.21569013671626</c:v>
                </c:pt>
                <c:pt idx="71">
                  <c:v>1.21962205077554</c:v>
                </c:pt>
                <c:pt idx="72">
                  <c:v>1.22356992035597</c:v>
                </c:pt>
                <c:pt idx="73">
                  <c:v>1.22753359921417</c:v>
                </c:pt>
                <c:pt idx="74">
                  <c:v>1.2315129577755699</c:v>
                </c:pt>
                <c:pt idx="75">
                  <c:v>1.2355078813840099</c:v>
                </c:pt>
                <c:pt idx="76">
                  <c:v>1.2395182687678601</c:v>
                </c:pt>
                <c:pt idx="77">
                  <c:v>1.2435440306921901</c:v>
                </c:pt>
                <c:pt idx="78">
                  <c:v>1.2475850887714099</c:v>
                </c:pt>
                <c:pt idx="79">
                  <c:v>1.2516413744206201</c:v>
                </c:pt>
                <c:pt idx="80">
                  <c:v>1.25571282792731</c:v>
                </c:pt>
                <c:pt idx="81">
                  <c:v>1.2597993976275901</c:v>
                </c:pt>
                <c:pt idx="82">
                  <c:v>1.26390103917371</c:v>
                </c:pt>
                <c:pt idx="83">
                  <c:v>1.26801771488119</c:v>
                </c:pt>
                <c:pt idx="84">
                  <c:v>1.2721493931457899</c:v>
                </c:pt>
                <c:pt idx="85">
                  <c:v>1.27629604792179</c:v>
                </c:pt>
                <c:pt idx="86">
                  <c:v>1.28045765825424</c:v>
                </c:pt>
                <c:pt idx="87">
                  <c:v>1.28463420785875</c:v>
                </c:pt>
                <c:pt idx="88">
                  <c:v>1.2888256847434101</c:v>
                </c:pt>
                <c:pt idx="89">
                  <c:v>1.2930320808679401</c:v>
                </c:pt>
                <c:pt idx="90">
                  <c:v>1.29725339183587</c:v>
                </c:pt>
                <c:pt idx="91">
                  <c:v>1.30148961661621</c:v>
                </c:pt>
                <c:pt idx="92">
                  <c:v>1.3057407572912401</c:v>
                </c:pt>
                <c:pt idx="93">
                  <c:v>1.3100068188277001</c:v>
                </c:pt>
                <c:pt idx="94">
                  <c:v>1.31428780886893</c:v>
                </c:pt>
                <c:pt idx="95">
                  <c:v>1.3185837375456499</c:v>
                </c:pt>
                <c:pt idx="96">
                  <c:v>1.32289461730362</c:v>
                </c:pt>
                <c:pt idx="97">
                  <c:v>1.32722046274631</c:v>
                </c:pt>
                <c:pt idx="98">
                  <c:v>1.33156129049122</c:v>
                </c:pt>
                <c:pt idx="99">
                  <c:v>1.33591711903842</c:v>
                </c:pt>
                <c:pt idx="100">
                  <c:v>1.3402879686500899</c:v>
                </c:pt>
                <c:pt idx="101">
                  <c:v>1.3446738612401199</c:v>
                </c:pt>
                <c:pt idx="102">
                  <c:v>1.3490748202727501</c:v>
                </c:pt>
                <c:pt idx="103">
                  <c:v>1.3534908706693201</c:v>
                </c:pt>
                <c:pt idx="104">
                  <c:v>1.3579220387225699</c:v>
                </c:pt>
                <c:pt idx="105">
                  <c:v>1.36236835201761</c:v>
                </c:pt>
                <c:pt idx="106">
                  <c:v>1.36682983935913</c:v>
                </c:pt>
                <c:pt idx="107">
                  <c:v>1.3713065307041299</c:v>
                </c:pt>
                <c:pt idx="108">
                  <c:v>1.3757984570998101</c:v>
                </c:pt>
                <c:pt idx="109">
                  <c:v>1.38030565062616</c:v>
                </c:pt>
                <c:pt idx="110">
                  <c:v>1.3848281443427399</c:v>
                </c:pt>
                <c:pt idx="111">
                  <c:v>1.38936597223944</c:v>
                </c:pt>
                <c:pt idx="112">
                  <c:v>1.3939191691907999</c:v>
                </c:pt>
                <c:pt idx="113">
                  <c:v>1.3984877709135699</c:v>
                </c:pt>
                <c:pt idx="114">
                  <c:v>1.4030718139274101</c:v>
                </c:pt>
                <c:pt idx="115">
                  <c:v>1.4076713355182</c:v>
                </c:pt>
                <c:pt idx="116">
                  <c:v>1.4122863737040401</c:v>
                </c:pt>
                <c:pt idx="117">
                  <c:v>1.41691696720351</c:v>
                </c:pt>
                <c:pt idx="118">
                  <c:v>1.4215631554061501</c:v>
                </c:pt>
                <c:pt idx="119">
                  <c:v>1.4262249783449401</c:v>
                </c:pt>
                <c:pt idx="120">
                  <c:v>1.43090247667055</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6"/>
          <c:min val="0"/>
        </c:scaling>
        <c:delete val="0"/>
        <c:axPos val="b"/>
        <c:title>
          <c:tx>
            <c:rich>
              <a:bodyPr/>
              <a:lstStyle/>
              <a:p>
                <a:pPr>
                  <a:defRPr sz="1700">
                    <a:solidFill>
                      <a:schemeClr val="bg2"/>
                    </a:solidFill>
                  </a:defRPr>
                </a:pPr>
                <a:r>
                  <a:rPr lang="en-US" sz="1700">
                    <a:solidFill>
                      <a:schemeClr val="bg2"/>
                    </a:solidFill>
                  </a:rPr>
                  <a:t>PVR (Wood</a:t>
                </a:r>
                <a:r>
                  <a:rPr lang="en-US" sz="1700" baseline="0">
                    <a:solidFill>
                      <a:schemeClr val="bg2"/>
                    </a:solidFill>
                  </a:rPr>
                  <a:t> units)</a:t>
                </a:r>
                <a:endParaRPr lang="en-US" sz="1700">
                  <a:solidFill>
                    <a:schemeClr val="bg2"/>
                  </a:solidFill>
                </a:endParaRPr>
              </a:p>
            </c:rich>
          </c:tx>
          <c:layout>
            <c:manualLayout>
              <c:xMode val="edge"/>
              <c:yMode val="edge"/>
              <c:x val="0.41137795275590544"/>
              <c:y val="0.8883075220697320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Microsoft_Excel_Worksheet1!$B$2:$B$10002</c:f>
              <c:numCache>
                <c:formatCode>General</c:formatCode>
                <c:ptCount val="10001"/>
                <c:pt idx="0">
                  <c:v>0.94804201545681199</c:v>
                </c:pt>
                <c:pt idx="1">
                  <c:v>0.94906614372543296</c:v>
                </c:pt>
                <c:pt idx="2">
                  <c:v>0.95009137831497004</c:v>
                </c:pt>
                <c:pt idx="3">
                  <c:v>0.951117720420533</c:v>
                </c:pt>
                <c:pt idx="4">
                  <c:v>0.95214517123852205</c:v>
                </c:pt>
                <c:pt idx="5">
                  <c:v>0.95317373196663102</c:v>
                </c:pt>
                <c:pt idx="6">
                  <c:v>0.95420340380384805</c:v>
                </c:pt>
                <c:pt idx="7">
                  <c:v>0.955234187950455</c:v>
                </c:pt>
                <c:pt idx="8">
                  <c:v>0.95626608560803095</c:v>
                </c:pt>
                <c:pt idx="9">
                  <c:v>0.95729909797945401</c:v>
                </c:pt>
                <c:pt idx="10">
                  <c:v>0.95833322626889905</c:v>
                </c:pt>
                <c:pt idx="11">
                  <c:v>0.95936847168184403</c:v>
                </c:pt>
                <c:pt idx="12">
                  <c:v>0.96040483542506905</c:v>
                </c:pt>
                <c:pt idx="13">
                  <c:v>0.96144231870665697</c:v>
                </c:pt>
                <c:pt idx="14">
                  <c:v>0.96248092273599595</c:v>
                </c:pt>
                <c:pt idx="15">
                  <c:v>0.96352064872378096</c:v>
                </c:pt>
                <c:pt idx="16">
                  <c:v>0.96456149788201495</c:v>
                </c:pt>
                <c:pt idx="17">
                  <c:v>0.96560347142400904</c:v>
                </c:pt>
                <c:pt idx="18">
                  <c:v>0.96664657056438597</c:v>
                </c:pt>
                <c:pt idx="19">
                  <c:v>0.96769079651907997</c:v>
                </c:pt>
                <c:pt idx="20">
                  <c:v>0.96874444318548003</c:v>
                </c:pt>
                <c:pt idx="21">
                  <c:v>0.96984904883844203</c:v>
                </c:pt>
                <c:pt idx="22">
                  <c:v>0.971054658789411</c:v>
                </c:pt>
                <c:pt idx="23">
                  <c:v>0.97241158981273201</c:v>
                </c:pt>
                <c:pt idx="24">
                  <c:v>0.973970495278485</c:v>
                </c:pt>
                <c:pt idx="25">
                  <c:v>0.97578245659193696</c:v>
                </c:pt>
                <c:pt idx="26">
                  <c:v>0.97789910137501801</c:v>
                </c:pt>
                <c:pt idx="27">
                  <c:v>0.98037274897761695</c:v>
                </c:pt>
                <c:pt idx="28">
                  <c:v>0.98325658409928796</c:v>
                </c:pt>
                <c:pt idx="29">
                  <c:v>0.98660485953677801</c:v>
                </c:pt>
                <c:pt idx="30">
                  <c:v>0.99047312935221299</c:v>
                </c:pt>
                <c:pt idx="31">
                  <c:v>0.99491851408382603</c:v>
                </c:pt>
                <c:pt idx="32">
                  <c:v>1</c:v>
                </c:pt>
                <c:pt idx="33">
                  <c:v>1.0057642743236299</c:v>
                </c:pt>
                <c:pt idx="34">
                  <c:v>1.0122018504563599</c:v>
                </c:pt>
                <c:pt idx="35">
                  <c:v>1.01928939026274</c:v>
                </c:pt>
                <c:pt idx="36">
                  <c:v>1.0270038536969099</c:v>
                </c:pt>
                <c:pt idx="37">
                  <c:v>1.03532231207606</c:v>
                </c:pt>
                <c:pt idx="38">
                  <c:v>1.0442217684349899</c:v>
                </c:pt>
                <c:pt idx="39">
                  <c:v>1.0536789844135299</c:v>
                </c:pt>
                <c:pt idx="40">
                  <c:v>1.06367031327893</c:v>
                </c:pt>
                <c:pt idx="41">
                  <c:v>1.0741715388297099</c:v>
                </c:pt>
                <c:pt idx="42">
                  <c:v>1.08515772006559</c:v>
                </c:pt>
                <c:pt idx="43">
                  <c:v>1.0966030416417101</c:v>
                </c:pt>
                <c:pt idx="44">
                  <c:v>1.1084806702541901</c:v>
                </c:pt>
                <c:pt idx="45">
                  <c:v>1.1207626172291001</c:v>
                </c:pt>
                <c:pt idx="46">
                  <c:v>1.13341960770763</c:v>
                </c:pt>
                <c:pt idx="47">
                  <c:v>1.1464209569371799</c:v>
                </c:pt>
                <c:pt idx="48">
                  <c:v>1.1597344542900301</c:v>
                </c:pt>
                <c:pt idx="49">
                  <c:v>1.1733262557389399</c:v>
                </c:pt>
                <c:pt idx="50">
                  <c:v>1.18716078562021</c:v>
                </c:pt>
                <c:pt idx="51">
                  <c:v>1.2012006486100399</c:v>
                </c:pt>
                <c:pt idx="52">
                  <c:v>1.2154136716184001</c:v>
                </c:pt>
                <c:pt idx="53">
                  <c:v>1.22979486804831</c:v>
                </c:pt>
                <c:pt idx="54">
                  <c:v>1.24434622778606</c:v>
                </c:pt>
                <c:pt idx="55">
                  <c:v>1.25906976426297</c:v>
                </c:pt>
                <c:pt idx="56">
                  <c:v>1.27396751473398</c:v>
                </c:pt>
                <c:pt idx="57">
                  <c:v>1.2890415405595399</c:v>
                </c:pt>
                <c:pt idx="58">
                  <c:v>1.3042939274908201</c:v>
                </c:pt>
                <c:pt idx="59">
                  <c:v>1.3197267859583499</c:v>
                </c:pt>
                <c:pt idx="60">
                  <c:v>1.3353422513639699</c:v>
                </c:pt>
                <c:pt idx="61">
                  <c:v>1.35114248437637</c:v>
                </c:pt>
                <c:pt idx="62">
                  <c:v>1.3671296712299901</c:v>
                </c:pt>
                <c:pt idx="63">
                  <c:v>1.3833060240275801</c:v>
                </c:pt>
                <c:pt idx="64">
                  <c:v>1.3996737810462501</c:v>
                </c:pt>
                <c:pt idx="65">
                  <c:v>1.41623520704717</c:v>
                </c:pt>
                <c:pt idx="66">
                  <c:v>1.43299259358897</c:v>
                </c:pt>
                <c:pt idx="67">
                  <c:v>1.4499482593447901</c:v>
                </c:pt>
                <c:pt idx="68">
                  <c:v>1.4671045504231</c:v>
                </c:pt>
                <c:pt idx="69">
                  <c:v>1.48446384069235</c:v>
                </c:pt>
                <c:pt idx="70">
                  <c:v>1.50202853210945</c:v>
                </c:pt>
                <c:pt idx="71">
                  <c:v>1.51980105505205</c:v>
                </c:pt>
                <c:pt idx="72">
                  <c:v>1.5377838686549199</c:v>
                </c:pt>
                <c:pt idx="73">
                  <c:v>1.5559794611501201</c:v>
                </c:pt>
                <c:pt idx="74">
                  <c:v>1.5743903502113801</c:v>
                </c:pt>
                <c:pt idx="75">
                  <c:v>1.5930190833023901</c:v>
                </c:pt>
                <c:pt idx="76">
                  <c:v>1.6118682380293201</c:v>
                </c:pt>
                <c:pt idx="77">
                  <c:v>1.6309404224974799</c:v>
                </c:pt>
                <c:pt idx="78">
                  <c:v>1.6502382756721801</c:v>
                </c:pt>
                <c:pt idx="79">
                  <c:v>1.6697644677438901</c:v>
                </c:pt>
                <c:pt idx="80">
                  <c:v>1.6895217004976799</c:v>
                </c:pt>
                <c:pt idx="81">
                  <c:v>1.7095127076871099</c:v>
                </c:pt>
                <c:pt idx="82">
                  <c:v>1.7297402554124299</c:v>
                </c:pt>
                <c:pt idx="83">
                  <c:v>1.7502071425033801</c:v>
                </c:pt>
                <c:pt idx="84">
                  <c:v>1.7709162009063999</c:v>
                </c:pt>
                <c:pt idx="85">
                  <c:v>1.79187029607651</c:v>
                </c:pt>
                <c:pt idx="86">
                  <c:v>1.8130723273737801</c:v>
                </c:pt>
                <c:pt idx="87">
                  <c:v>1.8345252284645499</c:v>
                </c:pt>
                <c:pt idx="88">
                  <c:v>1.8562319677272701</c:v>
                </c:pt>
                <c:pt idx="89">
                  <c:v>1.8781955486633199</c:v>
                </c:pt>
                <c:pt idx="90">
                  <c:v>1.9004190103125</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Microsoft_Excel_Worksheet1!$C$2:$C$10002</c:f>
              <c:numCache>
                <c:formatCode>General</c:formatCode>
                <c:ptCount val="10001"/>
                <c:pt idx="0">
                  <c:v>0.76889233247333599</c:v>
                </c:pt>
                <c:pt idx="1">
                  <c:v>0.77523324709614305</c:v>
                </c:pt>
                <c:pt idx="2">
                  <c:v>0.78162614329990798</c:v>
                </c:pt>
                <c:pt idx="3">
                  <c:v>0.78807140898484496</c:v>
                </c:pt>
                <c:pt idx="4">
                  <c:v>0.794569428638218</c:v>
                </c:pt>
                <c:pt idx="5">
                  <c:v>0.80112058193290403</c:v>
                </c:pt>
                <c:pt idx="6">
                  <c:v>0.80772524195935402</c:v>
                </c:pt>
                <c:pt idx="7">
                  <c:v>0.81438377297639897</c:v>
                </c:pt>
                <c:pt idx="8">
                  <c:v>0.82109652752357198</c:v>
                </c:pt>
                <c:pt idx="9">
                  <c:v>0.82786384267606805</c:v>
                </c:pt>
                <c:pt idx="10">
                  <c:v>0.83468603513336503</c:v>
                </c:pt>
                <c:pt idx="11">
                  <c:v>0.84156339469855201</c:v>
                </c:pt>
                <c:pt idx="12">
                  <c:v>0.84849617550237799</c:v>
                </c:pt>
                <c:pt idx="13">
                  <c:v>0.85548458401210103</c:v>
                </c:pt>
                <c:pt idx="14">
                  <c:v>0.86252876236874698</c:v>
                </c:pt>
                <c:pt idx="15">
                  <c:v>0.86962876479166296</c:v>
                </c:pt>
                <c:pt idx="16">
                  <c:v>0.87678452344802704</c:v>
                </c:pt>
                <c:pt idx="17">
                  <c:v>0.88399579787926696</c:v>
                </c:pt>
                <c:pt idx="18">
                  <c:v>0.89126209797043499</c:v>
                </c:pt>
                <c:pt idx="19">
                  <c:v>0.89858256283793403</c:v>
                </c:pt>
                <c:pt idx="20">
                  <c:v>0.90595607709386905</c:v>
                </c:pt>
                <c:pt idx="21">
                  <c:v>0.91338238030204399</c:v>
                </c:pt>
                <c:pt idx="22">
                  <c:v>0.92086185827945299</c:v>
                </c:pt>
                <c:pt idx="23">
                  <c:v>0.92839557835197395</c:v>
                </c:pt>
                <c:pt idx="24">
                  <c:v>0.93598563675765301</c:v>
                </c:pt>
                <c:pt idx="25">
                  <c:v>0.94363563867117795</c:v>
                </c:pt>
                <c:pt idx="26">
                  <c:v>0.95135137611721099</c:v>
                </c:pt>
                <c:pt idx="27">
                  <c:v>0.95914180333037102</c:v>
                </c:pt>
                <c:pt idx="28">
                  <c:v>0.96702046224586702</c:v>
                </c:pt>
                <c:pt idx="29">
                  <c:v>0.97500759143136095</c:v>
                </c:pt>
                <c:pt idx="30">
                  <c:v>0.98313326831076298</c:v>
                </c:pt>
                <c:pt idx="31">
                  <c:v>0.99144208503230202</c:v>
                </c:pt>
                <c:pt idx="32">
                  <c:v>1</c:v>
                </c:pt>
                <c:pt idx="33">
                  <c:v>1.00264148888547</c:v>
                </c:pt>
                <c:pt idx="34">
                  <c:v>1.0062162500426599</c:v>
                </c:pt>
                <c:pt idx="35">
                  <c:v>1.0105805796056999</c:v>
                </c:pt>
                <c:pt idx="36">
                  <c:v>1.0155913211357599</c:v>
                </c:pt>
                <c:pt idx="37">
                  <c:v>1.02111237116227</c:v>
                </c:pt>
                <c:pt idx="38">
                  <c:v>1.0270213183219099</c:v>
                </c:pt>
                <c:pt idx="39">
                  <c:v>1.03321435567113</c:v>
                </c:pt>
                <c:pt idx="40">
                  <c:v>1.03960833543699</c:v>
                </c:pt>
                <c:pt idx="41">
                  <c:v>1.0461400089299999</c:v>
                </c:pt>
                <c:pt idx="42">
                  <c:v>1.05276335823337</c:v>
                </c:pt>
                <c:pt idx="43">
                  <c:v>1.05944613768134</c:v>
                </c:pt>
                <c:pt idx="44">
                  <c:v>1.0661664759213401</c:v>
                </c:pt>
                <c:pt idx="45">
                  <c:v>1.0729099860370399</c:v>
                </c:pt>
                <c:pt idx="46">
                  <c:v>1.07966751320605</c:v>
                </c:pt>
                <c:pt idx="47">
                  <c:v>1.08643347253672</c:v>
                </c:pt>
                <c:pt idx="48">
                  <c:v>1.0932046622874001</c:v>
                </c:pt>
                <c:pt idx="49">
                  <c:v>1.0999794310225399</c:v>
                </c:pt>
                <c:pt idx="50">
                  <c:v>1.1067570957109101</c:v>
                </c:pt>
                <c:pt idx="51">
                  <c:v>1.1135375319523999</c:v>
                </c:pt>
                <c:pt idx="52">
                  <c:v>1.1203221161407799</c:v>
                </c:pt>
                <c:pt idx="53">
                  <c:v>1.1271166073765799</c:v>
                </c:pt>
                <c:pt idx="54">
                  <c:v>1.13392652098002</c:v>
                </c:pt>
                <c:pt idx="55">
                  <c:v>1.1407561652256999</c:v>
                </c:pt>
                <c:pt idx="56">
                  <c:v>1.14760896421841</c:v>
                </c:pt>
                <c:pt idx="57">
                  <c:v>1.15448768354297</c:v>
                </c:pt>
                <c:pt idx="58">
                  <c:v>1.16139459087893</c:v>
                </c:pt>
                <c:pt idx="59">
                  <c:v>1.1683315722580201</c:v>
                </c:pt>
                <c:pt idx="60">
                  <c:v>1.1753002175182199</c:v>
                </c:pt>
                <c:pt idx="61">
                  <c:v>1.18230188400873</c:v>
                </c:pt>
                <c:pt idx="62">
                  <c:v>1.18933774470141</c:v>
                </c:pt>
                <c:pt idx="63">
                  <c:v>1.1964088249626399</c:v>
                </c:pt>
                <c:pt idx="64">
                  <c:v>1.20351603097014</c:v>
                </c:pt>
                <c:pt idx="65">
                  <c:v>1.2106601718988299</c:v>
                </c:pt>
                <c:pt idx="66">
                  <c:v>1.2178419774068601</c:v>
                </c:pt>
                <c:pt idx="67">
                  <c:v>1.2250621115395799</c:v>
                </c:pt>
                <c:pt idx="68">
                  <c:v>1.2323211838763299</c:v>
                </c:pt>
                <c:pt idx="69">
                  <c:v>1.2396197585358799</c:v>
                </c:pt>
                <c:pt idx="70">
                  <c:v>1.2469583615041</c:v>
                </c:pt>
                <c:pt idx="71">
                  <c:v>1.25433748663702</c:v>
                </c:pt>
                <c:pt idx="72">
                  <c:v>1.2617576006098199</c:v>
                </c:pt>
                <c:pt idx="73">
                  <c:v>1.2692191470213501</c:v>
                </c:pt>
                <c:pt idx="74">
                  <c:v>1.2767225498175301</c:v>
                </c:pt>
                <c:pt idx="75">
                  <c:v>1.28426821616183</c:v>
                </c:pt>
                <c:pt idx="76">
                  <c:v>1.2918565388544401</c:v>
                </c:pt>
                <c:pt idx="77">
                  <c:v>1.2994878983807601</c:v>
                </c:pt>
                <c:pt idx="78">
                  <c:v>1.30716266465401</c:v>
                </c:pt>
                <c:pt idx="79">
                  <c:v>1.31488119850413</c:v>
                </c:pt>
                <c:pt idx="80">
                  <c:v>1.32264385295503</c:v>
                </c:pt>
                <c:pt idx="81">
                  <c:v>1.33045097432487</c:v>
                </c:pt>
                <c:pt idx="82">
                  <c:v>1.33830290317725</c:v>
                </c:pt>
                <c:pt idx="83">
                  <c:v>1.3461999751467599</c:v>
                </c:pt>
                <c:pt idx="84">
                  <c:v>1.35414252165777</c:v>
                </c:pt>
                <c:pt idx="85">
                  <c:v>1.36213087055263</c:v>
                </c:pt>
                <c:pt idx="86">
                  <c:v>1.3701653466422901</c:v>
                </c:pt>
                <c:pt idx="87">
                  <c:v>1.37824627219054</c:v>
                </c:pt>
                <c:pt idx="88">
                  <c:v>1.3863739673412401</c:v>
                </c:pt>
                <c:pt idx="89">
                  <c:v>1.3945487504962299</c:v>
                </c:pt>
                <c:pt idx="90">
                  <c:v>1.4027709386507501</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Microsoft_Excel_Worksheet1!$D$2:$D$10002</c:f>
              <c:numCache>
                <c:formatCode>General</c:formatCode>
                <c:ptCount val="10001"/>
                <c:pt idx="0">
                  <c:v>1.1689330548794099</c:v>
                </c:pt>
                <c:pt idx="1">
                  <c:v>1.16187811673428</c:v>
                </c:pt>
                <c:pt idx="2">
                  <c:v>1.15486621690708</c:v>
                </c:pt>
                <c:pt idx="3">
                  <c:v>1.14789714204103</c:v>
                </c:pt>
                <c:pt idx="4">
                  <c:v>1.1409706873150001</c:v>
                </c:pt>
                <c:pt idx="5">
                  <c:v>1.1340866578650599</c:v>
                </c:pt>
                <c:pt idx="6">
                  <c:v>1.12724487057279</c:v>
                </c:pt>
                <c:pt idx="7">
                  <c:v>1.1204451563351701</c:v>
                </c:pt>
                <c:pt idx="8">
                  <c:v>1.1136873629731101</c:v>
                </c:pt>
                <c:pt idx="9">
                  <c:v>1.1069713589978101</c:v>
                </c:pt>
                <c:pt idx="10">
                  <c:v>1.1002970385436199</c:v>
                </c:pt>
                <c:pt idx="11">
                  <c:v>1.0936643279106</c:v>
                </c:pt>
                <c:pt idx="12">
                  <c:v>1.0870731943626399</c:v>
                </c:pt>
                <c:pt idx="13">
                  <c:v>1.08052365814105</c:v>
                </c:pt>
                <c:pt idx="14">
                  <c:v>1.0740158091501399</c:v>
                </c:pt>
                <c:pt idx="15">
                  <c:v>1.0675498305757001</c:v>
                </c:pt>
                <c:pt idx="16">
                  <c:v>1.061126033039</c:v>
                </c:pt>
                <c:pt idx="17">
                  <c:v>1.0547449051940401</c:v>
                </c:pt>
                <c:pt idx="18">
                  <c:v>1.0484071907822601</c:v>
                </c:pt>
                <c:pt idx="19">
                  <c:v>1.0421140097692101</c:v>
                </c:pt>
                <c:pt idx="20">
                  <c:v>1.03588443185144</c:v>
                </c:pt>
                <c:pt idx="21">
                  <c:v>1.0298065715059901</c:v>
                </c:pt>
                <c:pt idx="22">
                  <c:v>1.0239832846573</c:v>
                </c:pt>
                <c:pt idx="23">
                  <c:v>1.01851443721938</c:v>
                </c:pt>
                <c:pt idx="24">
                  <c:v>1.0134968833059499</c:v>
                </c:pt>
                <c:pt idx="25">
                  <c:v>1.00902441956666</c:v>
                </c:pt>
                <c:pt idx="26">
                  <c:v>1.0051876483040401</c:v>
                </c:pt>
                <c:pt idx="27">
                  <c:v>1.00207364917331</c:v>
                </c:pt>
                <c:pt idx="28">
                  <c:v>0.99976530789147899</c:v>
                </c:pt>
                <c:pt idx="29">
                  <c:v>0.99834007182713502</c:v>
                </c:pt>
                <c:pt idx="30">
                  <c:v>0.99786778821390199</c:v>
                </c:pt>
                <c:pt idx="31">
                  <c:v>0.99840713301424699</c:v>
                </c:pt>
                <c:pt idx="32">
                  <c:v>1</c:v>
                </c:pt>
                <c:pt idx="33">
                  <c:v>1.0088967858593001</c:v>
                </c:pt>
                <c:pt idx="34">
                  <c:v>1.0182230569460999</c:v>
                </c:pt>
                <c:pt idx="35">
                  <c:v>1.02807325023756</c:v>
                </c:pt>
                <c:pt idx="36">
                  <c:v>1.0385446326272001</c:v>
                </c:pt>
                <c:pt idx="37">
                  <c:v>1.0497300004919601</c:v>
                </c:pt>
                <c:pt idx="38">
                  <c:v>1.06171028996276</c:v>
                </c:pt>
                <c:pt idx="39">
                  <c:v>1.0745489511453501</c:v>
                </c:pt>
                <c:pt idx="40">
                  <c:v>1.0882892112204201</c:v>
                </c:pt>
                <c:pt idx="41">
                  <c:v>1.1029541791561499</c:v>
                </c:pt>
                <c:pt idx="42">
                  <c:v>1.1185488820526699</c:v>
                </c:pt>
                <c:pt idx="43">
                  <c:v>1.13506311285411</c:v>
                </c:pt>
                <c:pt idx="44">
                  <c:v>1.1524742374452901</c:v>
                </c:pt>
                <c:pt idx="45">
                  <c:v>1.1707495134963299</c:v>
                </c:pt>
                <c:pt idx="46">
                  <c:v>1.1898477924202899</c:v>
                </c:pt>
                <c:pt idx="47">
                  <c:v>1.2097206536135401</c:v>
                </c:pt>
                <c:pt idx="48">
                  <c:v>1.2303130885420599</c:v>
                </c:pt>
                <c:pt idx="49">
                  <c:v>1.2515638598138099</c:v>
                </c:pt>
                <c:pt idx="50">
                  <c:v>1.2734056428245599</c:v>
                </c:pt>
                <c:pt idx="51">
                  <c:v>1.295765034243</c:v>
                </c:pt>
                <c:pt idx="52">
                  <c:v>1.31857648070504</c:v>
                </c:pt>
                <c:pt idx="53">
                  <c:v>1.34182693039909</c:v>
                </c:pt>
                <c:pt idx="54">
                  <c:v>1.36551840525535</c:v>
                </c:pt>
                <c:pt idx="55">
                  <c:v>1.38965426583301</c:v>
                </c:pt>
                <c:pt idx="56">
                  <c:v>1.4142388907730601</c:v>
                </c:pt>
                <c:pt idx="57">
                  <c:v>1.4392774535184201</c:v>
                </c:pt>
                <c:pt idx="58">
                  <c:v>1.4647757641113199</c:v>
                </c:pt>
                <c:pt idx="59">
                  <c:v>1.4907401553908399</c:v>
                </c:pt>
                <c:pt idx="60">
                  <c:v>1.51717740003749</c:v>
                </c:pt>
                <c:pt idx="61">
                  <c:v>1.5440946494112699</c:v>
                </c:pt>
                <c:pt idx="62">
                  <c:v>1.57149938802846</c:v>
                </c:pt>
                <c:pt idx="63">
                  <c:v>1.59939939942415</c:v>
                </c:pt>
                <c:pt idx="64">
                  <c:v>1.6278027404164299</c:v>
                </c:pt>
                <c:pt idx="65">
                  <c:v>1.65671772164944</c:v>
                </c:pt>
                <c:pt idx="66">
                  <c:v>1.6861528928845699</c:v>
                </c:pt>
                <c:pt idx="67">
                  <c:v>1.7161170319232899</c:v>
                </c:pt>
                <c:pt idx="68">
                  <c:v>1.7466191363372401</c:v>
                </c:pt>
                <c:pt idx="69">
                  <c:v>1.77766841739101</c:v>
                </c:pt>
                <c:pt idx="70">
                  <c:v>1.8092742956946299</c:v>
                </c:pt>
                <c:pt idx="71">
                  <c:v>1.8414463982337601</c:v>
                </c:pt>
                <c:pt idx="72">
                  <c:v>1.87419455650781</c:v>
                </c:pt>
                <c:pt idx="73">
                  <c:v>1.9075288055674899</c:v>
                </c:pt>
                <c:pt idx="74">
                  <c:v>1.9414593837893599</c:v>
                </c:pt>
                <c:pt idx="75">
                  <c:v>1.97599673326012</c:v>
                </c:pt>
                <c:pt idx="76">
                  <c:v>2.0111515006702301</c:v>
                </c:pt>
                <c:pt idx="77">
                  <c:v>2.0469345386369202</c:v>
                </c:pt>
                <c:pt idx="78">
                  <c:v>2.0833569073932501</c:v>
                </c:pt>
                <c:pt idx="79">
                  <c:v>2.1204298767918601</c:v>
                </c:pt>
                <c:pt idx="80">
                  <c:v>2.1581649285823499</c:v>
                </c:pt>
                <c:pt idx="81">
                  <c:v>2.1965737589291399</c:v>
                </c:pt>
                <c:pt idx="82">
                  <c:v>2.2356682811424702</c:v>
                </c:pt>
                <c:pt idx="83">
                  <c:v>2.2754606286008201</c:v>
                </c:pt>
                <c:pt idx="84">
                  <c:v>2.3159631578464901</c:v>
                </c:pt>
                <c:pt idx="85">
                  <c:v>2.3571884518399</c:v>
                </c:pt>
                <c:pt idx="86">
                  <c:v>2.3991493233603101</c:v>
                </c:pt>
                <c:pt idx="87">
                  <c:v>2.4418588185433099</c:v>
                </c:pt>
                <c:pt idx="88">
                  <c:v>2.4853302205468899</c:v>
                </c:pt>
                <c:pt idx="89">
                  <c:v>2.5295770533396098</c:v>
                </c:pt>
                <c:pt idx="90">
                  <c:v>2.57461308560536</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a:solidFill>
                      <a:schemeClr val="bg2"/>
                    </a:solidFill>
                  </a:rPr>
                  <a:t>Donor age (years)</a:t>
                </a: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Microsoft_Excel_Worksheet1!$B$2:$B$10002</c:f>
              <c:numCache>
                <c:formatCode>General</c:formatCode>
                <c:ptCount val="10001"/>
                <c:pt idx="0">
                  <c:v>0.74954601738953297</c:v>
                </c:pt>
                <c:pt idx="1">
                  <c:v>0.75694955385374796</c:v>
                </c:pt>
                <c:pt idx="2">
                  <c:v>0.76442621771895602</c:v>
                </c:pt>
                <c:pt idx="3">
                  <c:v>0.77197673129088296</c:v>
                </c:pt>
                <c:pt idx="4">
                  <c:v>0.77960182400972999</c:v>
                </c:pt>
                <c:pt idx="5">
                  <c:v>0.78730223252063802</c:v>
                </c:pt>
                <c:pt idx="6">
                  <c:v>0.79507870074486298</c:v>
                </c:pt>
                <c:pt idx="7">
                  <c:v>0.80293197995163601</c:v>
                </c:pt>
                <c:pt idx="8">
                  <c:v>0.81086282883074701</c:v>
                </c:pt>
                <c:pt idx="9">
                  <c:v>0.81887201356583805</c:v>
                </c:pt>
                <c:pt idx="10">
                  <c:v>0.82696030790842401</c:v>
                </c:pt>
                <c:pt idx="11">
                  <c:v>0.83512849325264205</c:v>
                </c:pt>
                <c:pt idx="12">
                  <c:v>0.84337735871074104</c:v>
                </c:pt>
                <c:pt idx="13">
                  <c:v>0.85170770118931804</c:v>
                </c:pt>
                <c:pt idx="14">
                  <c:v>0.86012046695075095</c:v>
                </c:pt>
                <c:pt idx="15">
                  <c:v>0.86862518876045003</c:v>
                </c:pt>
                <c:pt idx="16">
                  <c:v>0.87724517232452404</c:v>
                </c:pt>
                <c:pt idx="17">
                  <c:v>0.88600578702474297</c:v>
                </c:pt>
                <c:pt idx="18">
                  <c:v>0.89493338005440803</c:v>
                </c:pt>
                <c:pt idx="19">
                  <c:v>0.90405531893948299</c:v>
                </c:pt>
                <c:pt idx="20">
                  <c:v>0.91340004213799997</c:v>
                </c:pt>
                <c:pt idx="21">
                  <c:v>0.92299711825123998</c:v>
                </c:pt>
                <c:pt idx="22">
                  <c:v>0.93287731442355204</c:v>
                </c:pt>
                <c:pt idx="23">
                  <c:v>0.943072674558732</c:v>
                </c:pt>
                <c:pt idx="24">
                  <c:v>0.95361660804043402</c:v>
                </c:pt>
                <c:pt idx="25">
                  <c:v>0.96454398971285804</c:v>
                </c:pt>
                <c:pt idx="26">
                  <c:v>0.97589127195697201</c:v>
                </c:pt>
                <c:pt idx="27">
                  <c:v>0.98769660978768004</c:v>
                </c:pt>
                <c:pt idx="28">
                  <c:v>1</c:v>
                </c:pt>
                <c:pt idx="29">
                  <c:v>1.0128340402143901</c:v>
                </c:pt>
                <c:pt idx="30">
                  <c:v>1.0261949198203999</c:v>
                </c:pt>
                <c:pt idx="31">
                  <c:v>1.04006891185322</c:v>
                </c:pt>
                <c:pt idx="32">
                  <c:v>1.0544414153620201</c:v>
                </c:pt>
                <c:pt idx="33">
                  <c:v>1.0692968367859601</c:v>
                </c:pt>
                <c:pt idx="34">
                  <c:v>1.08461847265349</c:v>
                </c:pt>
                <c:pt idx="35">
                  <c:v>1.1003883938849099</c:v>
                </c:pt>
                <c:pt idx="36">
                  <c:v>1.1165873320565001</c:v>
                </c:pt>
                <c:pt idx="37">
                  <c:v>1.13319456806327</c:v>
                </c:pt>
                <c:pt idx="38">
                  <c:v>1.15018782369643</c:v>
                </c:pt>
                <c:pt idx="39">
                  <c:v>1.1675431567297501</c:v>
                </c:pt>
                <c:pt idx="40">
                  <c:v>1.18523486018756</c:v>
                </c:pt>
                <c:pt idx="41">
                  <c:v>1.20323536654306</c:v>
                </c:pt>
                <c:pt idx="42">
                  <c:v>1.2215185754211599</c:v>
                </c:pt>
                <c:pt idx="43">
                  <c:v>1.24007962613719</c:v>
                </c:pt>
                <c:pt idx="44">
                  <c:v>1.2589227131731</c:v>
                </c:pt>
                <c:pt idx="45">
                  <c:v>1.2780521220883201</c:v>
                </c:pt>
                <c:pt idx="46">
                  <c:v>1.2974722035616</c:v>
                </c:pt>
                <c:pt idx="47">
                  <c:v>1.31718737438054</c:v>
                </c:pt>
                <c:pt idx="48">
                  <c:v>1.3372021184461</c:v>
                </c:pt>
                <c:pt idx="49">
                  <c:v>1.3575209877923999</c:v>
                </c:pt>
                <c:pt idx="50">
                  <c:v>1.3781486036219801</c:v>
                </c:pt>
                <c:pt idx="51">
                  <c:v>1.3990896573568601</c:v>
                </c:pt>
                <c:pt idx="52">
                  <c:v>1.4203489117054999</c:v>
                </c:pt>
                <c:pt idx="53">
                  <c:v>1.44193120174602</c:v>
                </c:pt>
                <c:pt idx="54">
                  <c:v>1.4638414360258301</c:v>
                </c:pt>
                <c:pt idx="55">
                  <c:v>1.4860845976780701</c:v>
                </c:pt>
                <c:pt idx="56">
                  <c:v>1.50866574555484</c:v>
                </c:pt>
                <c:pt idx="57">
                  <c:v>1.5315900153778499</c:v>
                </c:pt>
                <c:pt idx="58">
                  <c:v>1.55486262090641</c:v>
                </c:pt>
                <c:pt idx="59">
                  <c:v>1.5784888551232299</c:v>
                </c:pt>
                <c:pt idx="60">
                  <c:v>1.6024740914382101</c:v>
                </c:pt>
                <c:pt idx="61">
                  <c:v>1.62682378491058</c:v>
                </c:pt>
                <c:pt idx="62">
                  <c:v>1.65154347348949</c:v>
                </c:pt>
                <c:pt idx="63">
                  <c:v>1.67663877927359</c:v>
                </c:pt>
                <c:pt idx="64">
                  <c:v>1.70211540978969</c:v>
                </c:pt>
                <c:pt idx="65">
                  <c:v>1.72797915929079</c:v>
                </c:pt>
                <c:pt idx="66">
                  <c:v>1.75423591007395</c:v>
                </c:pt>
                <c:pt idx="67">
                  <c:v>1.78089163381808</c:v>
                </c:pt>
                <c:pt idx="68">
                  <c:v>1.8079523929421499</c:v>
                </c:pt>
                <c:pt idx="69">
                  <c:v>1.83542434198393</c:v>
                </c:pt>
                <c:pt idx="70">
                  <c:v>1.8633137289997901</c:v>
                </c:pt>
                <c:pt idx="71">
                  <c:v>1.8916268969857299</c:v>
                </c:pt>
                <c:pt idx="72">
                  <c:v>1.9203702853199101</c:v>
                </c:pt>
                <c:pt idx="73">
                  <c:v>1.94955043122729</c:v>
                </c:pt>
                <c:pt idx="74">
                  <c:v>1.9791739712663701</c:v>
                </c:pt>
                <c:pt idx="75">
                  <c:v>2.0092476428385302</c:v>
                </c:pt>
                <c:pt idx="76">
                  <c:v>2.0397782857204199</c:v>
                </c:pt>
                <c:pt idx="77">
                  <c:v>2.0707728436195101</c:v>
                </c:pt>
                <c:pt idx="78">
                  <c:v>2.1022383657533399</c:v>
                </c:pt>
                <c:pt idx="79">
                  <c:v>2.1341820084527301</c:v>
                </c:pt>
                <c:pt idx="80">
                  <c:v>2.1666110367894098</c:v>
                </c:pt>
                <c:pt idx="81">
                  <c:v>2.19953282622834</c:v>
                </c:pt>
                <c:pt idx="82">
                  <c:v>2.23295486430509</c:v>
                </c:pt>
                <c:pt idx="83">
                  <c:v>2.26688475232883</c:v>
                </c:pt>
                <c:pt idx="84">
                  <c:v>2.3013302071110902</c:v>
                </c:pt>
                <c:pt idx="85">
                  <c:v>2.3362990627208302</c:v>
                </c:pt>
                <c:pt idx="86">
                  <c:v>2.3717992722661601</c:v>
                </c:pt>
                <c:pt idx="87">
                  <c:v>2.4078389097031798</c:v>
                </c:pt>
                <c:pt idx="88">
                  <c:v>2.4444261716722502</c:v>
                </c:pt>
                <c:pt idx="89">
                  <c:v>2.48156937936219</c:v>
                </c:pt>
                <c:pt idx="90">
                  <c:v>2.5192769804027999</c:v>
                </c:pt>
                <c:pt idx="91">
                  <c:v>2.5575575507861501</c:v>
                </c:pt>
                <c:pt idx="92">
                  <c:v>2.59641979681702</c:v>
                </c:pt>
                <c:pt idx="93">
                  <c:v>2.6358725570930499</c:v>
                </c:pt>
                <c:pt idx="94">
                  <c:v>2.6759248045149202</c:v>
                </c:pt>
                <c:pt idx="95">
                  <c:v>2.7165856483270998</c:v>
                </c:pt>
                <c:pt idx="96">
                  <c:v>2.7578643361895798</c:v>
                </c:pt>
                <c:pt idx="97">
                  <c:v>2.79977025628112</c:v>
                </c:pt>
                <c:pt idx="98">
                  <c:v>2.8423129394344602</c:v>
                </c:pt>
                <c:pt idx="99">
                  <c:v>2.8855020613039</c:v>
                </c:pt>
                <c:pt idx="100">
                  <c:v>2.92934744456596</c:v>
                </c:pt>
                <c:pt idx="101">
                  <c:v>2.97385906115329</c:v>
                </c:pt>
                <c:pt idx="102">
                  <c:v>3.0190470345227101</c:v>
                </c:pt>
                <c:pt idx="103">
                  <c:v>3.0649216419575702</c:v>
                </c:pt>
                <c:pt idx="104">
                  <c:v>3.1114933169052201</c:v>
                </c:pt>
                <c:pt idx="105">
                  <c:v>3.15877265134983</c:v>
                </c:pt>
                <c:pt idx="106">
                  <c:v>3.2067703982214999</c:v>
                </c:pt>
                <c:pt idx="107">
                  <c:v>3.25549747384171</c:v>
                </c:pt>
                <c:pt idx="108">
                  <c:v>3.3049649604061599</c:v>
                </c:pt>
                <c:pt idx="109">
                  <c:v>3.3551841085051701</c:v>
                </c:pt>
                <c:pt idx="110">
                  <c:v>3.4061663396825499</c:v>
                </c:pt>
                <c:pt idx="111">
                  <c:v>3.45792324903308</c:v>
                </c:pt>
                <c:pt idx="112">
                  <c:v>3.5104666078397999</c:v>
                </c:pt>
                <c:pt idx="113">
                  <c:v>3.5638083662510902</c:v>
                </c:pt>
                <c:pt idx="114">
                  <c:v>3.6179606559986102</c:v>
                </c:pt>
                <c:pt idx="115">
                  <c:v>3.6729357931564102</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Microsoft_Excel_Worksheet1!$C$2:$C$10002</c:f>
              <c:numCache>
                <c:formatCode>General</c:formatCode>
                <c:ptCount val="10001"/>
                <c:pt idx="0">
                  <c:v>0.639320243119474</c:v>
                </c:pt>
                <c:pt idx="1">
                  <c:v>0.64977315713402395</c:v>
                </c:pt>
                <c:pt idx="2">
                  <c:v>0.66039647592792505</c:v>
                </c:pt>
                <c:pt idx="3">
                  <c:v>0.67119289952198702</c:v>
                </c:pt>
                <c:pt idx="4">
                  <c:v>0.68216515471136796</c:v>
                </c:pt>
                <c:pt idx="5">
                  <c:v>0.69331599104387698</c:v>
                </c:pt>
                <c:pt idx="6">
                  <c:v>0.70464817530051305</c:v>
                </c:pt>
                <c:pt idx="7">
                  <c:v>0.71616448389055498</c:v>
                </c:pt>
                <c:pt idx="8">
                  <c:v>0.72786769229693105</c:v>
                </c:pt>
                <c:pt idx="9">
                  <c:v>0.73976056027572801</c:v>
                </c:pt>
                <c:pt idx="10">
                  <c:v>0.75184581082343904</c:v>
                </c:pt>
                <c:pt idx="11">
                  <c:v>0.76412609979323498</c:v>
                </c:pt>
                <c:pt idx="12">
                  <c:v>0.77660397112947999</c:v>
                </c:pt>
                <c:pt idx="13">
                  <c:v>0.78928178935362103</c:v>
                </c:pt>
                <c:pt idx="14">
                  <c:v>0.80216157316813697</c:v>
                </c:pt>
                <c:pt idx="15">
                  <c:v>0.81524120213796603</c:v>
                </c:pt>
                <c:pt idx="16">
                  <c:v>0.82851230199145498</c:v>
                </c:pt>
                <c:pt idx="17">
                  <c:v>0.84196557360152902</c:v>
                </c:pt>
                <c:pt idx="18">
                  <c:v>0.85559143630901802</c:v>
                </c:pt>
                <c:pt idx="19">
                  <c:v>0.86938024288750304</c:v>
                </c:pt>
                <c:pt idx="20">
                  <c:v>0.88332258962669796</c:v>
                </c:pt>
                <c:pt idx="21">
                  <c:v>0.89740976577860398</c:v>
                </c:pt>
                <c:pt idx="22">
                  <c:v>0.91163440929365602</c:v>
                </c:pt>
                <c:pt idx="23">
                  <c:v>0.92599147079381505</c:v>
                </c:pt>
                <c:pt idx="24">
                  <c:v>0.94047964108858495</c:v>
                </c:pt>
                <c:pt idx="25">
                  <c:v>0.95510347616869895</c:v>
                </c:pt>
                <c:pt idx="26">
                  <c:v>0.96987656107112097</c:v>
                </c:pt>
                <c:pt idx="27">
                  <c:v>0.98482617634603797</c:v>
                </c:pt>
                <c:pt idx="28">
                  <c:v>1</c:v>
                </c:pt>
                <c:pt idx="29">
                  <c:v>1.0102027977000401</c:v>
                </c:pt>
                <c:pt idx="30">
                  <c:v>1.0210848889001001</c:v>
                </c:pt>
                <c:pt idx="31">
                  <c:v>1.0325286037360899</c:v>
                </c:pt>
                <c:pt idx="32">
                  <c:v>1.0444220091708101</c:v>
                </c:pt>
                <c:pt idx="33">
                  <c:v>1.05666529047803</c:v>
                </c:pt>
                <c:pt idx="34">
                  <c:v>1.06917538983391</c:v>
                </c:pt>
                <c:pt idx="35">
                  <c:v>1.08188794604719</c:v>
                </c:pt>
                <c:pt idx="36">
                  <c:v>1.09475666229005</c:v>
                </c:pt>
                <c:pt idx="37">
                  <c:v>1.1077509648253501</c:v>
                </c:pt>
                <c:pt idx="38">
                  <c:v>1.12085295374981</c:v>
                </c:pt>
                <c:pt idx="39">
                  <c:v>1.13405438331678</c:v>
                </c:pt>
                <c:pt idx="40">
                  <c:v>1.1473540507679201</c:v>
                </c:pt>
                <c:pt idx="41">
                  <c:v>1.1607556992641299</c:v>
                </c:pt>
                <c:pt idx="42">
                  <c:v>1.1742667277076699</c:v>
                </c:pt>
                <c:pt idx="43">
                  <c:v>1.1878976214930299</c:v>
                </c:pt>
                <c:pt idx="44">
                  <c:v>1.20165753468724</c:v>
                </c:pt>
                <c:pt idx="45">
                  <c:v>1.21555358921695</c:v>
                </c:pt>
                <c:pt idx="46">
                  <c:v>1.22959152832119</c:v>
                </c:pt>
                <c:pt idx="47">
                  <c:v>1.2437761402226499</c:v>
                </c:pt>
                <c:pt idx="48">
                  <c:v>1.25811153846287</c:v>
                </c:pt>
                <c:pt idx="49">
                  <c:v>1.2726013518849</c:v>
                </c:pt>
                <c:pt idx="50">
                  <c:v>1.2872488562214</c:v>
                </c:pt>
                <c:pt idx="51">
                  <c:v>1.30205706706535</c:v>
                </c:pt>
                <c:pt idx="52">
                  <c:v>1.3170288067584699</c:v>
                </c:pt>
                <c:pt idx="53">
                  <c:v>1.3321667533208601</c:v>
                </c:pt>
                <c:pt idx="54">
                  <c:v>1.3474734767947101</c:v>
                </c:pt>
                <c:pt idx="55">
                  <c:v>1.3629514666236799</c:v>
                </c:pt>
                <c:pt idx="56">
                  <c:v>1.3786031525515501</c:v>
                </c:pt>
                <c:pt idx="57">
                  <c:v>1.3944309207712799</c:v>
                </c:pt>
                <c:pt idx="58">
                  <c:v>1.41043712654885</c:v>
                </c:pt>
                <c:pt idx="59">
                  <c:v>1.42662410419987</c:v>
                </c:pt>
                <c:pt idx="60">
                  <c:v>1.4429941750569499</c:v>
                </c:pt>
                <c:pt idx="61">
                  <c:v>1.4595496538964501</c:v>
                </c:pt>
                <c:pt idx="62">
                  <c:v>1.47629285417309</c:v>
                </c:pt>
                <c:pt idx="63">
                  <c:v>1.49322609232398</c:v>
                </c:pt>
                <c:pt idx="64">
                  <c:v>1.51035169134042</c:v>
                </c:pt>
                <c:pt idx="65">
                  <c:v>1.5276719837592601</c:v>
                </c:pt>
                <c:pt idx="66">
                  <c:v>1.5451893141908499</c:v>
                </c:pt>
                <c:pt idx="67">
                  <c:v>1.5629060414745899</c:v>
                </c:pt>
                <c:pt idx="68">
                  <c:v>1.5808245405336201</c:v>
                </c:pt>
                <c:pt idx="69">
                  <c:v>1.5989472039847501</c:v>
                </c:pt>
                <c:pt idx="70">
                  <c:v>1.61727644354862</c:v>
                </c:pt>
                <c:pt idx="71">
                  <c:v>1.63581469129563</c:v>
                </c:pt>
                <c:pt idx="72">
                  <c:v>1.65456440075662</c:v>
                </c:pt>
                <c:pt idx="73">
                  <c:v>1.67352804792157</c:v>
                </c:pt>
                <c:pt idx="74">
                  <c:v>1.6927081321451201</c:v>
                </c:pt>
                <c:pt idx="75">
                  <c:v>1.7121071769746701</c:v>
                </c:pt>
                <c:pt idx="76">
                  <c:v>1.7317277309135499</c:v>
                </c:pt>
                <c:pt idx="77">
                  <c:v>1.75157236812995</c:v>
                </c:pt>
                <c:pt idx="78">
                  <c:v>1.7716436891203</c:v>
                </c:pt>
                <c:pt idx="79">
                  <c:v>1.79194432133429</c:v>
                </c:pt>
                <c:pt idx="80">
                  <c:v>1.8124769197677899</c:v>
                </c:pt>
                <c:pt idx="81">
                  <c:v>1.83324416752862</c:v>
                </c:pt>
                <c:pt idx="82">
                  <c:v>1.8542487763796001</c:v>
                </c:pt>
                <c:pt idx="83">
                  <c:v>1.87549348726246</c:v>
                </c:pt>
                <c:pt idx="84">
                  <c:v>1.8969810708058401</c:v>
                </c:pt>
                <c:pt idx="85">
                  <c:v>1.91871432781982</c:v>
                </c:pt>
                <c:pt idx="86">
                  <c:v>1.94069608977953</c:v>
                </c:pt>
                <c:pt idx="87">
                  <c:v>1.96292921929953</c:v>
                </c:pt>
                <c:pt idx="88">
                  <c:v>1.98541661060084</c:v>
                </c:pt>
                <c:pt idx="89">
                  <c:v>2.00816118997197</c:v>
                </c:pt>
                <c:pt idx="90">
                  <c:v>2.0311659162252398</c:v>
                </c:pt>
                <c:pt idx="91">
                  <c:v>2.0544337811495201</c:v>
                </c:pt>
                <c:pt idx="92">
                  <c:v>2.0779678099603598</c:v>
                </c:pt>
                <c:pt idx="93">
                  <c:v>2.1017710617482401</c:v>
                </c:pt>
                <c:pt idx="94">
                  <c:v>2.12584662992588</c:v>
                </c:pt>
                <c:pt idx="95">
                  <c:v>2.1501976426751499</c:v>
                </c:pt>
                <c:pt idx="96">
                  <c:v>2.1748272633941199</c:v>
                </c:pt>
                <c:pt idx="97">
                  <c:v>2.1997386911448702</c:v>
                </c:pt>
                <c:pt idx="98">
                  <c:v>2.2249351611025201</c:v>
                </c:pt>
                <c:pt idx="99">
                  <c:v>2.25041994500581</c:v>
                </c:pt>
                <c:pt idx="100">
                  <c:v>2.2761963516096699</c:v>
                </c:pt>
                <c:pt idx="101">
                  <c:v>2.3022677271401002</c:v>
                </c:pt>
                <c:pt idx="102">
                  <c:v>2.3286374557516898</c:v>
                </c:pt>
                <c:pt idx="103">
                  <c:v>2.3553089599880401</c:v>
                </c:pt>
                <c:pt idx="104">
                  <c:v>2.3822857012453</c:v>
                </c:pt>
                <c:pt idx="105">
                  <c:v>2.40957118023915</c:v>
                </c:pt>
                <c:pt idx="106">
                  <c:v>2.4371689374753398</c:v>
                </c:pt>
                <c:pt idx="107">
                  <c:v>2.4650825537240602</c:v>
                </c:pt>
                <c:pt idx="108">
                  <c:v>2.4933156504983098</c:v>
                </c:pt>
                <c:pt idx="109">
                  <c:v>2.5218718905364099</c:v>
                </c:pt>
                <c:pt idx="110">
                  <c:v>2.5507549782888601</c:v>
                </c:pt>
                <c:pt idx="111">
                  <c:v>2.5799686604096999</c:v>
                </c:pt>
                <c:pt idx="112">
                  <c:v>2.6095167262524099</c:v>
                </c:pt>
                <c:pt idx="113">
                  <c:v>2.6394030083706901</c:v>
                </c:pt>
                <c:pt idx="114">
                  <c:v>2.6696313830240501</c:v>
                </c:pt>
                <c:pt idx="115">
                  <c:v>2.7002057706884601</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Microsoft_Excel_Worksheet1!$D$2:$D$10002</c:f>
              <c:numCache>
                <c:formatCode>General</c:formatCode>
                <c:ptCount val="10001"/>
                <c:pt idx="0">
                  <c:v>0.87877591587463599</c:v>
                </c:pt>
                <c:pt idx="1">
                  <c:v>0.88180408930189902</c:v>
                </c:pt>
                <c:pt idx="2">
                  <c:v>0.88484336854620604</c:v>
                </c:pt>
                <c:pt idx="3">
                  <c:v>0.88789388874492203</c:v>
                </c:pt>
                <c:pt idx="4">
                  <c:v>0.89095580417979003</c:v>
                </c:pt>
                <c:pt idx="5">
                  <c:v>0.89402929304821699</c:v>
                </c:pt>
                <c:pt idx="6">
                  <c:v>0.89711456374458798</c:v>
                </c:pt>
                <c:pt idx="7">
                  <c:v>0.90021186323947799</c:v>
                </c:pt>
                <c:pt idx="8">
                  <c:v>0.90332148842124704</c:v>
                </c:pt>
                <c:pt idx="9">
                  <c:v>0.90644380169637395</c:v>
                </c:pt>
                <c:pt idx="10">
                  <c:v>0.90957925283511598</c:v>
                </c:pt>
                <c:pt idx="11">
                  <c:v>0.91272841018144601</c:v>
                </c:pt>
                <c:pt idx="12">
                  <c:v>0.91589200625825395</c:v>
                </c:pt>
                <c:pt idx="13">
                  <c:v>0.919071006134906</c:v>
                </c:pt>
                <c:pt idx="14">
                  <c:v>0.92226708734714202</c:v>
                </c:pt>
                <c:pt idx="15">
                  <c:v>0.925504889314265</c:v>
                </c:pt>
                <c:pt idx="16">
                  <c:v>0.92884449695789995</c:v>
                </c:pt>
                <c:pt idx="17">
                  <c:v>0.93234958679302105</c:v>
                </c:pt>
                <c:pt idx="18">
                  <c:v>0.93608435141739799</c:v>
                </c:pt>
                <c:pt idx="19">
                  <c:v>0.94011340422021805</c:v>
                </c:pt>
                <c:pt idx="20">
                  <c:v>0.944501642746716</c:v>
                </c:pt>
                <c:pt idx="21">
                  <c:v>0.94931402887169702</c:v>
                </c:pt>
                <c:pt idx="22">
                  <c:v>0.954615221731686</c:v>
                </c:pt>
                <c:pt idx="23">
                  <c:v>0.96046896494297695</c:v>
                </c:pt>
                <c:pt idx="24">
                  <c:v>0.96693707699823195</c:v>
                </c:pt>
                <c:pt idx="25">
                  <c:v>0.97407781596941101</c:v>
                </c:pt>
                <c:pt idx="26">
                  <c:v>0.98194328320504798</c:v>
                </c:pt>
                <c:pt idx="27">
                  <c:v>0.99057540956679402</c:v>
                </c:pt>
                <c:pt idx="28">
                  <c:v>1</c:v>
                </c:pt>
                <c:pt idx="29">
                  <c:v>1.01547213624091</c:v>
                </c:pt>
                <c:pt idx="30">
                  <c:v>1.03133052394846</c:v>
                </c:pt>
                <c:pt idx="31">
                  <c:v>1.04766428502744</c:v>
                </c:pt>
                <c:pt idx="32">
                  <c:v>1.0645569402672601</c:v>
                </c:pt>
                <c:pt idx="33">
                  <c:v>1.08207938262379</c:v>
                </c:pt>
                <c:pt idx="34">
                  <c:v>1.1002846141117599</c:v>
                </c:pt>
                <c:pt idx="35">
                  <c:v>1.1192052021844101</c:v>
                </c:pt>
                <c:pt idx="36">
                  <c:v>1.13885332974454</c:v>
                </c:pt>
                <c:pt idx="37">
                  <c:v>1.15922257787476</c:v>
                </c:pt>
                <c:pt idx="38">
                  <c:v>1.18029044341067</c:v>
                </c:pt>
                <c:pt idx="39">
                  <c:v>1.2020208579765199</c:v>
                </c:pt>
                <c:pt idx="40">
                  <c:v>1.22436633475395</c:v>
                </c:pt>
                <c:pt idx="41">
                  <c:v>1.24726964357602</c:v>
                </c:pt>
                <c:pt idx="42">
                  <c:v>1.2706718115157301</c:v>
                </c:pt>
                <c:pt idx="43">
                  <c:v>1.29455388354743</c:v>
                </c:pt>
                <c:pt idx="44">
                  <c:v>1.31891687273082</c:v>
                </c:pt>
                <c:pt idx="45">
                  <c:v>1.3437640604777299</c:v>
                </c:pt>
                <c:pt idx="46">
                  <c:v>1.3691002908205201</c:v>
                </c:pt>
                <c:pt idx="47">
                  <c:v>1.3949315500753401</c:v>
                </c:pt>
                <c:pt idx="48">
                  <c:v>1.42126468990294</c:v>
                </c:pt>
                <c:pt idx="49">
                  <c:v>1.44810724078465</c:v>
                </c:pt>
                <c:pt idx="50">
                  <c:v>1.4754672839565901</c:v>
                </c:pt>
                <c:pt idx="51">
                  <c:v>1.5033533620263999</c:v>
                </c:pt>
                <c:pt idx="52">
                  <c:v>1.53177441573832</c:v>
                </c:pt>
                <c:pt idx="53">
                  <c:v>1.5607397387644699</c:v>
                </c:pt>
                <c:pt idx="54">
                  <c:v>1.5902589451507501</c:v>
                </c:pt>
                <c:pt idx="55">
                  <c:v>1.62034194579707</c:v>
                </c:pt>
                <c:pt idx="56">
                  <c:v>1.65099893148941</c:v>
                </c:pt>
                <c:pt idx="57">
                  <c:v>1.68224036075421</c:v>
                </c:pt>
                <c:pt idx="58">
                  <c:v>1.7140769513118801</c:v>
                </c:pt>
                <c:pt idx="59">
                  <c:v>1.74651967425272</c:v>
                </c:pt>
                <c:pt idx="60">
                  <c:v>1.7795797502989801</c:v>
                </c:pt>
                <c:pt idx="61">
                  <c:v>1.8132686476855799</c:v>
                </c:pt>
                <c:pt idx="62">
                  <c:v>1.8475980813126101</c:v>
                </c:pt>
                <c:pt idx="63">
                  <c:v>1.8825800129094801</c:v>
                </c:pt>
                <c:pt idx="64">
                  <c:v>1.9182266520139399</c:v>
                </c:pt>
                <c:pt idx="65">
                  <c:v>1.95455045761566</c:v>
                </c:pt>
                <c:pt idx="66">
                  <c:v>1.9915641403490001</c:v>
                </c:pt>
                <c:pt idx="67">
                  <c:v>2.0292806651453401</c:v>
                </c:pt>
                <c:pt idx="68">
                  <c:v>2.06771325427543</c:v>
                </c:pt>
                <c:pt idx="69">
                  <c:v>2.10687539072695</c:v>
                </c:pt>
                <c:pt idx="70">
                  <c:v>2.1467808218742102</c:v>
                </c:pt>
                <c:pt idx="71">
                  <c:v>2.1874435634061502</c:v>
                </c:pt>
                <c:pt idx="72">
                  <c:v>2.2288779034852002</c:v>
                </c:pt>
                <c:pt idx="73">
                  <c:v>2.2710984071159501</c:v>
                </c:pt>
                <c:pt idx="74">
                  <c:v>2.3141199207061298</c:v>
                </c:pt>
                <c:pt idx="75">
                  <c:v>2.35795757680649</c:v>
                </c:pt>
                <c:pt idx="76">
                  <c:v>2.4026267990185999</c:v>
                </c:pt>
                <c:pt idx="77">
                  <c:v>2.4481433070619798</c:v>
                </c:pt>
                <c:pt idx="78">
                  <c:v>2.4945231219939501</c:v>
                </c:pt>
                <c:pt idx="79">
                  <c:v>2.54178257157669</c:v>
                </c:pt>
                <c:pt idx="80">
                  <c:v>2.5899382957875701</c:v>
                </c:pt>
                <c:pt idx="81">
                  <c:v>2.6390072524698098</c:v>
                </c:pt>
                <c:pt idx="82">
                  <c:v>2.6890067231210799</c:v>
                </c:pt>
                <c:pt idx="83">
                  <c:v>2.7399543188186102</c:v>
                </c:pt>
                <c:pt idx="84">
                  <c:v>2.79186798628001</c:v>
                </c:pt>
                <c:pt idx="85">
                  <c:v>2.8447660140591799</c:v>
                </c:pt>
                <c:pt idx="86">
                  <c:v>2.8986670388774498</c:v>
                </c:pt>
                <c:pt idx="87">
                  <c:v>2.95359005209037</c:v>
                </c:pt>
                <c:pt idx="88">
                  <c:v>3.0095544062905701</c:v>
                </c:pt>
                <c:pt idx="89">
                  <c:v>3.06657982204805</c:v>
                </c:pt>
                <c:pt idx="90">
                  <c:v>3.1246863947886698</c:v>
                </c:pt>
                <c:pt idx="91">
                  <c:v>3.1838946018125101</c:v>
                </c:pt>
                <c:pt idx="92">
                  <c:v>3.24422530945363</c:v>
                </c:pt>
                <c:pt idx="93">
                  <c:v>3.30569978038289</c:v>
                </c:pt>
                <c:pt idx="94">
                  <c:v>3.3683396810558701</c:v>
                </c:pt>
                <c:pt idx="95">
                  <c:v>3.43216708930776</c:v>
                </c:pt>
                <c:pt idx="96">
                  <c:v>3.4972045020975502</c:v>
                </c:pt>
                <c:pt idx="97">
                  <c:v>3.5634748434036698</c:v>
                </c:pt>
                <c:pt idx="98">
                  <c:v>3.6310014722736002</c:v>
                </c:pt>
                <c:pt idx="99">
                  <c:v>3.6998081910296801</c:v>
                </c:pt>
                <c:pt idx="100">
                  <c:v>3.7699192536341601</c:v>
                </c:pt>
                <c:pt idx="101">
                  <c:v>3.8413593742155401</c:v>
                </c:pt>
                <c:pt idx="102">
                  <c:v>3.9141537357596698</c:v>
                </c:pt>
                <c:pt idx="103">
                  <c:v>3.9883279989677498</c:v>
                </c:pt>
                <c:pt idx="104">
                  <c:v>4.0639083112848402</c:v>
                </c:pt>
                <c:pt idx="105">
                  <c:v>4.1409213161012897</c:v>
                </c:pt>
                <c:pt idx="106">
                  <c:v>4.2193941621306701</c:v>
                </c:pt>
                <c:pt idx="107">
                  <c:v>4.2993545129669801</c:v>
                </c:pt>
                <c:pt idx="108">
                  <c:v>4.3808305568248098</c:v>
                </c:pt>
                <c:pt idx="109">
                  <c:v>4.4638510164650702</c:v>
                </c:pt>
                <c:pt idx="110">
                  <c:v>4.5484451593110098</c:v>
                </c:pt>
                <c:pt idx="111">
                  <c:v>4.6346428077559096</c:v>
                </c:pt>
                <c:pt idx="112">
                  <c:v>4.7224743496686203</c:v>
                </c:pt>
                <c:pt idx="113">
                  <c:v>4.8119707490980996</c:v>
                </c:pt>
                <c:pt idx="114">
                  <c:v>4.9031635571823804</c:v>
                </c:pt>
                <c:pt idx="115">
                  <c:v>4.9960849232649096</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6"/>
          <c:min val="1"/>
        </c:scaling>
        <c:delete val="0"/>
        <c:axPos val="b"/>
        <c:title>
          <c:tx>
            <c:rich>
              <a:bodyPr/>
              <a:lstStyle/>
              <a:p>
                <a:pPr>
                  <a:defRPr sz="1700">
                    <a:solidFill>
                      <a:schemeClr val="bg2"/>
                    </a:solidFill>
                  </a:defRPr>
                </a:pPr>
                <a:r>
                  <a:rPr lang="en-US" sz="1700">
                    <a:solidFill>
                      <a:schemeClr val="bg2"/>
                    </a:solidFill>
                  </a:rPr>
                  <a:t>Organ preservation</a:t>
                </a:r>
                <a:r>
                  <a:rPr lang="en-US" sz="1700" baseline="0">
                    <a:solidFill>
                      <a:schemeClr val="bg2"/>
                    </a:solidFill>
                  </a:rPr>
                  <a:t> time </a:t>
                </a:r>
                <a:r>
                  <a:rPr lang="en-US" sz="1700">
                    <a:solidFill>
                      <a:schemeClr val="bg2"/>
                    </a:solidFill>
                  </a:rPr>
                  <a:t>(</a:t>
                </a:r>
                <a:r>
                  <a:rPr lang="en-US" sz="1700" b="1" i="0" u="none" strike="noStrike" kern="1200" baseline="0">
                    <a:solidFill>
                      <a:schemeClr val="bg2"/>
                    </a:solidFill>
                  </a:rPr>
                  <a:t>hours</a:t>
                </a:r>
                <a:r>
                  <a:rPr lang="en-US" sz="1700">
                    <a:solidFill>
                      <a:schemeClr val="bg2"/>
                    </a:solidFill>
                  </a:rPr>
                  <a:t>)</a:t>
                </a: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Microsoft_Excel_Worksheet1!$B$2:$B$9852</c:f>
              <c:numCache>
                <c:formatCode>General</c:formatCode>
                <c:ptCount val="9836"/>
                <c:pt idx="0">
                  <c:v>3.6210130427520402</c:v>
                </c:pt>
                <c:pt idx="1">
                  <c:v>2.7011177386532998</c:v>
                </c:pt>
                <c:pt idx="2">
                  <c:v>2.0149159784639701</c:v>
                </c:pt>
                <c:pt idx="3">
                  <c:v>1.50421390790821</c:v>
                </c:pt>
                <c:pt idx="4">
                  <c:v>1.15531854418617</c:v>
                </c:pt>
                <c:pt idx="5">
                  <c:v>0.96971836091096697</c:v>
                </c:pt>
                <c:pt idx="6">
                  <c:v>0.91581658250361697</c:v>
                </c:pt>
                <c:pt idx="7">
                  <c:v>0.93770143968634401</c:v>
                </c:pt>
                <c:pt idx="8">
                  <c:v>0.99516716213312295</c:v>
                </c:pt>
                <c:pt idx="9">
                  <c:v>1.0601493470655601</c:v>
                </c:pt>
                <c:pt idx="10">
                  <c:v>1.12937472301078</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Microsoft_Excel_Worksheet1!$C$2:$C$9852</c:f>
              <c:numCache>
                <c:formatCode>General</c:formatCode>
                <c:ptCount val="9836"/>
                <c:pt idx="0">
                  <c:v>2.4392428824025298</c:v>
                </c:pt>
                <c:pt idx="1">
                  <c:v>1.9917380395319</c:v>
                </c:pt>
                <c:pt idx="2">
                  <c:v>1.6261541088642699</c:v>
                </c:pt>
                <c:pt idx="3">
                  <c:v>1.3279292935974001</c:v>
                </c:pt>
                <c:pt idx="4">
                  <c:v>1.1049205850083199</c:v>
                </c:pt>
                <c:pt idx="5">
                  <c:v>0.95926013537238797</c:v>
                </c:pt>
                <c:pt idx="6">
                  <c:v>0.87004129725621704</c:v>
                </c:pt>
                <c:pt idx="7">
                  <c:v>0.84703923129343395</c:v>
                </c:pt>
                <c:pt idx="8">
                  <c:v>0.84483026543377704</c:v>
                </c:pt>
                <c:pt idx="9">
                  <c:v>0.842919262189605</c:v>
                </c:pt>
                <c:pt idx="10">
                  <c:v>0.84020611989016303</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Microsoft_Excel_Worksheet1!$D$2:$D$9852</c:f>
              <c:numCache>
                <c:formatCode>General</c:formatCode>
                <c:ptCount val="9836"/>
                <c:pt idx="0">
                  <c:v>5.3753300052129296</c:v>
                </c:pt>
                <c:pt idx="1">
                  <c:v>3.6631509230913899</c:v>
                </c:pt>
                <c:pt idx="2">
                  <c:v>2.4966184804617799</c:v>
                </c:pt>
                <c:pt idx="3">
                  <c:v>1.70390057034956</c:v>
                </c:pt>
                <c:pt idx="4">
                  <c:v>1.2080152697402999</c:v>
                </c:pt>
                <c:pt idx="5">
                  <c:v>0.98029060607507001</c:v>
                </c:pt>
                <c:pt idx="6">
                  <c:v>0.96400023244139399</c:v>
                </c:pt>
                <c:pt idx="7">
                  <c:v>1.03806760950986</c:v>
                </c:pt>
                <c:pt idx="8">
                  <c:v>1.17225639410491</c:v>
                </c:pt>
                <c:pt idx="9">
                  <c:v>1.3333621480709601</c:v>
                </c:pt>
                <c:pt idx="10">
                  <c:v>1.5180647162417999</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185"/>
          <c:min val="15"/>
        </c:scaling>
        <c:delete val="0"/>
        <c:axPos val="b"/>
        <c:title>
          <c:tx>
            <c:rich>
              <a:bodyPr/>
              <a:lstStyle/>
              <a:p>
                <a:pPr>
                  <a:defRPr sz="1700">
                    <a:solidFill>
                      <a:schemeClr val="bg2"/>
                    </a:solidFill>
                  </a:defRPr>
                </a:pPr>
                <a:r>
                  <a:rPr lang="en-US" sz="1700">
                    <a:solidFill>
                      <a:schemeClr val="bg2"/>
                    </a:solidFill>
                  </a:rPr>
                  <a:t>Recipient eGFR (</a:t>
                </a:r>
                <a:r>
                  <a:rPr lang="en-US" sz="1700" b="1" i="0" u="none" strike="noStrike" kern="1200" baseline="0">
                    <a:solidFill>
                      <a:schemeClr val="bg2"/>
                    </a:solidFill>
                  </a:rPr>
                  <a:t>mL/min/1.73m</a:t>
                </a:r>
                <a:r>
                  <a:rPr lang="en-US" sz="1700" b="1" i="0" u="none" strike="noStrike" kern="1200" baseline="30000">
                    <a:solidFill>
                      <a:schemeClr val="bg2"/>
                    </a:solidFill>
                  </a:rPr>
                  <a:t>2</a:t>
                </a:r>
                <a:r>
                  <a:rPr lang="en-US" sz="1700">
                    <a:solidFill>
                      <a:schemeClr val="bg2"/>
                    </a:solidFill>
                  </a:rPr>
                  <a:t>)</a:t>
                </a:r>
              </a:p>
            </c:rich>
          </c:tx>
          <c:layout>
            <c:manualLayout>
              <c:xMode val="edge"/>
              <c:yMode val="edge"/>
              <c:x val="0.34319613457408726"/>
              <c:y val="0.8858202400129260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5"/>
        <c:minorUnit val="5"/>
      </c:valAx>
      <c:valAx>
        <c:axId val="554660672"/>
        <c:scaling>
          <c:orientation val="minMax"/>
          <c:max val="4.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Microsoft_Excel_Worksheet1!$A$2:$A$9780</c:f>
              <c:numCache>
                <c:formatCode>General</c:formatCode>
                <c:ptCount val="9764"/>
                <c:pt idx="0">
                  <c:v>0</c:v>
                </c:pt>
                <c:pt idx="1">
                  <c:v>10</c:v>
                </c:pt>
                <c:pt idx="2">
                  <c:v>20</c:v>
                </c:pt>
                <c:pt idx="3">
                  <c:v>30</c:v>
                </c:pt>
                <c:pt idx="4">
                  <c:v>50</c:v>
                </c:pt>
                <c:pt idx="5">
                  <c:v>60</c:v>
                </c:pt>
                <c:pt idx="6">
                  <c:v>70</c:v>
                </c:pt>
                <c:pt idx="7">
                  <c:v>80</c:v>
                </c:pt>
                <c:pt idx="8">
                  <c:v>85</c:v>
                </c:pt>
                <c:pt idx="9">
                  <c:v>90</c:v>
                </c:pt>
                <c:pt idx="10">
                  <c:v>95</c:v>
                </c:pt>
                <c:pt idx="11">
                  <c:v>96</c:v>
                </c:pt>
                <c:pt idx="12">
                  <c:v>98</c:v>
                </c:pt>
                <c:pt idx="13">
                  <c:v>100</c:v>
                </c:pt>
              </c:numCache>
            </c:numRef>
          </c:xVal>
          <c:yVal>
            <c:numRef>
              <c:f>Microsoft_Excel_Worksheet1!$B$2:$B$9780</c:f>
              <c:numCache>
                <c:formatCode>General</c:formatCode>
                <c:ptCount val="9764"/>
                <c:pt idx="0">
                  <c:v>1</c:v>
                </c:pt>
                <c:pt idx="1">
                  <c:v>1.0535840613074501</c:v>
                </c:pt>
                <c:pt idx="2">
                  <c:v>1.1143773338715699</c:v>
                </c:pt>
                <c:pt idx="3">
                  <c:v>1.1879088571190399</c:v>
                </c:pt>
                <c:pt idx="4">
                  <c:v>1.3931029274457201</c:v>
                </c:pt>
                <c:pt idx="5">
                  <c:v>1.52884886117826</c:v>
                </c:pt>
                <c:pt idx="6">
                  <c:v>1.68895525872337</c:v>
                </c:pt>
                <c:pt idx="7">
                  <c:v>1.8750269120440699</c:v>
                </c:pt>
                <c:pt idx="8">
                  <c:v>1.9782125451871799</c:v>
                </c:pt>
                <c:pt idx="9">
                  <c:v>2.0883157464064799</c:v>
                </c:pt>
                <c:pt idx="10">
                  <c:v>2.2053883745871699</c:v>
                </c:pt>
                <c:pt idx="11">
                  <c:v>2.2296394915031899</c:v>
                </c:pt>
                <c:pt idx="12">
                  <c:v>2.2789755926770798</c:v>
                </c:pt>
                <c:pt idx="13">
                  <c:v>2.3294198321084401</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Microsoft_Excel_Worksheet1!$A$2:$A$9780</c:f>
              <c:numCache>
                <c:formatCode>General</c:formatCode>
                <c:ptCount val="9764"/>
                <c:pt idx="0">
                  <c:v>0</c:v>
                </c:pt>
                <c:pt idx="1">
                  <c:v>10</c:v>
                </c:pt>
                <c:pt idx="2">
                  <c:v>20</c:v>
                </c:pt>
                <c:pt idx="3">
                  <c:v>30</c:v>
                </c:pt>
                <c:pt idx="4">
                  <c:v>50</c:v>
                </c:pt>
                <c:pt idx="5">
                  <c:v>60</c:v>
                </c:pt>
                <c:pt idx="6">
                  <c:v>70</c:v>
                </c:pt>
                <c:pt idx="7">
                  <c:v>80</c:v>
                </c:pt>
                <c:pt idx="8">
                  <c:v>85</c:v>
                </c:pt>
                <c:pt idx="9">
                  <c:v>90</c:v>
                </c:pt>
                <c:pt idx="10">
                  <c:v>95</c:v>
                </c:pt>
                <c:pt idx="11">
                  <c:v>96</c:v>
                </c:pt>
                <c:pt idx="12">
                  <c:v>98</c:v>
                </c:pt>
                <c:pt idx="13">
                  <c:v>100</c:v>
                </c:pt>
              </c:numCache>
            </c:numRef>
          </c:xVal>
          <c:yVal>
            <c:numRef>
              <c:f>Microsoft_Excel_Worksheet1!$C$2:$C$9780</c:f>
              <c:numCache>
                <c:formatCode>General</c:formatCode>
                <c:ptCount val="9764"/>
                <c:pt idx="0">
                  <c:v>1</c:v>
                </c:pt>
                <c:pt idx="1">
                  <c:v>0.88710097099272101</c:v>
                </c:pt>
                <c:pt idx="2">
                  <c:v>0.809422478729244</c:v>
                </c:pt>
                <c:pt idx="3">
                  <c:v>0.78083787081066403</c:v>
                </c:pt>
                <c:pt idx="4">
                  <c:v>0.89845280708596198</c:v>
                </c:pt>
                <c:pt idx="5">
                  <c:v>1.0326178561772501</c:v>
                </c:pt>
                <c:pt idx="6">
                  <c:v>1.18208989145106</c:v>
                </c:pt>
                <c:pt idx="7">
                  <c:v>1.2763581656090901</c:v>
                </c:pt>
                <c:pt idx="8">
                  <c:v>1.28646040999045</c:v>
                </c:pt>
                <c:pt idx="9">
                  <c:v>1.2746351908062299</c:v>
                </c:pt>
                <c:pt idx="10">
                  <c:v>1.2470753783176201</c:v>
                </c:pt>
                <c:pt idx="11">
                  <c:v>1.2402215887038199</c:v>
                </c:pt>
                <c:pt idx="12">
                  <c:v>1.2255249978984899</c:v>
                </c:pt>
                <c:pt idx="13">
                  <c:v>1.20976667549587</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Microsoft_Excel_Worksheet1!$A$2:$A$9780</c:f>
              <c:numCache>
                <c:formatCode>General</c:formatCode>
                <c:ptCount val="9764"/>
                <c:pt idx="0">
                  <c:v>0</c:v>
                </c:pt>
                <c:pt idx="1">
                  <c:v>10</c:v>
                </c:pt>
                <c:pt idx="2">
                  <c:v>20</c:v>
                </c:pt>
                <c:pt idx="3">
                  <c:v>30</c:v>
                </c:pt>
                <c:pt idx="4">
                  <c:v>50</c:v>
                </c:pt>
                <c:pt idx="5">
                  <c:v>60</c:v>
                </c:pt>
                <c:pt idx="6">
                  <c:v>70</c:v>
                </c:pt>
                <c:pt idx="7">
                  <c:v>80</c:v>
                </c:pt>
                <c:pt idx="8">
                  <c:v>85</c:v>
                </c:pt>
                <c:pt idx="9">
                  <c:v>90</c:v>
                </c:pt>
                <c:pt idx="10">
                  <c:v>95</c:v>
                </c:pt>
                <c:pt idx="11">
                  <c:v>96</c:v>
                </c:pt>
                <c:pt idx="12">
                  <c:v>98</c:v>
                </c:pt>
                <c:pt idx="13">
                  <c:v>100</c:v>
                </c:pt>
              </c:numCache>
            </c:numRef>
          </c:xVal>
          <c:yVal>
            <c:numRef>
              <c:f>Microsoft_Excel_Worksheet1!$D$2:$D$9780</c:f>
              <c:numCache>
                <c:formatCode>General</c:formatCode>
                <c:ptCount val="9764"/>
                <c:pt idx="0">
                  <c:v>1</c:v>
                </c:pt>
                <c:pt idx="1">
                  <c:v>1.25131119290614</c:v>
                </c:pt>
                <c:pt idx="2">
                  <c:v>1.5342257904627801</c:v>
                </c:pt>
                <c:pt idx="3">
                  <c:v>1.8071964815907799</c:v>
                </c:pt>
                <c:pt idx="4">
                  <c:v>2.1600864855132502</c:v>
                </c:pt>
                <c:pt idx="5">
                  <c:v>2.26354679646836</c:v>
                </c:pt>
                <c:pt idx="6">
                  <c:v>2.41315815878241</c:v>
                </c:pt>
                <c:pt idx="7">
                  <c:v>2.75449792669425</c:v>
                </c:pt>
                <c:pt idx="8">
                  <c:v>3.0419318336932002</c:v>
                </c:pt>
                <c:pt idx="9">
                  <c:v>3.4214202527476099</c:v>
                </c:pt>
                <c:pt idx="10">
                  <c:v>3.90011539585177</c:v>
                </c:pt>
                <c:pt idx="11">
                  <c:v>4.0083903613274501</c:v>
                </c:pt>
                <c:pt idx="12">
                  <c:v>4.2379631267611604</c:v>
                </c:pt>
                <c:pt idx="13">
                  <c:v>4.4853250334375296</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100"/>
          <c:min val="0"/>
        </c:scaling>
        <c:delete val="0"/>
        <c:axPos val="b"/>
        <c:title>
          <c:tx>
            <c:rich>
              <a:bodyPr/>
              <a:lstStyle/>
              <a:p>
                <a:pPr>
                  <a:defRPr sz="1700">
                    <a:solidFill>
                      <a:schemeClr val="bg2"/>
                    </a:solidFill>
                  </a:defRPr>
                </a:pPr>
                <a:r>
                  <a:rPr lang="en-US" sz="1700">
                    <a:solidFill>
                      <a:schemeClr val="bg2"/>
                    </a:solidFill>
                  </a:rPr>
                  <a:t>Peak PRA/CPRA (%)</a:t>
                </a:r>
              </a:p>
            </c:rich>
          </c:tx>
          <c:layout>
            <c:manualLayout>
              <c:xMode val="edge"/>
              <c:yMode val="edge"/>
              <c:x val="0.3962264376043903"/>
              <c:y val="0.8858202400129260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52856248959054253"/>
          <c:h val="0.79290697572563107"/>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36E-2"/>
                  <c:y val="-6.421961363913359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1.1479433566261878E-2"/>
                  <c:y val="-4.71356595042559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0.42199999999999999</c:v>
                </c:pt>
                <c:pt idx="1">
                  <c:v>5.1999999999999998E-2</c:v>
                </c:pt>
                <c:pt idx="2">
                  <c:v>0.13800000000000001</c:v>
                </c:pt>
                <c:pt idx="3">
                  <c:v>0.38800000000000001</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Microsoft_Excel_Worksheet1!$B$2:$B$10002</c:f>
              <c:numCache>
                <c:formatCode>General</c:formatCode>
                <c:ptCount val="10001"/>
                <c:pt idx="0">
                  <c:v>0.74859002030960198</c:v>
                </c:pt>
                <c:pt idx="1">
                  <c:v>0.75536151922256201</c:v>
                </c:pt>
                <c:pt idx="2">
                  <c:v>0.76219427088573699</c:v>
                </c:pt>
                <c:pt idx="3">
                  <c:v>0.76908882937134404</c:v>
                </c:pt>
                <c:pt idx="4">
                  <c:v>0.776045753763554</c:v>
                </c:pt>
                <c:pt idx="5">
                  <c:v>0.78306560820382998</c:v>
                </c:pt>
                <c:pt idx="6">
                  <c:v>0.79014896193667195</c:v>
                </c:pt>
                <c:pt idx="7">
                  <c:v>0.79729638935577796</c:v>
                </c:pt>
                <c:pt idx="8">
                  <c:v>0.80450847005062298</c:v>
                </c:pt>
                <c:pt idx="9">
                  <c:v>0.81178578885345898</c:v>
                </c:pt>
                <c:pt idx="10">
                  <c:v>0.81912893588673596</c:v>
                </c:pt>
                <c:pt idx="11">
                  <c:v>0.82653850661095696</c:v>
                </c:pt>
                <c:pt idx="12">
                  <c:v>0.83401510187296801</c:v>
                </c:pt>
                <c:pt idx="13">
                  <c:v>0.84155932795467303</c:v>
                </c:pt>
                <c:pt idx="14">
                  <c:v>0.84917179662220799</c:v>
                </c:pt>
                <c:pt idx="15">
                  <c:v>0.85685312517553902</c:v>
                </c:pt>
                <c:pt idx="16">
                  <c:v>0.86460393649852696</c:v>
                </c:pt>
                <c:pt idx="17">
                  <c:v>0.87242485910943601</c:v>
                </c:pt>
                <c:pt idx="18">
                  <c:v>0.88031652721189702</c:v>
                </c:pt>
                <c:pt idx="19">
                  <c:v>0.888280854893159</c:v>
                </c:pt>
                <c:pt idx="20">
                  <c:v>0.89633308109354803</c:v>
                </c:pt>
                <c:pt idx="21">
                  <c:v>0.90449688135225503</c:v>
                </c:pt>
                <c:pt idx="22">
                  <c:v>0.91279687468987403</c:v>
                </c:pt>
                <c:pt idx="23">
                  <c:v>0.921258556130504</c:v>
                </c:pt>
                <c:pt idx="24">
                  <c:v>0.92990833553017904</c:v>
                </c:pt>
                <c:pt idx="25">
                  <c:v>0.93877358373498998</c:v>
                </c:pt>
                <c:pt idx="26">
                  <c:v>0.94788268652153496</c:v>
                </c:pt>
                <c:pt idx="27">
                  <c:v>0.95726510680958099</c:v>
                </c:pt>
                <c:pt idx="28">
                  <c:v>0.96695145568058904</c:v>
                </c:pt>
                <c:pt idx="29">
                  <c:v>0.97697357278663399</c:v>
                </c:pt>
                <c:pt idx="30">
                  <c:v>0.98736461679290899</c:v>
                </c:pt>
                <c:pt idx="31">
                  <c:v>0.99815916656420001</c:v>
                </c:pt>
                <c:pt idx="32">
                  <c:v>1.0093885912412599</c:v>
                </c:pt>
                <c:pt idx="33">
                  <c:v>1.0210538041589301</c:v>
                </c:pt>
                <c:pt idx="34">
                  <c:v>1.03314258837452</c:v>
                </c:pt>
                <c:pt idx="35">
                  <c:v>1.0456420570080001</c:v>
                </c:pt>
                <c:pt idx="36">
                  <c:v>1.05853860993065</c:v>
                </c:pt>
                <c:pt idx="37">
                  <c:v>1.0718178542016199</c:v>
                </c:pt>
                <c:pt idx="38">
                  <c:v>1.08546452593749</c:v>
                </c:pt>
                <c:pt idx="39">
                  <c:v>1.0994624138251601</c:v>
                </c:pt>
                <c:pt idx="40">
                  <c:v>1.11379428453164</c:v>
                </c:pt>
                <c:pt idx="41">
                  <c:v>1.12844181030807</c:v>
                </c:pt>
                <c:pt idx="42">
                  <c:v>1.1433854991277901</c:v>
                </c:pt>
                <c:pt idx="43">
                  <c:v>1.1586046277411</c:v>
                </c:pt>
                <c:pt idx="44">
                  <c:v>1.17407717807044</c:v>
                </c:pt>
                <c:pt idx="45">
                  <c:v>1.1897797990969301</c:v>
                </c:pt>
                <c:pt idx="46">
                  <c:v>1.2056951809211001</c:v>
                </c:pt>
                <c:pt idx="47">
                  <c:v>1.2218234587608201</c:v>
                </c:pt>
                <c:pt idx="48">
                  <c:v>1.23816748047195</c:v>
                </c:pt>
                <c:pt idx="49">
                  <c:v>1.2547301320054001</c:v>
                </c:pt>
                <c:pt idx="50">
                  <c:v>1.27151433791671</c:v>
                </c:pt>
                <c:pt idx="51">
                  <c:v>1.2885230618824499</c:v>
                </c:pt>
                <c:pt idx="52">
                  <c:v>1.3057593072235401</c:v>
                </c:pt>
                <c:pt idx="53">
                  <c:v>1.32322611743556</c:v>
                </c:pt>
                <c:pt idx="54">
                  <c:v>1.34092657672617</c:v>
                </c:pt>
                <c:pt idx="55">
                  <c:v>1.35886381055967</c:v>
                </c:pt>
                <c:pt idx="56">
                  <c:v>1.3770409862089099</c:v>
                </c:pt>
                <c:pt idx="57">
                  <c:v>1.3954613133145499</c:v>
                </c:pt>
                <c:pt idx="58">
                  <c:v>1.4141280444517901</c:v>
                </c:pt>
                <c:pt idx="59">
                  <c:v>1.4330444757047001</c:v>
                </c:pt>
                <c:pt idx="60">
                  <c:v>1.4522139472482301</c:v>
                </c:pt>
                <c:pt idx="61">
                  <c:v>1.4716398439380101</c:v>
                </c:pt>
                <c:pt idx="62">
                  <c:v>1.4913255959080101</c:v>
                </c:pt>
                <c:pt idx="63">
                  <c:v>1.5112746791762299</c:v>
                </c:pt>
                <c:pt idx="64">
                  <c:v>1.53149061625849</c:v>
                </c:pt>
                <c:pt idx="65">
                  <c:v>1.5519769767904099</c:v>
                </c:pt>
                <c:pt idx="66">
                  <c:v>1.5727373781576901</c:v>
                </c:pt>
                <c:pt idx="67">
                  <c:v>1.59377548613492</c:v>
                </c:pt>
                <c:pt idx="68">
                  <c:v>1.6150950155327899</c:v>
                </c:pt>
                <c:pt idx="69">
                  <c:v>1.63669973085409</c:v>
                </c:pt>
                <c:pt idx="70">
                  <c:v>1.6585934469583901</c:v>
                </c:pt>
                <c:pt idx="71">
                  <c:v>1.6807800297356801</c:v>
                </c:pt>
                <c:pt idx="72">
                  <c:v>1.7032633967889701</c:v>
                </c:pt>
                <c:pt idx="73">
                  <c:v>1.72604751812605</c:v>
                </c:pt>
                <c:pt idx="74">
                  <c:v>1.7491364168604899</c:v>
                </c:pt>
                <c:pt idx="75">
                  <c:v>1.77253416992205</c:v>
                </c:pt>
                <c:pt idx="76">
                  <c:v>1.79624490877651</c:v>
                </c:pt>
                <c:pt idx="77">
                  <c:v>1.8202728201552301</c:v>
                </c:pt>
                <c:pt idx="78">
                  <c:v>1.8446221467944299</c:v>
                </c:pt>
                <c:pt idx="79">
                  <c:v>1.8692971881843099</c:v>
                </c:pt>
                <c:pt idx="80">
                  <c:v>1.8943023013282501</c:v>
                </c:pt>
                <c:pt idx="81">
                  <c:v>1.9196419015121899</c:v>
                </c:pt>
                <c:pt idx="82">
                  <c:v>1.9453204630842</c:v>
                </c:pt>
                <c:pt idx="83">
                  <c:v>1.97134252024458</c:v>
                </c:pt>
                <c:pt idx="84">
                  <c:v>1.9977126678464501</c:v>
                </c:pt>
                <c:pt idx="85">
                  <c:v>2.0244355622071502</c:v>
                </c:pt>
                <c:pt idx="86">
                  <c:v>2.0515159219303598</c:v>
                </c:pt>
                <c:pt idx="87">
                  <c:v>2.07895852873934</c:v>
                </c:pt>
                <c:pt idx="88">
                  <c:v>2.1067682283212501</c:v>
                </c:pt>
                <c:pt idx="89">
                  <c:v>2.1349499311827498</c:v>
                </c:pt>
                <c:pt idx="90">
                  <c:v>2.16350861351712</c:v>
                </c:pt>
                <c:pt idx="91">
                  <c:v>2.1924493180828999</c:v>
                </c:pt>
                <c:pt idx="92">
                  <c:v>2.2217771550943501</c:v>
                </c:pt>
                <c:pt idx="93">
                  <c:v>2.2514973031237502</c:v>
                </c:pt>
                <c:pt idx="94">
                  <c:v>2.2816150100158201</c:v>
                </c:pt>
                <c:pt idx="95">
                  <c:v>2.3121355938143702</c:v>
                </c:pt>
                <c:pt idx="96">
                  <c:v>2.3430644437013401</c:v>
                </c:pt>
                <c:pt idx="97">
                  <c:v>2.3744070209483601</c:v>
                </c:pt>
                <c:pt idx="98">
                  <c:v>2.4061688598811299</c:v>
                </c:pt>
                <c:pt idx="99">
                  <c:v>2.4383555688566099</c:v>
                </c:pt>
                <c:pt idx="100">
                  <c:v>2.4709728312533201</c:v>
                </c:pt>
                <c:pt idx="101">
                  <c:v>2.5040264064748801</c:v>
                </c:pt>
                <c:pt idx="102">
                  <c:v>2.53752213096702</c:v>
                </c:pt>
                <c:pt idx="103">
                  <c:v>2.57146591924807</c:v>
                </c:pt>
                <c:pt idx="104">
                  <c:v>2.60586376495342</c:v>
                </c:pt>
                <c:pt idx="105">
                  <c:v>2.6407217418937599</c:v>
                </c:pt>
                <c:pt idx="106">
                  <c:v>2.6760460051276098</c:v>
                </c:pt>
                <c:pt idx="107">
                  <c:v>2.71184279204817</c:v>
                </c:pt>
                <c:pt idx="108">
                  <c:v>2.7481184234846201</c:v>
                </c:pt>
                <c:pt idx="109">
                  <c:v>2.7848793048182801</c:v>
                </c:pt>
                <c:pt idx="110">
                  <c:v>2.82213192711365</c:v>
                </c:pt>
                <c:pt idx="111">
                  <c:v>2.8598828682645201</c:v>
                </c:pt>
                <c:pt idx="112">
                  <c:v>2.8981387941554901</c:v>
                </c:pt>
                <c:pt idx="113">
                  <c:v>2.9369064598390402</c:v>
                </c:pt>
                <c:pt idx="114">
                  <c:v>2.97619271072822</c:v>
                </c:pt>
                <c:pt idx="115">
                  <c:v>3.01600448380549</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Microsoft_Excel_Worksheet1!$C$2:$C$10002</c:f>
              <c:numCache>
                <c:formatCode>General</c:formatCode>
                <c:ptCount val="10001"/>
                <c:pt idx="0">
                  <c:v>0.455789131304916</c:v>
                </c:pt>
                <c:pt idx="1">
                  <c:v>0.46795982217770399</c:v>
                </c:pt>
                <c:pt idx="2">
                  <c:v>0.48045502645661797</c:v>
                </c:pt>
                <c:pt idx="3">
                  <c:v>0.49328332711735601</c:v>
                </c:pt>
                <c:pt idx="4">
                  <c:v>0.50645352123006404</c:v>
                </c:pt>
                <c:pt idx="5">
                  <c:v>0.519974622314472</c:v>
                </c:pt>
                <c:pt idx="6">
                  <c:v>0.53385586184028799</c:v>
                </c:pt>
                <c:pt idx="7">
                  <c:v>0.54810668954735997</c:v>
                </c:pt>
                <c:pt idx="8">
                  <c:v>0.56273677213252904</c:v>
                </c:pt>
                <c:pt idx="9">
                  <c:v>0.57775598966411001</c:v>
                </c:pt>
                <c:pt idx="10">
                  <c:v>0.59317442880934701</c:v>
                </c:pt>
                <c:pt idx="11">
                  <c:v>0.60900237154435499</c:v>
                </c:pt>
                <c:pt idx="12">
                  <c:v>0.62525027737608996</c:v>
                </c:pt>
                <c:pt idx="13">
                  <c:v>0.64192875609920197</c:v>
                </c:pt>
                <c:pt idx="14">
                  <c:v>0.65904852648826695</c:v>
                </c:pt>
                <c:pt idx="15">
                  <c:v>0.67662035363983197</c:v>
                </c:pt>
                <c:pt idx="16">
                  <c:v>0.694654953094751</c:v>
                </c:pt>
                <c:pt idx="17">
                  <c:v>0.713162841776394</c:v>
                </c:pt>
                <c:pt idx="18">
                  <c:v>0.73215410091761901</c:v>
                </c:pt>
                <c:pt idx="19">
                  <c:v>0.75163388281684096</c:v>
                </c:pt>
                <c:pt idx="20">
                  <c:v>0.771562476514983</c:v>
                </c:pt>
                <c:pt idx="21">
                  <c:v>0.79186905348654102</c:v>
                </c:pt>
                <c:pt idx="22">
                  <c:v>0.81247551831062803</c:v>
                </c:pt>
                <c:pt idx="23">
                  <c:v>0.83329727474385795</c:v>
                </c:pt>
                <c:pt idx="24">
                  <c:v>0.85424408510995498</c:v>
                </c:pt>
                <c:pt idx="25">
                  <c:v>0.87522150260528198</c:v>
                </c:pt>
                <c:pt idx="26">
                  <c:v>0.89613311438057897</c:v>
                </c:pt>
                <c:pt idx="27">
                  <c:v>0.91688394989440103</c:v>
                </c:pt>
                <c:pt idx="28">
                  <c:v>0.93738558781827397</c:v>
                </c:pt>
                <c:pt idx="29">
                  <c:v>0.95756376013944999</c:v>
                </c:pt>
                <c:pt idx="30">
                  <c:v>0.97736961655492605</c:v>
                </c:pt>
                <c:pt idx="31">
                  <c:v>0.99679622357936204</c:v>
                </c:pt>
                <c:pt idx="32">
                  <c:v>1.0029086980403299</c:v>
                </c:pt>
                <c:pt idx="33">
                  <c:v>1.00738754848824</c:v>
                </c:pt>
                <c:pt idx="34">
                  <c:v>1.01267254736413</c:v>
                </c:pt>
                <c:pt idx="35">
                  <c:v>1.01848526289987</c:v>
                </c:pt>
                <c:pt idx="36">
                  <c:v>1.02457139965818</c:v>
                </c:pt>
                <c:pt idx="37">
                  <c:v>1.0307145529064701</c:v>
                </c:pt>
                <c:pt idx="38">
                  <c:v>1.0367457167257399</c:v>
                </c:pt>
                <c:pt idx="39">
                  <c:v>1.0425466430236501</c:v>
                </c:pt>
                <c:pt idx="40">
                  <c:v>1.0480473940142001</c:v>
                </c:pt>
                <c:pt idx="41">
                  <c:v>1.0532199745703399</c:v>
                </c:pt>
                <c:pt idx="42">
                  <c:v>1.05807027431038</c:v>
                </c:pt>
                <c:pt idx="43">
                  <c:v>1.0626300370900901</c:v>
                </c:pt>
                <c:pt idx="44">
                  <c:v>1.0669498076928501</c:v>
                </c:pt>
                <c:pt idx="45">
                  <c:v>1.0710931456464201</c:v>
                </c:pt>
                <c:pt idx="46">
                  <c:v>1.07512056776663</c:v>
                </c:pt>
                <c:pt idx="47">
                  <c:v>1.0790638164605599</c:v>
                </c:pt>
                <c:pt idx="48">
                  <c:v>1.08294334396313</c:v>
                </c:pt>
                <c:pt idx="49">
                  <c:v>1.0867742452389499</c:v>
                </c:pt>
                <c:pt idx="50">
                  <c:v>1.0905678784827899</c:v>
                </c:pt>
                <c:pt idx="51">
                  <c:v>1.0943329402683299</c:v>
                </c:pt>
                <c:pt idx="52">
                  <c:v>1.0980761947089901</c:v>
                </c:pt>
                <c:pt idx="53">
                  <c:v>1.10180297818201</c:v>
                </c:pt>
                <c:pt idx="54">
                  <c:v>1.1055175553527801</c:v>
                </c:pt>
                <c:pt idx="55">
                  <c:v>1.1092233747053799</c:v>
                </c:pt>
                <c:pt idx="56">
                  <c:v>1.1129232548929699</c:v>
                </c:pt>
                <c:pt idx="57">
                  <c:v>1.1166195226429101</c:v>
                </c:pt>
                <c:pt idx="58">
                  <c:v>1.12031411619543</c:v>
                </c:pt>
                <c:pt idx="59">
                  <c:v>1.1240086638593301</c:v>
                </c:pt>
                <c:pt idx="60">
                  <c:v>1.1277045443581599</c:v>
                </c:pt>
                <c:pt idx="61">
                  <c:v>1.1314029336818801</c:v>
                </c:pt>
                <c:pt idx="62">
                  <c:v>1.1351048418209699</c:v>
                </c:pt>
                <c:pt idx="63">
                  <c:v>1.1388111418317</c:v>
                </c:pt>
                <c:pt idx="64">
                  <c:v>1.1425225930299601</c:v>
                </c:pt>
                <c:pt idx="65">
                  <c:v>1.1462398596468699</c:v>
                </c:pt>
                <c:pt idx="66">
                  <c:v>1.1499635259457199</c:v>
                </c:pt>
                <c:pt idx="67">
                  <c:v>1.1536941085566399</c:v>
                </c:pt>
                <c:pt idx="68">
                  <c:v>1.15743206660688</c:v>
                </c:pt>
                <c:pt idx="69">
                  <c:v>1.16117781009155</c:v>
                </c:pt>
                <c:pt idx="70">
                  <c:v>1.16493170683037</c:v>
                </c:pt>
                <c:pt idx="71">
                  <c:v>1.1686940882808801</c:v>
                </c:pt>
                <c:pt idx="72">
                  <c:v>1.1724652544207801</c:v>
                </c:pt>
                <c:pt idx="73">
                  <c:v>1.17624547786865</c:v>
                </c:pt>
                <c:pt idx="74">
                  <c:v>1.18003500737761</c:v>
                </c:pt>
                <c:pt idx="75">
                  <c:v>1.18383407081048</c:v>
                </c:pt>
                <c:pt idx="76">
                  <c:v>1.18764287768368</c:v>
                </c:pt>
                <c:pt idx="77">
                  <c:v>1.19146162135114</c:v>
                </c:pt>
                <c:pt idx="78">
                  <c:v>1.1952904808860101</c:v>
                </c:pt>
                <c:pt idx="79">
                  <c:v>1.19912962270794</c:v>
                </c:pt>
                <c:pt idx="80">
                  <c:v>1.2029792019949499</c:v>
                </c:pt>
                <c:pt idx="81">
                  <c:v>1.2068393639125901</c:v>
                </c:pt>
                <c:pt idx="82">
                  <c:v>1.21071024468717</c:v>
                </c:pt>
                <c:pt idx="83">
                  <c:v>1.2145919725458001</c:v>
                </c:pt>
                <c:pt idx="84">
                  <c:v>1.2184846685419399</c:v>
                </c:pt>
                <c:pt idx="85">
                  <c:v>1.2223884472826001</c:v>
                </c:pt>
                <c:pt idx="86">
                  <c:v>1.22630341757035</c:v>
                </c:pt>
                <c:pt idx="87">
                  <c:v>1.23022968297177</c:v>
                </c:pt>
                <c:pt idx="88">
                  <c:v>1.23416734232178</c:v>
                </c:pt>
                <c:pt idx="89">
                  <c:v>1.23811649017234</c:v>
                </c:pt>
                <c:pt idx="90">
                  <c:v>1.24207721719233</c:v>
                </c:pt>
                <c:pt idx="91">
                  <c:v>1.2460496105248999</c:v>
                </c:pt>
                <c:pt idx="92">
                  <c:v>1.2500337541073001</c:v>
                </c:pt>
                <c:pt idx="93">
                  <c:v>1.2540297289578</c:v>
                </c:pt>
                <c:pt idx="94">
                  <c:v>1.2580376134336799</c:v>
                </c:pt>
                <c:pt idx="95">
                  <c:v>1.26205748346331</c:v>
                </c:pt>
                <c:pt idx="96">
                  <c:v>1.26608941275578</c:v>
                </c:pt>
                <c:pt idx="97">
                  <c:v>1.2701334729901299</c:v>
                </c:pt>
                <c:pt idx="98">
                  <c:v>1.2741897339867201</c:v>
                </c:pt>
                <c:pt idx="99">
                  <c:v>1.27825826386268</c:v>
                </c:pt>
                <c:pt idx="100">
                  <c:v>1.28233912917294</c:v>
                </c:pt>
                <c:pt idx="101">
                  <c:v>1.28643239503867</c:v>
                </c:pt>
                <c:pt idx="102">
                  <c:v>1.2905381252641099</c:v>
                </c:pt>
                <c:pt idx="103">
                  <c:v>1.2946563824433199</c:v>
                </c:pt>
                <c:pt idx="104">
                  <c:v>1.2987872280575501</c:v>
                </c:pt>
                <c:pt idx="105">
                  <c:v>1.30293072256441</c:v>
                </c:pt>
                <c:pt idx="106">
                  <c:v>1.3070869254795401</c:v>
                </c:pt>
                <c:pt idx="107">
                  <c:v>1.3112558954514699</c:v>
                </c:pt>
                <c:pt idx="108">
                  <c:v>1.3154376903304601</c:v>
                </c:pt>
                <c:pt idx="109">
                  <c:v>1.3196323672317201</c:v>
                </c:pt>
                <c:pt idx="110">
                  <c:v>1.32383998259363</c:v>
                </c:pt>
                <c:pt idx="111">
                  <c:v>1.3280605922314599</c:v>
                </c:pt>
                <c:pt idx="112">
                  <c:v>1.3322942513868901</c:v>
                </c:pt>
                <c:pt idx="113">
                  <c:v>1.33654101477373</c:v>
                </c:pt>
                <c:pt idx="114">
                  <c:v>1.34080093662032</c:v>
                </c:pt>
                <c:pt idx="115">
                  <c:v>1.3450740707086299</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pt idx="66">
                  <c:v>7.1</c:v>
                </c:pt>
                <c:pt idx="67">
                  <c:v>7.2</c:v>
                </c:pt>
                <c:pt idx="68">
                  <c:v>7.3</c:v>
                </c:pt>
                <c:pt idx="69">
                  <c:v>7.4</c:v>
                </c:pt>
                <c:pt idx="70">
                  <c:v>7.5</c:v>
                </c:pt>
                <c:pt idx="71">
                  <c:v>7.6</c:v>
                </c:pt>
                <c:pt idx="72">
                  <c:v>7.7</c:v>
                </c:pt>
                <c:pt idx="73">
                  <c:v>7.8</c:v>
                </c:pt>
                <c:pt idx="74">
                  <c:v>7.9</c:v>
                </c:pt>
                <c:pt idx="75">
                  <c:v>8</c:v>
                </c:pt>
                <c:pt idx="76">
                  <c:v>8.1</c:v>
                </c:pt>
                <c:pt idx="77">
                  <c:v>8.1999999999999993</c:v>
                </c:pt>
                <c:pt idx="78">
                  <c:v>8.3000000000000007</c:v>
                </c:pt>
                <c:pt idx="79">
                  <c:v>8.4</c:v>
                </c:pt>
                <c:pt idx="80">
                  <c:v>8.5</c:v>
                </c:pt>
                <c:pt idx="81">
                  <c:v>8.6</c:v>
                </c:pt>
                <c:pt idx="82">
                  <c:v>8.6999999999999993</c:v>
                </c:pt>
                <c:pt idx="83">
                  <c:v>8.8000000000000007</c:v>
                </c:pt>
                <c:pt idx="84">
                  <c:v>8.9</c:v>
                </c:pt>
                <c:pt idx="85">
                  <c:v>9</c:v>
                </c:pt>
                <c:pt idx="86">
                  <c:v>9.1</c:v>
                </c:pt>
                <c:pt idx="87">
                  <c:v>9.1999999999999993</c:v>
                </c:pt>
                <c:pt idx="88">
                  <c:v>9.3000000000000007</c:v>
                </c:pt>
                <c:pt idx="89">
                  <c:v>9.4</c:v>
                </c:pt>
                <c:pt idx="90">
                  <c:v>9.5</c:v>
                </c:pt>
                <c:pt idx="91">
                  <c:v>9.6</c:v>
                </c:pt>
                <c:pt idx="92">
                  <c:v>9.6999999999999993</c:v>
                </c:pt>
                <c:pt idx="93">
                  <c:v>9.8000000000000007</c:v>
                </c:pt>
                <c:pt idx="94">
                  <c:v>9.9</c:v>
                </c:pt>
                <c:pt idx="95">
                  <c:v>10</c:v>
                </c:pt>
                <c:pt idx="96">
                  <c:v>10.1</c:v>
                </c:pt>
                <c:pt idx="97">
                  <c:v>10.199999999999999</c:v>
                </c:pt>
                <c:pt idx="98">
                  <c:v>10.3</c:v>
                </c:pt>
                <c:pt idx="99">
                  <c:v>10.4</c:v>
                </c:pt>
                <c:pt idx="100">
                  <c:v>10.5</c:v>
                </c:pt>
                <c:pt idx="101">
                  <c:v>10.6</c:v>
                </c:pt>
                <c:pt idx="102">
                  <c:v>10.7</c:v>
                </c:pt>
                <c:pt idx="103">
                  <c:v>10.8</c:v>
                </c:pt>
                <c:pt idx="104">
                  <c:v>10.9</c:v>
                </c:pt>
                <c:pt idx="105">
                  <c:v>11</c:v>
                </c:pt>
                <c:pt idx="106">
                  <c:v>11.1</c:v>
                </c:pt>
                <c:pt idx="107">
                  <c:v>11.2</c:v>
                </c:pt>
                <c:pt idx="108">
                  <c:v>11.3</c:v>
                </c:pt>
                <c:pt idx="109">
                  <c:v>11.4</c:v>
                </c:pt>
                <c:pt idx="110">
                  <c:v>11.5</c:v>
                </c:pt>
                <c:pt idx="111">
                  <c:v>11.6</c:v>
                </c:pt>
                <c:pt idx="112">
                  <c:v>11.7</c:v>
                </c:pt>
                <c:pt idx="113">
                  <c:v>11.8</c:v>
                </c:pt>
                <c:pt idx="114">
                  <c:v>11.9</c:v>
                </c:pt>
                <c:pt idx="115">
                  <c:v>12</c:v>
                </c:pt>
              </c:numCache>
            </c:numRef>
          </c:xVal>
          <c:yVal>
            <c:numRef>
              <c:f>Microsoft_Excel_Worksheet1!$D$2:$D$10002</c:f>
              <c:numCache>
                <c:formatCode>General</c:formatCode>
                <c:ptCount val="10001"/>
                <c:pt idx="0">
                  <c:v>1.2294874537766001</c:v>
                </c:pt>
                <c:pt idx="1">
                  <c:v>1.21927353093477</c:v>
                </c:pt>
                <c:pt idx="2">
                  <c:v>1.2091456527273801</c:v>
                </c:pt>
                <c:pt idx="3">
                  <c:v>1.1991032231321701</c:v>
                </c:pt>
                <c:pt idx="4">
                  <c:v>1.1891456702121801</c:v>
                </c:pt>
                <c:pt idx="5">
                  <c:v>1.1792724499173499</c:v>
                </c:pt>
                <c:pt idx="6">
                  <c:v>1.16948305090706</c:v>
                </c:pt>
                <c:pt idx="7">
                  <c:v>1.1597770007235699</c:v>
                </c:pt>
                <c:pt idx="8">
                  <c:v>1.1501538737738</c:v>
                </c:pt>
                <c:pt idx="9">
                  <c:v>1.14061330176352</c:v>
                </c:pt>
                <c:pt idx="10">
                  <c:v>1.131154987503</c:v>
                </c:pt>
                <c:pt idx="11">
                  <c:v>1.12177872341982</c:v>
                </c:pt>
                <c:pt idx="12">
                  <c:v>1.11248441675426</c:v>
                </c:pt>
                <c:pt idx="13">
                  <c:v>1.1032721244194801</c:v>
                </c:pt>
                <c:pt idx="14">
                  <c:v>1.09414210213157</c:v>
                </c:pt>
                <c:pt idx="15">
                  <c:v>1.0850948751002301</c:v>
                </c:pt>
                <c:pt idx="16">
                  <c:v>1.0761313421554</c:v>
                </c:pt>
                <c:pt idx="17">
                  <c:v>1.0672529332799501</c:v>
                </c:pt>
                <c:pt idx="18">
                  <c:v>1.05846185538147</c:v>
                </c:pt>
                <c:pt idx="19">
                  <c:v>1.0497702341633199</c:v>
                </c:pt>
                <c:pt idx="20">
                  <c:v>1.0412805400951199</c:v>
                </c:pt>
                <c:pt idx="21">
                  <c:v>1.0331438067618099</c:v>
                </c:pt>
                <c:pt idx="22">
                  <c:v>1.02550552683244</c:v>
                </c:pt>
                <c:pt idx="23">
                  <c:v>1.0185048637109</c:v>
                </c:pt>
                <c:pt idx="24">
                  <c:v>1.0122745097815999</c:v>
                </c:pt>
                <c:pt idx="25">
                  <c:v>1.00694034469591</c:v>
                </c:pt>
                <c:pt idx="26">
                  <c:v>1.0026206743049899</c:v>
                </c:pt>
                <c:pt idx="27">
                  <c:v>0.999424719803086</c:v>
                </c:pt>
                <c:pt idx="28">
                  <c:v>0.99744985392721097</c:v>
                </c:pt>
                <c:pt idx="29">
                  <c:v>0.99677682223947195</c:v>
                </c:pt>
                <c:pt idx="30">
                  <c:v>0.997461830183485</c:v>
                </c:pt>
                <c:pt idx="31">
                  <c:v>0.99952397313312502</c:v>
                </c:pt>
                <c:pt idx="32">
                  <c:v>1.0159103516789401</c:v>
                </c:pt>
                <c:pt idx="33">
                  <c:v>1.03490545674497</c:v>
                </c:pt>
                <c:pt idx="34">
                  <c:v>1.0540264083305999</c:v>
                </c:pt>
                <c:pt idx="35">
                  <c:v>1.0735229572893701</c:v>
                </c:pt>
                <c:pt idx="36">
                  <c:v>1.0936319216871899</c:v>
                </c:pt>
                <c:pt idx="37">
                  <c:v>1.1145602915433099</c:v>
                </c:pt>
                <c:pt idx="38">
                  <c:v>1.13647273199239</c:v>
                </c:pt>
                <c:pt idx="39">
                  <c:v>1.15948538849865</c:v>
                </c:pt>
                <c:pt idx="40">
                  <c:v>1.18366565800414</c:v>
                </c:pt>
                <c:pt idx="41">
                  <c:v>1.20903605134418</c:v>
                </c:pt>
                <c:pt idx="42">
                  <c:v>1.23557993392055</c:v>
                </c:pt>
                <c:pt idx="43">
                  <c:v>1.2632474488478</c:v>
                </c:pt>
                <c:pt idx="44">
                  <c:v>1.2919606996758299</c:v>
                </c:pt>
                <c:pt idx="45">
                  <c:v>1.3216179900813501</c:v>
                </c:pt>
                <c:pt idx="46">
                  <c:v>1.3521282290377601</c:v>
                </c:pt>
                <c:pt idx="47">
                  <c:v>1.38347013550594</c:v>
                </c:pt>
                <c:pt idx="48">
                  <c:v>1.41564073341814</c:v>
                </c:pt>
                <c:pt idx="49">
                  <c:v>1.4486428170886001</c:v>
                </c:pt>
                <c:pt idx="50">
                  <c:v>1.4824833404932201</c:v>
                </c:pt>
                <c:pt idx="51">
                  <c:v>1.5171723521324401</c:v>
                </c:pt>
                <c:pt idx="52">
                  <c:v>1.5527222761192401</c:v>
                </c:pt>
                <c:pt idx="53">
                  <c:v>1.58914741794641</c:v>
                </c:pt>
                <c:pt idx="54">
                  <c:v>1.62646361920213</c:v>
                </c:pt>
                <c:pt idx="55">
                  <c:v>1.6646880130336299</c:v>
                </c:pt>
                <c:pt idx="56">
                  <c:v>1.7038388490512599</c:v>
                </c:pt>
                <c:pt idx="57">
                  <c:v>1.74393536694443</c:v>
                </c:pt>
                <c:pt idx="58">
                  <c:v>1.78499770483674</c:v>
                </c:pt>
                <c:pt idx="59">
                  <c:v>1.82704683280338</c:v>
                </c:pt>
                <c:pt idx="60">
                  <c:v>1.87010450488395</c:v>
                </c:pt>
                <c:pt idx="61">
                  <c:v>1.9141932248823601</c:v>
                </c:pt>
                <c:pt idx="62">
                  <c:v>1.95933622258406</c:v>
                </c:pt>
                <c:pt idx="63">
                  <c:v>2.0055574379485299</c:v>
                </c:pt>
                <c:pt idx="64">
                  <c:v>2.0528815114873802</c:v>
                </c:pt>
                <c:pt idx="65">
                  <c:v>2.1013337795018998</c:v>
                </c:pt>
                <c:pt idx="66">
                  <c:v>2.15094027318837</c:v>
                </c:pt>
                <c:pt idx="67">
                  <c:v>2.2017277208622401</c:v>
                </c:pt>
                <c:pt idx="68">
                  <c:v>2.2537235527317101</c:v>
                </c:pt>
                <c:pt idx="69">
                  <c:v>2.3069559077835402</c:v>
                </c:pt>
                <c:pt idx="70">
                  <c:v>2.3614536424441899</c:v>
                </c:pt>
                <c:pt idx="71">
                  <c:v>2.4172463407544198</c:v>
                </c:pt>
                <c:pt idx="72">
                  <c:v>2.4743643258531201</c:v>
                </c:pt>
                <c:pt idx="73">
                  <c:v>2.5328386726106298</c:v>
                </c:pt>
                <c:pt idx="74">
                  <c:v>2.5927012212854899</c:v>
                </c:pt>
                <c:pt idx="75">
                  <c:v>2.6539845921061</c:v>
                </c:pt>
                <c:pt idx="76">
                  <c:v>2.71672220069919</c:v>
                </c:pt>
                <c:pt idx="77">
                  <c:v>2.7809482743039999</c:v>
                </c:pt>
                <c:pt idx="78">
                  <c:v>2.84669786872416</c:v>
                </c:pt>
                <c:pt idx="79">
                  <c:v>2.91400688598018</c:v>
                </c:pt>
                <c:pt idx="80">
                  <c:v>2.9829120926336401</c:v>
                </c:pt>
                <c:pt idx="81">
                  <c:v>3.0534511387616998</c:v>
                </c:pt>
                <c:pt idx="82">
                  <c:v>3.1256625775657199</c:v>
                </c:pt>
                <c:pt idx="83">
                  <c:v>3.1995858856030002</c:v>
                </c:pt>
                <c:pt idx="84">
                  <c:v>3.2752614836342002</c:v>
                </c:pt>
                <c:pt idx="85">
                  <c:v>3.3527307580824099</c:v>
                </c:pt>
                <c:pt idx="86">
                  <c:v>3.43203608310285</c:v>
                </c:pt>
                <c:pt idx="87">
                  <c:v>3.5132208432636598</c:v>
                </c:pt>
                <c:pt idx="88">
                  <c:v>3.5963294568416799</c:v>
                </c:pt>
                <c:pt idx="89">
                  <c:v>3.68140739973729</c:v>
                </c:pt>
                <c:pt idx="90">
                  <c:v>3.7685012300148601</c:v>
                </c:pt>
                <c:pt idx="91">
                  <c:v>3.8576586130766399</c:v>
                </c:pt>
                <c:pt idx="92">
                  <c:v>3.94892834747841</c:v>
                </c:pt>
                <c:pt idx="93">
                  <c:v>4.04236039139714</c:v>
                </c:pt>
                <c:pt idx="94">
                  <c:v>4.1380058897610503</c:v>
                </c:pt>
                <c:pt idx="95">
                  <c:v>4.2359172020540701</c:v>
                </c:pt>
                <c:pt idx="96">
                  <c:v>4.3361479308068596</c:v>
                </c:pt>
                <c:pt idx="97">
                  <c:v>4.4387529507874799</c:v>
                </c:pt>
                <c:pt idx="98">
                  <c:v>4.5437884389060796</c:v>
                </c:pt>
                <c:pt idx="99">
                  <c:v>4.6513119048474003</c:v>
                </c:pt>
                <c:pt idx="100">
                  <c:v>4.7613822224468798</c:v>
                </c:pt>
                <c:pt idx="101">
                  <c:v>4.8740596618254699</c:v>
                </c:pt>
                <c:pt idx="102">
                  <c:v>4.98940592230052</c:v>
                </c:pt>
                <c:pt idx="103">
                  <c:v>5.10748416608822</c:v>
                </c:pt>
                <c:pt idx="104">
                  <c:v>5.22835905281653</c:v>
                </c:pt>
                <c:pt idx="105">
                  <c:v>5.3520967748657098</c:v>
                </c:pt>
                <c:pt idx="106">
                  <c:v>5.4787650935550198</c:v>
                </c:pt>
                <c:pt idx="107">
                  <c:v>5.6084333761958396</c:v>
                </c:pt>
                <c:pt idx="108">
                  <c:v>5.7411726340290299</c:v>
                </c:pt>
                <c:pt idx="109">
                  <c:v>5.8770555610684996</c:v>
                </c:pt>
                <c:pt idx="110">
                  <c:v>6.0161565738711804</c:v>
                </c:pt>
                <c:pt idx="111">
                  <c:v>6.1585518522541998</c:v>
                </c:pt>
                <c:pt idx="112">
                  <c:v>6.3043193809818501</c:v>
                </c:pt>
                <c:pt idx="113">
                  <c:v>6.453538992445</c:v>
                </c:pt>
                <c:pt idx="114">
                  <c:v>6.6062924103551097</c:v>
                </c:pt>
                <c:pt idx="115">
                  <c:v>6.7626632944775604</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6"/>
          <c:min val="1"/>
        </c:scaling>
        <c:delete val="0"/>
        <c:axPos val="b"/>
        <c:title>
          <c:tx>
            <c:rich>
              <a:bodyPr/>
              <a:lstStyle/>
              <a:p>
                <a:pPr>
                  <a:defRPr sz="1700">
                    <a:solidFill>
                      <a:schemeClr val="bg2"/>
                    </a:solidFill>
                  </a:defRPr>
                </a:pPr>
                <a:r>
                  <a:rPr lang="en-US" sz="1700">
                    <a:solidFill>
                      <a:schemeClr val="bg2"/>
                    </a:solidFill>
                  </a:rPr>
                  <a:t>Organ preservation</a:t>
                </a:r>
                <a:r>
                  <a:rPr lang="en-US" sz="1700" baseline="0">
                    <a:solidFill>
                      <a:schemeClr val="bg2"/>
                    </a:solidFill>
                  </a:rPr>
                  <a:t> time </a:t>
                </a:r>
                <a:r>
                  <a:rPr lang="en-US" sz="1700">
                    <a:solidFill>
                      <a:schemeClr val="bg2"/>
                    </a:solidFill>
                  </a:rPr>
                  <a:t>(</a:t>
                </a:r>
                <a:r>
                  <a:rPr lang="en-US" sz="1700" b="1" i="0" u="none" strike="noStrike" kern="1200" baseline="0">
                    <a:solidFill>
                      <a:schemeClr val="bg2"/>
                    </a:solidFill>
                  </a:rPr>
                  <a:t>hours</a:t>
                </a:r>
                <a:r>
                  <a:rPr lang="en-US" sz="1700">
                    <a:solidFill>
                      <a:schemeClr val="bg2"/>
                    </a:solidFill>
                  </a:rPr>
                  <a:t>)</a:t>
                </a: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85</c:v>
                </c:pt>
                <c:pt idx="1">
                  <c:v>76</c:v>
                </c:pt>
                <c:pt idx="2">
                  <c:v>95</c:v>
                </c:pt>
                <c:pt idx="3">
                  <c:v>139</c:v>
                </c:pt>
                <c:pt idx="4">
                  <c:v>162</c:v>
                </c:pt>
                <c:pt idx="5">
                  <c:v>140</c:v>
                </c:pt>
                <c:pt idx="6">
                  <c:v>151</c:v>
                </c:pt>
                <c:pt idx="7">
                  <c:v>178</c:v>
                </c:pt>
                <c:pt idx="8">
                  <c:v>165</c:v>
                </c:pt>
                <c:pt idx="9">
                  <c:v>277</c:v>
                </c:pt>
                <c:pt idx="10">
                  <c:v>371</c:v>
                </c:pt>
                <c:pt idx="11">
                  <c:v>373</c:v>
                </c:pt>
                <c:pt idx="12">
                  <c:v>325</c:v>
                </c:pt>
                <c:pt idx="13">
                  <c:v>387</c:v>
                </c:pt>
                <c:pt idx="14">
                  <c:v>401</c:v>
                </c:pt>
                <c:pt idx="15">
                  <c:v>419</c:v>
                </c:pt>
                <c:pt idx="16">
                  <c:v>430</c:v>
                </c:pt>
                <c:pt idx="17">
                  <c:v>483</c:v>
                </c:pt>
                <c:pt idx="18">
                  <c:v>517</c:v>
                </c:pt>
                <c:pt idx="19">
                  <c:v>555</c:v>
                </c:pt>
                <c:pt idx="20">
                  <c:v>558</c:v>
                </c:pt>
                <c:pt idx="21">
                  <c:v>626</c:v>
                </c:pt>
                <c:pt idx="22">
                  <c:v>590</c:v>
                </c:pt>
                <c:pt idx="23">
                  <c:v>632</c:v>
                </c:pt>
                <c:pt idx="24">
                  <c:v>614</c:v>
                </c:pt>
                <c:pt idx="25">
                  <c:v>713</c:v>
                </c:pt>
                <c:pt idx="26">
                  <c:v>700</c:v>
                </c:pt>
                <c:pt idx="27">
                  <c:v>727</c:v>
                </c:pt>
                <c:pt idx="28">
                  <c:v>559</c:v>
                </c:pt>
                <c:pt idx="29">
                  <c:v>586</c:v>
                </c:pt>
                <c:pt idx="30">
                  <c:v>632</c:v>
                </c:pt>
                <c:pt idx="31">
                  <c:v>331</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541</c:v>
                </c:pt>
                <c:pt idx="1">
                  <c:v>676</c:v>
                </c:pt>
                <c:pt idx="2">
                  <c:v>732</c:v>
                </c:pt>
                <c:pt idx="3">
                  <c:v>879</c:v>
                </c:pt>
                <c:pt idx="4">
                  <c:v>824</c:v>
                </c:pt>
                <c:pt idx="5">
                  <c:v>943</c:v>
                </c:pt>
                <c:pt idx="6">
                  <c:v>876</c:v>
                </c:pt>
                <c:pt idx="7">
                  <c:v>896</c:v>
                </c:pt>
                <c:pt idx="8">
                  <c:v>965</c:v>
                </c:pt>
                <c:pt idx="9">
                  <c:v>1074</c:v>
                </c:pt>
                <c:pt idx="10">
                  <c:v>1047</c:v>
                </c:pt>
                <c:pt idx="11">
                  <c:v>1091</c:v>
                </c:pt>
                <c:pt idx="12">
                  <c:v>1182</c:v>
                </c:pt>
                <c:pt idx="13">
                  <c:v>1416</c:v>
                </c:pt>
                <c:pt idx="14">
                  <c:v>1417</c:v>
                </c:pt>
                <c:pt idx="15">
                  <c:v>1481</c:v>
                </c:pt>
                <c:pt idx="16">
                  <c:v>1492</c:v>
                </c:pt>
                <c:pt idx="17">
                  <c:v>1673</c:v>
                </c:pt>
                <c:pt idx="18">
                  <c:v>1785</c:v>
                </c:pt>
                <c:pt idx="19">
                  <c:v>1834</c:v>
                </c:pt>
                <c:pt idx="20">
                  <c:v>1779</c:v>
                </c:pt>
                <c:pt idx="21">
                  <c:v>1944</c:v>
                </c:pt>
                <c:pt idx="22">
                  <c:v>1949</c:v>
                </c:pt>
                <c:pt idx="23">
                  <c:v>2092</c:v>
                </c:pt>
                <c:pt idx="24">
                  <c:v>2367</c:v>
                </c:pt>
                <c:pt idx="25">
                  <c:v>2501</c:v>
                </c:pt>
                <c:pt idx="26">
                  <c:v>2772</c:v>
                </c:pt>
                <c:pt idx="27">
                  <c:v>2968</c:v>
                </c:pt>
                <c:pt idx="28">
                  <c:v>2723</c:v>
                </c:pt>
                <c:pt idx="29">
                  <c:v>2746</c:v>
                </c:pt>
                <c:pt idx="30">
                  <c:v>2910</c:v>
                </c:pt>
                <c:pt idx="31">
                  <c:v>3319</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66</c:v>
                </c:pt>
                <c:pt idx="23">
                  <c:v>87</c:v>
                </c:pt>
                <c:pt idx="24">
                  <c:v>101</c:v>
                </c:pt>
                <c:pt idx="25">
                  <c:v>125</c:v>
                </c:pt>
                <c:pt idx="26">
                  <c:v>125</c:v>
                </c:pt>
                <c:pt idx="27">
                  <c:v>103</c:v>
                </c:pt>
                <c:pt idx="28">
                  <c:v>67</c:v>
                </c:pt>
                <c:pt idx="29">
                  <c:v>131</c:v>
                </c:pt>
                <c:pt idx="30">
                  <c:v>167</c:v>
                </c:pt>
                <c:pt idx="31">
                  <c:v>121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1000"/>
      </c:valAx>
      <c:spPr>
        <a:noFill/>
        <a:ln>
          <a:solidFill>
            <a:schemeClr val="bg2"/>
          </a:solidFill>
        </a:ln>
      </c:spPr>
    </c:plotArea>
    <c:legend>
      <c:legendPos val="t"/>
      <c:layout>
        <c:manualLayout>
          <c:xMode val="edge"/>
          <c:yMode val="edge"/>
          <c:x val="0.28910196563735457"/>
          <c:y val="5.6233060205719276E-2"/>
          <c:w val="0.46721959299894306"/>
          <c:h val="0.14924305836264751"/>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83</c:v>
                </c:pt>
                <c:pt idx="1">
                  <c:v>76</c:v>
                </c:pt>
                <c:pt idx="2">
                  <c:v>92</c:v>
                </c:pt>
                <c:pt idx="3">
                  <c:v>134</c:v>
                </c:pt>
                <c:pt idx="4">
                  <c:v>157</c:v>
                </c:pt>
                <c:pt idx="5">
                  <c:v>136</c:v>
                </c:pt>
                <c:pt idx="6">
                  <c:v>145</c:v>
                </c:pt>
                <c:pt idx="7">
                  <c:v>172</c:v>
                </c:pt>
                <c:pt idx="8">
                  <c:v>157</c:v>
                </c:pt>
                <c:pt idx="9">
                  <c:v>268</c:v>
                </c:pt>
                <c:pt idx="10">
                  <c:v>357</c:v>
                </c:pt>
                <c:pt idx="11">
                  <c:v>355</c:v>
                </c:pt>
                <c:pt idx="12">
                  <c:v>310</c:v>
                </c:pt>
                <c:pt idx="13">
                  <c:v>370</c:v>
                </c:pt>
                <c:pt idx="14">
                  <c:v>387</c:v>
                </c:pt>
                <c:pt idx="15">
                  <c:v>400</c:v>
                </c:pt>
                <c:pt idx="16">
                  <c:v>411</c:v>
                </c:pt>
                <c:pt idx="17">
                  <c:v>459</c:v>
                </c:pt>
                <c:pt idx="18">
                  <c:v>498</c:v>
                </c:pt>
                <c:pt idx="19">
                  <c:v>539</c:v>
                </c:pt>
                <c:pt idx="20">
                  <c:v>539</c:v>
                </c:pt>
                <c:pt idx="21">
                  <c:v>606</c:v>
                </c:pt>
                <c:pt idx="22">
                  <c:v>577</c:v>
                </c:pt>
                <c:pt idx="23">
                  <c:v>617</c:v>
                </c:pt>
                <c:pt idx="24">
                  <c:v>596</c:v>
                </c:pt>
                <c:pt idx="25">
                  <c:v>697</c:v>
                </c:pt>
                <c:pt idx="26">
                  <c:v>686</c:v>
                </c:pt>
                <c:pt idx="27">
                  <c:v>708</c:v>
                </c:pt>
                <c:pt idx="28">
                  <c:v>545</c:v>
                </c:pt>
                <c:pt idx="29">
                  <c:v>569</c:v>
                </c:pt>
                <c:pt idx="30">
                  <c:v>623</c:v>
                </c:pt>
                <c:pt idx="31">
                  <c:v>323</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504</c:v>
                </c:pt>
                <c:pt idx="1">
                  <c:v>640</c:v>
                </c:pt>
                <c:pt idx="2">
                  <c:v>701</c:v>
                </c:pt>
                <c:pt idx="3">
                  <c:v>812</c:v>
                </c:pt>
                <c:pt idx="4">
                  <c:v>776</c:v>
                </c:pt>
                <c:pt idx="5">
                  <c:v>882</c:v>
                </c:pt>
                <c:pt idx="6">
                  <c:v>813</c:v>
                </c:pt>
                <c:pt idx="7">
                  <c:v>850</c:v>
                </c:pt>
                <c:pt idx="8">
                  <c:v>914</c:v>
                </c:pt>
                <c:pt idx="9">
                  <c:v>1035</c:v>
                </c:pt>
                <c:pt idx="10">
                  <c:v>1003</c:v>
                </c:pt>
                <c:pt idx="11">
                  <c:v>1044</c:v>
                </c:pt>
                <c:pt idx="12">
                  <c:v>1128</c:v>
                </c:pt>
                <c:pt idx="13">
                  <c:v>1362</c:v>
                </c:pt>
                <c:pt idx="14">
                  <c:v>1362</c:v>
                </c:pt>
                <c:pt idx="15">
                  <c:v>1429</c:v>
                </c:pt>
                <c:pt idx="16">
                  <c:v>1447</c:v>
                </c:pt>
                <c:pt idx="17">
                  <c:v>1611</c:v>
                </c:pt>
                <c:pt idx="18">
                  <c:v>1730</c:v>
                </c:pt>
                <c:pt idx="19">
                  <c:v>1791</c:v>
                </c:pt>
                <c:pt idx="20">
                  <c:v>1747</c:v>
                </c:pt>
                <c:pt idx="21">
                  <c:v>1882</c:v>
                </c:pt>
                <c:pt idx="22">
                  <c:v>1904</c:v>
                </c:pt>
                <c:pt idx="23">
                  <c:v>2051</c:v>
                </c:pt>
                <c:pt idx="24">
                  <c:v>2329</c:v>
                </c:pt>
                <c:pt idx="25">
                  <c:v>2457</c:v>
                </c:pt>
                <c:pt idx="26">
                  <c:v>2736</c:v>
                </c:pt>
                <c:pt idx="27">
                  <c:v>2917</c:v>
                </c:pt>
                <c:pt idx="28">
                  <c:v>2690</c:v>
                </c:pt>
                <c:pt idx="29">
                  <c:v>2723</c:v>
                </c:pt>
                <c:pt idx="30">
                  <c:v>2892</c:v>
                </c:pt>
                <c:pt idx="31">
                  <c:v>3289</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63</c:v>
                </c:pt>
                <c:pt idx="23">
                  <c:v>80</c:v>
                </c:pt>
                <c:pt idx="24">
                  <c:v>96</c:v>
                </c:pt>
                <c:pt idx="25">
                  <c:v>123</c:v>
                </c:pt>
                <c:pt idx="26">
                  <c:v>113</c:v>
                </c:pt>
                <c:pt idx="27">
                  <c:v>98</c:v>
                </c:pt>
                <c:pt idx="28">
                  <c:v>61</c:v>
                </c:pt>
                <c:pt idx="29">
                  <c:v>129</c:v>
                </c:pt>
                <c:pt idx="30">
                  <c:v>165</c:v>
                </c:pt>
                <c:pt idx="31">
                  <c:v>116</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1000"/>
      </c:valAx>
      <c:spPr>
        <a:noFill/>
        <a:ln>
          <a:solidFill>
            <a:schemeClr val="bg2"/>
          </a:solidFill>
        </a:ln>
      </c:spPr>
    </c:plotArea>
    <c:legend>
      <c:legendPos val="t"/>
      <c:layout>
        <c:manualLayout>
          <c:xMode val="edge"/>
          <c:yMode val="edge"/>
          <c:x val="0.29646795822225541"/>
          <c:y val="5.6233060205719276E-2"/>
          <c:w val="0.45371527325995825"/>
          <c:h val="0.13518479331121772"/>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3595351863071"/>
          <c:y val="3.202653379265092E-2"/>
          <c:w val="0.861923076923076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2</c:v>
                </c:pt>
                <c:pt idx="1">
                  <c:v>0</c:v>
                </c:pt>
                <c:pt idx="2">
                  <c:v>3</c:v>
                </c:pt>
                <c:pt idx="3">
                  <c:v>5</c:v>
                </c:pt>
                <c:pt idx="4">
                  <c:v>5</c:v>
                </c:pt>
                <c:pt idx="5">
                  <c:v>4</c:v>
                </c:pt>
                <c:pt idx="6">
                  <c:v>6</c:v>
                </c:pt>
                <c:pt idx="7">
                  <c:v>6</c:v>
                </c:pt>
                <c:pt idx="8">
                  <c:v>8</c:v>
                </c:pt>
                <c:pt idx="9">
                  <c:v>9</c:v>
                </c:pt>
                <c:pt idx="10">
                  <c:v>14</c:v>
                </c:pt>
                <c:pt idx="11">
                  <c:v>18</c:v>
                </c:pt>
                <c:pt idx="12">
                  <c:v>15</c:v>
                </c:pt>
                <c:pt idx="13">
                  <c:v>17</c:v>
                </c:pt>
                <c:pt idx="14">
                  <c:v>14</c:v>
                </c:pt>
                <c:pt idx="15">
                  <c:v>19</c:v>
                </c:pt>
                <c:pt idx="16">
                  <c:v>19</c:v>
                </c:pt>
                <c:pt idx="17">
                  <c:v>24</c:v>
                </c:pt>
                <c:pt idx="18">
                  <c:v>19</c:v>
                </c:pt>
                <c:pt idx="19">
                  <c:v>16</c:v>
                </c:pt>
                <c:pt idx="20">
                  <c:v>19</c:v>
                </c:pt>
                <c:pt idx="21">
                  <c:v>20</c:v>
                </c:pt>
                <c:pt idx="22">
                  <c:v>13</c:v>
                </c:pt>
                <c:pt idx="23">
                  <c:v>15</c:v>
                </c:pt>
                <c:pt idx="24">
                  <c:v>18</c:v>
                </c:pt>
                <c:pt idx="25">
                  <c:v>16</c:v>
                </c:pt>
                <c:pt idx="26">
                  <c:v>14</c:v>
                </c:pt>
                <c:pt idx="27">
                  <c:v>19</c:v>
                </c:pt>
                <c:pt idx="28">
                  <c:v>14</c:v>
                </c:pt>
                <c:pt idx="29">
                  <c:v>17</c:v>
                </c:pt>
                <c:pt idx="30">
                  <c:v>9</c:v>
                </c:pt>
                <c:pt idx="31">
                  <c:v>8</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37</c:v>
                </c:pt>
                <c:pt idx="1">
                  <c:v>36</c:v>
                </c:pt>
                <c:pt idx="2">
                  <c:v>31</c:v>
                </c:pt>
                <c:pt idx="3">
                  <c:v>67</c:v>
                </c:pt>
                <c:pt idx="4">
                  <c:v>48</c:v>
                </c:pt>
                <c:pt idx="5">
                  <c:v>61</c:v>
                </c:pt>
                <c:pt idx="6">
                  <c:v>63</c:v>
                </c:pt>
                <c:pt idx="7">
                  <c:v>46</c:v>
                </c:pt>
                <c:pt idx="8">
                  <c:v>51</c:v>
                </c:pt>
                <c:pt idx="9">
                  <c:v>39</c:v>
                </c:pt>
                <c:pt idx="10">
                  <c:v>44</c:v>
                </c:pt>
                <c:pt idx="11">
                  <c:v>47</c:v>
                </c:pt>
                <c:pt idx="12">
                  <c:v>54</c:v>
                </c:pt>
                <c:pt idx="13">
                  <c:v>54</c:v>
                </c:pt>
                <c:pt idx="14">
                  <c:v>55</c:v>
                </c:pt>
                <c:pt idx="15">
                  <c:v>52</c:v>
                </c:pt>
                <c:pt idx="16">
                  <c:v>45</c:v>
                </c:pt>
                <c:pt idx="17">
                  <c:v>62</c:v>
                </c:pt>
                <c:pt idx="18">
                  <c:v>55</c:v>
                </c:pt>
                <c:pt idx="19">
                  <c:v>43</c:v>
                </c:pt>
                <c:pt idx="20">
                  <c:v>32</c:v>
                </c:pt>
                <c:pt idx="21">
                  <c:v>62</c:v>
                </c:pt>
                <c:pt idx="22">
                  <c:v>45</c:v>
                </c:pt>
                <c:pt idx="23">
                  <c:v>41</c:v>
                </c:pt>
                <c:pt idx="24">
                  <c:v>38</c:v>
                </c:pt>
                <c:pt idx="25">
                  <c:v>44</c:v>
                </c:pt>
                <c:pt idx="26">
                  <c:v>36</c:v>
                </c:pt>
                <c:pt idx="27">
                  <c:v>51</c:v>
                </c:pt>
                <c:pt idx="28">
                  <c:v>33</c:v>
                </c:pt>
                <c:pt idx="29">
                  <c:v>23</c:v>
                </c:pt>
                <c:pt idx="30">
                  <c:v>18</c:v>
                </c:pt>
                <c:pt idx="31">
                  <c:v>30</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3</c:v>
                </c:pt>
                <c:pt idx="23">
                  <c:v>7</c:v>
                </c:pt>
                <c:pt idx="24">
                  <c:v>5</c:v>
                </c:pt>
                <c:pt idx="25">
                  <c:v>2</c:v>
                </c:pt>
                <c:pt idx="26">
                  <c:v>12</c:v>
                </c:pt>
                <c:pt idx="27">
                  <c:v>5</c:v>
                </c:pt>
                <c:pt idx="28">
                  <c:v>6</c:v>
                </c:pt>
                <c:pt idx="29">
                  <c:v>2</c:v>
                </c:pt>
                <c:pt idx="30">
                  <c:v>2</c:v>
                </c:pt>
                <c:pt idx="31">
                  <c:v>5</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3540744"/>
        <c:crosses val="autoZero"/>
        <c:crossBetween val="between"/>
        <c:majorUnit val="20"/>
      </c:valAx>
      <c:spPr>
        <a:noFill/>
        <a:ln>
          <a:solidFill>
            <a:schemeClr val="bg2"/>
          </a:solidFill>
        </a:ln>
      </c:spPr>
    </c:plotArea>
    <c:legend>
      <c:legendPos val="t"/>
      <c:layout>
        <c:manualLayout>
          <c:xMode val="edge"/>
          <c:yMode val="edge"/>
          <c:x val="0.31119994339205698"/>
          <c:y val="5.6233060205719276E-2"/>
          <c:w val="0.44634928067505736"/>
          <c:h val="8.3637821455975037E-2"/>
        </c:manualLayout>
      </c:layout>
      <c:overlay val="0"/>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493168675346357"/>
          <c:h val="0.73981201956729292"/>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5.9355970599379053E-3"/>
                  <c:y val="-9.214274281336774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36E-2"/>
                  <c:y val="-6.421961363913359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5.3747636928740596E-3"/>
                  <c:y val="-3.449400327608023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0.41</c:v>
                </c:pt>
                <c:pt idx="1">
                  <c:v>0.04</c:v>
                </c:pt>
                <c:pt idx="2">
                  <c:v>0.11</c:v>
                </c:pt>
                <c:pt idx="3">
                  <c:v>0.44</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71909002303153"/>
          <c:h val="0.7480692536462536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4.2314469285642999E-3"/>
                  <c:y val="-4.282222360565993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2.5294801947205112E-2"/>
                  <c:y val="7.0429879692297656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0.40300000000000002</c:v>
                </c:pt>
                <c:pt idx="1">
                  <c:v>4.4999999999999998E-2</c:v>
                </c:pt>
                <c:pt idx="2">
                  <c:v>0.114</c:v>
                </c:pt>
                <c:pt idx="3">
                  <c:v>0.438</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t"/>
      <c:layout>
        <c:manualLayout>
          <c:xMode val="edge"/>
          <c:yMode val="edge"/>
          <c:x val="1.1326554515942045E-2"/>
          <c:y val="4.2263383290518576E-2"/>
          <c:w val="0.45252115502050066"/>
          <c:h val="7.6054905987952101E-2"/>
        </c:manualLayout>
      </c:layout>
      <c:overlay val="0"/>
      <c:spPr>
        <a:noFill/>
        <a:ln>
          <a:solidFill>
            <a:schemeClr val="bg2"/>
          </a:solidFill>
        </a:ln>
      </c:spPr>
      <c:txPr>
        <a:bodyPr/>
        <a:lstStyle/>
        <a:p>
          <a:pPr>
            <a:defRPr sz="20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chemeClr val="bg2">
                  <a:lumMod val="95000"/>
                  <a:lumOff val="5000"/>
                </a:schemeClr>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0</c:v>
                </c:pt>
                <c:pt idx="1">
                  <c:v>0</c:v>
                </c:pt>
                <c:pt idx="2">
                  <c:v>0</c:v>
                </c:pt>
                <c:pt idx="3">
                  <c:v>0</c:v>
                </c:pt>
                <c:pt idx="4">
                  <c:v>0</c:v>
                </c:pt>
                <c:pt idx="5">
                  <c:v>1</c:v>
                </c:pt>
                <c:pt idx="6">
                  <c:v>5</c:v>
                </c:pt>
                <c:pt idx="7">
                  <c:v>5</c:v>
                </c:pt>
                <c:pt idx="8">
                  <c:v>2</c:v>
                </c:pt>
                <c:pt idx="9">
                  <c:v>4</c:v>
                </c:pt>
                <c:pt idx="10">
                  <c:v>6</c:v>
                </c:pt>
                <c:pt idx="11">
                  <c:v>7</c:v>
                </c:pt>
                <c:pt idx="12">
                  <c:v>9</c:v>
                </c:pt>
                <c:pt idx="13">
                  <c:v>6</c:v>
                </c:pt>
                <c:pt idx="14">
                  <c:v>6</c:v>
                </c:pt>
                <c:pt idx="15">
                  <c:v>4</c:v>
                </c:pt>
                <c:pt idx="16">
                  <c:v>2</c:v>
                </c:pt>
                <c:pt idx="17">
                  <c:v>5</c:v>
                </c:pt>
                <c:pt idx="18">
                  <c:v>2</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12</c:v>
                </c:pt>
                <c:pt idx="1">
                  <c:v>8</c:v>
                </c:pt>
                <c:pt idx="2">
                  <c:v>10</c:v>
                </c:pt>
                <c:pt idx="3">
                  <c:v>23</c:v>
                </c:pt>
                <c:pt idx="4">
                  <c:v>18</c:v>
                </c:pt>
                <c:pt idx="5">
                  <c:v>24</c:v>
                </c:pt>
                <c:pt idx="6">
                  <c:v>38</c:v>
                </c:pt>
                <c:pt idx="7">
                  <c:v>52</c:v>
                </c:pt>
                <c:pt idx="8">
                  <c:v>86</c:v>
                </c:pt>
                <c:pt idx="9">
                  <c:v>108</c:v>
                </c:pt>
                <c:pt idx="10">
                  <c:v>95</c:v>
                </c:pt>
                <c:pt idx="11">
                  <c:v>135</c:v>
                </c:pt>
                <c:pt idx="12">
                  <c:v>118</c:v>
                </c:pt>
                <c:pt idx="13">
                  <c:v>162</c:v>
                </c:pt>
                <c:pt idx="14">
                  <c:v>188</c:v>
                </c:pt>
                <c:pt idx="15">
                  <c:v>162</c:v>
                </c:pt>
                <c:pt idx="16">
                  <c:v>287</c:v>
                </c:pt>
                <c:pt idx="17">
                  <c:v>235</c:v>
                </c:pt>
                <c:pt idx="18">
                  <c:v>203</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5</c:v>
                </c:pt>
                <c:pt idx="17">
                  <c:v>7</c:v>
                </c:pt>
                <c:pt idx="18">
                  <c:v>11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1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35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Sheet1!$B$2:$B$33</c:f>
              <c:numCache>
                <c:formatCode>General</c:formatCode>
                <c:ptCount val="15"/>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Sheet1!$C$2:$C$33</c:f>
              <c:numCache>
                <c:formatCode>General</c:formatCode>
                <c:ptCount val="15"/>
                <c:pt idx="0">
                  <c:v>2</c:v>
                </c:pt>
                <c:pt idx="1">
                  <c:v>3</c:v>
                </c:pt>
                <c:pt idx="2">
                  <c:v>3</c:v>
                </c:pt>
                <c:pt idx="3">
                  <c:v>3</c:v>
                </c:pt>
                <c:pt idx="4">
                  <c:v>9</c:v>
                </c:pt>
                <c:pt idx="5">
                  <c:v>2</c:v>
                </c:pt>
                <c:pt idx="6">
                  <c:v>6</c:v>
                </c:pt>
                <c:pt idx="7">
                  <c:v>2</c:v>
                </c:pt>
                <c:pt idx="8">
                  <c:v>3</c:v>
                </c:pt>
                <c:pt idx="9">
                  <c:v>4</c:v>
                </c:pt>
                <c:pt idx="10">
                  <c:v>8</c:v>
                </c:pt>
                <c:pt idx="11">
                  <c:v>8</c:v>
                </c:pt>
                <c:pt idx="12">
                  <c:v>6</c:v>
                </c:pt>
                <c:pt idx="13">
                  <c:v>5</c:v>
                </c:pt>
                <c:pt idx="14">
                  <c:v>8</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Sheet1!$D$2:$D$33</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1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5"/>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3"/>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24664992161335E-2"/>
          <c:y val="3.8321014641332744E-2"/>
          <c:w val="0.58287480581290307"/>
          <c:h val="0.7853847127724923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C000"/>
              </a:solidFill>
              <a:ln>
                <a:solidFill>
                  <a:srgbClr val="000000"/>
                </a:solidFill>
              </a:ln>
            </c:spPr>
            <c:extLst>
              <c:ext xmlns:c16="http://schemas.microsoft.com/office/drawing/2014/chart" uri="{C3380CC4-5D6E-409C-BE32-E72D297353CC}">
                <c16:uniqueId val="{00000001-92F4-49CF-9882-29D277C87462}"/>
              </c:ext>
            </c:extLst>
          </c:dPt>
          <c:dPt>
            <c:idx val="1"/>
            <c:bubble3D val="0"/>
            <c:spPr>
              <a:solidFill>
                <a:srgbClr val="7ABC32"/>
              </a:solidFill>
              <a:ln>
                <a:solidFill>
                  <a:srgbClr val="000000"/>
                </a:solidFill>
              </a:ln>
            </c:spPr>
            <c:extLst>
              <c:ext xmlns:c16="http://schemas.microsoft.com/office/drawing/2014/chart" uri="{C3380CC4-5D6E-409C-BE32-E72D297353CC}">
                <c16:uniqueId val="{00000003-92F4-49CF-9882-29D277C87462}"/>
              </c:ext>
            </c:extLst>
          </c:dPt>
          <c:dPt>
            <c:idx val="2"/>
            <c:bubble3D val="0"/>
            <c:spPr>
              <a:solidFill>
                <a:srgbClr val="C00000"/>
              </a:solidFill>
              <a:ln>
                <a:solidFill>
                  <a:srgbClr val="000000"/>
                </a:solidFill>
              </a:ln>
            </c:spPr>
            <c:extLst>
              <c:ext xmlns:c16="http://schemas.microsoft.com/office/drawing/2014/chart" uri="{C3380CC4-5D6E-409C-BE32-E72D297353CC}">
                <c16:uniqueId val="{00000005-92F4-49CF-9882-29D277C87462}"/>
              </c:ext>
            </c:extLst>
          </c:dPt>
          <c:dPt>
            <c:idx val="3"/>
            <c:bubble3D val="0"/>
            <c:spPr>
              <a:solidFill>
                <a:srgbClr val="0070C0"/>
              </a:solidFill>
              <a:ln>
                <a:solidFill>
                  <a:srgbClr val="000000"/>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rgbClr val="000000"/>
                </a:solidFill>
              </a:ln>
            </c:spPr>
            <c:extLst>
              <c:ext xmlns:c16="http://schemas.microsoft.com/office/drawing/2014/chart" uri="{C3380CC4-5D6E-409C-BE32-E72D297353CC}">
                <c16:uniqueId val="{0000000D-92F4-49CF-9882-29D277C87462}"/>
              </c:ext>
            </c:extLst>
          </c:dPt>
          <c:dLbls>
            <c:dLbl>
              <c:idx val="0"/>
              <c:layout>
                <c:manualLayout>
                  <c:x val="-5.9137593372338374E-3"/>
                  <c:y val="1.624775725065034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1.9327676460134318E-2"/>
                  <c:y val="3.937732880399915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1.2085195718290191E-2"/>
                  <c:y val="1.469653560499136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1.2901093933168793E-2"/>
                  <c:y val="5.6605309790344234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5.817996487430058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CF</c:v>
                </c:pt>
                <c:pt idx="1">
                  <c:v>COPD</c:v>
                </c:pt>
                <c:pt idx="2">
                  <c:v>IPF</c:v>
                </c:pt>
                <c:pt idx="3">
                  <c:v>OB</c:v>
                </c:pt>
                <c:pt idx="4">
                  <c:v>Retransplant</c:v>
                </c:pt>
                <c:pt idx="5">
                  <c:v>Other</c:v>
                </c:pt>
              </c:strCache>
              <c:extLst/>
            </c:strRef>
          </c:cat>
          <c:val>
            <c:numRef>
              <c:f>Sheet1!$B$2:$B$7</c:f>
              <c:numCache>
                <c:formatCode>0.00%</c:formatCode>
                <c:ptCount val="6"/>
                <c:pt idx="0">
                  <c:v>9.8000000000000004E-2</c:v>
                </c:pt>
                <c:pt idx="1">
                  <c:v>0.24299999999999999</c:v>
                </c:pt>
                <c:pt idx="2">
                  <c:v>0.26900000000000002</c:v>
                </c:pt>
                <c:pt idx="3">
                  <c:v>1.6E-2</c:v>
                </c:pt>
                <c:pt idx="4">
                  <c:v>2.9000000000000001E-2</c:v>
                </c:pt>
                <c:pt idx="5">
                  <c:v>0.34499999999999997</c:v>
                </c:pt>
              </c:numCache>
              <c:extLst/>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3117371814370657"/>
          <c:y val="0.17493700693083614"/>
          <c:w val="0.22663937725991387"/>
          <c:h val="0.64200541115899146"/>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35792841543693E-2"/>
          <c:y val="0.12059410724720196"/>
          <c:w val="0.55151104753581748"/>
          <c:h val="0.6824414170774463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C00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0070C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00FF00"/>
              </a:solidFill>
              <a:ln>
                <a:solidFill>
                  <a:srgbClr val="000000"/>
                </a:solidFill>
              </a:ln>
            </c:spPr>
            <c:extLst>
              <c:ext xmlns:c16="http://schemas.microsoft.com/office/drawing/2014/chart" uri="{C3380CC4-5D6E-409C-BE32-E72D297353CC}">
                <c16:uniqueId val="{0000000D-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0"/>
                  <c:y val="3.508771929824559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1.1234372659020237E-2"/>
                  <c:y val="-4.28221573109813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826488655091479E-2"/>
                  <c:y val="-1.07526881720430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2.2927365798809385E-2"/>
                  <c:y val="3.727544461591477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CF</c:v>
                </c:pt>
                <c:pt idx="1">
                  <c:v>ILD Not-IIP</c:v>
                </c:pt>
                <c:pt idx="2">
                  <c:v>PVD</c:v>
                </c:pt>
                <c:pt idx="3">
                  <c:v>OB</c:v>
                </c:pt>
                <c:pt idx="4">
                  <c:v>Retransplant</c:v>
                </c:pt>
                <c:pt idx="5">
                  <c:v>Other</c:v>
                </c:pt>
              </c:strCache>
              <c:extLst/>
            </c:strRef>
          </c:cat>
          <c:val>
            <c:numRef>
              <c:f>Sheet1!$B$2:$B$7</c:f>
              <c:numCache>
                <c:formatCode>0.00%</c:formatCode>
                <c:ptCount val="6"/>
                <c:pt idx="0">
                  <c:v>0.48099999999999998</c:v>
                </c:pt>
                <c:pt idx="1">
                  <c:v>4.8000000000000001E-2</c:v>
                </c:pt>
                <c:pt idx="2">
                  <c:v>0.121</c:v>
                </c:pt>
                <c:pt idx="3">
                  <c:v>6.8000000000000005E-2</c:v>
                </c:pt>
                <c:pt idx="4">
                  <c:v>5.3999999999999999E-2</c:v>
                </c:pt>
                <c:pt idx="5">
                  <c:v>0.22900000000000001</c:v>
                </c:pt>
              </c:numCache>
              <c:extLst/>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8730656677653157"/>
          <c:y val="0.25798398333907674"/>
          <c:w val="0.20572972439932216"/>
          <c:h val="0.56009562800593315"/>
        </c:manualLayout>
      </c:layout>
      <c:overlay val="0"/>
      <c:spPr>
        <a:noFill/>
        <a:ln>
          <a:solidFill>
            <a:schemeClr val="bg2"/>
          </a:solidFill>
        </a:ln>
      </c:spPr>
      <c:txPr>
        <a:bodyPr/>
        <a:lstStyle/>
        <a:p>
          <a:pPr>
            <a:defRPr sz="15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4324467465617695"/>
          <c:h val="0.80145615938163273"/>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7ABC32"/>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1.35062666863798E-5"/>
                  <c:y val="-4.282222360565993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2.5294801947205112E-2"/>
                  <c:y val="7.0429879692297656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  A</c:v>
                </c:pt>
                <c:pt idx="1">
                  <c:v>  AB</c:v>
                </c:pt>
                <c:pt idx="2">
                  <c:v>  B</c:v>
                </c:pt>
                <c:pt idx="3">
                  <c:v>  O</c:v>
                </c:pt>
              </c:strCache>
            </c:strRef>
          </c:cat>
          <c:val>
            <c:numRef>
              <c:f>Sheet1!$B$2:$B$5</c:f>
              <c:numCache>
                <c:formatCode>0.00%</c:formatCode>
                <c:ptCount val="4"/>
                <c:pt idx="0">
                  <c:v>0.38700000000000001</c:v>
                </c:pt>
                <c:pt idx="1">
                  <c:v>4.2999999999999997E-2</c:v>
                </c:pt>
                <c:pt idx="2">
                  <c:v>0.129</c:v>
                </c:pt>
                <c:pt idx="3">
                  <c:v>0.441</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t"/>
      <c:layout>
        <c:manualLayout>
          <c:xMode val="edge"/>
          <c:yMode val="edge"/>
          <c:x val="1.1326554515942045E-2"/>
          <c:y val="2.4467697318864359E-2"/>
          <c:w val="0.45252115502050066"/>
          <c:h val="9.3850457011530317E-2"/>
        </c:manualLayout>
      </c:layout>
      <c:overlay val="0"/>
      <c:spPr>
        <a:noFill/>
        <a:ln>
          <a:solidFill>
            <a:schemeClr val="bg2"/>
          </a:solidFill>
        </a:ln>
      </c:spPr>
      <c:txPr>
        <a:bodyPr/>
        <a:lstStyle/>
        <a:p>
          <a:pPr>
            <a:defRPr sz="20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783104629151"/>
          <c:y val="2.473265013740782E-2"/>
          <c:w val="0.88187296001255622"/>
          <c:h val="0.80315830060368709"/>
        </c:manualLayout>
      </c:layout>
      <c:barChart>
        <c:barDir val="col"/>
        <c:grouping val="stacked"/>
        <c:varyColors val="0"/>
        <c:ser>
          <c:idx val="0"/>
          <c:order val="0"/>
          <c:tx>
            <c:strRef>
              <c:f>Sheet1!$B$1</c:f>
              <c:strCache>
                <c:ptCount val="1"/>
                <c:pt idx="0">
                  <c:v>Cystic Fibrosis</c:v>
                </c:pt>
              </c:strCache>
            </c:strRef>
          </c:tx>
          <c:spPr>
            <a:solidFill>
              <a:srgbClr val="00B0F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73</c:v>
                </c:pt>
                <c:pt idx="1">
                  <c:v>91</c:v>
                </c:pt>
                <c:pt idx="2">
                  <c:v>111</c:v>
                </c:pt>
                <c:pt idx="3">
                  <c:v>141</c:v>
                </c:pt>
                <c:pt idx="4">
                  <c:v>146</c:v>
                </c:pt>
                <c:pt idx="5">
                  <c:v>163</c:v>
                </c:pt>
                <c:pt idx="6">
                  <c:v>150</c:v>
                </c:pt>
                <c:pt idx="7">
                  <c:v>154</c:v>
                </c:pt>
                <c:pt idx="8">
                  <c:v>167</c:v>
                </c:pt>
                <c:pt idx="9">
                  <c:v>177</c:v>
                </c:pt>
                <c:pt idx="10">
                  <c:v>193</c:v>
                </c:pt>
                <c:pt idx="11">
                  <c:v>206</c:v>
                </c:pt>
                <c:pt idx="12">
                  <c:v>213</c:v>
                </c:pt>
                <c:pt idx="13">
                  <c:v>227</c:v>
                </c:pt>
                <c:pt idx="14">
                  <c:v>244</c:v>
                </c:pt>
                <c:pt idx="15">
                  <c:v>244</c:v>
                </c:pt>
                <c:pt idx="16">
                  <c:v>225</c:v>
                </c:pt>
                <c:pt idx="17">
                  <c:v>270</c:v>
                </c:pt>
                <c:pt idx="18">
                  <c:v>264</c:v>
                </c:pt>
                <c:pt idx="19">
                  <c:v>299</c:v>
                </c:pt>
                <c:pt idx="20">
                  <c:v>277</c:v>
                </c:pt>
                <c:pt idx="21">
                  <c:v>311</c:v>
                </c:pt>
                <c:pt idx="22">
                  <c:v>293</c:v>
                </c:pt>
                <c:pt idx="23">
                  <c:v>293</c:v>
                </c:pt>
                <c:pt idx="24">
                  <c:v>346</c:v>
                </c:pt>
                <c:pt idx="25">
                  <c:v>343</c:v>
                </c:pt>
                <c:pt idx="26">
                  <c:v>361</c:v>
                </c:pt>
                <c:pt idx="27">
                  <c:v>322</c:v>
                </c:pt>
                <c:pt idx="28">
                  <c:v>124</c:v>
                </c:pt>
                <c:pt idx="29">
                  <c:v>84</c:v>
                </c:pt>
                <c:pt idx="30">
                  <c:v>56</c:v>
                </c:pt>
                <c:pt idx="31">
                  <c:v>62</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COPD</c:v>
                </c:pt>
              </c:strCache>
            </c:strRef>
          </c:tx>
          <c:spPr>
            <a:solidFill>
              <a:srgbClr val="7ABC32"/>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183</c:v>
                </c:pt>
                <c:pt idx="1">
                  <c:v>285</c:v>
                </c:pt>
                <c:pt idx="2">
                  <c:v>301</c:v>
                </c:pt>
                <c:pt idx="3">
                  <c:v>351</c:v>
                </c:pt>
                <c:pt idx="4">
                  <c:v>322</c:v>
                </c:pt>
                <c:pt idx="5">
                  <c:v>355</c:v>
                </c:pt>
                <c:pt idx="6">
                  <c:v>369</c:v>
                </c:pt>
                <c:pt idx="7">
                  <c:v>414</c:v>
                </c:pt>
                <c:pt idx="8">
                  <c:v>449</c:v>
                </c:pt>
                <c:pt idx="9">
                  <c:v>537</c:v>
                </c:pt>
                <c:pt idx="10">
                  <c:v>489</c:v>
                </c:pt>
                <c:pt idx="11">
                  <c:v>497</c:v>
                </c:pt>
                <c:pt idx="12">
                  <c:v>495</c:v>
                </c:pt>
                <c:pt idx="13">
                  <c:v>515</c:v>
                </c:pt>
                <c:pt idx="14">
                  <c:v>502</c:v>
                </c:pt>
                <c:pt idx="15">
                  <c:v>487</c:v>
                </c:pt>
                <c:pt idx="16">
                  <c:v>486</c:v>
                </c:pt>
                <c:pt idx="17">
                  <c:v>524</c:v>
                </c:pt>
                <c:pt idx="18">
                  <c:v>527</c:v>
                </c:pt>
                <c:pt idx="19">
                  <c:v>559</c:v>
                </c:pt>
                <c:pt idx="20">
                  <c:v>500</c:v>
                </c:pt>
                <c:pt idx="21">
                  <c:v>552</c:v>
                </c:pt>
                <c:pt idx="22">
                  <c:v>493</c:v>
                </c:pt>
                <c:pt idx="23">
                  <c:v>573</c:v>
                </c:pt>
                <c:pt idx="24">
                  <c:v>628</c:v>
                </c:pt>
                <c:pt idx="25">
                  <c:v>725</c:v>
                </c:pt>
                <c:pt idx="26">
                  <c:v>704</c:v>
                </c:pt>
                <c:pt idx="27">
                  <c:v>750</c:v>
                </c:pt>
                <c:pt idx="28">
                  <c:v>671</c:v>
                </c:pt>
                <c:pt idx="29">
                  <c:v>601</c:v>
                </c:pt>
                <c:pt idx="30">
                  <c:v>664</c:v>
                </c:pt>
                <c:pt idx="31">
                  <c:v>561</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IPF</c:v>
                </c:pt>
              </c:strCache>
            </c:strRef>
          </c:tx>
          <c:spPr>
            <a:solidFill>
              <a:srgbClr val="FFC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62</c:v>
                </c:pt>
                <c:pt idx="1">
                  <c:v>76</c:v>
                </c:pt>
                <c:pt idx="2">
                  <c:v>78</c:v>
                </c:pt>
                <c:pt idx="3">
                  <c:v>109</c:v>
                </c:pt>
                <c:pt idx="4">
                  <c:v>132</c:v>
                </c:pt>
                <c:pt idx="5">
                  <c:v>133</c:v>
                </c:pt>
                <c:pt idx="6">
                  <c:v>137</c:v>
                </c:pt>
                <c:pt idx="7">
                  <c:v>156</c:v>
                </c:pt>
                <c:pt idx="8">
                  <c:v>138</c:v>
                </c:pt>
                <c:pt idx="9">
                  <c:v>204</c:v>
                </c:pt>
                <c:pt idx="10">
                  <c:v>247</c:v>
                </c:pt>
                <c:pt idx="11">
                  <c:v>275</c:v>
                </c:pt>
                <c:pt idx="12">
                  <c:v>304</c:v>
                </c:pt>
                <c:pt idx="13">
                  <c:v>418</c:v>
                </c:pt>
                <c:pt idx="14">
                  <c:v>441</c:v>
                </c:pt>
                <c:pt idx="15">
                  <c:v>522</c:v>
                </c:pt>
                <c:pt idx="16">
                  <c:v>548</c:v>
                </c:pt>
                <c:pt idx="17">
                  <c:v>626</c:v>
                </c:pt>
                <c:pt idx="18">
                  <c:v>674</c:v>
                </c:pt>
                <c:pt idx="19">
                  <c:v>743</c:v>
                </c:pt>
                <c:pt idx="20">
                  <c:v>753</c:v>
                </c:pt>
                <c:pt idx="21">
                  <c:v>806</c:v>
                </c:pt>
                <c:pt idx="22">
                  <c:v>828</c:v>
                </c:pt>
                <c:pt idx="23">
                  <c:v>747</c:v>
                </c:pt>
                <c:pt idx="24">
                  <c:v>883</c:v>
                </c:pt>
                <c:pt idx="25">
                  <c:v>936</c:v>
                </c:pt>
                <c:pt idx="26">
                  <c:v>1013</c:v>
                </c:pt>
                <c:pt idx="27">
                  <c:v>1102</c:v>
                </c:pt>
                <c:pt idx="28">
                  <c:v>1046</c:v>
                </c:pt>
                <c:pt idx="29">
                  <c:v>1056</c:v>
                </c:pt>
                <c:pt idx="30">
                  <c:v>1156</c:v>
                </c:pt>
                <c:pt idx="31">
                  <c:v>1171</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OB</c:v>
                </c:pt>
              </c:strCache>
            </c:strRef>
          </c:tx>
          <c:spPr>
            <a:solidFill>
              <a:srgbClr val="C00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Sheet1!$E$2:$E$33</c:f>
              <c:numCache>
                <c:formatCode>General</c:formatCode>
                <c:ptCount val="32"/>
                <c:pt idx="0">
                  <c:v>12</c:v>
                </c:pt>
                <c:pt idx="1">
                  <c:v>32</c:v>
                </c:pt>
                <c:pt idx="2">
                  <c:v>22</c:v>
                </c:pt>
                <c:pt idx="3">
                  <c:v>14</c:v>
                </c:pt>
                <c:pt idx="4">
                  <c:v>19</c:v>
                </c:pt>
                <c:pt idx="5">
                  <c:v>15</c:v>
                </c:pt>
                <c:pt idx="6">
                  <c:v>17</c:v>
                </c:pt>
                <c:pt idx="7">
                  <c:v>14</c:v>
                </c:pt>
                <c:pt idx="8">
                  <c:v>10</c:v>
                </c:pt>
                <c:pt idx="9">
                  <c:v>8</c:v>
                </c:pt>
                <c:pt idx="10">
                  <c:v>8</c:v>
                </c:pt>
                <c:pt idx="11">
                  <c:v>8</c:v>
                </c:pt>
                <c:pt idx="12">
                  <c:v>15</c:v>
                </c:pt>
                <c:pt idx="13">
                  <c:v>23</c:v>
                </c:pt>
                <c:pt idx="14">
                  <c:v>31</c:v>
                </c:pt>
                <c:pt idx="15">
                  <c:v>39</c:v>
                </c:pt>
                <c:pt idx="16">
                  <c:v>37</c:v>
                </c:pt>
                <c:pt idx="17">
                  <c:v>46</c:v>
                </c:pt>
                <c:pt idx="18">
                  <c:v>62</c:v>
                </c:pt>
                <c:pt idx="19">
                  <c:v>53</c:v>
                </c:pt>
                <c:pt idx="20">
                  <c:v>29</c:v>
                </c:pt>
                <c:pt idx="21">
                  <c:v>29</c:v>
                </c:pt>
                <c:pt idx="22">
                  <c:v>27</c:v>
                </c:pt>
                <c:pt idx="23">
                  <c:v>28</c:v>
                </c:pt>
                <c:pt idx="24">
                  <c:v>40</c:v>
                </c:pt>
                <c:pt idx="25">
                  <c:v>55</c:v>
                </c:pt>
                <c:pt idx="26">
                  <c:v>60</c:v>
                </c:pt>
                <c:pt idx="27">
                  <c:v>66</c:v>
                </c:pt>
                <c:pt idx="28">
                  <c:v>72</c:v>
                </c:pt>
                <c:pt idx="29">
                  <c:v>56</c:v>
                </c:pt>
                <c:pt idx="30">
                  <c:v>48</c:v>
                </c:pt>
                <c:pt idx="31">
                  <c:v>53</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Retransplant</c:v>
                </c:pt>
              </c:strCache>
            </c:strRef>
          </c:tx>
          <c:spPr>
            <a:solidFill>
              <a:srgbClr val="FF66FF"/>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Sheet1!$F$2:$F$33</c:f>
              <c:numCache>
                <c:formatCode>General</c:formatCode>
                <c:ptCount val="32"/>
                <c:pt idx="0">
                  <c:v>16</c:v>
                </c:pt>
                <c:pt idx="1">
                  <c:v>12</c:v>
                </c:pt>
                <c:pt idx="2">
                  <c:v>21</c:v>
                </c:pt>
                <c:pt idx="3">
                  <c:v>14</c:v>
                </c:pt>
                <c:pt idx="4">
                  <c:v>20</c:v>
                </c:pt>
                <c:pt idx="5">
                  <c:v>34</c:v>
                </c:pt>
                <c:pt idx="6">
                  <c:v>19</c:v>
                </c:pt>
                <c:pt idx="7">
                  <c:v>23</c:v>
                </c:pt>
                <c:pt idx="8">
                  <c:v>18</c:v>
                </c:pt>
                <c:pt idx="9">
                  <c:v>31</c:v>
                </c:pt>
                <c:pt idx="10">
                  <c:v>33</c:v>
                </c:pt>
                <c:pt idx="11">
                  <c:v>33</c:v>
                </c:pt>
                <c:pt idx="12">
                  <c:v>27</c:v>
                </c:pt>
                <c:pt idx="13">
                  <c:v>64</c:v>
                </c:pt>
                <c:pt idx="14">
                  <c:v>52</c:v>
                </c:pt>
                <c:pt idx="15">
                  <c:v>81</c:v>
                </c:pt>
                <c:pt idx="16">
                  <c:v>63</c:v>
                </c:pt>
                <c:pt idx="17">
                  <c:v>85</c:v>
                </c:pt>
                <c:pt idx="18">
                  <c:v>89</c:v>
                </c:pt>
                <c:pt idx="19">
                  <c:v>64</c:v>
                </c:pt>
                <c:pt idx="20">
                  <c:v>97</c:v>
                </c:pt>
                <c:pt idx="21">
                  <c:v>86</c:v>
                </c:pt>
                <c:pt idx="22">
                  <c:v>86</c:v>
                </c:pt>
                <c:pt idx="23">
                  <c:v>59</c:v>
                </c:pt>
                <c:pt idx="24">
                  <c:v>72</c:v>
                </c:pt>
                <c:pt idx="25">
                  <c:v>75</c:v>
                </c:pt>
                <c:pt idx="26">
                  <c:v>96</c:v>
                </c:pt>
                <c:pt idx="27">
                  <c:v>107</c:v>
                </c:pt>
                <c:pt idx="28">
                  <c:v>113</c:v>
                </c:pt>
                <c:pt idx="29">
                  <c:v>98</c:v>
                </c:pt>
                <c:pt idx="30">
                  <c:v>92</c:v>
                </c:pt>
                <c:pt idx="31">
                  <c:v>103</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Other</c:v>
                </c:pt>
              </c:strCache>
            </c:strRef>
          </c:tx>
          <c:spPr>
            <a:solidFill>
              <a:srgbClr val="0038A8"/>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Sheet1!$G$2:$G$33</c:f>
              <c:numCache>
                <c:formatCode>General</c:formatCode>
                <c:ptCount val="32"/>
                <c:pt idx="0">
                  <c:v>241</c:v>
                </c:pt>
                <c:pt idx="1">
                  <c:v>220</c:v>
                </c:pt>
                <c:pt idx="2">
                  <c:v>260</c:v>
                </c:pt>
                <c:pt idx="3">
                  <c:v>317</c:v>
                </c:pt>
                <c:pt idx="4">
                  <c:v>294</c:v>
                </c:pt>
                <c:pt idx="5">
                  <c:v>318</c:v>
                </c:pt>
                <c:pt idx="6">
                  <c:v>266</c:v>
                </c:pt>
                <c:pt idx="7">
                  <c:v>261</c:v>
                </c:pt>
                <c:pt idx="8">
                  <c:v>289</c:v>
                </c:pt>
                <c:pt idx="9">
                  <c:v>346</c:v>
                </c:pt>
                <c:pt idx="10">
                  <c:v>390</c:v>
                </c:pt>
                <c:pt idx="11">
                  <c:v>380</c:v>
                </c:pt>
                <c:pt idx="12">
                  <c:v>384</c:v>
                </c:pt>
                <c:pt idx="13">
                  <c:v>485</c:v>
                </c:pt>
                <c:pt idx="14">
                  <c:v>479</c:v>
                </c:pt>
                <c:pt idx="15">
                  <c:v>456</c:v>
                </c:pt>
                <c:pt idx="16">
                  <c:v>499</c:v>
                </c:pt>
                <c:pt idx="17">
                  <c:v>519</c:v>
                </c:pt>
                <c:pt idx="18">
                  <c:v>612</c:v>
                </c:pt>
                <c:pt idx="19">
                  <c:v>612</c:v>
                </c:pt>
                <c:pt idx="20">
                  <c:v>630</c:v>
                </c:pt>
                <c:pt idx="21">
                  <c:v>705</c:v>
                </c:pt>
                <c:pt idx="22">
                  <c:v>817</c:v>
                </c:pt>
                <c:pt idx="23">
                  <c:v>1048</c:v>
                </c:pt>
                <c:pt idx="24">
                  <c:v>1052</c:v>
                </c:pt>
                <c:pt idx="25">
                  <c:v>1143</c:v>
                </c:pt>
                <c:pt idx="26">
                  <c:v>1301</c:v>
                </c:pt>
                <c:pt idx="27">
                  <c:v>1376</c:v>
                </c:pt>
                <c:pt idx="28">
                  <c:v>1270</c:v>
                </c:pt>
                <c:pt idx="29">
                  <c:v>1526</c:v>
                </c:pt>
                <c:pt idx="30">
                  <c:v>1664</c:v>
                </c:pt>
                <c:pt idx="31">
                  <c:v>1778</c:v>
                </c:pt>
              </c:numCache>
            </c:numRef>
          </c:val>
          <c:extLst>
            <c:ext xmlns:c16="http://schemas.microsoft.com/office/drawing/2014/chart" uri="{C3380CC4-5D6E-409C-BE32-E72D297353CC}">
              <c16:uniqueId val="{00000005-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8414916031803906"/>
              <c:y val="0.9298038288820609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5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1.3411584374798634E-2"/>
              <c:y val="0.1875681369419935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500"/>
      </c:valAx>
      <c:spPr>
        <a:noFill/>
        <a:ln>
          <a:solidFill>
            <a:schemeClr val="bg2"/>
          </a:solidFill>
        </a:ln>
        <a:effectLst/>
      </c:spPr>
    </c:plotArea>
    <c:legend>
      <c:legendPos val="t"/>
      <c:legendEntry>
        <c:idx val="0"/>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Entry>
      <c:layout>
        <c:manualLayout>
          <c:xMode val="edge"/>
          <c:yMode val="edge"/>
          <c:x val="0.12599198242411436"/>
          <c:y val="3.8219032004124041E-2"/>
          <c:w val="0.8431957700375502"/>
          <c:h val="0.12078846001186962"/>
        </c:manualLayout>
      </c:layout>
      <c:overlay val="0"/>
      <c:spPr>
        <a:solidFill>
          <a:schemeClr val="tx1"/>
        </a:solidFill>
        <a:ln>
          <a:solidFill>
            <a:srgbClr val="000000"/>
          </a:solid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60</c:v>
                </c:pt>
                <c:pt idx="1">
                  <c:v>51</c:v>
                </c:pt>
                <c:pt idx="2">
                  <c:v>70</c:v>
                </c:pt>
                <c:pt idx="3">
                  <c:v>64</c:v>
                </c:pt>
                <c:pt idx="4">
                  <c:v>65</c:v>
                </c:pt>
                <c:pt idx="5">
                  <c:v>63</c:v>
                </c:pt>
                <c:pt idx="6">
                  <c:v>81</c:v>
                </c:pt>
                <c:pt idx="7">
                  <c:v>75</c:v>
                </c:pt>
                <c:pt idx="8">
                  <c:v>96</c:v>
                </c:pt>
                <c:pt idx="9">
                  <c:v>91</c:v>
                </c:pt>
                <c:pt idx="10">
                  <c:v>82</c:v>
                </c:pt>
                <c:pt idx="11">
                  <c:v>75</c:v>
                </c:pt>
                <c:pt idx="12">
                  <c:v>102</c:v>
                </c:pt>
                <c:pt idx="13">
                  <c:v>91</c:v>
                </c:pt>
                <c:pt idx="14">
                  <c:v>73</c:v>
                </c:pt>
                <c:pt idx="15">
                  <c:v>46</c:v>
                </c:pt>
                <c:pt idx="16">
                  <c:v>31</c:v>
                </c:pt>
                <c:pt idx="17">
                  <c:v>12</c:v>
                </c:pt>
                <c:pt idx="18">
                  <c:v>8</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lumMod val="95000"/>
                  <a:lumOff val="5000"/>
                </a:schemeClr>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167</c:v>
                </c:pt>
                <c:pt idx="1">
                  <c:v>193</c:v>
                </c:pt>
                <c:pt idx="2">
                  <c:v>174</c:v>
                </c:pt>
                <c:pt idx="3">
                  <c:v>161</c:v>
                </c:pt>
                <c:pt idx="4">
                  <c:v>205</c:v>
                </c:pt>
                <c:pt idx="5">
                  <c:v>201</c:v>
                </c:pt>
                <c:pt idx="6">
                  <c:v>218</c:v>
                </c:pt>
                <c:pt idx="7">
                  <c:v>202</c:v>
                </c:pt>
                <c:pt idx="8">
                  <c:v>215</c:v>
                </c:pt>
                <c:pt idx="9">
                  <c:v>202</c:v>
                </c:pt>
                <c:pt idx="10">
                  <c:v>211</c:v>
                </c:pt>
                <c:pt idx="11">
                  <c:v>271</c:v>
                </c:pt>
                <c:pt idx="12">
                  <c:v>241</c:v>
                </c:pt>
                <c:pt idx="13">
                  <c:v>270</c:v>
                </c:pt>
                <c:pt idx="14">
                  <c:v>249</c:v>
                </c:pt>
                <c:pt idx="15">
                  <c:v>78</c:v>
                </c:pt>
                <c:pt idx="16">
                  <c:v>51</c:v>
                </c:pt>
                <c:pt idx="17">
                  <c:v>42</c:v>
                </c:pt>
                <c:pt idx="18">
                  <c:v>53</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c:v>
                </c:pt>
                <c:pt idx="17">
                  <c:v>2</c:v>
                </c:pt>
                <c:pt idx="18">
                  <c:v>1</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45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0"/>
      </c:valAx>
      <c:spPr>
        <a:noFill/>
        <a:ln>
          <a:solidFill>
            <a:schemeClr val="bg2"/>
          </a:solidFill>
        </a:ln>
      </c:spPr>
    </c:plotArea>
    <c:legend>
      <c:legendPos val="t"/>
      <c:layout>
        <c:manualLayout>
          <c:xMode val="edge"/>
          <c:yMode val="edge"/>
          <c:x val="0.22794281803353086"/>
          <c:y val="4.817142742577997E-2"/>
          <c:w val="0.61029221985182602"/>
          <c:h val="9.5158347086062134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Sheet1!$A$2:$A$37</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Sheet1!$B$2:$B$37</c:f>
              <c:numCache>
                <c:formatCode>General</c:formatCode>
                <c:ptCount val="19"/>
                <c:pt idx="0">
                  <c:v>10</c:v>
                </c:pt>
                <c:pt idx="1">
                  <c:v>8</c:v>
                </c:pt>
                <c:pt idx="2">
                  <c:v>13</c:v>
                </c:pt>
                <c:pt idx="3">
                  <c:v>14</c:v>
                </c:pt>
                <c:pt idx="4">
                  <c:v>15</c:v>
                </c:pt>
                <c:pt idx="5">
                  <c:v>15</c:v>
                </c:pt>
                <c:pt idx="6">
                  <c:v>10</c:v>
                </c:pt>
                <c:pt idx="7">
                  <c:v>13</c:v>
                </c:pt>
                <c:pt idx="8">
                  <c:v>9</c:v>
                </c:pt>
                <c:pt idx="9">
                  <c:v>9</c:v>
                </c:pt>
                <c:pt idx="10">
                  <c:v>7</c:v>
                </c:pt>
                <c:pt idx="11">
                  <c:v>5</c:v>
                </c:pt>
                <c:pt idx="12">
                  <c:v>10</c:v>
                </c:pt>
                <c:pt idx="13">
                  <c:v>5</c:v>
                </c:pt>
                <c:pt idx="14">
                  <c:v>7</c:v>
                </c:pt>
                <c:pt idx="15">
                  <c:v>0</c:v>
                </c:pt>
                <c:pt idx="16">
                  <c:v>1</c:v>
                </c:pt>
                <c:pt idx="17">
                  <c:v>2</c:v>
                </c:pt>
                <c:pt idx="18">
                  <c:v>0</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Sheet1!$A$2:$A$37</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Sheet1!$C$2:$C$37</c:f>
              <c:numCache>
                <c:formatCode>General</c:formatCode>
                <c:ptCount val="19"/>
                <c:pt idx="0">
                  <c:v>25</c:v>
                </c:pt>
                <c:pt idx="1">
                  <c:v>28</c:v>
                </c:pt>
                <c:pt idx="2">
                  <c:v>25</c:v>
                </c:pt>
                <c:pt idx="3">
                  <c:v>28</c:v>
                </c:pt>
                <c:pt idx="4">
                  <c:v>30</c:v>
                </c:pt>
                <c:pt idx="5">
                  <c:v>21</c:v>
                </c:pt>
                <c:pt idx="6">
                  <c:v>26</c:v>
                </c:pt>
                <c:pt idx="7">
                  <c:v>13</c:v>
                </c:pt>
                <c:pt idx="8">
                  <c:v>32</c:v>
                </c:pt>
                <c:pt idx="9">
                  <c:v>20</c:v>
                </c:pt>
                <c:pt idx="10">
                  <c:v>18</c:v>
                </c:pt>
                <c:pt idx="11">
                  <c:v>19</c:v>
                </c:pt>
                <c:pt idx="12">
                  <c:v>25</c:v>
                </c:pt>
                <c:pt idx="13">
                  <c:v>20</c:v>
                </c:pt>
                <c:pt idx="14">
                  <c:v>25</c:v>
                </c:pt>
                <c:pt idx="15">
                  <c:v>5</c:v>
                </c:pt>
                <c:pt idx="16">
                  <c:v>4</c:v>
                </c:pt>
                <c:pt idx="17">
                  <c:v>4</c:v>
                </c:pt>
                <c:pt idx="18">
                  <c:v>3</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Sheet1!$A$2:$A$37</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Sheet1!$D$2:$D$37</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6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5"/>
      </c:valAx>
      <c:spPr>
        <a:noFill/>
        <a:ln>
          <a:solidFill>
            <a:schemeClr val="bg2"/>
          </a:solidFill>
        </a:ln>
      </c:spPr>
    </c:plotArea>
    <c:legend>
      <c:legendPos val="t"/>
      <c:layout>
        <c:manualLayout>
          <c:xMode val="edge"/>
          <c:yMode val="edge"/>
          <c:x val="0.28998455795748823"/>
          <c:y val="5.2759182418711394E-2"/>
          <c:w val="0.5730671758974516"/>
          <c:h val="9.0570592093130703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1728905932285E-2"/>
          <c:y val="2.473265013740782E-2"/>
          <c:w val="0.9035890531191626"/>
          <c:h val="0.80315830060368709"/>
        </c:manualLayout>
      </c:layout>
      <c:barChart>
        <c:barDir val="col"/>
        <c:grouping val="stacked"/>
        <c:varyColors val="0"/>
        <c:ser>
          <c:idx val="0"/>
          <c:order val="0"/>
          <c:tx>
            <c:strRef>
              <c:f>Sheet1!$B$1</c:f>
              <c:strCache>
                <c:ptCount val="1"/>
                <c:pt idx="0">
                  <c:v>Cystic Fibrosis</c:v>
                </c:pt>
              </c:strCache>
            </c:strRef>
          </c:tx>
          <c:spPr>
            <a:solidFill>
              <a:srgbClr val="00B0F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15</c:v>
                </c:pt>
                <c:pt idx="1">
                  <c:v>24</c:v>
                </c:pt>
                <c:pt idx="2">
                  <c:v>15</c:v>
                </c:pt>
                <c:pt idx="3">
                  <c:v>36</c:v>
                </c:pt>
                <c:pt idx="4">
                  <c:v>27</c:v>
                </c:pt>
                <c:pt idx="5">
                  <c:v>35</c:v>
                </c:pt>
                <c:pt idx="6">
                  <c:v>31</c:v>
                </c:pt>
                <c:pt idx="7">
                  <c:v>30</c:v>
                </c:pt>
                <c:pt idx="8">
                  <c:v>38</c:v>
                </c:pt>
                <c:pt idx="9">
                  <c:v>27</c:v>
                </c:pt>
                <c:pt idx="10">
                  <c:v>30</c:v>
                </c:pt>
                <c:pt idx="11">
                  <c:v>47</c:v>
                </c:pt>
                <c:pt idx="12">
                  <c:v>44</c:v>
                </c:pt>
                <c:pt idx="13">
                  <c:v>35</c:v>
                </c:pt>
                <c:pt idx="14">
                  <c:v>36</c:v>
                </c:pt>
                <c:pt idx="15">
                  <c:v>38</c:v>
                </c:pt>
                <c:pt idx="16">
                  <c:v>42</c:v>
                </c:pt>
                <c:pt idx="17">
                  <c:v>45</c:v>
                </c:pt>
                <c:pt idx="18">
                  <c:v>36</c:v>
                </c:pt>
                <c:pt idx="19">
                  <c:v>36</c:v>
                </c:pt>
                <c:pt idx="20">
                  <c:v>26</c:v>
                </c:pt>
                <c:pt idx="21">
                  <c:v>41</c:v>
                </c:pt>
                <c:pt idx="22">
                  <c:v>29</c:v>
                </c:pt>
                <c:pt idx="23">
                  <c:v>25</c:v>
                </c:pt>
                <c:pt idx="24">
                  <c:v>24</c:v>
                </c:pt>
                <c:pt idx="25">
                  <c:v>35</c:v>
                </c:pt>
                <c:pt idx="26">
                  <c:v>25</c:v>
                </c:pt>
                <c:pt idx="27">
                  <c:v>32</c:v>
                </c:pt>
                <c:pt idx="28">
                  <c:v>5</c:v>
                </c:pt>
                <c:pt idx="29">
                  <c:v>5</c:v>
                </c:pt>
                <c:pt idx="30">
                  <c:v>6</c:v>
                </c:pt>
                <c:pt idx="31">
                  <c:v>5</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ILD-Not IIP</c:v>
                </c:pt>
              </c:strCache>
            </c:strRef>
          </c:tx>
          <c:spPr>
            <a:solidFill>
              <a:srgbClr val="7ABC32"/>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0</c:v>
                </c:pt>
                <c:pt idx="1">
                  <c:v>0</c:v>
                </c:pt>
                <c:pt idx="2">
                  <c:v>0</c:v>
                </c:pt>
                <c:pt idx="3">
                  <c:v>0</c:v>
                </c:pt>
                <c:pt idx="4">
                  <c:v>1</c:v>
                </c:pt>
                <c:pt idx="5">
                  <c:v>2</c:v>
                </c:pt>
                <c:pt idx="6">
                  <c:v>1</c:v>
                </c:pt>
                <c:pt idx="7">
                  <c:v>4</c:v>
                </c:pt>
                <c:pt idx="8">
                  <c:v>1</c:v>
                </c:pt>
                <c:pt idx="9">
                  <c:v>2</c:v>
                </c:pt>
                <c:pt idx="10">
                  <c:v>0</c:v>
                </c:pt>
                <c:pt idx="11">
                  <c:v>1</c:v>
                </c:pt>
                <c:pt idx="12">
                  <c:v>2</c:v>
                </c:pt>
                <c:pt idx="13">
                  <c:v>3</c:v>
                </c:pt>
                <c:pt idx="14">
                  <c:v>4</c:v>
                </c:pt>
                <c:pt idx="15">
                  <c:v>2</c:v>
                </c:pt>
                <c:pt idx="16">
                  <c:v>1</c:v>
                </c:pt>
                <c:pt idx="17">
                  <c:v>7</c:v>
                </c:pt>
                <c:pt idx="18">
                  <c:v>7</c:v>
                </c:pt>
                <c:pt idx="19">
                  <c:v>2</c:v>
                </c:pt>
                <c:pt idx="20">
                  <c:v>4</c:v>
                </c:pt>
                <c:pt idx="21">
                  <c:v>10</c:v>
                </c:pt>
                <c:pt idx="22">
                  <c:v>3</c:v>
                </c:pt>
                <c:pt idx="23">
                  <c:v>0</c:v>
                </c:pt>
                <c:pt idx="24">
                  <c:v>5</c:v>
                </c:pt>
                <c:pt idx="25">
                  <c:v>3</c:v>
                </c:pt>
                <c:pt idx="26">
                  <c:v>3</c:v>
                </c:pt>
                <c:pt idx="27">
                  <c:v>4</c:v>
                </c:pt>
                <c:pt idx="28">
                  <c:v>6</c:v>
                </c:pt>
                <c:pt idx="29">
                  <c:v>3</c:v>
                </c:pt>
                <c:pt idx="30">
                  <c:v>2</c:v>
                </c:pt>
                <c:pt idx="31">
                  <c:v>6</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IPAH</c:v>
                </c:pt>
              </c:strCache>
            </c:strRef>
          </c:tx>
          <c:spPr>
            <a:solidFill>
              <a:srgbClr val="FFC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8</c:v>
                </c:pt>
                <c:pt idx="1">
                  <c:v>3</c:v>
                </c:pt>
                <c:pt idx="2">
                  <c:v>3</c:v>
                </c:pt>
                <c:pt idx="3">
                  <c:v>7</c:v>
                </c:pt>
                <c:pt idx="4">
                  <c:v>4</c:v>
                </c:pt>
                <c:pt idx="5">
                  <c:v>6</c:v>
                </c:pt>
                <c:pt idx="6">
                  <c:v>7</c:v>
                </c:pt>
                <c:pt idx="7">
                  <c:v>6</c:v>
                </c:pt>
                <c:pt idx="8">
                  <c:v>6</c:v>
                </c:pt>
                <c:pt idx="9">
                  <c:v>4</c:v>
                </c:pt>
                <c:pt idx="10">
                  <c:v>8</c:v>
                </c:pt>
                <c:pt idx="11">
                  <c:v>4</c:v>
                </c:pt>
                <c:pt idx="12">
                  <c:v>8</c:v>
                </c:pt>
                <c:pt idx="13">
                  <c:v>8</c:v>
                </c:pt>
                <c:pt idx="14">
                  <c:v>7</c:v>
                </c:pt>
                <c:pt idx="15">
                  <c:v>5</c:v>
                </c:pt>
                <c:pt idx="16">
                  <c:v>2</c:v>
                </c:pt>
                <c:pt idx="17">
                  <c:v>9</c:v>
                </c:pt>
                <c:pt idx="18">
                  <c:v>3</c:v>
                </c:pt>
                <c:pt idx="19">
                  <c:v>6</c:v>
                </c:pt>
                <c:pt idx="20">
                  <c:v>4</c:v>
                </c:pt>
                <c:pt idx="21">
                  <c:v>9</c:v>
                </c:pt>
                <c:pt idx="22">
                  <c:v>8</c:v>
                </c:pt>
                <c:pt idx="23">
                  <c:v>7</c:v>
                </c:pt>
                <c:pt idx="24">
                  <c:v>12</c:v>
                </c:pt>
                <c:pt idx="25">
                  <c:v>5</c:v>
                </c:pt>
                <c:pt idx="26">
                  <c:v>8</c:v>
                </c:pt>
                <c:pt idx="27">
                  <c:v>14</c:v>
                </c:pt>
                <c:pt idx="28">
                  <c:v>9</c:v>
                </c:pt>
                <c:pt idx="29">
                  <c:v>12</c:v>
                </c:pt>
                <c:pt idx="30">
                  <c:v>4</c:v>
                </c:pt>
                <c:pt idx="31">
                  <c:v>11</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PH-Not IPAH</c:v>
                </c:pt>
              </c:strCache>
            </c:strRef>
          </c:tx>
          <c:spPr>
            <a:solidFill>
              <a:srgbClr val="C00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Sheet1!$E$2:$E$33</c:f>
              <c:numCache>
                <c:formatCode>General</c:formatCode>
                <c:ptCount val="32"/>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1</c:v>
                </c:pt>
                <c:pt idx="16">
                  <c:v>0</c:v>
                </c:pt>
                <c:pt idx="17">
                  <c:v>0</c:v>
                </c:pt>
                <c:pt idx="18">
                  <c:v>0</c:v>
                </c:pt>
                <c:pt idx="19">
                  <c:v>0</c:v>
                </c:pt>
                <c:pt idx="20">
                  <c:v>0</c:v>
                </c:pt>
                <c:pt idx="21">
                  <c:v>0</c:v>
                </c:pt>
                <c:pt idx="22">
                  <c:v>1</c:v>
                </c:pt>
                <c:pt idx="23">
                  <c:v>0</c:v>
                </c:pt>
                <c:pt idx="24">
                  <c:v>0</c:v>
                </c:pt>
                <c:pt idx="25">
                  <c:v>1</c:v>
                </c:pt>
                <c:pt idx="26">
                  <c:v>1</c:v>
                </c:pt>
                <c:pt idx="27">
                  <c:v>0</c:v>
                </c:pt>
                <c:pt idx="28">
                  <c:v>5</c:v>
                </c:pt>
                <c:pt idx="29">
                  <c:v>1</c:v>
                </c:pt>
                <c:pt idx="30">
                  <c:v>0</c:v>
                </c:pt>
                <c:pt idx="31">
                  <c:v>2</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OB</c:v>
                </c:pt>
              </c:strCache>
            </c:strRef>
          </c:tx>
          <c:spPr>
            <a:solidFill>
              <a:srgbClr val="FF66FF"/>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Sheet1!$F$2:$F$33</c:f>
              <c:numCache>
                <c:formatCode>General</c:formatCode>
                <c:ptCount val="32"/>
                <c:pt idx="0">
                  <c:v>2</c:v>
                </c:pt>
                <c:pt idx="1">
                  <c:v>6</c:v>
                </c:pt>
                <c:pt idx="2">
                  <c:v>5</c:v>
                </c:pt>
                <c:pt idx="3">
                  <c:v>5</c:v>
                </c:pt>
                <c:pt idx="4">
                  <c:v>6</c:v>
                </c:pt>
                <c:pt idx="5">
                  <c:v>6</c:v>
                </c:pt>
                <c:pt idx="6">
                  <c:v>5</c:v>
                </c:pt>
                <c:pt idx="7">
                  <c:v>6</c:v>
                </c:pt>
                <c:pt idx="8">
                  <c:v>6</c:v>
                </c:pt>
                <c:pt idx="9">
                  <c:v>1</c:v>
                </c:pt>
                <c:pt idx="10">
                  <c:v>4</c:v>
                </c:pt>
                <c:pt idx="11">
                  <c:v>4</c:v>
                </c:pt>
                <c:pt idx="12">
                  <c:v>1</c:v>
                </c:pt>
                <c:pt idx="13">
                  <c:v>3</c:v>
                </c:pt>
                <c:pt idx="14">
                  <c:v>5</c:v>
                </c:pt>
                <c:pt idx="15">
                  <c:v>3</c:v>
                </c:pt>
                <c:pt idx="16">
                  <c:v>3</c:v>
                </c:pt>
                <c:pt idx="17">
                  <c:v>5</c:v>
                </c:pt>
                <c:pt idx="18">
                  <c:v>4</c:v>
                </c:pt>
                <c:pt idx="19">
                  <c:v>5</c:v>
                </c:pt>
                <c:pt idx="20">
                  <c:v>4</c:v>
                </c:pt>
                <c:pt idx="21">
                  <c:v>4</c:v>
                </c:pt>
                <c:pt idx="22">
                  <c:v>4</c:v>
                </c:pt>
                <c:pt idx="23">
                  <c:v>3</c:v>
                </c:pt>
                <c:pt idx="24">
                  <c:v>6</c:v>
                </c:pt>
                <c:pt idx="25">
                  <c:v>1</c:v>
                </c:pt>
                <c:pt idx="26">
                  <c:v>2</c:v>
                </c:pt>
                <c:pt idx="27">
                  <c:v>4</c:v>
                </c:pt>
                <c:pt idx="28">
                  <c:v>7</c:v>
                </c:pt>
                <c:pt idx="29">
                  <c:v>2</c:v>
                </c:pt>
                <c:pt idx="30">
                  <c:v>6</c:v>
                </c:pt>
                <c:pt idx="31">
                  <c:v>2</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Retransplant</c:v>
                </c:pt>
              </c:strCache>
            </c:strRef>
          </c:tx>
          <c:spPr>
            <a:solidFill>
              <a:srgbClr val="002060"/>
            </a:solidFill>
            <a:ln>
              <a:solidFill>
                <a:schemeClr val="bg2"/>
              </a:solidFill>
            </a:ln>
            <a:effectLst/>
          </c:spPr>
          <c:invertIfNegative val="0"/>
          <c:dPt>
            <c:idx val="27"/>
            <c:invertIfNegative val="0"/>
            <c:bubble3D val="0"/>
            <c:spPr>
              <a:solidFill>
                <a:srgbClr val="002D86"/>
              </a:solidFill>
              <a:ln>
                <a:solidFill>
                  <a:schemeClr val="bg2"/>
                </a:solidFill>
              </a:ln>
              <a:effectLst/>
            </c:spPr>
            <c:extLst>
              <c:ext xmlns:c16="http://schemas.microsoft.com/office/drawing/2014/chart" uri="{C3380CC4-5D6E-409C-BE32-E72D297353CC}">
                <c16:uniqueId val="{00000000-31D7-4FF2-8D2B-C4AE0D1E2A60}"/>
              </c:ext>
            </c:extLst>
          </c:dPt>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Sheet1!$G$2:$G$33</c:f>
              <c:numCache>
                <c:formatCode>General</c:formatCode>
                <c:ptCount val="32"/>
                <c:pt idx="0">
                  <c:v>3</c:v>
                </c:pt>
                <c:pt idx="1">
                  <c:v>0</c:v>
                </c:pt>
                <c:pt idx="2">
                  <c:v>3</c:v>
                </c:pt>
                <c:pt idx="3">
                  <c:v>6</c:v>
                </c:pt>
                <c:pt idx="4">
                  <c:v>7</c:v>
                </c:pt>
                <c:pt idx="5">
                  <c:v>4</c:v>
                </c:pt>
                <c:pt idx="6">
                  <c:v>7</c:v>
                </c:pt>
                <c:pt idx="7">
                  <c:v>2</c:v>
                </c:pt>
                <c:pt idx="8">
                  <c:v>4</c:v>
                </c:pt>
                <c:pt idx="9">
                  <c:v>5</c:v>
                </c:pt>
                <c:pt idx="10">
                  <c:v>2</c:v>
                </c:pt>
                <c:pt idx="11">
                  <c:v>3</c:v>
                </c:pt>
                <c:pt idx="12">
                  <c:v>7</c:v>
                </c:pt>
                <c:pt idx="13">
                  <c:v>4</c:v>
                </c:pt>
                <c:pt idx="14">
                  <c:v>2</c:v>
                </c:pt>
                <c:pt idx="15">
                  <c:v>4</c:v>
                </c:pt>
                <c:pt idx="16">
                  <c:v>5</c:v>
                </c:pt>
                <c:pt idx="17">
                  <c:v>5</c:v>
                </c:pt>
                <c:pt idx="18">
                  <c:v>5</c:v>
                </c:pt>
                <c:pt idx="19">
                  <c:v>2</c:v>
                </c:pt>
                <c:pt idx="20">
                  <c:v>2</c:v>
                </c:pt>
                <c:pt idx="21">
                  <c:v>2</c:v>
                </c:pt>
                <c:pt idx="22">
                  <c:v>4</c:v>
                </c:pt>
                <c:pt idx="23">
                  <c:v>4</c:v>
                </c:pt>
                <c:pt idx="24">
                  <c:v>0</c:v>
                </c:pt>
                <c:pt idx="25">
                  <c:v>0</c:v>
                </c:pt>
                <c:pt idx="26">
                  <c:v>0</c:v>
                </c:pt>
                <c:pt idx="27">
                  <c:v>5</c:v>
                </c:pt>
                <c:pt idx="28">
                  <c:v>2</c:v>
                </c:pt>
                <c:pt idx="29">
                  <c:v>2</c:v>
                </c:pt>
                <c:pt idx="30">
                  <c:v>1</c:v>
                </c:pt>
                <c:pt idx="31">
                  <c:v>1</c:v>
                </c:pt>
              </c:numCache>
            </c:numRef>
          </c:val>
          <c:extLst>
            <c:ext xmlns:c16="http://schemas.microsoft.com/office/drawing/2014/chart" uri="{C3380CC4-5D6E-409C-BE32-E72D297353CC}">
              <c16:uniqueId val="{00000005-F152-4D88-8C65-B84EFBC09CB8}"/>
            </c:ext>
          </c:extLst>
        </c:ser>
        <c:ser>
          <c:idx val="6"/>
          <c:order val="6"/>
          <c:tx>
            <c:strRef>
              <c:f>Sheet1!$H$1</c:f>
              <c:strCache>
                <c:ptCount val="1"/>
                <c:pt idx="0">
                  <c:v>Other</c:v>
                </c:pt>
              </c:strCache>
            </c:strRef>
          </c:tx>
          <c:spPr>
            <a:solidFill>
              <a:schemeClr val="accent6">
                <a:lumMod val="75000"/>
              </a:schemeClr>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Sheet1!$H$2:$H$33</c:f>
              <c:numCache>
                <c:formatCode>General</c:formatCode>
                <c:ptCount val="32"/>
                <c:pt idx="0">
                  <c:v>11</c:v>
                </c:pt>
                <c:pt idx="1">
                  <c:v>3</c:v>
                </c:pt>
                <c:pt idx="2">
                  <c:v>8</c:v>
                </c:pt>
                <c:pt idx="3">
                  <c:v>18</c:v>
                </c:pt>
                <c:pt idx="4">
                  <c:v>8</c:v>
                </c:pt>
                <c:pt idx="5">
                  <c:v>12</c:v>
                </c:pt>
                <c:pt idx="6">
                  <c:v>18</c:v>
                </c:pt>
                <c:pt idx="7">
                  <c:v>4</c:v>
                </c:pt>
                <c:pt idx="8">
                  <c:v>4</c:v>
                </c:pt>
                <c:pt idx="9">
                  <c:v>9</c:v>
                </c:pt>
                <c:pt idx="10">
                  <c:v>13</c:v>
                </c:pt>
                <c:pt idx="11">
                  <c:v>6</c:v>
                </c:pt>
                <c:pt idx="12">
                  <c:v>7</c:v>
                </c:pt>
                <c:pt idx="13">
                  <c:v>18</c:v>
                </c:pt>
                <c:pt idx="14">
                  <c:v>15</c:v>
                </c:pt>
                <c:pt idx="15">
                  <c:v>18</c:v>
                </c:pt>
                <c:pt idx="16">
                  <c:v>11</c:v>
                </c:pt>
                <c:pt idx="17">
                  <c:v>15</c:v>
                </c:pt>
                <c:pt idx="18">
                  <c:v>19</c:v>
                </c:pt>
                <c:pt idx="19">
                  <c:v>8</c:v>
                </c:pt>
                <c:pt idx="20">
                  <c:v>11</c:v>
                </c:pt>
                <c:pt idx="21">
                  <c:v>16</c:v>
                </c:pt>
                <c:pt idx="22">
                  <c:v>12</c:v>
                </c:pt>
                <c:pt idx="23">
                  <c:v>24</c:v>
                </c:pt>
                <c:pt idx="24">
                  <c:v>14</c:v>
                </c:pt>
                <c:pt idx="25">
                  <c:v>17</c:v>
                </c:pt>
                <c:pt idx="26">
                  <c:v>23</c:v>
                </c:pt>
                <c:pt idx="27">
                  <c:v>16</c:v>
                </c:pt>
                <c:pt idx="28">
                  <c:v>19</c:v>
                </c:pt>
                <c:pt idx="29">
                  <c:v>17</c:v>
                </c:pt>
                <c:pt idx="30">
                  <c:v>10</c:v>
                </c:pt>
                <c:pt idx="31">
                  <c:v>16</c:v>
                </c:pt>
              </c:numCache>
            </c:numRef>
          </c:val>
          <c:extLst>
            <c:ext xmlns:c16="http://schemas.microsoft.com/office/drawing/2014/chart" uri="{C3380CC4-5D6E-409C-BE32-E72D297353CC}">
              <c16:uniqueId val="{00000006-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12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valAx>
      <c:spPr>
        <a:noFill/>
        <a:ln>
          <a:solidFill>
            <a:schemeClr val="bg2"/>
          </a:solidFill>
        </a:ln>
        <a:effectLst/>
      </c:spPr>
    </c:plotArea>
    <c:legend>
      <c:legendPos val="t"/>
      <c:layout>
        <c:manualLayout>
          <c:xMode val="edge"/>
          <c:yMode val="edge"/>
          <c:x val="9.3982891765024848E-2"/>
          <c:y val="6.421764490192447E-2"/>
          <c:w val="0.87865330905532446"/>
          <c:h val="0.12078846001186962"/>
        </c:manualLayout>
      </c:layout>
      <c:overlay val="0"/>
      <c:spPr>
        <a:solidFill>
          <a:schemeClr val="tx1"/>
        </a:solidFill>
        <a:ln>
          <a:solidFill>
            <a:srgbClr val="000000"/>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46890727824769E-2"/>
          <c:y val="3.8378147597798618E-2"/>
          <c:w val="0.57944584628958817"/>
          <c:h val="0.84628252104343804"/>
        </c:manualLayout>
      </c:layout>
      <c:pieChart>
        <c:varyColors val="1"/>
        <c:ser>
          <c:idx val="0"/>
          <c:order val="0"/>
          <c:tx>
            <c:strRef>
              <c:f>Sheet1!$B$1</c:f>
              <c:strCache>
                <c:ptCount val="1"/>
                <c:pt idx="0">
                  <c:v>%</c:v>
                </c:pt>
              </c:strCache>
            </c:strRef>
          </c:tx>
          <c:spPr>
            <a:ln>
              <a:solidFill>
                <a:srgbClr val="000000"/>
              </a:solidFill>
            </a:ln>
          </c:spPr>
          <c:explosion val="1"/>
          <c:dPt>
            <c:idx val="0"/>
            <c:bubble3D val="0"/>
            <c:explosion val="0"/>
            <c:spPr>
              <a:solidFill>
                <a:srgbClr val="00B0F0"/>
              </a:solidFill>
              <a:ln>
                <a:solidFill>
                  <a:srgbClr val="000000"/>
                </a:solidFill>
              </a:ln>
            </c:spPr>
            <c:extLst>
              <c:ext xmlns:c16="http://schemas.microsoft.com/office/drawing/2014/chart" uri="{C3380CC4-5D6E-409C-BE32-E72D297353CC}">
                <c16:uniqueId val="{00000001-92F4-49CF-9882-29D277C87462}"/>
              </c:ext>
            </c:extLst>
          </c:dPt>
          <c:dPt>
            <c:idx val="1"/>
            <c:bubble3D val="0"/>
            <c:explosion val="0"/>
            <c:spPr>
              <a:solidFill>
                <a:srgbClr val="FFC000"/>
              </a:solidFill>
              <a:ln w="9525">
                <a:solidFill>
                  <a:schemeClr val="bg2"/>
                </a:solidFill>
              </a:ln>
            </c:spPr>
            <c:extLst>
              <c:ext xmlns:c16="http://schemas.microsoft.com/office/drawing/2014/chart" uri="{C3380CC4-5D6E-409C-BE32-E72D297353CC}">
                <c16:uniqueId val="{00000003-92F4-49CF-9882-29D277C87462}"/>
              </c:ext>
            </c:extLst>
          </c:dPt>
          <c:dPt>
            <c:idx val="2"/>
            <c:bubble3D val="0"/>
            <c:explosion val="0"/>
            <c:spPr>
              <a:solidFill>
                <a:srgbClr val="C0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rgbClr val="7ABC32"/>
              </a:solidFill>
              <a:ln>
                <a:solidFill>
                  <a:srgbClr val="00B050"/>
                </a:solidFill>
              </a:ln>
            </c:spPr>
            <c:extLst>
              <c:ext xmlns:c16="http://schemas.microsoft.com/office/drawing/2014/chart" uri="{C3380CC4-5D6E-409C-BE32-E72D297353CC}">
                <c16:uniqueId val="{00000007-92F4-49CF-9882-29D277C87462}"/>
              </c:ext>
            </c:extLst>
          </c:dPt>
          <c:dPt>
            <c:idx val="4"/>
            <c:bubble3D val="0"/>
            <c:spPr>
              <a:solidFill>
                <a:srgbClr val="FF66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FF00"/>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206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chemeClr val="accent6">
                  <a:lumMod val="75000"/>
                </a:schemeClr>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8486627543489891E-2"/>
                  <c:y val="2.78204783780138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7.5379522744509113E-3"/>
                  <c:y val="3.926101889143915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1.7666607132771274E-2"/>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c:formatCode>
                <c:ptCount val="3"/>
                <c:pt idx="0">
                  <c:v>0.752</c:v>
                </c:pt>
                <c:pt idx="1">
                  <c:v>0.19800000000000001</c:v>
                </c:pt>
                <c:pt idx="2">
                  <c:v>0.05</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8319290562097568"/>
          <c:y val="0.15800587020231352"/>
          <c:w val="0.26513842116215169"/>
          <c:h val="0.53675364212277044"/>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3969545698971564"/>
          <c:w val="0.57565192276897903"/>
          <c:h val="0.73819644780080651"/>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rgbClr val="FFC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C0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7ABC32"/>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3.1018681275569959E-2"/>
                  <c:y val="-2.2034119607136503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0-20%</c:v>
                </c:pt>
                <c:pt idx="1">
                  <c:v>21-79%</c:v>
                </c:pt>
                <c:pt idx="2">
                  <c:v>80-100%</c:v>
                </c:pt>
              </c:strCache>
            </c:strRef>
          </c:cat>
          <c:val>
            <c:numRef>
              <c:f>Sheet1!$B$2:$B$4</c:f>
              <c:numCache>
                <c:formatCode>0.00%</c:formatCode>
                <c:ptCount val="3"/>
                <c:pt idx="0">
                  <c:v>0.68300000000000005</c:v>
                </c:pt>
                <c:pt idx="1">
                  <c:v>0.27200000000000002</c:v>
                </c:pt>
                <c:pt idx="2">
                  <c:v>4.4999999999999998E-2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2473293256960476"/>
          <c:w val="0.493168675346357"/>
          <c:h val="0.73981201956729292"/>
        </c:manualLayout>
      </c:layout>
      <c:pieChart>
        <c:varyColors val="1"/>
        <c:ser>
          <c:idx val="0"/>
          <c:order val="0"/>
          <c:tx>
            <c:strRef>
              <c:f>Sheet1!$B$1</c:f>
              <c:strCache>
                <c:ptCount val="1"/>
                <c:pt idx="0">
                  <c:v>%</c:v>
                </c:pt>
              </c:strCache>
            </c:strRef>
          </c:tx>
          <c:spPr>
            <a:ln>
              <a:solidFill>
                <a:schemeClr val="bg2"/>
              </a:solidFill>
            </a:ln>
          </c:spPr>
          <c:dPt>
            <c:idx val="0"/>
            <c:bubble3D val="0"/>
            <c:spPr>
              <a:solidFill>
                <a:srgbClr val="00B0F0"/>
              </a:solidFill>
              <a:ln>
                <a:solidFill>
                  <a:schemeClr val="bg2"/>
                </a:solidFill>
              </a:ln>
            </c:spPr>
            <c:extLst>
              <c:ext xmlns:c16="http://schemas.microsoft.com/office/drawing/2014/chart" uri="{C3380CC4-5D6E-409C-BE32-E72D297353CC}">
                <c16:uniqueId val="{00000001-92F4-49CF-9882-29D277C87462}"/>
              </c:ext>
            </c:extLst>
          </c:dPt>
          <c:dPt>
            <c:idx val="1"/>
            <c:bubble3D val="0"/>
            <c:spPr>
              <a:solidFill>
                <a:srgbClr val="92D050"/>
              </a:solidFill>
              <a:ln>
                <a:solidFill>
                  <a:schemeClr val="bg2"/>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chemeClr val="bg2"/>
                </a:solidFill>
              </a:ln>
            </c:spPr>
            <c:extLst>
              <c:ext xmlns:c16="http://schemas.microsoft.com/office/drawing/2014/chart" uri="{C3380CC4-5D6E-409C-BE32-E72D297353CC}">
                <c16:uniqueId val="{00000005-92F4-49CF-9882-29D277C87462}"/>
              </c:ext>
            </c:extLst>
          </c:dPt>
          <c:dPt>
            <c:idx val="3"/>
            <c:bubble3D val="0"/>
            <c:spPr>
              <a:solidFill>
                <a:schemeClr val="tx2"/>
              </a:solidFill>
              <a:ln>
                <a:solidFill>
                  <a:schemeClr val="bg2"/>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chemeClr val="bg2"/>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chemeClr val="bg2"/>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chemeClr val="bg2"/>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chemeClr val="bg2"/>
                </a:solidFill>
              </a:ln>
            </c:spPr>
            <c:extLst>
              <c:ext xmlns:c16="http://schemas.microsoft.com/office/drawing/2014/chart" uri="{C3380CC4-5D6E-409C-BE32-E72D297353CC}">
                <c16:uniqueId val="{0000000F-92F4-49CF-9882-29D277C87462}"/>
              </c:ext>
            </c:extLst>
          </c:dPt>
          <c:dLbls>
            <c:dLbl>
              <c:idx val="0"/>
              <c:layout>
                <c:manualLayout>
                  <c:x val="-8.0608184371646989E-4"/>
                  <c:y val="-9.2142742813368667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2F4-49CF-9882-29D277C87462}"/>
                </c:ext>
              </c:extLst>
            </c:dLbl>
            <c:dLbl>
              <c:idx val="1"/>
              <c:layout>
                <c:manualLayout>
                  <c:x val="1.3052049609732405E-2"/>
                  <c:y val="-2.412028008335927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2.7285220129750778E-2"/>
                  <c:y val="3.124260911043352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2F4-49CF-9882-29D277C87462}"/>
                </c:ext>
              </c:extLst>
            </c:dLbl>
            <c:dLbl>
              <c:idx val="3"/>
              <c:layout>
                <c:manualLayout>
                  <c:x val="-7.9523941918048079E-3"/>
                  <c:y val="1.46965723791557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2F4-49CF-9882-29D277C87462}"/>
                </c:ext>
              </c:extLst>
            </c:dLbl>
            <c:dLbl>
              <c:idx val="4"/>
              <c:layout>
                <c:manualLayout>
                  <c:x val="-1.1461252266856415E-2"/>
                  <c:y val="1.3631487956781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0.21099999999999999</c:v>
                </c:pt>
                <c:pt idx="1">
                  <c:v>0.34899999999999998</c:v>
                </c:pt>
                <c:pt idx="2">
                  <c:v>0.38700000000000001</c:v>
                </c:pt>
                <c:pt idx="3">
                  <c:v>7.0000000000000001E-3</c:v>
                </c:pt>
                <c:pt idx="4">
                  <c:v>4.7E-2</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71697330320327"/>
          <c:y val="0.145862154488934"/>
          <c:w val="0.41371909002303153"/>
          <c:h val="0.7480692536462536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00B0F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92D05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rgbClr val="FFC000"/>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FFC0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2.8119604412518953E-3"/>
                  <c:y val="-8.130343319640636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5.060178167584866E-2"/>
                  <c:y val="-8.34979613088059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1.266666400969617E-2"/>
                  <c:y val="4.500754362783141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8.7575059322020678E-3"/>
                  <c:y val="2.75552545296529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  Anoxia</c:v>
                </c:pt>
                <c:pt idx="1">
                  <c:v>  Cerebrovascular/Stroke</c:v>
                </c:pt>
                <c:pt idx="2">
                  <c:v>  Head Trauma</c:v>
                </c:pt>
                <c:pt idx="3">
                  <c:v>  CNS Tumor</c:v>
                </c:pt>
                <c:pt idx="4">
                  <c:v>  Other</c:v>
                </c:pt>
              </c:strCache>
            </c:strRef>
          </c:cat>
          <c:val>
            <c:numRef>
              <c:f>Sheet1!$B$2:$B$6</c:f>
              <c:numCache>
                <c:formatCode>0.00%</c:formatCode>
                <c:ptCount val="5"/>
                <c:pt idx="0">
                  <c:v>0.20799999999999999</c:v>
                </c:pt>
                <c:pt idx="1">
                  <c:v>0.22</c:v>
                </c:pt>
                <c:pt idx="2">
                  <c:v>0.47299999999999998</c:v>
                </c:pt>
                <c:pt idx="3">
                  <c:v>1.2999999999999999E-2</c:v>
                </c:pt>
                <c:pt idx="4">
                  <c:v>8.5000000000000006E-2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l"/>
      <c:layout>
        <c:manualLayout>
          <c:xMode val="edge"/>
          <c:yMode val="edge"/>
          <c:x val="4.7803327501283098E-2"/>
          <c:y val="0.14601789131931314"/>
          <c:w val="0.30659889620589043"/>
          <c:h val="0.67491498030169317"/>
        </c:manualLayout>
      </c:layout>
      <c:overlay val="0"/>
      <c:spPr>
        <a:no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118</c:v>
                </c:pt>
                <c:pt idx="1">
                  <c:v>129</c:v>
                </c:pt>
                <c:pt idx="2">
                  <c:v>123</c:v>
                </c:pt>
                <c:pt idx="3">
                  <c:v>103</c:v>
                </c:pt>
                <c:pt idx="4">
                  <c:v>128</c:v>
                </c:pt>
                <c:pt idx="5">
                  <c:v>128</c:v>
                </c:pt>
                <c:pt idx="6">
                  <c:v>146</c:v>
                </c:pt>
                <c:pt idx="7">
                  <c:v>154</c:v>
                </c:pt>
                <c:pt idx="8">
                  <c:v>164</c:v>
                </c:pt>
                <c:pt idx="9">
                  <c:v>172</c:v>
                </c:pt>
                <c:pt idx="10">
                  <c:v>154</c:v>
                </c:pt>
                <c:pt idx="11">
                  <c:v>143</c:v>
                </c:pt>
                <c:pt idx="12">
                  <c:v>187</c:v>
                </c:pt>
                <c:pt idx="13">
                  <c:v>165</c:v>
                </c:pt>
                <c:pt idx="14">
                  <c:v>152</c:v>
                </c:pt>
                <c:pt idx="15">
                  <c:v>113</c:v>
                </c:pt>
                <c:pt idx="16">
                  <c:v>107</c:v>
                </c:pt>
                <c:pt idx="17">
                  <c:v>127</c:v>
                </c:pt>
                <c:pt idx="18">
                  <c:v>172</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1</c:v>
                </c:pt>
                <c:pt idx="1">
                  <c:v>1</c:v>
                </c:pt>
                <c:pt idx="2">
                  <c:v>1</c:v>
                </c:pt>
                <c:pt idx="3">
                  <c:v>0</c:v>
                </c:pt>
                <c:pt idx="4">
                  <c:v>1</c:v>
                </c:pt>
                <c:pt idx="5">
                  <c:v>0</c:v>
                </c:pt>
                <c:pt idx="6">
                  <c:v>1</c:v>
                </c:pt>
                <c:pt idx="7">
                  <c:v>1</c:v>
                </c:pt>
                <c:pt idx="8">
                  <c:v>0</c:v>
                </c:pt>
                <c:pt idx="9">
                  <c:v>1</c:v>
                </c:pt>
                <c:pt idx="10">
                  <c:v>0</c:v>
                </c:pt>
                <c:pt idx="11">
                  <c:v>3</c:v>
                </c:pt>
                <c:pt idx="12">
                  <c:v>54</c:v>
                </c:pt>
                <c:pt idx="13">
                  <c:v>120</c:v>
                </c:pt>
                <c:pt idx="14">
                  <c:v>192</c:v>
                </c:pt>
                <c:pt idx="15">
                  <c:v>172</c:v>
                </c:pt>
                <c:pt idx="16">
                  <c:v>164</c:v>
                </c:pt>
                <c:pt idx="17">
                  <c:v>202</c:v>
                </c:pt>
                <c:pt idx="18">
                  <c:v>243</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13</c:v>
                </c:pt>
                <c:pt idx="11">
                  <c:v>9</c:v>
                </c:pt>
                <c:pt idx="12">
                  <c:v>4</c:v>
                </c:pt>
                <c:pt idx="13">
                  <c:v>3</c:v>
                </c:pt>
                <c:pt idx="14">
                  <c:v>0</c:v>
                </c:pt>
                <c:pt idx="15">
                  <c:v>0</c:v>
                </c:pt>
                <c:pt idx="16">
                  <c:v>1</c:v>
                </c:pt>
                <c:pt idx="17">
                  <c:v>2</c:v>
                </c:pt>
                <c:pt idx="18">
                  <c:v>0</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5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00"/>
      </c:valAx>
      <c:spPr>
        <a:noFill/>
        <a:ln>
          <a:solidFill>
            <a:schemeClr val="bg2"/>
          </a:solidFill>
        </a:ln>
      </c:spPr>
    </c:plotArea>
    <c:legend>
      <c:legendPos val="t"/>
      <c:layout>
        <c:manualLayout>
          <c:xMode val="edge"/>
          <c:yMode val="edge"/>
          <c:x val="0.22794281803353086"/>
          <c:y val="6.4228569901039964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79320113314447593"/>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2</c:v>
                </c:pt>
                <c:pt idx="1">
                  <c:v>3</c:v>
                </c:pt>
                <c:pt idx="2">
                  <c:v>5</c:v>
                </c:pt>
                <c:pt idx="3">
                  <c:v>4</c:v>
                </c:pt>
                <c:pt idx="4">
                  <c:v>6</c:v>
                </c:pt>
                <c:pt idx="5">
                  <c:v>6</c:v>
                </c:pt>
                <c:pt idx="6">
                  <c:v>2</c:v>
                </c:pt>
                <c:pt idx="7">
                  <c:v>2</c:v>
                </c:pt>
                <c:pt idx="8">
                  <c:v>7</c:v>
                </c:pt>
                <c:pt idx="9">
                  <c:v>0</c:v>
                </c:pt>
                <c:pt idx="10">
                  <c:v>6</c:v>
                </c:pt>
                <c:pt idx="11">
                  <c:v>3</c:v>
                </c:pt>
                <c:pt idx="12">
                  <c:v>3</c:v>
                </c:pt>
                <c:pt idx="13">
                  <c:v>3</c:v>
                </c:pt>
                <c:pt idx="14">
                  <c:v>5</c:v>
                </c:pt>
                <c:pt idx="15">
                  <c:v>2</c:v>
                </c:pt>
                <c:pt idx="16">
                  <c:v>5</c:v>
                </c:pt>
                <c:pt idx="17">
                  <c:v>0</c:v>
                </c:pt>
                <c:pt idx="18">
                  <c:v>2</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1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1"/>
      </c:valAx>
      <c:spPr>
        <a:noFill/>
        <a:ln>
          <a:solidFill>
            <a:schemeClr val="bg2"/>
          </a:solidFill>
        </a:ln>
      </c:spPr>
    </c:plotArea>
    <c:legend>
      <c:legendPos val="t"/>
      <c:layout>
        <c:manualLayout>
          <c:xMode val="edge"/>
          <c:yMode val="edge"/>
          <c:x val="0.28998455795748823"/>
          <c:y val="5.5053059915177109E-2"/>
          <c:w val="0.5730671758974516"/>
          <c:h val="8.8276714596665001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1480729873227E-2"/>
          <c:y val="0.13969545698971564"/>
          <c:w val="0.57565192276897903"/>
          <c:h val="0.73819644780080651"/>
        </c:manualLayout>
      </c:layout>
      <c:pieChart>
        <c:varyColors val="1"/>
        <c:ser>
          <c:idx val="0"/>
          <c:order val="0"/>
          <c:tx>
            <c:strRef>
              <c:f>Sheet1!$B$1</c:f>
              <c:strCache>
                <c:ptCount val="1"/>
                <c:pt idx="0">
                  <c:v>%</c:v>
                </c:pt>
              </c:strCache>
            </c:strRef>
          </c:tx>
          <c:spPr>
            <a:solidFill>
              <a:srgbClr val="00B0F0"/>
            </a:solidFill>
            <a:ln>
              <a:solidFill>
                <a:srgbClr val="000000"/>
              </a:solidFill>
            </a:ln>
          </c:spPr>
          <c:dPt>
            <c:idx val="0"/>
            <c:bubble3D val="0"/>
            <c:extLst>
              <c:ext xmlns:c16="http://schemas.microsoft.com/office/drawing/2014/chart" uri="{C3380CC4-5D6E-409C-BE32-E72D297353CC}">
                <c16:uniqueId val="{00000001-B8BB-4BD1-AC4B-DFC414DB653F}"/>
              </c:ext>
            </c:extLst>
          </c:dPt>
          <c:dPt>
            <c:idx val="1"/>
            <c:bubble3D val="0"/>
            <c:spPr>
              <a:solidFill>
                <a:srgbClr val="FFC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FF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chemeClr val="accent6">
                  <a:lumMod val="75000"/>
                </a:schemeClr>
              </a:solidFill>
              <a:ln>
                <a:solidFill>
                  <a:schemeClr val="accent2">
                    <a:lumMod val="75000"/>
                  </a:schemeClr>
                </a:solidFill>
              </a:ln>
            </c:spPr>
            <c:extLst>
              <c:ext xmlns:c16="http://schemas.microsoft.com/office/drawing/2014/chart" uri="{C3380CC4-5D6E-409C-BE32-E72D297353CC}">
                <c16:uniqueId val="{00000007-B8BB-4BD1-AC4B-DFC414DB653F}"/>
              </c:ext>
            </c:extLst>
          </c:dPt>
          <c:dPt>
            <c:idx val="4"/>
            <c:bubble3D val="0"/>
            <c:spPr>
              <a:solidFill>
                <a:srgbClr val="FF66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FF00"/>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chemeClr val="accent2">
                  <a:lumMod val="50000"/>
                </a:schemeClr>
              </a:solidFill>
              <a:ln>
                <a:solidFill>
                  <a:srgbClr val="000000"/>
                </a:solidFill>
              </a:ln>
            </c:spPr>
            <c:extLst>
              <c:ext xmlns:c16="http://schemas.microsoft.com/office/drawing/2014/chart" uri="{C3380CC4-5D6E-409C-BE32-E72D297353CC}">
                <c16:uniqueId val="{0000000D-B8BB-4BD1-AC4B-DFC414DB653F}"/>
              </c:ext>
            </c:extLst>
          </c:dPt>
          <c:dPt>
            <c:idx val="7"/>
            <c:bubble3D val="0"/>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8BB-4BD1-AC4B-DFC414DB653F}"/>
                </c:ext>
              </c:extLst>
            </c:dLbl>
            <c:dLbl>
              <c:idx val="1"/>
              <c:layout>
                <c:manualLayout>
                  <c:x val="4.0712019174185619E-2"/>
                  <c:y val="-8.424409717172033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8BB-4BD1-AC4B-DFC414DB653F}"/>
                </c:ext>
              </c:extLst>
            </c:dLbl>
            <c:dLbl>
              <c:idx val="2"/>
              <c:layout>
                <c:manualLayout>
                  <c:x val="-3.9765583032903466E-4"/>
                  <c:y val="4.4134795723391931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8BB-4BD1-AC4B-DFC414DB653F}"/>
                </c:ext>
              </c:extLst>
            </c:dLbl>
            <c:dLbl>
              <c:idx val="3"/>
              <c:layout>
                <c:manualLayout>
                  <c:x val="-8.8765024482929111E-3"/>
                  <c:y val="9.136055403204203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CHD</c:v>
                </c:pt>
                <c:pt idx="1">
                  <c:v>DCM</c:v>
                </c:pt>
                <c:pt idx="2">
                  <c:v>Retransplant</c:v>
                </c:pt>
                <c:pt idx="3">
                  <c:v>Other</c:v>
                </c:pt>
              </c:strCache>
            </c:strRef>
          </c:cat>
          <c:val>
            <c:numRef>
              <c:f>Sheet1!$B$2:$B$5</c:f>
              <c:numCache>
                <c:formatCode>0.00%</c:formatCode>
                <c:ptCount val="4"/>
                <c:pt idx="0">
                  <c:v>0.42</c:v>
                </c:pt>
                <c:pt idx="1">
                  <c:v>0.38100000000000001</c:v>
                </c:pt>
                <c:pt idx="2">
                  <c:v>4.3999999999999997E-2</c:v>
                </c:pt>
                <c:pt idx="3">
                  <c:v>0.16</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68730656677653157"/>
          <c:y val="0.24739445948382296"/>
          <c:w val="0.2386870732546153"/>
          <c:h val="0.47327315711388268"/>
        </c:manualLayout>
      </c:layout>
      <c:overlay val="0"/>
      <c:spPr>
        <a:noFill/>
        <a:ln>
          <a:solidFill>
            <a:schemeClr val="bg2"/>
          </a:solidFill>
        </a:ln>
      </c:spPr>
      <c:txPr>
        <a:bodyPr/>
        <a:lstStyle/>
        <a:p>
          <a:pPr>
            <a:defRPr sz="1600" b="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6</c:v>
                </c:pt>
                <c:pt idx="1">
                  <c:v>11</c:v>
                </c:pt>
                <c:pt idx="2">
                  <c:v>3</c:v>
                </c:pt>
                <c:pt idx="3">
                  <c:v>8</c:v>
                </c:pt>
                <c:pt idx="4">
                  <c:v>6</c:v>
                </c:pt>
                <c:pt idx="5">
                  <c:v>7</c:v>
                </c:pt>
                <c:pt idx="6">
                  <c:v>7</c:v>
                </c:pt>
                <c:pt idx="7">
                  <c:v>4</c:v>
                </c:pt>
                <c:pt idx="8">
                  <c:v>11</c:v>
                </c:pt>
                <c:pt idx="9">
                  <c:v>12</c:v>
                </c:pt>
                <c:pt idx="10">
                  <c:v>14</c:v>
                </c:pt>
                <c:pt idx="11">
                  <c:v>15</c:v>
                </c:pt>
                <c:pt idx="12">
                  <c:v>21</c:v>
                </c:pt>
                <c:pt idx="13">
                  <c:v>23</c:v>
                </c:pt>
                <c:pt idx="14">
                  <c:v>27</c:v>
                </c:pt>
                <c:pt idx="15">
                  <c:v>22</c:v>
                </c:pt>
                <c:pt idx="16">
                  <c:v>19</c:v>
                </c:pt>
                <c:pt idx="17">
                  <c:v>21</c:v>
                </c:pt>
                <c:pt idx="18">
                  <c:v>35</c:v>
                </c:pt>
              </c:numCache>
            </c:numRef>
          </c:val>
          <c:extLst>
            <c:ext xmlns:c16="http://schemas.microsoft.com/office/drawing/2014/chart" uri="{C3380CC4-5D6E-409C-BE32-E72D297353CC}">
              <c16:uniqueId val="{00000000-F494-4293-B80F-423E6B63508F}"/>
            </c:ext>
          </c:extLst>
        </c:ser>
        <c:ser>
          <c:idx val="1"/>
          <c:order val="1"/>
          <c:tx>
            <c:strRef>
              <c:f>Sheet1!$C$1</c:f>
              <c:strCache>
                <c:ptCount val="1"/>
                <c:pt idx="0">
                  <c:v>North America</c:v>
                </c:pt>
              </c:strCache>
            </c:strRef>
          </c:tx>
          <c:spPr>
            <a:solidFill>
              <a:srgbClr val="7ABC32"/>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418</c:v>
                </c:pt>
                <c:pt idx="1">
                  <c:v>422</c:v>
                </c:pt>
                <c:pt idx="2">
                  <c:v>442</c:v>
                </c:pt>
                <c:pt idx="3">
                  <c:v>460</c:v>
                </c:pt>
                <c:pt idx="4">
                  <c:v>546</c:v>
                </c:pt>
                <c:pt idx="5">
                  <c:v>622</c:v>
                </c:pt>
                <c:pt idx="6">
                  <c:v>698</c:v>
                </c:pt>
                <c:pt idx="7">
                  <c:v>674</c:v>
                </c:pt>
                <c:pt idx="8">
                  <c:v>783</c:v>
                </c:pt>
                <c:pt idx="9">
                  <c:v>838</c:v>
                </c:pt>
                <c:pt idx="10">
                  <c:v>928</c:v>
                </c:pt>
                <c:pt idx="11">
                  <c:v>1090</c:v>
                </c:pt>
                <c:pt idx="12">
                  <c:v>1209</c:v>
                </c:pt>
                <c:pt idx="13">
                  <c:v>1323</c:v>
                </c:pt>
                <c:pt idx="14">
                  <c:v>1456</c:v>
                </c:pt>
                <c:pt idx="15">
                  <c:v>1399</c:v>
                </c:pt>
                <c:pt idx="16">
                  <c:v>1456</c:v>
                </c:pt>
                <c:pt idx="17">
                  <c:v>1563</c:v>
                </c:pt>
                <c:pt idx="18">
                  <c:v>1139</c:v>
                </c:pt>
              </c:numCache>
            </c:numRef>
          </c:val>
          <c:extLst>
            <c:ext xmlns:c16="http://schemas.microsoft.com/office/drawing/2014/chart" uri="{C3380CC4-5D6E-409C-BE32-E72D297353CC}">
              <c16:uniqueId val="{00000001-F494-4293-B80F-423E6B63508F}"/>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3</c:v>
                </c:pt>
                <c:pt idx="12">
                  <c:v>0</c:v>
                </c:pt>
                <c:pt idx="13">
                  <c:v>1</c:v>
                </c:pt>
                <c:pt idx="14">
                  <c:v>0</c:v>
                </c:pt>
                <c:pt idx="15">
                  <c:v>0</c:v>
                </c:pt>
                <c:pt idx="16">
                  <c:v>2</c:v>
                </c:pt>
                <c:pt idx="17">
                  <c:v>7</c:v>
                </c:pt>
                <c:pt idx="18">
                  <c:v>4</c:v>
                </c:pt>
              </c:numCache>
            </c:numRef>
          </c:val>
          <c:extLst>
            <c:ext xmlns:c16="http://schemas.microsoft.com/office/drawing/2014/chart" uri="{C3380CC4-5D6E-409C-BE32-E72D297353CC}">
              <c16:uniqueId val="{00000002-F494-4293-B80F-423E6B63508F}"/>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0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50"/>
      </c:valAx>
      <c:spPr>
        <a:noFill/>
        <a:ln>
          <a:solidFill>
            <a:schemeClr val="bg2"/>
          </a:solidFill>
        </a:ln>
      </c:spPr>
    </c:plotArea>
    <c:legend>
      <c:legendPos val="t"/>
      <c:layout>
        <c:manualLayout>
          <c:xMode val="edge"/>
          <c:yMode val="edge"/>
          <c:x val="0.22794281803353086"/>
          <c:y val="5.5053059915177109E-2"/>
          <c:w val="0.61029221985182602"/>
          <c:h val="9.2864469589596432E-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4848708530348"/>
          <c:y val="3.202653379265092E-2"/>
          <c:w val="0.84331057329661629"/>
          <c:h val="0.81785699639107601"/>
        </c:manualLayout>
      </c:layout>
      <c:barChart>
        <c:barDir val="col"/>
        <c:grouping val="stacked"/>
        <c:varyColors val="0"/>
        <c:ser>
          <c:idx val="0"/>
          <c:order val="0"/>
          <c:tx>
            <c:strRef>
              <c:f>Sheet1!$B$1</c:f>
              <c:strCache>
                <c:ptCount val="1"/>
                <c:pt idx="0">
                  <c:v>Europe</c:v>
                </c:pt>
              </c:strCache>
            </c:strRef>
          </c:tx>
          <c:spPr>
            <a:solidFill>
              <a:srgbClr val="00B0F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Sheet1!$B$2:$B$33</c:f>
              <c:numCache>
                <c:formatCode>General</c:formatCode>
                <c:ptCount val="19"/>
                <c:pt idx="0">
                  <c:v>0</c:v>
                </c:pt>
                <c:pt idx="1">
                  <c:v>0</c:v>
                </c:pt>
                <c:pt idx="2">
                  <c:v>1</c:v>
                </c:pt>
                <c:pt idx="3">
                  <c:v>0</c:v>
                </c:pt>
                <c:pt idx="4">
                  <c:v>0</c:v>
                </c:pt>
                <c:pt idx="5">
                  <c:v>0</c:v>
                </c:pt>
                <c:pt idx="6">
                  <c:v>1</c:v>
                </c:pt>
                <c:pt idx="7">
                  <c:v>1</c:v>
                </c:pt>
                <c:pt idx="8">
                  <c:v>0</c:v>
                </c:pt>
                <c:pt idx="9">
                  <c:v>0</c:v>
                </c:pt>
                <c:pt idx="10">
                  <c:v>0</c:v>
                </c:pt>
                <c:pt idx="11">
                  <c:v>1</c:v>
                </c:pt>
                <c:pt idx="12">
                  <c:v>1</c:v>
                </c:pt>
                <c:pt idx="13">
                  <c:v>0</c:v>
                </c:pt>
                <c:pt idx="14">
                  <c:v>0</c:v>
                </c:pt>
                <c:pt idx="15">
                  <c:v>0</c:v>
                </c:pt>
                <c:pt idx="16">
                  <c:v>1</c:v>
                </c:pt>
                <c:pt idx="17">
                  <c:v>1</c:v>
                </c:pt>
                <c:pt idx="18">
                  <c:v>0</c:v>
                </c:pt>
              </c:numCache>
            </c:numRef>
          </c:val>
          <c:extLst>
            <c:ext xmlns:c16="http://schemas.microsoft.com/office/drawing/2014/chart" uri="{C3380CC4-5D6E-409C-BE32-E72D297353CC}">
              <c16:uniqueId val="{00000000-D1C1-484F-B7C3-36F3CE31FE38}"/>
            </c:ext>
          </c:extLst>
        </c:ser>
        <c:ser>
          <c:idx val="1"/>
          <c:order val="1"/>
          <c:tx>
            <c:strRef>
              <c:f>Sheet1!$C$1</c:f>
              <c:strCache>
                <c:ptCount val="1"/>
                <c:pt idx="0">
                  <c:v>North America</c:v>
                </c:pt>
              </c:strCache>
            </c:strRef>
          </c:tx>
          <c:spPr>
            <a:solidFill>
              <a:srgbClr val="92D050"/>
            </a:solidFill>
            <a:ln>
              <a:solidFill>
                <a:schemeClr val="bg2"/>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Sheet1!$C$2:$C$33</c:f>
              <c:numCache>
                <c:formatCode>General</c:formatCode>
                <c:ptCount val="19"/>
                <c:pt idx="0">
                  <c:v>6</c:v>
                </c:pt>
                <c:pt idx="1">
                  <c:v>4</c:v>
                </c:pt>
                <c:pt idx="2">
                  <c:v>8</c:v>
                </c:pt>
                <c:pt idx="3">
                  <c:v>9</c:v>
                </c:pt>
                <c:pt idx="4">
                  <c:v>6</c:v>
                </c:pt>
                <c:pt idx="5">
                  <c:v>3</c:v>
                </c:pt>
                <c:pt idx="6">
                  <c:v>5</c:v>
                </c:pt>
                <c:pt idx="7">
                  <c:v>4</c:v>
                </c:pt>
                <c:pt idx="8">
                  <c:v>11</c:v>
                </c:pt>
                <c:pt idx="9">
                  <c:v>7</c:v>
                </c:pt>
                <c:pt idx="10">
                  <c:v>4</c:v>
                </c:pt>
                <c:pt idx="11">
                  <c:v>3</c:v>
                </c:pt>
                <c:pt idx="12">
                  <c:v>9</c:v>
                </c:pt>
                <c:pt idx="13">
                  <c:v>8</c:v>
                </c:pt>
                <c:pt idx="14">
                  <c:v>13</c:v>
                </c:pt>
                <c:pt idx="15">
                  <c:v>8</c:v>
                </c:pt>
                <c:pt idx="16">
                  <c:v>1</c:v>
                </c:pt>
                <c:pt idx="17">
                  <c:v>5</c:v>
                </c:pt>
                <c:pt idx="18">
                  <c:v>10</c:v>
                </c:pt>
              </c:numCache>
            </c:numRef>
          </c:val>
          <c:extLst>
            <c:ext xmlns:c16="http://schemas.microsoft.com/office/drawing/2014/chart" uri="{C3380CC4-5D6E-409C-BE32-E72D297353CC}">
              <c16:uniqueId val="{00000001-D1C1-484F-B7C3-36F3CE31FE38}"/>
            </c:ext>
          </c:extLst>
        </c:ser>
        <c:ser>
          <c:idx val="2"/>
          <c:order val="2"/>
          <c:tx>
            <c:strRef>
              <c:f>Sheet1!$D$1</c:f>
              <c:strCache>
                <c:ptCount val="1"/>
                <c:pt idx="0">
                  <c:v>Other</c:v>
                </c:pt>
              </c:strCache>
            </c:strRef>
          </c:tx>
          <c:spPr>
            <a:solidFill>
              <a:srgbClr val="FFC000"/>
            </a:solidFill>
            <a:ln>
              <a:solidFill>
                <a:srgbClr val="000000"/>
              </a:solidFill>
            </a:ln>
          </c:spPr>
          <c:invertIfNegative val="0"/>
          <c:cat>
            <c:numRef>
              <c:f>Sheet1!$A$2:$A$33</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Sheet1!$D$2:$D$33</c:f>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2-D1C1-484F-B7C3-36F3CE31FE38}"/>
            </c:ext>
          </c:extLst>
        </c:ser>
        <c:dLbls>
          <c:showLegendKey val="0"/>
          <c:showVal val="0"/>
          <c:showCatName val="0"/>
          <c:showSerName val="0"/>
          <c:showPercent val="0"/>
          <c:showBubbleSize val="0"/>
        </c:dLbls>
        <c:gapWidth val="25"/>
        <c:overlap val="100"/>
        <c:axId val="553540744"/>
        <c:axId val="498155920"/>
      </c:barChart>
      <c:catAx>
        <c:axId val="553540744"/>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200" b="1">
                <a:solidFill>
                  <a:schemeClr val="bg2"/>
                </a:solidFill>
              </a:defRPr>
            </a:pPr>
            <a:endParaRPr lang="en-US"/>
          </a:p>
        </c:txPr>
        <c:crossAx val="498155920"/>
        <c:crosses val="autoZero"/>
        <c:auto val="1"/>
        <c:lblAlgn val="ctr"/>
        <c:lblOffset val="100"/>
        <c:tickLblSkip val="1"/>
        <c:noMultiLvlLbl val="0"/>
      </c:catAx>
      <c:valAx>
        <c:axId val="498155920"/>
        <c:scaling>
          <c:orientation val="minMax"/>
          <c:max val="20"/>
          <c:min val="0"/>
        </c:scaling>
        <c:delete val="0"/>
        <c:axPos val="l"/>
        <c:majorGridlines>
          <c:spPr>
            <a:ln>
              <a:solidFill>
                <a:schemeClr val="bg2"/>
              </a:solidFill>
              <a:prstDash val="sysDash"/>
            </a:ln>
          </c:spPr>
        </c:majorGridlines>
        <c:title>
          <c:tx>
            <c:rich>
              <a:bodyPr rot="-5400000" vert="horz"/>
              <a:lstStyle/>
              <a:p>
                <a:pPr>
                  <a:defRPr sz="1500">
                    <a:solidFill>
                      <a:schemeClr val="bg2"/>
                    </a:solidFill>
                  </a:defRPr>
                </a:pPr>
                <a:r>
                  <a:rPr lang="en-US" sz="1500">
                    <a:solidFill>
                      <a:schemeClr val="bg2"/>
                    </a:solidFill>
                  </a:rPr>
                  <a:t>Number of transplants</a:t>
                </a:r>
              </a:p>
            </c:rich>
          </c:tx>
          <c:layout>
            <c:manualLayout>
              <c:xMode val="edge"/>
              <c:yMode val="edge"/>
              <c:x val="7.3746312684365781E-3"/>
              <c:y val="0.18741666666666665"/>
            </c:manualLayout>
          </c:layout>
          <c:overlay val="0"/>
        </c:title>
        <c:numFmt formatCode="#,##0" sourceLinked="0"/>
        <c:majorTickMark val="out"/>
        <c:minorTickMark val="none"/>
        <c:tickLblPos val="nextTo"/>
        <c:spPr>
          <a:ln>
            <a:solidFill>
              <a:schemeClr val="bg2"/>
            </a:solidFill>
          </a:ln>
        </c:spPr>
        <c:txPr>
          <a:bodyPr/>
          <a:lstStyle/>
          <a:p>
            <a:pPr>
              <a:defRPr sz="1300" b="1">
                <a:solidFill>
                  <a:schemeClr val="bg2"/>
                </a:solidFill>
              </a:defRPr>
            </a:pPr>
            <a:endParaRPr lang="en-US"/>
          </a:p>
        </c:txPr>
        <c:crossAx val="553540744"/>
        <c:crosses val="autoZero"/>
        <c:crossBetween val="between"/>
        <c:majorUnit val="2"/>
      </c:valAx>
      <c:spPr>
        <a:noFill/>
        <a:ln>
          <a:solidFill>
            <a:schemeClr val="bg2"/>
          </a:solidFill>
        </a:ln>
      </c:spPr>
    </c:plotArea>
    <c:legend>
      <c:legendPos val="t"/>
      <c:layout>
        <c:manualLayout>
          <c:xMode val="edge"/>
          <c:yMode val="edge"/>
          <c:x val="0.28998455795748823"/>
          <c:y val="5.5053059915177109E-2"/>
          <c:w val="0.5730671758974516"/>
          <c:h val="0.102039979575459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1992-2000 (N=7,709)</c:v>
                </c:pt>
              </c:strCache>
            </c:strRef>
          </c:tx>
          <c:spPr>
            <a:ln w="41275">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0.96964233399999999</c:v>
                </c:pt>
                <c:pt idx="2">
                  <c:v>0.95108764649999999</c:v>
                </c:pt>
                <c:pt idx="3">
                  <c:v>0.93447814939999996</c:v>
                </c:pt>
                <c:pt idx="4">
                  <c:v>0.92435485839999998</c:v>
                </c:pt>
                <c:pt idx="5">
                  <c:v>0.91410156249999996</c:v>
                </c:pt>
                <c:pt idx="6">
                  <c:v>0.90501647949999997</c:v>
                </c:pt>
                <c:pt idx="7">
                  <c:v>0.89826721190000003</c:v>
                </c:pt>
                <c:pt idx="8">
                  <c:v>0.89450378419999999</c:v>
                </c:pt>
                <c:pt idx="9">
                  <c:v>0.88931152339999997</c:v>
                </c:pt>
                <c:pt idx="10">
                  <c:v>0.88489807129999998</c:v>
                </c:pt>
                <c:pt idx="11">
                  <c:v>0.8808734131</c:v>
                </c:pt>
                <c:pt idx="12">
                  <c:v>0.87723876950000002</c:v>
                </c:pt>
                <c:pt idx="13">
                  <c:v>0.87464172360000003</c:v>
                </c:pt>
                <c:pt idx="14">
                  <c:v>0.8700982666</c:v>
                </c:pt>
                <c:pt idx="15">
                  <c:v>0.86724182130000005</c:v>
                </c:pt>
                <c:pt idx="16">
                  <c:v>0.86399597169999998</c:v>
                </c:pt>
                <c:pt idx="17">
                  <c:v>0.86101013179999997</c:v>
                </c:pt>
                <c:pt idx="18">
                  <c:v>0.85841308589999998</c:v>
                </c:pt>
                <c:pt idx="19">
                  <c:v>0.85620544430000001</c:v>
                </c:pt>
                <c:pt idx="20">
                  <c:v>0.85438781740000003</c:v>
                </c:pt>
                <c:pt idx="21">
                  <c:v>0.85140075680000005</c:v>
                </c:pt>
                <c:pt idx="22">
                  <c:v>0.8497125244</c:v>
                </c:pt>
                <c:pt idx="23">
                  <c:v>0.84763427729999996</c:v>
                </c:pt>
                <c:pt idx="24">
                  <c:v>0.84555603030000004</c:v>
                </c:pt>
                <c:pt idx="25">
                  <c:v>0.84386779789999999</c:v>
                </c:pt>
                <c:pt idx="26">
                  <c:v>0.84139953609999996</c:v>
                </c:pt>
                <c:pt idx="27">
                  <c:v>0.83867187499999996</c:v>
                </c:pt>
                <c:pt idx="28">
                  <c:v>0.83672363279999995</c:v>
                </c:pt>
                <c:pt idx="29">
                  <c:v>0.83516540530000005</c:v>
                </c:pt>
                <c:pt idx="30">
                  <c:v>0.83269714360000002</c:v>
                </c:pt>
                <c:pt idx="31">
                  <c:v>0.82971008300000004</c:v>
                </c:pt>
                <c:pt idx="32">
                  <c:v>0.82724243159999999</c:v>
                </c:pt>
                <c:pt idx="33">
                  <c:v>0.82464416500000004</c:v>
                </c:pt>
                <c:pt idx="34">
                  <c:v>0.82269592290000004</c:v>
                </c:pt>
                <c:pt idx="35">
                  <c:v>0.82074768070000004</c:v>
                </c:pt>
                <c:pt idx="36">
                  <c:v>0.81840942380000004</c:v>
                </c:pt>
                <c:pt idx="37">
                  <c:v>0.81607055660000005</c:v>
                </c:pt>
                <c:pt idx="38">
                  <c:v>0.81425170899999999</c:v>
                </c:pt>
                <c:pt idx="39">
                  <c:v>0.81217224119999998</c:v>
                </c:pt>
                <c:pt idx="40">
                  <c:v>0.81035217289999995</c:v>
                </c:pt>
                <c:pt idx="41">
                  <c:v>0.80879272459999996</c:v>
                </c:pt>
                <c:pt idx="42">
                  <c:v>0.80736206050000003</c:v>
                </c:pt>
                <c:pt idx="43">
                  <c:v>0.80567199710000004</c:v>
                </c:pt>
                <c:pt idx="44">
                  <c:v>0.80333190919999997</c:v>
                </c:pt>
                <c:pt idx="45">
                  <c:v>0.80164184569999997</c:v>
                </c:pt>
                <c:pt idx="46">
                  <c:v>0.79943176270000005</c:v>
                </c:pt>
                <c:pt idx="47">
                  <c:v>0.79774169920000004</c:v>
                </c:pt>
                <c:pt idx="48">
                  <c:v>0.79644104000000004</c:v>
                </c:pt>
                <c:pt idx="49">
                  <c:v>0.79566040039999997</c:v>
                </c:pt>
                <c:pt idx="50">
                  <c:v>0.79370971680000002</c:v>
                </c:pt>
                <c:pt idx="51">
                  <c:v>0.79175842289999998</c:v>
                </c:pt>
                <c:pt idx="52">
                  <c:v>0.79045776369999998</c:v>
                </c:pt>
                <c:pt idx="53">
                  <c:v>0.78824645999999998</c:v>
                </c:pt>
                <c:pt idx="54">
                  <c:v>0.78577453610000003</c:v>
                </c:pt>
                <c:pt idx="55">
                  <c:v>0.78460327149999998</c:v>
                </c:pt>
                <c:pt idx="56">
                  <c:v>0.78382324219999999</c:v>
                </c:pt>
                <c:pt idx="57">
                  <c:v>0.78252197270000001</c:v>
                </c:pt>
                <c:pt idx="58">
                  <c:v>0.78109069819999999</c:v>
                </c:pt>
                <c:pt idx="59">
                  <c:v>0.7794000244</c:v>
                </c:pt>
                <c:pt idx="60">
                  <c:v>0.77770874020000003</c:v>
                </c:pt>
                <c:pt idx="61">
                  <c:v>0.77653747559999997</c:v>
                </c:pt>
                <c:pt idx="62">
                  <c:v>0.77510620119999996</c:v>
                </c:pt>
                <c:pt idx="63">
                  <c:v>0.77328430179999996</c:v>
                </c:pt>
                <c:pt idx="64">
                  <c:v>0.77146240229999996</c:v>
                </c:pt>
                <c:pt idx="65">
                  <c:v>0.76990051270000004</c:v>
                </c:pt>
                <c:pt idx="66">
                  <c:v>0.76768798829999996</c:v>
                </c:pt>
                <c:pt idx="67">
                  <c:v>0.76677734379999996</c:v>
                </c:pt>
                <c:pt idx="68">
                  <c:v>0.76521545410000003</c:v>
                </c:pt>
                <c:pt idx="69">
                  <c:v>0.76326293950000001</c:v>
                </c:pt>
                <c:pt idx="70">
                  <c:v>0.76144042970000003</c:v>
                </c:pt>
                <c:pt idx="71">
                  <c:v>0.76026916499999997</c:v>
                </c:pt>
                <c:pt idx="72">
                  <c:v>0.75974853519999996</c:v>
                </c:pt>
                <c:pt idx="73">
                  <c:v>0.75792541499999999</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2001-2009 (N=13,948)</c:v>
                </c:pt>
              </c:strCache>
            </c:strRef>
          </c:tx>
          <c:spPr>
            <a:ln w="41275">
              <a:solidFill>
                <a:srgbClr val="009900"/>
              </a:solidFill>
              <a:prstDash val="solid"/>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0.98107238770000005</c:v>
                </c:pt>
                <c:pt idx="2">
                  <c:v>0.97232482909999995</c:v>
                </c:pt>
                <c:pt idx="3">
                  <c:v>0.96343383790000003</c:v>
                </c:pt>
                <c:pt idx="4">
                  <c:v>0.95611816409999995</c:v>
                </c:pt>
                <c:pt idx="5">
                  <c:v>0.94930480959999997</c:v>
                </c:pt>
                <c:pt idx="6">
                  <c:v>0.94342285159999995</c:v>
                </c:pt>
                <c:pt idx="7">
                  <c:v>0.93832946780000004</c:v>
                </c:pt>
                <c:pt idx="8">
                  <c:v>0.93388122559999998</c:v>
                </c:pt>
                <c:pt idx="9">
                  <c:v>0.9305090332</c:v>
                </c:pt>
                <c:pt idx="10">
                  <c:v>0.92728027339999997</c:v>
                </c:pt>
                <c:pt idx="11">
                  <c:v>0.92383544920000005</c:v>
                </c:pt>
                <c:pt idx="12">
                  <c:v>0.92110839840000003</c:v>
                </c:pt>
                <c:pt idx="13">
                  <c:v>0.9181658936</c:v>
                </c:pt>
                <c:pt idx="14">
                  <c:v>0.91507934570000005</c:v>
                </c:pt>
                <c:pt idx="15">
                  <c:v>0.91285400390000004</c:v>
                </c:pt>
                <c:pt idx="16">
                  <c:v>0.91091613770000002</c:v>
                </c:pt>
                <c:pt idx="17">
                  <c:v>0.90861877440000005</c:v>
                </c:pt>
                <c:pt idx="18">
                  <c:v>0.90610656739999995</c:v>
                </c:pt>
                <c:pt idx="19">
                  <c:v>0.9045269775</c:v>
                </c:pt>
                <c:pt idx="20">
                  <c:v>0.90143920899999996</c:v>
                </c:pt>
                <c:pt idx="21">
                  <c:v>0.89928466799999995</c:v>
                </c:pt>
                <c:pt idx="22">
                  <c:v>0.89720214840000001</c:v>
                </c:pt>
                <c:pt idx="23">
                  <c:v>0.89554992680000001</c:v>
                </c:pt>
                <c:pt idx="24">
                  <c:v>0.89368286129999996</c:v>
                </c:pt>
                <c:pt idx="25">
                  <c:v>0.89138427730000003</c:v>
                </c:pt>
                <c:pt idx="26">
                  <c:v>0.88973266600000001</c:v>
                </c:pt>
                <c:pt idx="27">
                  <c:v>0.88772155760000004</c:v>
                </c:pt>
                <c:pt idx="28">
                  <c:v>0.88578186039999995</c:v>
                </c:pt>
                <c:pt idx="29">
                  <c:v>0.8839862061</c:v>
                </c:pt>
                <c:pt idx="30">
                  <c:v>0.88233398439999999</c:v>
                </c:pt>
                <c:pt idx="31">
                  <c:v>0.8803948975</c:v>
                </c:pt>
                <c:pt idx="32">
                  <c:v>0.87852722169999997</c:v>
                </c:pt>
                <c:pt idx="33">
                  <c:v>0.87651550290000002</c:v>
                </c:pt>
                <c:pt idx="34">
                  <c:v>0.87500671389999995</c:v>
                </c:pt>
                <c:pt idx="35">
                  <c:v>0.87349792479999999</c:v>
                </c:pt>
                <c:pt idx="36">
                  <c:v>0.8718450928</c:v>
                </c:pt>
                <c:pt idx="37">
                  <c:v>0.87033569340000005</c:v>
                </c:pt>
                <c:pt idx="38">
                  <c:v>0.86882690429999998</c:v>
                </c:pt>
                <c:pt idx="39">
                  <c:v>0.86695800779999999</c:v>
                </c:pt>
                <c:pt idx="40">
                  <c:v>0.86544921880000003</c:v>
                </c:pt>
                <c:pt idx="41">
                  <c:v>0.86408325200000002</c:v>
                </c:pt>
                <c:pt idx="42">
                  <c:v>0.86293334960000001</c:v>
                </c:pt>
                <c:pt idx="43">
                  <c:v>0.860848999</c:v>
                </c:pt>
                <c:pt idx="44">
                  <c:v>0.85919555660000002</c:v>
                </c:pt>
                <c:pt idx="45">
                  <c:v>0.85768615719999997</c:v>
                </c:pt>
                <c:pt idx="46">
                  <c:v>0.8564642334</c:v>
                </c:pt>
                <c:pt idx="47">
                  <c:v>0.85488220209999999</c:v>
                </c:pt>
                <c:pt idx="48">
                  <c:v>0.85322875980000001</c:v>
                </c:pt>
                <c:pt idx="49">
                  <c:v>0.85200683590000004</c:v>
                </c:pt>
                <c:pt idx="50">
                  <c:v>0.85049743649999998</c:v>
                </c:pt>
                <c:pt idx="51">
                  <c:v>0.84891601559999996</c:v>
                </c:pt>
                <c:pt idx="52">
                  <c:v>0.8472619629</c:v>
                </c:pt>
                <c:pt idx="53">
                  <c:v>0.84575256350000005</c:v>
                </c:pt>
                <c:pt idx="54">
                  <c:v>0.84417053220000005</c:v>
                </c:pt>
                <c:pt idx="55">
                  <c:v>0.84258911130000003</c:v>
                </c:pt>
                <c:pt idx="56">
                  <c:v>0.84093566890000004</c:v>
                </c:pt>
                <c:pt idx="57">
                  <c:v>0.83942565920000001</c:v>
                </c:pt>
                <c:pt idx="58">
                  <c:v>0.83849121090000001</c:v>
                </c:pt>
                <c:pt idx="59">
                  <c:v>0.83726928710000004</c:v>
                </c:pt>
                <c:pt idx="60">
                  <c:v>0.83590332030000003</c:v>
                </c:pt>
                <c:pt idx="61">
                  <c:v>0.8348248291</c:v>
                </c:pt>
                <c:pt idx="62">
                  <c:v>0.83317138670000002</c:v>
                </c:pt>
                <c:pt idx="63">
                  <c:v>0.83158935550000002</c:v>
                </c:pt>
                <c:pt idx="64">
                  <c:v>0.83007934569999997</c:v>
                </c:pt>
                <c:pt idx="65">
                  <c:v>0.82842529300000001</c:v>
                </c:pt>
                <c:pt idx="66">
                  <c:v>0.8268432617</c:v>
                </c:pt>
                <c:pt idx="67">
                  <c:v>0.82554931639999996</c:v>
                </c:pt>
                <c:pt idx="68">
                  <c:v>0.82418212889999998</c:v>
                </c:pt>
                <c:pt idx="69">
                  <c:v>0.82267150879999995</c:v>
                </c:pt>
                <c:pt idx="70">
                  <c:v>0.82116088870000004</c:v>
                </c:pt>
                <c:pt idx="71">
                  <c:v>0.82000976560000005</c:v>
                </c:pt>
                <c:pt idx="72">
                  <c:v>0.81849853520000004</c:v>
                </c:pt>
                <c:pt idx="73">
                  <c:v>0.81698669430000004</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2010-2017 (N=19,458)</c:v>
                </c:pt>
              </c:strCache>
            </c:strRef>
          </c:tx>
          <c:spPr>
            <a:ln w="41275">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0.98920715329999998</c:v>
                </c:pt>
                <c:pt idx="2">
                  <c:v>0.9834503174</c:v>
                </c:pt>
                <c:pt idx="3">
                  <c:v>0.97825866699999997</c:v>
                </c:pt>
                <c:pt idx="4">
                  <c:v>0.97383850100000002</c:v>
                </c:pt>
                <c:pt idx="5">
                  <c:v>0.96998291020000005</c:v>
                </c:pt>
                <c:pt idx="6">
                  <c:v>0.96679565430000003</c:v>
                </c:pt>
                <c:pt idx="7">
                  <c:v>0.9624261475</c:v>
                </c:pt>
                <c:pt idx="8">
                  <c:v>0.96026672359999998</c:v>
                </c:pt>
                <c:pt idx="9">
                  <c:v>0.95841552730000001</c:v>
                </c:pt>
                <c:pt idx="10">
                  <c:v>0.95635742189999995</c:v>
                </c:pt>
                <c:pt idx="11">
                  <c:v>0.95378540040000004</c:v>
                </c:pt>
                <c:pt idx="12">
                  <c:v>0.95167602539999996</c:v>
                </c:pt>
                <c:pt idx="13">
                  <c:v>0.94961853029999999</c:v>
                </c:pt>
                <c:pt idx="14">
                  <c:v>0.94817749019999997</c:v>
                </c:pt>
                <c:pt idx="15">
                  <c:v>0.94663391109999995</c:v>
                </c:pt>
                <c:pt idx="16">
                  <c:v>0.94509033200000003</c:v>
                </c:pt>
                <c:pt idx="17">
                  <c:v>0.94395874020000003</c:v>
                </c:pt>
                <c:pt idx="18">
                  <c:v>0.9422607422</c:v>
                </c:pt>
                <c:pt idx="19">
                  <c:v>0.94040832519999995</c:v>
                </c:pt>
                <c:pt idx="20">
                  <c:v>0.93881286620000004</c:v>
                </c:pt>
                <c:pt idx="21">
                  <c:v>0.93752624510000004</c:v>
                </c:pt>
                <c:pt idx="22">
                  <c:v>0.93593139650000001</c:v>
                </c:pt>
                <c:pt idx="23">
                  <c:v>0.934387207</c:v>
                </c:pt>
                <c:pt idx="24">
                  <c:v>0.93268920899999996</c:v>
                </c:pt>
                <c:pt idx="25">
                  <c:v>0.93155700679999998</c:v>
                </c:pt>
                <c:pt idx="26">
                  <c:v>0.92996215820000006</c:v>
                </c:pt>
                <c:pt idx="27">
                  <c:v>0.92877868649999995</c:v>
                </c:pt>
                <c:pt idx="28">
                  <c:v>0.92728576659999995</c:v>
                </c:pt>
                <c:pt idx="29">
                  <c:v>0.92579345700000004</c:v>
                </c:pt>
                <c:pt idx="30">
                  <c:v>0.92409484860000002</c:v>
                </c:pt>
                <c:pt idx="31">
                  <c:v>0.92270507810000002</c:v>
                </c:pt>
                <c:pt idx="32">
                  <c:v>0.92141845700000002</c:v>
                </c:pt>
                <c:pt idx="33">
                  <c:v>0.92007995610000004</c:v>
                </c:pt>
                <c:pt idx="34">
                  <c:v>0.91889587399999995</c:v>
                </c:pt>
                <c:pt idx="35">
                  <c:v>0.91719726560000003</c:v>
                </c:pt>
                <c:pt idx="36">
                  <c:v>0.91591003419999995</c:v>
                </c:pt>
                <c:pt idx="37">
                  <c:v>0.91441711429999994</c:v>
                </c:pt>
                <c:pt idx="38">
                  <c:v>0.91292358399999995</c:v>
                </c:pt>
                <c:pt idx="39">
                  <c:v>0.91132751460000005</c:v>
                </c:pt>
                <c:pt idx="40">
                  <c:v>0.90962829590000005</c:v>
                </c:pt>
                <c:pt idx="41">
                  <c:v>0.90834106449999996</c:v>
                </c:pt>
                <c:pt idx="42">
                  <c:v>0.90653869629999995</c:v>
                </c:pt>
                <c:pt idx="43">
                  <c:v>0.90499328609999996</c:v>
                </c:pt>
                <c:pt idx="44">
                  <c:v>0.90375732419999999</c:v>
                </c:pt>
                <c:pt idx="45">
                  <c:v>0.90236694340000001</c:v>
                </c:pt>
                <c:pt idx="46">
                  <c:v>0.90113037110000005</c:v>
                </c:pt>
                <c:pt idx="47">
                  <c:v>0.89958496089999995</c:v>
                </c:pt>
                <c:pt idx="48">
                  <c:v>0.89814270019999998</c:v>
                </c:pt>
                <c:pt idx="49">
                  <c:v>0.89690673830000001</c:v>
                </c:pt>
                <c:pt idx="50">
                  <c:v>0.89567016600000005</c:v>
                </c:pt>
                <c:pt idx="51">
                  <c:v>0.89448547359999997</c:v>
                </c:pt>
                <c:pt idx="52">
                  <c:v>0.89345520020000002</c:v>
                </c:pt>
                <c:pt idx="53">
                  <c:v>0.89211547849999995</c:v>
                </c:pt>
                <c:pt idx="54">
                  <c:v>0.89093078609999998</c:v>
                </c:pt>
                <c:pt idx="55">
                  <c:v>0.88964294430000002</c:v>
                </c:pt>
                <c:pt idx="56">
                  <c:v>0.88861267089999996</c:v>
                </c:pt>
                <c:pt idx="57">
                  <c:v>0.88701538089999998</c:v>
                </c:pt>
                <c:pt idx="58">
                  <c:v>0.8855212402</c:v>
                </c:pt>
                <c:pt idx="59">
                  <c:v>0.88418151860000005</c:v>
                </c:pt>
                <c:pt idx="60">
                  <c:v>0.88299621579999998</c:v>
                </c:pt>
                <c:pt idx="61">
                  <c:v>0.88160522460000001</c:v>
                </c:pt>
                <c:pt idx="62">
                  <c:v>0.88047119139999996</c:v>
                </c:pt>
                <c:pt idx="63">
                  <c:v>0.87938903810000002</c:v>
                </c:pt>
                <c:pt idx="64">
                  <c:v>0.87882263179999998</c:v>
                </c:pt>
                <c:pt idx="65">
                  <c:v>0.87753417970000003</c:v>
                </c:pt>
                <c:pt idx="66">
                  <c:v>0.87634887699999997</c:v>
                </c:pt>
                <c:pt idx="67">
                  <c:v>0.87449340819999999</c:v>
                </c:pt>
                <c:pt idx="68">
                  <c:v>0.87299926760000002</c:v>
                </c:pt>
                <c:pt idx="69">
                  <c:v>0.87217468259999997</c:v>
                </c:pt>
                <c:pt idx="70">
                  <c:v>0.87104064940000003</c:v>
                </c:pt>
                <c:pt idx="71">
                  <c:v>0.87000976559999998</c:v>
                </c:pt>
                <c:pt idx="72">
                  <c:v>0.86861816410000003</c:v>
                </c:pt>
                <c:pt idx="73">
                  <c:v>0.86753540039999999</c:v>
                </c:pt>
              </c:numCache>
            </c:numRef>
          </c:yVal>
          <c:smooth val="0"/>
          <c:extLst>
            <c:ext xmlns:c16="http://schemas.microsoft.com/office/drawing/2014/chart" uri="{C3380CC4-5D6E-409C-BE32-E72D297353CC}">
              <c16:uniqueId val="{00000002-1169-45CC-B74B-A90650AA147B}"/>
            </c:ext>
          </c:extLst>
        </c:ser>
        <c:ser>
          <c:idx val="3"/>
          <c:order val="3"/>
          <c:tx>
            <c:strRef>
              <c:f>Sheet1!$E$1</c:f>
              <c:strCache>
                <c:ptCount val="1"/>
                <c:pt idx="0">
                  <c:v>2018-2023 (N=19,519)</c:v>
                </c:pt>
              </c:strCache>
            </c:strRef>
          </c:tx>
          <c:spPr>
            <a:ln w="41275">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0.99257080080000004</c:v>
                </c:pt>
                <c:pt idx="2">
                  <c:v>0.98903503420000005</c:v>
                </c:pt>
                <c:pt idx="3">
                  <c:v>0.98472351069999997</c:v>
                </c:pt>
                <c:pt idx="4">
                  <c:v>0.98107055659999998</c:v>
                </c:pt>
                <c:pt idx="5">
                  <c:v>0.97828735349999996</c:v>
                </c:pt>
                <c:pt idx="6">
                  <c:v>0.97544555659999999</c:v>
                </c:pt>
                <c:pt idx="7">
                  <c:v>0.9733227539</c:v>
                </c:pt>
                <c:pt idx="8">
                  <c:v>0.97078186040000003</c:v>
                </c:pt>
                <c:pt idx="9">
                  <c:v>0.96730224610000004</c:v>
                </c:pt>
                <c:pt idx="10">
                  <c:v>0.96558471680000002</c:v>
                </c:pt>
                <c:pt idx="11">
                  <c:v>0.96397094729999999</c:v>
                </c:pt>
                <c:pt idx="12">
                  <c:v>0.96240783689999998</c:v>
                </c:pt>
                <c:pt idx="13">
                  <c:v>0.96021850590000002</c:v>
                </c:pt>
                <c:pt idx="14">
                  <c:v>0.95865356450000005</c:v>
                </c:pt>
                <c:pt idx="15">
                  <c:v>0.95713989259999999</c:v>
                </c:pt>
                <c:pt idx="16">
                  <c:v>0.95583312990000002</c:v>
                </c:pt>
                <c:pt idx="17">
                  <c:v>0.95426452640000003</c:v>
                </c:pt>
                <c:pt idx="18">
                  <c:v>0.95253723140000002</c:v>
                </c:pt>
                <c:pt idx="19">
                  <c:v>0.95117492680000004</c:v>
                </c:pt>
                <c:pt idx="20">
                  <c:v>0.94986328129999997</c:v>
                </c:pt>
                <c:pt idx="21">
                  <c:v>0.94797363280000002</c:v>
                </c:pt>
                <c:pt idx="22">
                  <c:v>0.94634460450000002</c:v>
                </c:pt>
                <c:pt idx="23">
                  <c:v>0.94445190430000003</c:v>
                </c:pt>
                <c:pt idx="24">
                  <c:v>0.94292541500000004</c:v>
                </c:pt>
                <c:pt idx="25">
                  <c:v>0.94160888669999998</c:v>
                </c:pt>
                <c:pt idx="26">
                  <c:v>0.94023864749999997</c:v>
                </c:pt>
                <c:pt idx="27">
                  <c:v>0.93891967769999995</c:v>
                </c:pt>
                <c:pt idx="28">
                  <c:v>0.93744140629999995</c:v>
                </c:pt>
                <c:pt idx="29">
                  <c:v>0.93564514160000001</c:v>
                </c:pt>
                <c:pt idx="30">
                  <c:v>0.9346405029</c:v>
                </c:pt>
                <c:pt idx="31">
                  <c:v>0.93294616699999999</c:v>
                </c:pt>
                <c:pt idx="32">
                  <c:v>0.93119750980000005</c:v>
                </c:pt>
                <c:pt idx="33">
                  <c:v>0.93008361819999996</c:v>
                </c:pt>
                <c:pt idx="34">
                  <c:v>0.92870239259999998</c:v>
                </c:pt>
                <c:pt idx="35">
                  <c:v>0.92774291990000002</c:v>
                </c:pt>
                <c:pt idx="36">
                  <c:v>0.92651245120000003</c:v>
                </c:pt>
                <c:pt idx="37">
                  <c:v>0.92510314940000005</c:v>
                </c:pt>
                <c:pt idx="38">
                  <c:v>0.92395324710000004</c:v>
                </c:pt>
                <c:pt idx="39">
                  <c:v>0.9227435303</c:v>
                </c:pt>
                <c:pt idx="40">
                  <c:v>0.9216400146</c:v>
                </c:pt>
                <c:pt idx="41">
                  <c:v>0.92020202640000004</c:v>
                </c:pt>
                <c:pt idx="42">
                  <c:v>0.91870422360000004</c:v>
                </c:pt>
                <c:pt idx="43">
                  <c:v>0.91731201169999999</c:v>
                </c:pt>
                <c:pt idx="44">
                  <c:v>0.91614074710000004</c:v>
                </c:pt>
                <c:pt idx="45">
                  <c:v>0.91424194339999998</c:v>
                </c:pt>
                <c:pt idx="46">
                  <c:v>0.91329162600000002</c:v>
                </c:pt>
                <c:pt idx="47">
                  <c:v>0.9124523926</c:v>
                </c:pt>
                <c:pt idx="48">
                  <c:v>0.91144409179999997</c:v>
                </c:pt>
                <c:pt idx="49">
                  <c:v>0.91037658690000001</c:v>
                </c:pt>
                <c:pt idx="50">
                  <c:v>0.9092498779</c:v>
                </c:pt>
                <c:pt idx="51">
                  <c:v>0.90789550779999995</c:v>
                </c:pt>
                <c:pt idx="52">
                  <c:v>0.90682006839999996</c:v>
                </c:pt>
                <c:pt idx="53">
                  <c:v>0.90557128909999995</c:v>
                </c:pt>
                <c:pt idx="54">
                  <c:v>0.90448974609999999</c:v>
                </c:pt>
                <c:pt idx="55">
                  <c:v>0.90334960939999998</c:v>
                </c:pt>
                <c:pt idx="56">
                  <c:v>0.90192321779999995</c:v>
                </c:pt>
                <c:pt idx="57">
                  <c:v>0.90118103029999996</c:v>
                </c:pt>
                <c:pt idx="58">
                  <c:v>0.89998107910000003</c:v>
                </c:pt>
                <c:pt idx="59">
                  <c:v>0.89843688960000001</c:v>
                </c:pt>
                <c:pt idx="60">
                  <c:v>0.89729248049999999</c:v>
                </c:pt>
                <c:pt idx="61">
                  <c:v>0.89620483399999995</c:v>
                </c:pt>
                <c:pt idx="62">
                  <c:v>0.89528808589999997</c:v>
                </c:pt>
                <c:pt idx="63">
                  <c:v>0.89414123540000001</c:v>
                </c:pt>
                <c:pt idx="64">
                  <c:v>0.89322265629999997</c:v>
                </c:pt>
                <c:pt idx="65">
                  <c:v>0.8926483154</c:v>
                </c:pt>
                <c:pt idx="66">
                  <c:v>0.89109497069999999</c:v>
                </c:pt>
                <c:pt idx="67">
                  <c:v>0.88982788089999998</c:v>
                </c:pt>
                <c:pt idx="68">
                  <c:v>0.88878845210000001</c:v>
                </c:pt>
                <c:pt idx="69">
                  <c:v>0.88780273440000002</c:v>
                </c:pt>
                <c:pt idx="70">
                  <c:v>0.8872210693</c:v>
                </c:pt>
                <c:pt idx="71">
                  <c:v>0.88628356929999996</c:v>
                </c:pt>
                <c:pt idx="72">
                  <c:v>0.88533874509999999</c:v>
                </c:pt>
                <c:pt idx="73">
                  <c:v>0.88382995610000004</c:v>
                </c:pt>
              </c:numCache>
            </c:numRef>
          </c:yVal>
          <c:smooth val="0"/>
          <c:extLst>
            <c:ext xmlns:c16="http://schemas.microsoft.com/office/drawing/2014/chart" uri="{C3380CC4-5D6E-409C-BE32-E72D297353CC}">
              <c16:uniqueId val="{00000003-1169-45CC-B74B-A90650AA147B}"/>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65000000000000013"/>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9.1716784514774732E-2"/>
          <c:y val="0.53620079539340504"/>
          <c:w val="0.27341868588299334"/>
          <c:h val="0.2878281302167548"/>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1992-2000 (N=433)</c:v>
                </c:pt>
              </c:strCache>
            </c:strRef>
          </c:tx>
          <c:spPr>
            <a:ln w="41275">
              <a:solidFill>
                <a:srgbClr val="00B0F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Sheet1!$B$2:$B$75</c:f>
              <c:numCache>
                <c:formatCode>General</c:formatCode>
                <c:ptCount val="74"/>
                <c:pt idx="0">
                  <c:v>1</c:v>
                </c:pt>
                <c:pt idx="1">
                  <c:v>0.97228576659999999</c:v>
                </c:pt>
                <c:pt idx="2">
                  <c:v>0.94919128419999999</c:v>
                </c:pt>
                <c:pt idx="3">
                  <c:v>0.93995361330000005</c:v>
                </c:pt>
                <c:pt idx="4">
                  <c:v>0.93071533200000001</c:v>
                </c:pt>
                <c:pt idx="5">
                  <c:v>0.92147766109999996</c:v>
                </c:pt>
                <c:pt idx="6">
                  <c:v>0.91685852050000005</c:v>
                </c:pt>
                <c:pt idx="7">
                  <c:v>0.90069274899999996</c:v>
                </c:pt>
                <c:pt idx="8">
                  <c:v>0.89376403810000005</c:v>
                </c:pt>
                <c:pt idx="9">
                  <c:v>0.8868359375</c:v>
                </c:pt>
                <c:pt idx="10">
                  <c:v>0.8845263672</c:v>
                </c:pt>
                <c:pt idx="11">
                  <c:v>0.8845263672</c:v>
                </c:pt>
                <c:pt idx="12">
                  <c:v>0.88221679689999999</c:v>
                </c:pt>
                <c:pt idx="13">
                  <c:v>0.88221679689999999</c:v>
                </c:pt>
                <c:pt idx="14">
                  <c:v>0.87528808589999996</c:v>
                </c:pt>
                <c:pt idx="15">
                  <c:v>0.87528808589999996</c:v>
                </c:pt>
                <c:pt idx="16">
                  <c:v>0.87528808589999996</c:v>
                </c:pt>
                <c:pt idx="17">
                  <c:v>0.87066955570000004</c:v>
                </c:pt>
                <c:pt idx="18">
                  <c:v>0.86835998540000003</c:v>
                </c:pt>
                <c:pt idx="19">
                  <c:v>0.8614312744</c:v>
                </c:pt>
                <c:pt idx="20">
                  <c:v>0.85681274409999997</c:v>
                </c:pt>
                <c:pt idx="21">
                  <c:v>0.85681274409999997</c:v>
                </c:pt>
                <c:pt idx="22">
                  <c:v>0.85681274409999997</c:v>
                </c:pt>
                <c:pt idx="23">
                  <c:v>0.85219360349999995</c:v>
                </c:pt>
                <c:pt idx="24">
                  <c:v>0.84988403320000006</c:v>
                </c:pt>
                <c:pt idx="25">
                  <c:v>0.84988403320000006</c:v>
                </c:pt>
                <c:pt idx="26">
                  <c:v>0.84757446290000005</c:v>
                </c:pt>
                <c:pt idx="27">
                  <c:v>0.84526550290000002</c:v>
                </c:pt>
                <c:pt idx="28">
                  <c:v>0.84295593260000001</c:v>
                </c:pt>
                <c:pt idx="29">
                  <c:v>0.84295593260000001</c:v>
                </c:pt>
                <c:pt idx="30">
                  <c:v>0.838336792</c:v>
                </c:pt>
                <c:pt idx="31">
                  <c:v>0.838336792</c:v>
                </c:pt>
                <c:pt idx="32">
                  <c:v>0.83140869139999996</c:v>
                </c:pt>
                <c:pt idx="33">
                  <c:v>0.82909912109999995</c:v>
                </c:pt>
                <c:pt idx="34">
                  <c:v>0.82447998050000004</c:v>
                </c:pt>
                <c:pt idx="35">
                  <c:v>0.82447998050000004</c:v>
                </c:pt>
                <c:pt idx="36">
                  <c:v>0.81524230959999999</c:v>
                </c:pt>
                <c:pt idx="37">
                  <c:v>0.81524230959999999</c:v>
                </c:pt>
                <c:pt idx="38">
                  <c:v>0.81293273929999998</c:v>
                </c:pt>
                <c:pt idx="39">
                  <c:v>0.80600402829999995</c:v>
                </c:pt>
                <c:pt idx="40">
                  <c:v>0.80369506840000005</c:v>
                </c:pt>
                <c:pt idx="41">
                  <c:v>0.80369506840000005</c:v>
                </c:pt>
                <c:pt idx="42">
                  <c:v>0.79676635740000001</c:v>
                </c:pt>
                <c:pt idx="43">
                  <c:v>0.79676635740000001</c:v>
                </c:pt>
                <c:pt idx="44">
                  <c:v>0.7921472168</c:v>
                </c:pt>
                <c:pt idx="45">
                  <c:v>0.78752868649999996</c:v>
                </c:pt>
                <c:pt idx="46">
                  <c:v>0.78752868649999996</c:v>
                </c:pt>
                <c:pt idx="47">
                  <c:v>0.78290954589999995</c:v>
                </c:pt>
                <c:pt idx="48">
                  <c:v>0.78059997560000005</c:v>
                </c:pt>
                <c:pt idx="49">
                  <c:v>0.78059997560000005</c:v>
                </c:pt>
                <c:pt idx="50">
                  <c:v>0.77828369139999998</c:v>
                </c:pt>
                <c:pt idx="51">
                  <c:v>0.77828369139999998</c:v>
                </c:pt>
                <c:pt idx="52">
                  <c:v>0.77828369139999998</c:v>
                </c:pt>
                <c:pt idx="53">
                  <c:v>0.77596740720000001</c:v>
                </c:pt>
                <c:pt idx="54">
                  <c:v>0.77596740720000001</c:v>
                </c:pt>
                <c:pt idx="55">
                  <c:v>0.77596740720000001</c:v>
                </c:pt>
                <c:pt idx="56">
                  <c:v>0.77596740720000001</c:v>
                </c:pt>
                <c:pt idx="57">
                  <c:v>0.77596740720000001</c:v>
                </c:pt>
                <c:pt idx="58">
                  <c:v>0.77365112300000005</c:v>
                </c:pt>
                <c:pt idx="59">
                  <c:v>0.77365112300000005</c:v>
                </c:pt>
                <c:pt idx="60">
                  <c:v>0.77365112300000005</c:v>
                </c:pt>
                <c:pt idx="61">
                  <c:v>0.77365112300000005</c:v>
                </c:pt>
                <c:pt idx="62">
                  <c:v>0.77365112300000005</c:v>
                </c:pt>
                <c:pt idx="63">
                  <c:v>0.77133483889999999</c:v>
                </c:pt>
                <c:pt idx="64">
                  <c:v>0.76901855470000002</c:v>
                </c:pt>
                <c:pt idx="65">
                  <c:v>0.76438598629999999</c:v>
                </c:pt>
                <c:pt idx="66">
                  <c:v>0.76438598629999999</c:v>
                </c:pt>
                <c:pt idx="67">
                  <c:v>0.76438598629999999</c:v>
                </c:pt>
                <c:pt idx="68">
                  <c:v>0.76438598629999999</c:v>
                </c:pt>
                <c:pt idx="69">
                  <c:v>0.75975341799999996</c:v>
                </c:pt>
                <c:pt idx="70">
                  <c:v>0.75512084960000003</c:v>
                </c:pt>
                <c:pt idx="71">
                  <c:v>0.75512084960000003</c:v>
                </c:pt>
                <c:pt idx="72">
                  <c:v>0.74817138670000005</c:v>
                </c:pt>
                <c:pt idx="73">
                  <c:v>0.74817138670000005</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2001-2009 (N=550)</c:v>
                </c:pt>
              </c:strCache>
            </c:strRef>
          </c:tx>
          <c:spPr>
            <a:ln w="41275">
              <a:solidFill>
                <a:srgbClr val="009900"/>
              </a:solidFill>
              <a:prstDash val="solid"/>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Sheet1!$C$2:$C$75</c:f>
              <c:numCache>
                <c:formatCode>General</c:formatCode>
                <c:ptCount val="74"/>
                <c:pt idx="0">
                  <c:v>1</c:v>
                </c:pt>
                <c:pt idx="1">
                  <c:v>0.96909057620000005</c:v>
                </c:pt>
                <c:pt idx="2">
                  <c:v>0.96363586430000003</c:v>
                </c:pt>
                <c:pt idx="3">
                  <c:v>0.96363586430000003</c:v>
                </c:pt>
                <c:pt idx="4">
                  <c:v>0.95090881350000001</c:v>
                </c:pt>
                <c:pt idx="5">
                  <c:v>0.947265625</c:v>
                </c:pt>
                <c:pt idx="6">
                  <c:v>0.9381573486</c:v>
                </c:pt>
                <c:pt idx="7">
                  <c:v>0.9326922607</c:v>
                </c:pt>
                <c:pt idx="8">
                  <c:v>0.92540527340000001</c:v>
                </c:pt>
                <c:pt idx="9">
                  <c:v>0.91994018550000001</c:v>
                </c:pt>
                <c:pt idx="10">
                  <c:v>0.9181188965</c:v>
                </c:pt>
                <c:pt idx="11">
                  <c:v>0.91629699710000001</c:v>
                </c:pt>
                <c:pt idx="12">
                  <c:v>0.914475708</c:v>
                </c:pt>
                <c:pt idx="13">
                  <c:v>0.914475708</c:v>
                </c:pt>
                <c:pt idx="14">
                  <c:v>0.914475708</c:v>
                </c:pt>
                <c:pt idx="15">
                  <c:v>0.914475708</c:v>
                </c:pt>
                <c:pt idx="16">
                  <c:v>0.9126538086</c:v>
                </c:pt>
                <c:pt idx="17">
                  <c:v>0.91083190920000001</c:v>
                </c:pt>
                <c:pt idx="18">
                  <c:v>0.9090106201</c:v>
                </c:pt>
                <c:pt idx="19">
                  <c:v>0.9090106201</c:v>
                </c:pt>
                <c:pt idx="20">
                  <c:v>0.90536743159999999</c:v>
                </c:pt>
                <c:pt idx="21">
                  <c:v>0.90536743159999999</c:v>
                </c:pt>
                <c:pt idx="22">
                  <c:v>0.9035455322</c:v>
                </c:pt>
                <c:pt idx="23">
                  <c:v>0.8999023438</c:v>
                </c:pt>
                <c:pt idx="24">
                  <c:v>0.8999023438</c:v>
                </c:pt>
                <c:pt idx="25">
                  <c:v>0.8999023438</c:v>
                </c:pt>
                <c:pt idx="26">
                  <c:v>0.8999023438</c:v>
                </c:pt>
                <c:pt idx="27">
                  <c:v>0.8999023438</c:v>
                </c:pt>
                <c:pt idx="28">
                  <c:v>0.8999023438</c:v>
                </c:pt>
                <c:pt idx="29">
                  <c:v>0.8980804443</c:v>
                </c:pt>
                <c:pt idx="30">
                  <c:v>0.89625854490000001</c:v>
                </c:pt>
                <c:pt idx="31">
                  <c:v>0.89625854490000001</c:v>
                </c:pt>
                <c:pt idx="32">
                  <c:v>0.89443725590000001</c:v>
                </c:pt>
                <c:pt idx="33">
                  <c:v>0.88897216800000001</c:v>
                </c:pt>
                <c:pt idx="34">
                  <c:v>0.8853289795</c:v>
                </c:pt>
                <c:pt idx="35">
                  <c:v>0.8853289795</c:v>
                </c:pt>
                <c:pt idx="36">
                  <c:v>0.8853289795</c:v>
                </c:pt>
                <c:pt idx="37">
                  <c:v>0.8853289795</c:v>
                </c:pt>
                <c:pt idx="38">
                  <c:v>0.8853289795</c:v>
                </c:pt>
                <c:pt idx="39">
                  <c:v>0.8853289795</c:v>
                </c:pt>
                <c:pt idx="40">
                  <c:v>0.8853289795</c:v>
                </c:pt>
                <c:pt idx="41">
                  <c:v>0.8853289795</c:v>
                </c:pt>
                <c:pt idx="42">
                  <c:v>0.881685791</c:v>
                </c:pt>
                <c:pt idx="43">
                  <c:v>0.87804199220000001</c:v>
                </c:pt>
                <c:pt idx="44">
                  <c:v>0.87804199220000001</c:v>
                </c:pt>
                <c:pt idx="45">
                  <c:v>0.8762207031</c:v>
                </c:pt>
                <c:pt idx="46">
                  <c:v>0.8762207031</c:v>
                </c:pt>
                <c:pt idx="47">
                  <c:v>0.8743988037</c:v>
                </c:pt>
                <c:pt idx="48">
                  <c:v>0.8743988037</c:v>
                </c:pt>
                <c:pt idx="49">
                  <c:v>0.87257690430000001</c:v>
                </c:pt>
                <c:pt idx="50">
                  <c:v>0.87257690430000001</c:v>
                </c:pt>
                <c:pt idx="51">
                  <c:v>0.87257690430000001</c:v>
                </c:pt>
                <c:pt idx="52">
                  <c:v>0.86893371580000001</c:v>
                </c:pt>
                <c:pt idx="53">
                  <c:v>0.8671124268</c:v>
                </c:pt>
                <c:pt idx="54">
                  <c:v>0.8671124268</c:v>
                </c:pt>
                <c:pt idx="55">
                  <c:v>0.8652905273</c:v>
                </c:pt>
                <c:pt idx="56">
                  <c:v>0.85799987789999999</c:v>
                </c:pt>
                <c:pt idx="57">
                  <c:v>0.85434875489999995</c:v>
                </c:pt>
                <c:pt idx="58">
                  <c:v>0.85069763180000002</c:v>
                </c:pt>
                <c:pt idx="59">
                  <c:v>0.85069763180000002</c:v>
                </c:pt>
                <c:pt idx="60">
                  <c:v>0.84704650879999999</c:v>
                </c:pt>
                <c:pt idx="61">
                  <c:v>0.84522155759999995</c:v>
                </c:pt>
                <c:pt idx="62">
                  <c:v>0.84339599610000004</c:v>
                </c:pt>
                <c:pt idx="63">
                  <c:v>0.84157043460000003</c:v>
                </c:pt>
                <c:pt idx="64">
                  <c:v>0.84157043460000003</c:v>
                </c:pt>
                <c:pt idx="65">
                  <c:v>0.839744873</c:v>
                </c:pt>
                <c:pt idx="66">
                  <c:v>0.83609374999999997</c:v>
                </c:pt>
                <c:pt idx="67">
                  <c:v>0.83609374999999997</c:v>
                </c:pt>
                <c:pt idx="68">
                  <c:v>0.83244262700000005</c:v>
                </c:pt>
                <c:pt idx="69">
                  <c:v>0.83061706540000002</c:v>
                </c:pt>
                <c:pt idx="70">
                  <c:v>0.83061706540000002</c:v>
                </c:pt>
                <c:pt idx="71">
                  <c:v>0.83061706540000002</c:v>
                </c:pt>
                <c:pt idx="72">
                  <c:v>0.83061706540000002</c:v>
                </c:pt>
                <c:pt idx="73">
                  <c:v>0.82878723139999999</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2010-2017 (N=453)</c:v>
                </c:pt>
              </c:strCache>
            </c:strRef>
          </c:tx>
          <c:spPr>
            <a:ln w="41275">
              <a:solidFill>
                <a:srgbClr val="FF0000"/>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Sheet1!$D$2:$D$75</c:f>
              <c:numCache>
                <c:formatCode>General</c:formatCode>
                <c:ptCount val="74"/>
                <c:pt idx="0">
                  <c:v>1</c:v>
                </c:pt>
                <c:pt idx="1">
                  <c:v>0.98896240229999999</c:v>
                </c:pt>
                <c:pt idx="2">
                  <c:v>0.98233947749999995</c:v>
                </c:pt>
                <c:pt idx="3">
                  <c:v>0.98013244629999996</c:v>
                </c:pt>
                <c:pt idx="4">
                  <c:v>0.97792480469999998</c:v>
                </c:pt>
                <c:pt idx="5">
                  <c:v>0.97130187990000005</c:v>
                </c:pt>
                <c:pt idx="6">
                  <c:v>0.96247192380000002</c:v>
                </c:pt>
                <c:pt idx="7">
                  <c:v>0.96247192380000002</c:v>
                </c:pt>
                <c:pt idx="8">
                  <c:v>0.95805725100000005</c:v>
                </c:pt>
                <c:pt idx="9">
                  <c:v>0.95364196779999999</c:v>
                </c:pt>
                <c:pt idx="10">
                  <c:v>0.95364196779999999</c:v>
                </c:pt>
                <c:pt idx="11">
                  <c:v>0.95143432620000001</c:v>
                </c:pt>
                <c:pt idx="12">
                  <c:v>0.94922729490000002</c:v>
                </c:pt>
                <c:pt idx="13">
                  <c:v>0.94260437009999998</c:v>
                </c:pt>
                <c:pt idx="14">
                  <c:v>0.94039733889999999</c:v>
                </c:pt>
                <c:pt idx="15">
                  <c:v>0.94039733889999999</c:v>
                </c:pt>
                <c:pt idx="16">
                  <c:v>0.94039733889999999</c:v>
                </c:pt>
                <c:pt idx="17">
                  <c:v>0.93818420410000003</c:v>
                </c:pt>
                <c:pt idx="18">
                  <c:v>0.93375915529999998</c:v>
                </c:pt>
                <c:pt idx="19">
                  <c:v>0.93375915529999998</c:v>
                </c:pt>
                <c:pt idx="20">
                  <c:v>0.93375915529999998</c:v>
                </c:pt>
                <c:pt idx="21">
                  <c:v>0.93375915529999998</c:v>
                </c:pt>
                <c:pt idx="22">
                  <c:v>0.92933349610000004</c:v>
                </c:pt>
                <c:pt idx="23">
                  <c:v>0.92933349610000004</c:v>
                </c:pt>
                <c:pt idx="24">
                  <c:v>0.92933349610000004</c:v>
                </c:pt>
                <c:pt idx="25">
                  <c:v>0.92933349610000004</c:v>
                </c:pt>
                <c:pt idx="26">
                  <c:v>0.92933349610000004</c:v>
                </c:pt>
                <c:pt idx="27">
                  <c:v>0.92712097169999996</c:v>
                </c:pt>
                <c:pt idx="28">
                  <c:v>0.92490844729999999</c:v>
                </c:pt>
                <c:pt idx="29">
                  <c:v>0.92269531250000003</c:v>
                </c:pt>
                <c:pt idx="30">
                  <c:v>0.92048278809999995</c:v>
                </c:pt>
                <c:pt idx="31">
                  <c:v>0.91605712890000002</c:v>
                </c:pt>
                <c:pt idx="32">
                  <c:v>0.91605712890000002</c:v>
                </c:pt>
                <c:pt idx="33">
                  <c:v>0.91605712890000002</c:v>
                </c:pt>
                <c:pt idx="34">
                  <c:v>0.91605712890000002</c:v>
                </c:pt>
                <c:pt idx="35">
                  <c:v>0.90940307620000005</c:v>
                </c:pt>
                <c:pt idx="36">
                  <c:v>0.90940307620000005</c:v>
                </c:pt>
                <c:pt idx="37">
                  <c:v>0.90940307620000005</c:v>
                </c:pt>
                <c:pt idx="38">
                  <c:v>0.90940307620000005</c:v>
                </c:pt>
                <c:pt idx="39">
                  <c:v>0.90940307620000005</c:v>
                </c:pt>
                <c:pt idx="40">
                  <c:v>0.90940307620000005</c:v>
                </c:pt>
                <c:pt idx="41">
                  <c:v>0.9071795654</c:v>
                </c:pt>
                <c:pt idx="42">
                  <c:v>0.9071795654</c:v>
                </c:pt>
                <c:pt idx="43">
                  <c:v>0.90495605469999996</c:v>
                </c:pt>
                <c:pt idx="44">
                  <c:v>0.90495605469999996</c:v>
                </c:pt>
                <c:pt idx="45">
                  <c:v>0.90050903319999998</c:v>
                </c:pt>
                <c:pt idx="46">
                  <c:v>0.90050903319999998</c:v>
                </c:pt>
                <c:pt idx="47">
                  <c:v>0.89828002929999995</c:v>
                </c:pt>
                <c:pt idx="48">
                  <c:v>0.89828002929999995</c:v>
                </c:pt>
                <c:pt idx="49">
                  <c:v>0.89828002929999995</c:v>
                </c:pt>
                <c:pt idx="50">
                  <c:v>0.89828002929999995</c:v>
                </c:pt>
                <c:pt idx="51">
                  <c:v>0.89605102540000003</c:v>
                </c:pt>
                <c:pt idx="52">
                  <c:v>0.89605102540000003</c:v>
                </c:pt>
                <c:pt idx="53">
                  <c:v>0.89382202150000001</c:v>
                </c:pt>
                <c:pt idx="54">
                  <c:v>0.89159301759999998</c:v>
                </c:pt>
                <c:pt idx="55">
                  <c:v>0.89159301759999998</c:v>
                </c:pt>
                <c:pt idx="56">
                  <c:v>0.88713562010000002</c:v>
                </c:pt>
                <c:pt idx="57">
                  <c:v>0.8849066162</c:v>
                </c:pt>
                <c:pt idx="58">
                  <c:v>0.8849066162</c:v>
                </c:pt>
                <c:pt idx="59">
                  <c:v>0.88267761229999997</c:v>
                </c:pt>
                <c:pt idx="60">
                  <c:v>0.88044860840000005</c:v>
                </c:pt>
                <c:pt idx="61">
                  <c:v>0.88044860840000005</c:v>
                </c:pt>
                <c:pt idx="62">
                  <c:v>0.8759906006</c:v>
                </c:pt>
                <c:pt idx="63">
                  <c:v>0.8759906006</c:v>
                </c:pt>
                <c:pt idx="64">
                  <c:v>0.87376159669999998</c:v>
                </c:pt>
                <c:pt idx="65">
                  <c:v>0.86930358890000003</c:v>
                </c:pt>
                <c:pt idx="66">
                  <c:v>0.86930358890000003</c:v>
                </c:pt>
                <c:pt idx="67">
                  <c:v>0.86706848140000004</c:v>
                </c:pt>
                <c:pt idx="68">
                  <c:v>0.86706848140000004</c:v>
                </c:pt>
                <c:pt idx="69">
                  <c:v>0.86706848140000004</c:v>
                </c:pt>
                <c:pt idx="70">
                  <c:v>0.86259948730000002</c:v>
                </c:pt>
                <c:pt idx="71">
                  <c:v>0.85811828609999996</c:v>
                </c:pt>
                <c:pt idx="72">
                  <c:v>0.85811828609999996</c:v>
                </c:pt>
                <c:pt idx="73">
                  <c:v>0.85587768549999999</c:v>
                </c:pt>
              </c:numCache>
            </c:numRef>
          </c:yVal>
          <c:smooth val="0"/>
          <c:extLst>
            <c:ext xmlns:c16="http://schemas.microsoft.com/office/drawing/2014/chart" uri="{C3380CC4-5D6E-409C-BE32-E72D297353CC}">
              <c16:uniqueId val="{00000002-1169-45CC-B74B-A90650AA147B}"/>
            </c:ext>
          </c:extLst>
        </c:ser>
        <c:ser>
          <c:idx val="3"/>
          <c:order val="3"/>
          <c:tx>
            <c:strRef>
              <c:f>Sheet1!$E$1</c:f>
              <c:strCache>
                <c:ptCount val="1"/>
                <c:pt idx="0">
                  <c:v>2018-2023 (N=239)</c:v>
                </c:pt>
              </c:strCache>
            </c:strRef>
          </c:tx>
          <c:spPr>
            <a:ln w="41275">
              <a:solidFill>
                <a:schemeClr val="accent6">
                  <a:lumMod val="75000"/>
                </a:schemeClr>
              </a:solidFill>
            </a:ln>
          </c:spPr>
          <c:marker>
            <c:symbol val="none"/>
          </c:marker>
          <c:xVal>
            <c:numRef>
              <c:f>Sheet1!$A$2:$A$75</c:f>
              <c:numCache>
                <c:formatCode>General</c:formatCode>
                <c:ptCount val="7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numCache>
            </c:numRef>
          </c:xVal>
          <c:yVal>
            <c:numRef>
              <c:f>Sheet1!$E$2:$E$75</c:f>
              <c:numCache>
                <c:formatCode>General</c:formatCode>
                <c:ptCount val="74"/>
                <c:pt idx="0">
                  <c:v>1</c:v>
                </c:pt>
                <c:pt idx="1">
                  <c:v>0.99163146970000005</c:v>
                </c:pt>
                <c:pt idx="2">
                  <c:v>0.98744750979999996</c:v>
                </c:pt>
                <c:pt idx="3">
                  <c:v>0.98744750979999996</c:v>
                </c:pt>
                <c:pt idx="4">
                  <c:v>0.98324523929999996</c:v>
                </c:pt>
                <c:pt idx="5">
                  <c:v>0.97904357909999995</c:v>
                </c:pt>
                <c:pt idx="6">
                  <c:v>0.966383667</c:v>
                </c:pt>
                <c:pt idx="7">
                  <c:v>0.966383667</c:v>
                </c:pt>
                <c:pt idx="8">
                  <c:v>0.96214477539999999</c:v>
                </c:pt>
                <c:pt idx="9">
                  <c:v>0.96214477539999999</c:v>
                </c:pt>
                <c:pt idx="10">
                  <c:v>0.96214477539999999</c:v>
                </c:pt>
                <c:pt idx="11">
                  <c:v>0.96214477539999999</c:v>
                </c:pt>
                <c:pt idx="12">
                  <c:v>0.95786865229999996</c:v>
                </c:pt>
                <c:pt idx="13">
                  <c:v>0.95786865229999996</c:v>
                </c:pt>
                <c:pt idx="14">
                  <c:v>0.94931640630000003</c:v>
                </c:pt>
                <c:pt idx="15">
                  <c:v>0.94931640630000003</c:v>
                </c:pt>
                <c:pt idx="16">
                  <c:v>0.94931640630000003</c:v>
                </c:pt>
                <c:pt idx="17">
                  <c:v>0.9450402832</c:v>
                </c:pt>
                <c:pt idx="18">
                  <c:v>0.9450402832</c:v>
                </c:pt>
                <c:pt idx="19">
                  <c:v>0.9450402832</c:v>
                </c:pt>
                <c:pt idx="20">
                  <c:v>0.9450402832</c:v>
                </c:pt>
                <c:pt idx="21">
                  <c:v>0.9450402832</c:v>
                </c:pt>
                <c:pt idx="22">
                  <c:v>0.94072509770000001</c:v>
                </c:pt>
                <c:pt idx="23">
                  <c:v>0.93640991210000002</c:v>
                </c:pt>
                <c:pt idx="24">
                  <c:v>0.93640991210000002</c:v>
                </c:pt>
                <c:pt idx="25">
                  <c:v>0.93640991210000002</c:v>
                </c:pt>
                <c:pt idx="26">
                  <c:v>0.93640991210000002</c:v>
                </c:pt>
                <c:pt idx="27">
                  <c:v>0.93640991210000002</c:v>
                </c:pt>
                <c:pt idx="28">
                  <c:v>0.93640991210000002</c:v>
                </c:pt>
                <c:pt idx="29">
                  <c:v>0.93640991210000002</c:v>
                </c:pt>
                <c:pt idx="30">
                  <c:v>0.93640991210000002</c:v>
                </c:pt>
                <c:pt idx="31">
                  <c:v>0.93640991210000002</c:v>
                </c:pt>
                <c:pt idx="32">
                  <c:v>0.93205444339999999</c:v>
                </c:pt>
                <c:pt idx="33">
                  <c:v>0.92769897459999995</c:v>
                </c:pt>
                <c:pt idx="34">
                  <c:v>0.92769897459999995</c:v>
                </c:pt>
                <c:pt idx="35">
                  <c:v>0.92769897459999995</c:v>
                </c:pt>
                <c:pt idx="36">
                  <c:v>0.92769897459999995</c:v>
                </c:pt>
                <c:pt idx="37">
                  <c:v>0.92769897459999995</c:v>
                </c:pt>
                <c:pt idx="38">
                  <c:v>0.92769897459999995</c:v>
                </c:pt>
                <c:pt idx="39">
                  <c:v>0.92769897459999995</c:v>
                </c:pt>
                <c:pt idx="40">
                  <c:v>0.92769897459999995</c:v>
                </c:pt>
                <c:pt idx="41">
                  <c:v>0.92769897459999995</c:v>
                </c:pt>
                <c:pt idx="42">
                  <c:v>0.92769897459999995</c:v>
                </c:pt>
                <c:pt idx="43">
                  <c:v>0.92769897459999995</c:v>
                </c:pt>
                <c:pt idx="44">
                  <c:v>0.92315124510000002</c:v>
                </c:pt>
                <c:pt idx="45">
                  <c:v>0.92315124510000002</c:v>
                </c:pt>
                <c:pt idx="46">
                  <c:v>0.92315124510000002</c:v>
                </c:pt>
                <c:pt idx="47">
                  <c:v>0.92315124510000002</c:v>
                </c:pt>
                <c:pt idx="48">
                  <c:v>0.91860351559999998</c:v>
                </c:pt>
                <c:pt idx="49">
                  <c:v>0.91405639650000003</c:v>
                </c:pt>
                <c:pt idx="50">
                  <c:v>0.91405639650000003</c:v>
                </c:pt>
                <c:pt idx="51">
                  <c:v>0.90496093749999995</c:v>
                </c:pt>
                <c:pt idx="52">
                  <c:v>0.90041381840000001</c:v>
                </c:pt>
                <c:pt idx="53">
                  <c:v>0.90041381840000001</c:v>
                </c:pt>
                <c:pt idx="54">
                  <c:v>0.90041381840000001</c:v>
                </c:pt>
                <c:pt idx="55">
                  <c:v>0.90041381840000001</c:v>
                </c:pt>
                <c:pt idx="56">
                  <c:v>0.90041381840000001</c:v>
                </c:pt>
                <c:pt idx="57">
                  <c:v>0.90041381840000001</c:v>
                </c:pt>
                <c:pt idx="58">
                  <c:v>0.90041381840000001</c:v>
                </c:pt>
                <c:pt idx="59">
                  <c:v>0.90041381840000001</c:v>
                </c:pt>
                <c:pt idx="60">
                  <c:v>0.90041381840000001</c:v>
                </c:pt>
                <c:pt idx="61">
                  <c:v>0.89579589839999996</c:v>
                </c:pt>
                <c:pt idx="62">
                  <c:v>0.89117858890000001</c:v>
                </c:pt>
                <c:pt idx="63">
                  <c:v>0.89117858890000001</c:v>
                </c:pt>
                <c:pt idx="64">
                  <c:v>0.89117858890000001</c:v>
                </c:pt>
                <c:pt idx="65">
                  <c:v>0.88656127929999995</c:v>
                </c:pt>
                <c:pt idx="66">
                  <c:v>0.88656127929999995</c:v>
                </c:pt>
                <c:pt idx="67">
                  <c:v>0.87717956539999997</c:v>
                </c:pt>
                <c:pt idx="68">
                  <c:v>0.87248840329999999</c:v>
                </c:pt>
                <c:pt idx="69">
                  <c:v>0.87248840329999999</c:v>
                </c:pt>
                <c:pt idx="70">
                  <c:v>0.87248840329999999</c:v>
                </c:pt>
                <c:pt idx="71">
                  <c:v>0.87248840329999999</c:v>
                </c:pt>
                <c:pt idx="72">
                  <c:v>0.87248840329999999</c:v>
                </c:pt>
                <c:pt idx="73">
                  <c:v>0.86750305179999998</c:v>
                </c:pt>
              </c:numCache>
            </c:numRef>
          </c:yVal>
          <c:smooth val="0"/>
          <c:extLst>
            <c:ext xmlns:c16="http://schemas.microsoft.com/office/drawing/2014/chart" uri="{C3380CC4-5D6E-409C-BE32-E72D297353CC}">
              <c16:uniqueId val="{00000003-1169-45CC-B74B-A90650AA147B}"/>
            </c:ext>
          </c:extLst>
        </c:ser>
        <c:dLbls>
          <c:showLegendKey val="0"/>
          <c:showVal val="0"/>
          <c:showCatName val="0"/>
          <c:showSerName val="0"/>
          <c:showPercent val="0"/>
          <c:showBubbleSize val="0"/>
        </c:dLbls>
        <c:axId val="684752808"/>
        <c:axId val="684753200"/>
      </c:scatterChart>
      <c:valAx>
        <c:axId val="684752808"/>
        <c:scaling>
          <c:orientation val="minMax"/>
          <c:max val="365"/>
          <c:min val="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b="1" i="0" u="none" strike="noStrike" kern="1200" baseline="0">
                    <a:solidFill>
                      <a:schemeClr val="bg2"/>
                    </a:solidFill>
                  </a:rPr>
                  <a:t>Days after transplant</a:t>
                </a:r>
              </a:p>
            </c:rich>
          </c:tx>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30"/>
      </c:valAx>
      <c:valAx>
        <c:axId val="684753200"/>
        <c:scaling>
          <c:orientation val="minMax"/>
          <c:max val="1"/>
          <c:min val="0.55000000000000004"/>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Survival (%)</a:t>
                </a:r>
              </a:p>
            </c:rich>
          </c:tx>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5.000000000000001E-2"/>
      </c:valAx>
      <c:spPr>
        <a:noFill/>
        <a:ln>
          <a:solidFill>
            <a:schemeClr val="bg2"/>
          </a:solidFill>
        </a:ln>
      </c:spPr>
    </c:plotArea>
    <c:legend>
      <c:legendPos val="r"/>
      <c:layout>
        <c:manualLayout>
          <c:xMode val="edge"/>
          <c:yMode val="edge"/>
          <c:x val="0.11224464322563601"/>
          <c:y val="0.42387798706340596"/>
          <c:w val="0.27341868588299334"/>
          <c:h val="0.321110200189615"/>
        </c:manualLayout>
      </c:layout>
      <c:overlay val="1"/>
      <c:spPr>
        <a:solidFill>
          <a:schemeClr val="tx1"/>
        </a:solidFill>
        <a:ln>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Microsoft_Excel_Worksheet1!$B$2:$B$10002</c:f>
              <c:numCache>
                <c:formatCode>General</c:formatCode>
                <c:ptCount val="10001"/>
                <c:pt idx="0">
                  <c:v>0.77353579539405803</c:v>
                </c:pt>
                <c:pt idx="1">
                  <c:v>0.77518026724521705</c:v>
                </c:pt>
                <c:pt idx="2">
                  <c:v>0.77682823510481702</c:v>
                </c:pt>
                <c:pt idx="3">
                  <c:v>0.77847970640507602</c:v>
                </c:pt>
                <c:pt idx="4">
                  <c:v>0.78013468859401303</c:v>
                </c:pt>
                <c:pt idx="5">
                  <c:v>0.78179318913548101</c:v>
                </c:pt>
                <c:pt idx="6">
                  <c:v>0.78345521550920105</c:v>
                </c:pt>
                <c:pt idx="7">
                  <c:v>0.78512077521079604</c:v>
                </c:pt>
                <c:pt idx="8">
                  <c:v>0.78678987575182102</c:v>
                </c:pt>
                <c:pt idx="9">
                  <c:v>0.78846252465980404</c:v>
                </c:pt>
                <c:pt idx="10">
                  <c:v>0.79013872947827302</c:v>
                </c:pt>
                <c:pt idx="11">
                  <c:v>0.79181849776679303</c:v>
                </c:pt>
                <c:pt idx="12">
                  <c:v>0.79350183710100097</c:v>
                </c:pt>
                <c:pt idx="13">
                  <c:v>0.79518875507263997</c:v>
                </c:pt>
                <c:pt idx="14">
                  <c:v>0.79687925928959102</c:v>
                </c:pt>
                <c:pt idx="15">
                  <c:v>0.79857335737590796</c:v>
                </c:pt>
                <c:pt idx="16">
                  <c:v>0.80027105697185397</c:v>
                </c:pt>
                <c:pt idx="17">
                  <c:v>0.80197236573393604</c:v>
                </c:pt>
                <c:pt idx="18">
                  <c:v>0.80367729133493704</c:v>
                </c:pt>
                <c:pt idx="19">
                  <c:v>0.80538584146394998</c:v>
                </c:pt>
                <c:pt idx="20">
                  <c:v>0.80709802382641604</c:v>
                </c:pt>
                <c:pt idx="21">
                  <c:v>0.80881384614415797</c:v>
                </c:pt>
                <c:pt idx="22">
                  <c:v>0.81053331615541302</c:v>
                </c:pt>
                <c:pt idx="23">
                  <c:v>0.81225644161486998</c:v>
                </c:pt>
                <c:pt idx="24">
                  <c:v>0.81398323029370301</c:v>
                </c:pt>
                <c:pt idx="25">
                  <c:v>0.81571368997960803</c:v>
                </c:pt>
                <c:pt idx="26">
                  <c:v>0.81744782847683695</c:v>
                </c:pt>
                <c:pt idx="27">
                  <c:v>0.81918565360623097</c:v>
                </c:pt>
                <c:pt idx="28">
                  <c:v>0.82092717320526098</c:v>
                </c:pt>
                <c:pt idx="29">
                  <c:v>0.82267239512805501</c:v>
                </c:pt>
                <c:pt idx="30">
                  <c:v>0.82442132724544404</c:v>
                </c:pt>
                <c:pt idx="31">
                  <c:v>0.826173977444986</c:v>
                </c:pt>
                <c:pt idx="32">
                  <c:v>0.82793035363101297</c:v>
                </c:pt>
                <c:pt idx="33">
                  <c:v>0.82969046372465505</c:v>
                </c:pt>
                <c:pt idx="34">
                  <c:v>0.83145431566388694</c:v>
                </c:pt>
                <c:pt idx="35">
                  <c:v>0.833221917403556</c:v>
                </c:pt>
                <c:pt idx="36">
                  <c:v>0.83499327691542102</c:v>
                </c:pt>
                <c:pt idx="37">
                  <c:v>0.83677623263063805</c:v>
                </c:pt>
                <c:pt idx="38">
                  <c:v>0.83861007999817905</c:v>
                </c:pt>
                <c:pt idx="39">
                  <c:v>0.84054232972000698</c:v>
                </c:pt>
                <c:pt idx="40">
                  <c:v>0.84262095272672799</c:v>
                </c:pt>
                <c:pt idx="41">
                  <c:v>0.84489444953452697</c:v>
                </c:pt>
                <c:pt idx="42">
                  <c:v>0.84741194734606295</c:v>
                </c:pt>
                <c:pt idx="43">
                  <c:v>0.85022332557209901</c:v>
                </c:pt>
                <c:pt idx="44">
                  <c:v>0.85337937062882696</c:v>
                </c:pt>
                <c:pt idx="45">
                  <c:v>0.85693196109168301</c:v>
                </c:pt>
                <c:pt idx="46">
                  <c:v>0.86093428456272503</c:v>
                </c:pt>
                <c:pt idx="47">
                  <c:v>0.86544108793882901</c:v>
                </c:pt>
                <c:pt idx="48">
                  <c:v>0.87050896315644799</c:v>
                </c:pt>
                <c:pt idx="49">
                  <c:v>0.87619667094122899</c:v>
                </c:pt>
                <c:pt idx="50">
                  <c:v>0.88256550561434399</c:v>
                </c:pt>
                <c:pt idx="51">
                  <c:v>0.88967970461071699</c:v>
                </c:pt>
                <c:pt idx="52">
                  <c:v>0.89760690705805202</c:v>
                </c:pt>
                <c:pt idx="53">
                  <c:v>0.90641866656260495</c:v>
                </c:pt>
                <c:pt idx="54">
                  <c:v>0.91619102426372601</c:v>
                </c:pt>
                <c:pt idx="55">
                  <c:v>0.92700514927312505</c:v>
                </c:pt>
                <c:pt idx="56">
                  <c:v>0.93894805482927401</c:v>
                </c:pt>
                <c:pt idx="57">
                  <c:v>0.95211339989952604</c:v>
                </c:pt>
                <c:pt idx="58">
                  <c:v>0.96660238758491202</c:v>
                </c:pt>
                <c:pt idx="59">
                  <c:v>0.98252477356406698</c:v>
                </c:pt>
                <c:pt idx="60">
                  <c:v>1</c:v>
                </c:pt>
                <c:pt idx="61">
                  <c:v>1.0191235037626301</c:v>
                </c:pt>
                <c:pt idx="62">
                  <c:v>1.03985752495298</c:v>
                </c:pt>
                <c:pt idx="63">
                  <c:v>1.06212599534161</c:v>
                </c:pt>
                <c:pt idx="64">
                  <c:v>1.0858463858721299</c:v>
                </c:pt>
                <c:pt idx="65">
                  <c:v>1.1109278884152101</c:v>
                </c:pt>
                <c:pt idx="66">
                  <c:v>1.13726965206676</c:v>
                </c:pt>
                <c:pt idx="67">
                  <c:v>1.1647590871670499</c:v>
                </c:pt>
                <c:pt idx="68">
                  <c:v>1.19327025637047</c:v>
                </c:pt>
                <c:pt idx="69">
                  <c:v>1.22266237816208</c:v>
                </c:pt>
                <c:pt idx="70">
                  <c:v>1.2528097368751601</c:v>
                </c:pt>
                <c:pt idx="71">
                  <c:v>1.28370044326427</c:v>
                </c:pt>
                <c:pt idx="72">
                  <c:v>1.3153528261579099</c:v>
                </c:pt>
                <c:pt idx="73">
                  <c:v>1.3477856663210801</c:v>
                </c:pt>
                <c:pt idx="74">
                  <c:v>1.38101820759875</c:v>
                </c:pt>
                <c:pt idx="75">
                  <c:v>1.41507016833412</c:v>
                </c:pt>
                <c:pt idx="76">
                  <c:v>1.44996175306831</c:v>
                </c:pt>
                <c:pt idx="77">
                  <c:v>1.4857136645286999</c:v>
                </c:pt>
                <c:pt idx="78">
                  <c:v>1.52234711591272</c:v>
                </c:pt>
                <c:pt idx="79">
                  <c:v>1.5598838434746201</c:v>
                </c:pt>
                <c:pt idx="80">
                  <c:v>1.5983461194225099</c:v>
                </c:pt>
                <c:pt idx="81">
                  <c:v>1.6377567651334899</c:v>
                </c:pt>
                <c:pt idx="82">
                  <c:v>1.67813916469458</c:v>
                </c:pt>
                <c:pt idx="83">
                  <c:v>1.7195172787775299</c:v>
                </c:pt>
                <c:pt idx="84">
                  <c:v>1.7619156588557501</c:v>
                </c:pt>
                <c:pt idx="85">
                  <c:v>1.8053594617717801</c:v>
                </c:pt>
                <c:pt idx="86">
                  <c:v>1.849874464664</c:v>
                </c:pt>
                <c:pt idx="87">
                  <c:v>1.89548708026131</c:v>
                </c:pt>
                <c:pt idx="88">
                  <c:v>1.9422243725549899</c:v>
                </c:pt>
                <c:pt idx="89">
                  <c:v>1.9901140728569899</c:v>
                </c:pt>
                <c:pt idx="90">
                  <c:v>2.0391845962541102</c:v>
                </c:pt>
              </c:numCache>
            </c:numRef>
          </c:yVal>
          <c:smooth val="0"/>
          <c:extLst>
            <c:ext xmlns:c16="http://schemas.microsoft.com/office/drawing/2014/chart" uri="{C3380CC4-5D6E-409C-BE32-E72D297353CC}">
              <c16:uniqueId val="{00000000-4582-4D2B-A489-53BC039019B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Microsoft_Excel_Worksheet1!$C$2:$C$10002</c:f>
              <c:numCache>
                <c:formatCode>General</c:formatCode>
                <c:ptCount val="10001"/>
                <c:pt idx="0">
                  <c:v>0.592359890787587</c:v>
                </c:pt>
                <c:pt idx="1">
                  <c:v>0.59670664919628902</c:v>
                </c:pt>
                <c:pt idx="2">
                  <c:v>0.601084289874669</c:v>
                </c:pt>
                <c:pt idx="3">
                  <c:v>0.60549296129468799</c:v>
                </c:pt>
                <c:pt idx="4">
                  <c:v>0.60993280612184997</c:v>
                </c:pt>
                <c:pt idx="5">
                  <c:v>0.61440396042120504</c:v>
                </c:pt>
                <c:pt idx="6">
                  <c:v>0.61890655275846795</c:v>
                </c:pt>
                <c:pt idx="7">
                  <c:v>0.62344070318007605</c:v>
                </c:pt>
                <c:pt idx="8">
                  <c:v>0.62800652205308405</c:v>
                </c:pt>
                <c:pt idx="9">
                  <c:v>0.63260410874230499</c:v>
                </c:pt>
                <c:pt idx="10">
                  <c:v>0.63723355009788896</c:v>
                </c:pt>
                <c:pt idx="11">
                  <c:v>0.64189491872138205</c:v>
                </c:pt>
                <c:pt idx="12">
                  <c:v>0.64658827097206695</c:v>
                </c:pt>
                <c:pt idx="13">
                  <c:v>0.65131364466771402</c:v>
                </c:pt>
                <c:pt idx="14">
                  <c:v>0.65607105642447505</c:v>
                </c:pt>
                <c:pt idx="15">
                  <c:v>0.66086049856902196</c:v>
                </c:pt>
                <c:pt idx="16">
                  <c:v>0.66568193554160104</c:v>
                </c:pt>
                <c:pt idx="17">
                  <c:v>0.67053529969074099</c:v>
                </c:pt>
                <c:pt idx="18">
                  <c:v>0.67542048633776697</c:v>
                </c:pt>
                <c:pt idx="19">
                  <c:v>0.68033734796099499</c:v>
                </c:pt>
                <c:pt idx="20">
                  <c:v>0.68528568731349704</c:v>
                </c:pt>
                <c:pt idx="21">
                  <c:v>0.69026524924265398</c:v>
                </c:pt>
                <c:pt idx="22">
                  <c:v>0.69527571092110996</c:v>
                </c:pt>
                <c:pt idx="23">
                  <c:v>0.70031667012327703</c:v>
                </c:pt>
                <c:pt idx="24">
                  <c:v>0.70538763108368097</c:v>
                </c:pt>
                <c:pt idx="25">
                  <c:v>0.71048798734566299</c:v>
                </c:pt>
                <c:pt idx="26">
                  <c:v>0.71561700084118596</c:v>
                </c:pt>
                <c:pt idx="27">
                  <c:v>0.72077377622043204</c:v>
                </c:pt>
                <c:pt idx="28">
                  <c:v>0.72595722915420602</c:v>
                </c:pt>
                <c:pt idx="29">
                  <c:v>0.73116604693544995</c:v>
                </c:pt>
                <c:pt idx="30">
                  <c:v>0.73639863917033699</c:v>
                </c:pt>
                <c:pt idx="31">
                  <c:v>0.74165307562057003</c:v>
                </c:pt>
                <c:pt idx="32">
                  <c:v>0.74692700726068495</c:v>
                </c:pt>
                <c:pt idx="33">
                  <c:v>0.75221756523995997</c:v>
                </c:pt>
                <c:pt idx="34">
                  <c:v>0.75752123053657106</c:v>
                </c:pt>
                <c:pt idx="35">
                  <c:v>0.76283366445075296</c:v>
                </c:pt>
                <c:pt idx="36">
                  <c:v>0.76814948641439695</c:v>
                </c:pt>
                <c:pt idx="37">
                  <c:v>0.77346752139267205</c:v>
                </c:pt>
                <c:pt idx="38">
                  <c:v>0.778808023455829</c:v>
                </c:pt>
                <c:pt idx="39">
                  <c:v>0.78419763428537204</c:v>
                </c:pt>
                <c:pt idx="40">
                  <c:v>0.78966431603302201</c:v>
                </c:pt>
                <c:pt idx="41">
                  <c:v>0.79523770017042195</c:v>
                </c:pt>
                <c:pt idx="42">
                  <c:v>0.800949548702933</c:v>
                </c:pt>
                <c:pt idx="43">
                  <c:v>0.806834352158325</c:v>
                </c:pt>
                <c:pt idx="44">
                  <c:v>0.81293008694923596</c:v>
                </c:pt>
                <c:pt idx="45">
                  <c:v>0.81927914705395799</c:v>
                </c:pt>
                <c:pt idx="46">
                  <c:v>0.82592944882028096</c:v>
                </c:pt>
                <c:pt idx="47">
                  <c:v>0.83293568143864805</c:v>
                </c:pt>
                <c:pt idx="48">
                  <c:v>0.84036064064629501</c:v>
                </c:pt>
                <c:pt idx="49">
                  <c:v>0.84827654619945703</c:v>
                </c:pt>
                <c:pt idx="50">
                  <c:v>0.85676621745015502</c:v>
                </c:pt>
                <c:pt idx="51">
                  <c:v>0.86592398223942202</c:v>
                </c:pt>
                <c:pt idx="52">
                  <c:v>0.87585623439084104</c:v>
                </c:pt>
                <c:pt idx="53">
                  <c:v>0.88668163288977397</c:v>
                </c:pt>
                <c:pt idx="54">
                  <c:v>0.89853103174284099</c:v>
                </c:pt>
                <c:pt idx="55">
                  <c:v>0.91154731209420603</c:v>
                </c:pt>
                <c:pt idx="56">
                  <c:v>0.92588532972908599</c:v>
                </c:pt>
                <c:pt idx="57">
                  <c:v>0.94171218216374297</c:v>
                </c:pt>
                <c:pt idx="58">
                  <c:v>0.959207952044559</c:v>
                </c:pt>
                <c:pt idx="59">
                  <c:v>0.97856702167101695</c:v>
                </c:pt>
                <c:pt idx="60">
                  <c:v>1</c:v>
                </c:pt>
                <c:pt idx="61">
                  <c:v>1.01457835035012</c:v>
                </c:pt>
                <c:pt idx="62">
                  <c:v>1.03017015095322</c:v>
                </c:pt>
                <c:pt idx="63">
                  <c:v>1.0466961284207501</c:v>
                </c:pt>
                <c:pt idx="64">
                  <c:v>1.0640806252794499</c:v>
                </c:pt>
                <c:pt idx="65">
                  <c:v>1.08224883258513</c:v>
                </c:pt>
                <c:pt idx="66">
                  <c:v>1.10112471470093</c:v>
                </c:pt>
                <c:pt idx="67">
                  <c:v>1.12062940690668</c:v>
                </c:pt>
                <c:pt idx="68">
                  <c:v>1.14067994160745</c:v>
                </c:pt>
                <c:pt idx="69">
                  <c:v>1.16118820927348</c:v>
                </c:pt>
                <c:pt idx="70">
                  <c:v>1.1820779456227699</c:v>
                </c:pt>
                <c:pt idx="71">
                  <c:v>1.2033397763035001</c:v>
                </c:pt>
                <c:pt idx="72">
                  <c:v>1.2249813017450399</c:v>
                </c:pt>
                <c:pt idx="73">
                  <c:v>1.2470099559466199</c:v>
                </c:pt>
                <c:pt idx="74">
                  <c:v>1.2694331200290401</c:v>
                </c:pt>
                <c:pt idx="75">
                  <c:v>1.29225818781962</c:v>
                </c:pt>
                <c:pt idx="76">
                  <c:v>1.3154926059857399</c:v>
                </c:pt>
                <c:pt idx="77">
                  <c:v>1.3391438999260601</c:v>
                </c:pt>
                <c:pt idx="78">
                  <c:v>1.3632196913305801</c:v>
                </c:pt>
                <c:pt idx="79">
                  <c:v>1.38772771068234</c:v>
                </c:pt>
                <c:pt idx="80">
                  <c:v>1.4126758065895499</c:v>
                </c:pt>
                <c:pt idx="81">
                  <c:v>1.4380719530786601</c:v>
                </c:pt>
                <c:pt idx="82">
                  <c:v>1.4639242555465299</c:v>
                </c:pt>
                <c:pt idx="83">
                  <c:v>1.4902409558152601</c:v>
                </c:pt>
                <c:pt idx="84">
                  <c:v>1.5170304365785601</c:v>
                </c:pt>
                <c:pt idx="85">
                  <c:v>1.5443012254322701</c:v>
                </c:pt>
                <c:pt idx="86">
                  <c:v>1.5720619986198101</c:v>
                </c:pt>
                <c:pt idx="87">
                  <c:v>1.6003215845835601</c:v>
                </c:pt>
                <c:pt idx="88">
                  <c:v>1.6290889673859501</c:v>
                </c:pt>
                <c:pt idx="89">
                  <c:v>1.6583732900464101</c:v>
                </c:pt>
                <c:pt idx="90">
                  <c:v>1.6881838578275701</c:v>
                </c:pt>
              </c:numCache>
            </c:numRef>
          </c:yVal>
          <c:smooth val="0"/>
          <c:extLst>
            <c:ext xmlns:c16="http://schemas.microsoft.com/office/drawing/2014/chart" uri="{C3380CC4-5D6E-409C-BE32-E72D297353CC}">
              <c16:uniqueId val="{00000001-4582-4D2B-A489-53BC039019B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Microsoft_Excel_Worksheet1!$D$2:$D$10002</c:f>
              <c:numCache>
                <c:formatCode>General</c:formatCode>
                <c:ptCount val="10001"/>
                <c:pt idx="0">
                  <c:v>1.0101251554360899</c:v>
                </c:pt>
                <c:pt idx="1">
                  <c:v>1.00703494344454</c:v>
                </c:pt>
                <c:pt idx="2">
                  <c:v>1.00395587943563</c:v>
                </c:pt>
                <c:pt idx="3">
                  <c:v>1.0008880235183799</c:v>
                </c:pt>
                <c:pt idx="4">
                  <c:v>0.997831443462464</c:v>
                </c:pt>
                <c:pt idx="5">
                  <c:v>0.99478621550488899</c:v>
                </c:pt>
                <c:pt idx="6">
                  <c:v>0.99175242526170004</c:v>
                </c:pt>
                <c:pt idx="7">
                  <c:v>0.98873016876081998</c:v>
                </c:pt>
                <c:pt idx="8">
                  <c:v>0.98571955361514596</c:v>
                </c:pt>
                <c:pt idx="9">
                  <c:v>0.982720700358515</c:v>
                </c:pt>
                <c:pt idx="10">
                  <c:v>0.97973374397131796</c:v>
                </c:pt>
                <c:pt idx="11">
                  <c:v>0.97675883562774102</c:v>
                </c:pt>
                <c:pt idx="12">
                  <c:v>0.97379614470282505</c:v>
                </c:pt>
                <c:pt idx="13">
                  <c:v>0.97084586108521298</c:v>
                </c:pt>
                <c:pt idx="14">
                  <c:v>0.96790819785086502</c:v>
                </c:pt>
                <c:pt idx="15">
                  <c:v>0.96498339436462</c:v>
                </c:pt>
                <c:pt idx="16">
                  <c:v>0.96207171989095597</c:v>
                </c:pt>
                <c:pt idx="17">
                  <c:v>0.95917347781320395</c:v>
                </c:pt>
                <c:pt idx="18">
                  <c:v>0.95628901058304305</c:v>
                </c:pt>
                <c:pt idx="19">
                  <c:v>0.95341870555044395</c:v>
                </c:pt>
                <c:pt idx="20">
                  <c:v>0.95056300186013798</c:v>
                </c:pt>
                <c:pt idx="21">
                  <c:v>0.94772239864640295</c:v>
                </c:pt>
                <c:pt idx="22">
                  <c:v>0.944897464816564</c:v>
                </c:pt>
                <c:pt idx="23">
                  <c:v>0.94208885078904703</c:v>
                </c:pt>
                <c:pt idx="24">
                  <c:v>0.93929730264971201</c:v>
                </c:pt>
                <c:pt idx="25">
                  <c:v>0.93652367931792602</c:v>
                </c:pt>
                <c:pt idx="26">
                  <c:v>0.93376897348165699</c:v>
                </c:pt>
                <c:pt idx="27">
                  <c:v>0.93103433728287899</c:v>
                </c:pt>
                <c:pt idx="28">
                  <c:v>0.92832111403029605</c:v>
                </c:pt>
                <c:pt idx="29">
                  <c:v>0.92563087761305796</c:v>
                </c:pt>
                <c:pt idx="30">
                  <c:v>0.92296548182501903</c:v>
                </c:pt>
                <c:pt idx="31">
                  <c:v>0.92032712253790905</c:v>
                </c:pt>
                <c:pt idx="32">
                  <c:v>0.91771841665960596</c:v>
                </c:pt>
                <c:pt idx="33">
                  <c:v>0.91514250318793899</c:v>
                </c:pt>
                <c:pt idx="34">
                  <c:v>0.91260317357234499</c:v>
                </c:pt>
                <c:pt idx="35">
                  <c:v>0.91010504123665004</c:v>
                </c:pt>
                <c:pt idx="36">
                  <c:v>0.90765376378553497</c:v>
                </c:pt>
                <c:pt idx="37">
                  <c:v>0.90526679418262401</c:v>
                </c:pt>
                <c:pt idx="38">
                  <c:v>0.90300413592803597</c:v>
                </c:pt>
                <c:pt idx="39">
                  <c:v>0.90093539837692904</c:v>
                </c:pt>
                <c:pt idx="40">
                  <c:v>0.89912897867909702</c:v>
                </c:pt>
                <c:pt idx="41">
                  <c:v>0.89765189791841105</c:v>
                </c:pt>
                <c:pt idx="42">
                  <c:v>0.89656959001694603</c:v>
                </c:pt>
                <c:pt idx="43">
                  <c:v>0.89594561933702599</c:v>
                </c:pt>
                <c:pt idx="44">
                  <c:v>0.89584130530566697</c:v>
                </c:pt>
                <c:pt idx="45">
                  <c:v>0.89631524075892899</c:v>
                </c:pt>
                <c:pt idx="46">
                  <c:v>0.897422707707344</c:v>
                </c:pt>
                <c:pt idx="47">
                  <c:v>0.89921502149972699</c:v>
                </c:pt>
                <c:pt idx="48">
                  <c:v>0.90173887053173396</c:v>
                </c:pt>
                <c:pt idx="49">
                  <c:v>0.905035757039517</c:v>
                </c:pt>
                <c:pt idx="50">
                  <c:v>0.90914167229710796</c:v>
                </c:pt>
                <c:pt idx="51">
                  <c:v>0.91408714047760398</c:v>
                </c:pt>
                <c:pt idx="52">
                  <c:v>0.91989772746058796</c:v>
                </c:pt>
                <c:pt idx="53">
                  <c:v>0.92659503548695399</c:v>
                </c:pt>
                <c:pt idx="54">
                  <c:v>0.93419811145894105</c:v>
                </c:pt>
                <c:pt idx="55">
                  <c:v>0.94272511736623799</c:v>
                </c:pt>
                <c:pt idx="56">
                  <c:v>0.95219507357961997</c:v>
                </c:pt>
                <c:pt idx="57">
                  <c:v>0.96262949915902496</c:v>
                </c:pt>
                <c:pt idx="58">
                  <c:v>0.97405382606904201</c:v>
                </c:pt>
                <c:pt idx="59">
                  <c:v>0.98649853233217</c:v>
                </c:pt>
                <c:pt idx="60">
                  <c:v>1</c:v>
                </c:pt>
                <c:pt idx="61">
                  <c:v>1.0236890187564101</c:v>
                </c:pt>
                <c:pt idx="62">
                  <c:v>1.04963599576323</c:v>
                </c:pt>
                <c:pt idx="63">
                  <c:v>1.0777833215858801</c:v>
                </c:pt>
                <c:pt idx="64">
                  <c:v>1.1080573649218699</c:v>
                </c:pt>
                <c:pt idx="65">
                  <c:v>1.14036692496188</c:v>
                </c:pt>
                <c:pt idx="66">
                  <c:v>1.1746010640250999</c:v>
                </c:pt>
                <c:pt idx="67">
                  <c:v>1.21062656644276</c:v>
                </c:pt>
                <c:pt idx="68">
                  <c:v>1.2482852137575899</c:v>
                </c:pt>
                <c:pt idx="69">
                  <c:v>1.2873910353501301</c:v>
                </c:pt>
                <c:pt idx="70">
                  <c:v>1.32777389394767</c:v>
                </c:pt>
                <c:pt idx="71">
                  <c:v>1.36942770486569</c:v>
                </c:pt>
                <c:pt idx="72">
                  <c:v>1.41239140125398</c:v>
                </c:pt>
                <c:pt idx="73">
                  <c:v>1.45670545265342</c:v>
                </c:pt>
                <c:pt idx="74">
                  <c:v>1.5024117928131899</c:v>
                </c:pt>
                <c:pt idx="75">
                  <c:v>1.54955379674379</c:v>
                </c:pt>
                <c:pt idx="76">
                  <c:v>1.5981762845299501</c:v>
                </c:pt>
                <c:pt idx="77">
                  <c:v>1.6483255407347699</c:v>
                </c:pt>
                <c:pt idx="78">
                  <c:v>1.7000493435256501</c:v>
                </c:pt>
                <c:pt idx="79">
                  <c:v>1.7533970002924699</c:v>
                </c:pt>
                <c:pt idx="80">
                  <c:v>1.8084193879135799</c:v>
                </c:pt>
                <c:pt idx="81">
                  <c:v>1.8651689965848399</c:v>
                </c:pt>
                <c:pt idx="82">
                  <c:v>1.9236999765609299</c:v>
                </c:pt>
                <c:pt idx="83">
                  <c:v>1.984068187414</c:v>
                </c:pt>
                <c:pt idx="84">
                  <c:v>2.0463312495710202</c:v>
                </c:pt>
                <c:pt idx="85">
                  <c:v>2.1105485979890899</c:v>
                </c:pt>
                <c:pt idx="86">
                  <c:v>2.1767815378911899</c:v>
                </c:pt>
                <c:pt idx="87">
                  <c:v>2.2450933025267399</c:v>
                </c:pt>
                <c:pt idx="88">
                  <c:v>2.3155491129496699</c:v>
                </c:pt>
                <c:pt idx="89">
                  <c:v>2.3882162398265598</c:v>
                </c:pt>
                <c:pt idx="90">
                  <c:v>2.4631640673019302</c:v>
                </c:pt>
              </c:numCache>
            </c:numRef>
          </c:yVal>
          <c:smooth val="1"/>
          <c:extLst>
            <c:ext xmlns:c16="http://schemas.microsoft.com/office/drawing/2014/chart" uri="{C3380CC4-5D6E-409C-BE32-E72D297353CC}">
              <c16:uniqueId val="{00000002-4582-4D2B-A489-53BC039019B7}"/>
            </c:ext>
          </c:extLst>
        </c:ser>
        <c:dLbls>
          <c:showLegendKey val="0"/>
          <c:showVal val="0"/>
          <c:showCatName val="0"/>
          <c:showSerName val="0"/>
          <c:showPercent val="0"/>
          <c:showBubbleSize val="0"/>
        </c:dLbls>
        <c:axId val="554661456"/>
        <c:axId val="554660672"/>
      </c:scatterChart>
      <c:valAx>
        <c:axId val="554661456"/>
        <c:scaling>
          <c:orientation val="minMax"/>
          <c:max val="80"/>
          <c:min val="20"/>
        </c:scaling>
        <c:delete val="0"/>
        <c:axPos val="b"/>
        <c:title>
          <c:tx>
            <c:rich>
              <a:bodyPr/>
              <a:lstStyle/>
              <a:p>
                <a:pPr>
                  <a:defRPr sz="1700">
                    <a:solidFill>
                      <a:schemeClr val="bg2"/>
                    </a:solidFill>
                  </a:defRPr>
                </a:pPr>
                <a:r>
                  <a:rPr lang="en-US" sz="1700">
                    <a:solidFill>
                      <a:schemeClr val="bg2"/>
                    </a:solidFill>
                  </a:rPr>
                  <a:t>Recipient Age </a:t>
                </a:r>
                <a:r>
                  <a:rPr lang="en-US" sz="1700" baseline="0">
                    <a:solidFill>
                      <a:schemeClr val="bg2"/>
                    </a:solidFill>
                  </a:rPr>
                  <a:t>(</a:t>
                </a:r>
                <a:r>
                  <a:rPr lang="en-US" sz="1700" b="1" i="0" u="none" strike="noStrike" kern="1200" baseline="0">
                    <a:solidFill>
                      <a:schemeClr val="bg2"/>
                    </a:solidFill>
                  </a:rPr>
                  <a:t>years</a:t>
                </a:r>
                <a:r>
                  <a:rPr lang="en-US" sz="1700" baseline="0">
                    <a:solidFill>
                      <a:schemeClr val="bg2"/>
                    </a:solidFill>
                  </a:rPr>
                  <a:t>)</a:t>
                </a:r>
                <a:endParaRPr lang="en-US" sz="170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min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Microsoft_Excel_Worksheet1!$B$2:$B$9852</c:f>
              <c:numCache>
                <c:formatCode>General</c:formatCode>
                <c:ptCount val="9836"/>
                <c:pt idx="0">
                  <c:v>2.3319202879857102</c:v>
                </c:pt>
                <c:pt idx="1">
                  <c:v>1.9058062385660499</c:v>
                </c:pt>
                <c:pt idx="2">
                  <c:v>1.557556421491</c:v>
                </c:pt>
                <c:pt idx="3">
                  <c:v>1.2729426302818601</c:v>
                </c:pt>
                <c:pt idx="4">
                  <c:v>1.05431487087897</c:v>
                </c:pt>
                <c:pt idx="5">
                  <c:v>0.95813880684651498</c:v>
                </c:pt>
                <c:pt idx="6">
                  <c:v>0.95843916623930603</c:v>
                </c:pt>
                <c:pt idx="7">
                  <c:v>0.984994487445919</c:v>
                </c:pt>
                <c:pt idx="8">
                  <c:v>1.0126402865313999</c:v>
                </c:pt>
                <c:pt idx="9">
                  <c:v>1.0410620191036299</c:v>
                </c:pt>
                <c:pt idx="10">
                  <c:v>1.0702814632553399</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Microsoft_Excel_Worksheet1!$C$2:$C$9852</c:f>
              <c:numCache>
                <c:formatCode>General</c:formatCode>
                <c:ptCount val="9836"/>
                <c:pt idx="0">
                  <c:v>1.93386980978442</c:v>
                </c:pt>
                <c:pt idx="1">
                  <c:v>1.65319306797244</c:v>
                </c:pt>
                <c:pt idx="2">
                  <c:v>1.4132233481459899</c:v>
                </c:pt>
                <c:pt idx="3">
                  <c:v>1.20799583726217</c:v>
                </c:pt>
                <c:pt idx="4">
                  <c:v>1.0425670590729299</c:v>
                </c:pt>
                <c:pt idx="5">
                  <c:v>0.94664442600757304</c:v>
                </c:pt>
                <c:pt idx="6">
                  <c:v>0.92376062806847004</c:v>
                </c:pt>
                <c:pt idx="7">
                  <c:v>0.91916886769033801</c:v>
                </c:pt>
                <c:pt idx="8">
                  <c:v>0.91393955706243002</c:v>
                </c:pt>
                <c:pt idx="9">
                  <c:v>0.90849268092201596</c:v>
                </c:pt>
                <c:pt idx="10">
                  <c:v>0.90297841437533</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Microsoft_Excel_Worksheet1!$D$2:$D$9852</c:f>
              <c:numCache>
                <c:formatCode>General</c:formatCode>
                <c:ptCount val="9836"/>
                <c:pt idx="0">
                  <c:v>2.8119019191501602</c:v>
                </c:pt>
                <c:pt idx="1">
                  <c:v>2.1970195068697498</c:v>
                </c:pt>
                <c:pt idx="2">
                  <c:v>1.7166302901169199</c:v>
                </c:pt>
                <c:pt idx="3">
                  <c:v>1.3413812283172899</c:v>
                </c:pt>
                <c:pt idx="4">
                  <c:v>1.0661950589010201</c:v>
                </c:pt>
                <c:pt idx="5">
                  <c:v>0.96977275518011596</c:v>
                </c:pt>
                <c:pt idx="6">
                  <c:v>0.99441955791323</c:v>
                </c:pt>
                <c:pt idx="7">
                  <c:v>1.0555341617876799</c:v>
                </c:pt>
                <c:pt idx="8">
                  <c:v>1.1220001825967001</c:v>
                </c:pt>
                <c:pt idx="9">
                  <c:v>1.1929761795331</c:v>
                </c:pt>
                <c:pt idx="10">
                  <c:v>1.2685822743397801</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180"/>
          <c:min val="15"/>
        </c:scaling>
        <c:delete val="0"/>
        <c:axPos val="b"/>
        <c:title>
          <c:tx>
            <c:rich>
              <a:bodyPr/>
              <a:lstStyle/>
              <a:p>
                <a:pPr>
                  <a:defRPr sz="1700">
                    <a:solidFill>
                      <a:schemeClr val="bg2"/>
                    </a:solidFill>
                  </a:defRPr>
                </a:pPr>
                <a:r>
                  <a:rPr lang="en-US" sz="1700">
                    <a:solidFill>
                      <a:schemeClr val="bg2"/>
                    </a:solidFill>
                  </a:rPr>
                  <a:t>Recipient eGFR (</a:t>
                </a:r>
                <a:r>
                  <a:rPr lang="en-US" sz="1700" b="1" i="0" u="none" strike="noStrike" kern="1200" baseline="0">
                    <a:solidFill>
                      <a:schemeClr val="bg2"/>
                    </a:solidFill>
                  </a:rPr>
                  <a:t>mL/min/1.73m</a:t>
                </a:r>
                <a:r>
                  <a:rPr lang="en-US" sz="1700" b="1" i="0" u="none" strike="noStrike" kern="1200" baseline="30000">
                    <a:solidFill>
                      <a:schemeClr val="bg2"/>
                    </a:solidFill>
                  </a:rPr>
                  <a:t>2</a:t>
                </a:r>
                <a:r>
                  <a:rPr lang="en-US" sz="1700">
                    <a:solidFill>
                      <a:schemeClr val="bg2"/>
                    </a:solidFill>
                  </a:rPr>
                  <a:t>)</a:t>
                </a:r>
              </a:p>
            </c:rich>
          </c:tx>
          <c:layout>
            <c:manualLayout>
              <c:xMode val="edge"/>
              <c:yMode val="edge"/>
              <c:x val="0.34319613457408726"/>
              <c:y val="0.8858202400129260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5"/>
      </c:valAx>
      <c:valAx>
        <c:axId val="554660672"/>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Microsoft_Excel_Worksheet1!$B$2:$B$10002</c:f>
              <c:numCache>
                <c:formatCode>General</c:formatCode>
                <c:ptCount val="10001"/>
                <c:pt idx="0">
                  <c:v>1.03652266888222</c:v>
                </c:pt>
                <c:pt idx="1">
                  <c:v>1.0209648618090701</c:v>
                </c:pt>
                <c:pt idx="2">
                  <c:v>1.0068353124710501</c:v>
                </c:pt>
                <c:pt idx="3">
                  <c:v>1</c:v>
                </c:pt>
                <c:pt idx="4">
                  <c:v>1.00579038945776</c:v>
                </c:pt>
                <c:pt idx="5">
                  <c:v>1.0232110715636</c:v>
                </c:pt>
                <c:pt idx="6">
                  <c:v>1.0498703741387301</c:v>
                </c:pt>
                <c:pt idx="7">
                  <c:v>1.08338112407499</c:v>
                </c:pt>
                <c:pt idx="8">
                  <c:v>1.1211517916237499</c:v>
                </c:pt>
                <c:pt idx="9">
                  <c:v>1.1607904519449801</c:v>
                </c:pt>
                <c:pt idx="10">
                  <c:v>1.2018305490776999</c:v>
                </c:pt>
                <c:pt idx="11">
                  <c:v>1.2443216312438099</c:v>
                </c:pt>
                <c:pt idx="12">
                  <c:v>1.2883149984575299</c:v>
                </c:pt>
                <c:pt idx="13">
                  <c:v>1.3338637644606</c:v>
                </c:pt>
                <c:pt idx="14">
                  <c:v>1.3810229208471501</c:v>
                </c:pt>
                <c:pt idx="15">
                  <c:v>1.4298494034557201</c:v>
                </c:pt>
                <c:pt idx="16">
                  <c:v>1.48040216110863</c:v>
                </c:pt>
                <c:pt idx="17">
                  <c:v>1.53274222678163</c:v>
                </c:pt>
                <c:pt idx="18">
                  <c:v>1.5869327912897699</c:v>
                </c:pt>
                <c:pt idx="19">
                  <c:v>1.6430392795784201</c:v>
                </c:pt>
                <c:pt idx="20">
                  <c:v>1.7011294297117201</c:v>
                </c:pt>
                <c:pt idx="21">
                  <c:v>1.7612733746534801</c:v>
                </c:pt>
                <c:pt idx="22">
                  <c:v>1.8235437269396799</c:v>
                </c:pt>
                <c:pt idx="23">
                  <c:v>1.8880156663444001</c:v>
                </c:pt>
                <c:pt idx="24">
                  <c:v>1.9547670306453799</c:v>
                </c:pt>
                <c:pt idx="25">
                  <c:v>2.0238784095984799</c:v>
                </c:pt>
                <c:pt idx="26">
                  <c:v>2.0954332422347899</c:v>
                </c:pt>
                <c:pt idx="27">
                  <c:v>2.1695179175974801</c:v>
                </c:pt>
                <c:pt idx="28">
                  <c:v>2.24622187904047</c:v>
                </c:pt>
                <c:pt idx="29">
                  <c:v>2.3256377322145201</c:v>
                </c:pt>
                <c:pt idx="30">
                  <c:v>2.4078613568710501</c:v>
                </c:pt>
                <c:pt idx="31">
                  <c:v>2.49299202261916</c:v>
                </c:pt>
                <c:pt idx="32">
                  <c:v>2.58113250877489</c:v>
                </c:pt>
                <c:pt idx="33">
                  <c:v>2.67238922844821</c:v>
                </c:pt>
                <c:pt idx="34">
                  <c:v>2.7668723570164602</c:v>
                </c:pt>
                <c:pt idx="35">
                  <c:v>2.86469596514099</c:v>
                </c:pt>
                <c:pt idx="36">
                  <c:v>2.9659781564858201</c:v>
                </c:pt>
                <c:pt idx="37">
                  <c:v>3.0708412103055198</c:v>
                </c:pt>
                <c:pt idx="38">
                  <c:v>3.1794117290748201</c:v>
                </c:pt>
                <c:pt idx="39">
                  <c:v>3.29182079133709</c:v>
                </c:pt>
                <c:pt idx="40">
                  <c:v>3.4082041099573201</c:v>
                </c:pt>
                <c:pt idx="41">
                  <c:v>3.5287021959696698</c:v>
                </c:pt>
                <c:pt idx="42">
                  <c:v>3.6534605282185</c:v>
                </c:pt>
                <c:pt idx="43">
                  <c:v>3.78262972899687</c:v>
                </c:pt>
                <c:pt idx="44">
                  <c:v>3.9163657458938501</c:v>
                </c:pt>
                <c:pt idx="45">
                  <c:v>4.05483004007327</c:v>
                </c:pt>
                <c:pt idx="46">
                  <c:v>4.1981897812069002</c:v>
                </c:pt>
                <c:pt idx="47">
                  <c:v>4.3466180493008499</c:v>
                </c:pt>
                <c:pt idx="48">
                  <c:v>4.5002940436574903</c:v>
                </c:pt>
                <c:pt idx="49">
                  <c:v>4.6594032992241097</c:v>
                </c:pt>
                <c:pt idx="50">
                  <c:v>4.8241379105918396</c:v>
                </c:pt>
                <c:pt idx="51">
                  <c:v>4.9946967639152096</c:v>
                </c:pt>
                <c:pt idx="52">
                  <c:v>5.1712857770278999</c:v>
                </c:pt>
                <c:pt idx="53">
                  <c:v>5.3541181480512003</c:v>
                </c:pt>
                <c:pt idx="54">
                  <c:v>5.5434146127901496</c:v>
                </c:pt>
                <c:pt idx="55">
                  <c:v>5.7394037112311898</c:v>
                </c:pt>
                <c:pt idx="56">
                  <c:v>5.9423220634612699</c:v>
                </c:pt>
                <c:pt idx="57">
                  <c:v>6.1524146553408299</c:v>
                </c:pt>
                <c:pt idx="58">
                  <c:v>6.3699351342812003</c:v>
                </c:pt>
                <c:pt idx="59">
                  <c:v>6.5951461154725504</c:v>
                </c:pt>
                <c:pt idx="60">
                  <c:v>6.8283194989449498</c:v>
                </c:pt>
                <c:pt idx="61">
                  <c:v>7.0697367978392203</c:v>
                </c:pt>
                <c:pt idx="62">
                  <c:v>7.3196894782737099</c:v>
                </c:pt>
                <c:pt idx="63">
                  <c:v>7.5784793112410096</c:v>
                </c:pt>
                <c:pt idx="64">
                  <c:v>7.8464187369416303</c:v>
                </c:pt>
                <c:pt idx="65">
                  <c:v>8.1238312419876095</c:v>
                </c:pt>
                <c:pt idx="66">
                  <c:v>8.4110517499633701</c:v>
                </c:pt>
                <c:pt idx="67">
                  <c:v>8.7084270257763592</c:v>
                </c:pt>
                <c:pt idx="68">
                  <c:v>9.0163160943091807</c:v>
                </c:pt>
                <c:pt idx="69">
                  <c:v>9.3350906738779802</c:v>
                </c:pt>
                <c:pt idx="70">
                  <c:v>9.6651356250203904</c:v>
                </c:pt>
                <c:pt idx="71">
                  <c:v>10.0068494151267</c:v>
                </c:pt>
                <c:pt idx="72">
                  <c:v>10.3606445995241</c:v>
                </c:pt>
                <c:pt idx="73">
                  <c:v>10.7269483195535</c:v>
                </c:pt>
                <c:pt idx="74">
                  <c:v>11.106202818270599</c:v>
                </c:pt>
                <c:pt idx="75">
                  <c:v>11.4988659743782</c:v>
                </c:pt>
                <c:pt idx="76">
                  <c:v>11.905411855002701</c:v>
                </c:pt>
                <c:pt idx="77">
                  <c:v>12.326331288058901</c:v>
                </c:pt>
                <c:pt idx="78">
                  <c:v>12.7621324548444</c:v>
                </c:pt>
                <c:pt idx="79">
                  <c:v>13.2133415035543</c:v>
                </c:pt>
                <c:pt idx="80">
                  <c:v>13.6805031844923</c:v>
                </c:pt>
                <c:pt idx="81">
                  <c:v>14.1641815078096</c:v>
                </c:pt>
                <c:pt idx="82">
                  <c:v>14.6649604243793</c:v>
                </c:pt>
                <c:pt idx="83">
                  <c:v>15.183444530840401</c:v>
                </c:pt>
                <c:pt idx="84">
                  <c:v>15.7202597995368</c:v>
                </c:pt>
                <c:pt idx="85">
                  <c:v>16.276054334232899</c:v>
                </c:pt>
                <c:pt idx="86">
                  <c:v>16.851499152629302</c:v>
                </c:pt>
                <c:pt idx="87">
                  <c:v>17.447288996432</c:v>
                </c:pt>
                <c:pt idx="88">
                  <c:v>18.064143170172599</c:v>
                </c:pt>
                <c:pt idx="89">
                  <c:v>18.702806409585801</c:v>
                </c:pt>
                <c:pt idx="90">
                  <c:v>19.364049780789799</c:v>
                </c:pt>
                <c:pt idx="91">
                  <c:v>20.048671611158401</c:v>
                </c:pt>
                <c:pt idx="92">
                  <c:v>20.757498453184098</c:v>
                </c:pt>
                <c:pt idx="93">
                  <c:v>21.491386082361299</c:v>
                </c:pt>
                <c:pt idx="94">
                  <c:v>22.2512205304029</c:v>
                </c:pt>
                <c:pt idx="95">
                  <c:v>23.037919154926598</c:v>
                </c:pt>
                <c:pt idx="96">
                  <c:v>23.852431746977199</c:v>
                </c:pt>
                <c:pt idx="97">
                  <c:v>24.695741677810801</c:v>
                </c:pt>
                <c:pt idx="98">
                  <c:v>25.5688670860409</c:v>
                </c:pt>
                <c:pt idx="99">
                  <c:v>26.4728621068653</c:v>
                </c:pt>
                <c:pt idx="100">
                  <c:v>27.408818144767</c:v>
                </c:pt>
                <c:pt idx="101">
                  <c:v>28.3778651912057</c:v>
                </c:pt>
                <c:pt idx="102">
                  <c:v>29.381173188695499</c:v>
                </c:pt>
                <c:pt idx="103">
                  <c:v>30.419953443580798</c:v>
                </c:pt>
                <c:pt idx="104">
                  <c:v>31.495460088202901</c:v>
                </c:pt>
                <c:pt idx="105">
                  <c:v>32.608991595217397</c:v>
                </c:pt>
                <c:pt idx="106">
                  <c:v>33.761892345053397</c:v>
                </c:pt>
                <c:pt idx="107">
                  <c:v>34.955554249238297</c:v>
                </c:pt>
                <c:pt idx="108">
                  <c:v>36.191418430681303</c:v>
                </c:pt>
                <c:pt idx="109">
                  <c:v>37.470976963645199</c:v>
                </c:pt>
                <c:pt idx="110">
                  <c:v>38.795774675159997</c:v>
                </c:pt>
                <c:pt idx="111">
                  <c:v>40.167411009957704</c:v>
                </c:pt>
                <c:pt idx="112">
                  <c:v>41.587541961788297</c:v>
                </c:pt>
                <c:pt idx="113">
                  <c:v>43.057882072523299</c:v>
                </c:pt>
                <c:pt idx="114">
                  <c:v>44.580206502065799</c:v>
                </c:pt>
                <c:pt idx="115">
                  <c:v>46.156353171759598</c:v>
                </c:pt>
                <c:pt idx="116">
                  <c:v>47.788224983179497</c:v>
                </c:pt>
                <c:pt idx="117">
                  <c:v>49.477792115470798</c:v>
                </c:pt>
                <c:pt idx="118">
                  <c:v>51.227094404211499</c:v>
                </c:pt>
                <c:pt idx="119">
                  <c:v>53.038243803865299</c:v>
                </c:pt>
                <c:pt idx="120">
                  <c:v>54.913426937752099</c:v>
                </c:pt>
                <c:pt idx="121">
                  <c:v>56.854907737847903</c:v>
                </c:pt>
                <c:pt idx="122">
                  <c:v>58.865030178278502</c:v>
                </c:pt>
                <c:pt idx="123">
                  <c:v>60.946221104820701</c:v>
                </c:pt>
                <c:pt idx="124">
                  <c:v>63.100993165383699</c:v>
                </c:pt>
                <c:pt idx="125">
                  <c:v>65.331947843176593</c:v>
                </c:pt>
                <c:pt idx="126">
                  <c:v>67.641778597560005</c:v>
                </c:pt>
                <c:pt idx="127">
                  <c:v>70.033274116269496</c:v>
                </c:pt>
                <c:pt idx="128">
                  <c:v>72.509321681424396</c:v>
                </c:pt>
                <c:pt idx="129">
                  <c:v>75.072910656439205</c:v>
                </c:pt>
                <c:pt idx="130">
                  <c:v>77.727136094069905</c:v>
                </c:pt>
                <c:pt idx="131">
                  <c:v>80.475202473954795</c:v>
                </c:pt>
                <c:pt idx="132">
                  <c:v>83.320427571047105</c:v>
                </c:pt>
                <c:pt idx="133">
                  <c:v>86.266246461062593</c:v>
                </c:pt>
                <c:pt idx="134">
                  <c:v>89.316215667894895</c:v>
                </c:pt>
                <c:pt idx="135">
                  <c:v>92.474017457458203</c:v>
                </c:pt>
                <c:pt idx="136">
                  <c:v>95.743464283493196</c:v>
                </c:pt>
                <c:pt idx="137">
                  <c:v>99.128503389690906</c:v>
                </c:pt>
                <c:pt idx="138">
                  <c:v>102.633221576355</c:v>
                </c:pt>
                <c:pt idx="139">
                  <c:v>106.261850133319</c:v>
                </c:pt>
                <c:pt idx="140">
                  <c:v>110.018769949158</c:v>
                </c:pt>
                <c:pt idx="141">
                  <c:v>113.908516800147</c:v>
                </c:pt>
                <c:pt idx="142">
                  <c:v>117.93578682618001</c:v>
                </c:pt>
                <c:pt idx="143">
                  <c:v>122.105442200979</c:v>
                </c:pt>
                <c:pt idx="144">
                  <c:v>126.422517000984</c:v>
                </c:pt>
                <c:pt idx="145">
                  <c:v>130.892223285043</c:v>
                </c:pt>
                <c:pt idx="146">
                  <c:v>135.519957385189</c:v>
                </c:pt>
                <c:pt idx="147">
                  <c:v>140.311306422527</c:v>
                </c:pt>
                <c:pt idx="148">
                  <c:v>145.27205505259201</c:v>
                </c:pt>
                <c:pt idx="149">
                  <c:v>150.408192449475</c:v>
                </c:pt>
                <c:pt idx="150">
                  <c:v>155.72591953562201</c:v>
                </c:pt>
                <c:pt idx="151">
                  <c:v>161.231656469689</c:v>
                </c:pt>
                <c:pt idx="152">
                  <c:v>166.932050396222</c:v>
                </c:pt>
                <c:pt idx="153">
                  <c:v>172.83398347244099</c:v>
                </c:pt>
                <c:pt idx="154">
                  <c:v>178.944581175694</c:v>
                </c:pt>
                <c:pt idx="155">
                  <c:v>185.27122090681701</c:v>
                </c:pt>
                <c:pt idx="156">
                  <c:v>191.82154089757799</c:v>
                </c:pt>
                <c:pt idx="157">
                  <c:v>198.60344942949101</c:v>
                </c:pt>
                <c:pt idx="158">
                  <c:v>205.62513438727299</c:v>
                </c:pt>
                <c:pt idx="159">
                  <c:v>212.895073138057</c:v>
                </c:pt>
                <c:pt idx="160">
                  <c:v>220.422042769923</c:v>
                </c:pt>
                <c:pt idx="161">
                  <c:v>228.21513068721401</c:v>
                </c:pt>
                <c:pt idx="162">
                  <c:v>236.28374558206301</c:v>
                </c:pt>
                <c:pt idx="163">
                  <c:v>244.637628794764</c:v>
                </c:pt>
                <c:pt idx="164">
                  <c:v>253.286866071042</c:v>
                </c:pt>
                <c:pt idx="165">
                  <c:v>262.24189974545101</c:v>
                </c:pt>
                <c:pt idx="166">
                  <c:v>271.51354134067702</c:v>
                </c:pt>
                <c:pt idx="167">
                  <c:v>281.11298462658698</c:v>
                </c:pt>
                <c:pt idx="168">
                  <c:v>291.05181912951201</c:v>
                </c:pt>
                <c:pt idx="169">
                  <c:v>301.34204412874698</c:v>
                </c:pt>
                <c:pt idx="170">
                  <c:v>311.99608314176101</c:v>
                </c:pt>
                <c:pt idx="171">
                  <c:v>323.02679892429302</c:v>
                </c:pt>
                <c:pt idx="172">
                  <c:v>334.44750899460001</c:v>
                </c:pt>
                <c:pt idx="173">
                  <c:v>346.27200171845499</c:v>
                </c:pt>
                <c:pt idx="174">
                  <c:v>358.514552957256</c:v>
                </c:pt>
                <c:pt idx="175">
                  <c:v>371.18994329390699</c:v>
                </c:pt>
                <c:pt idx="176">
                  <c:v>384.31347588589199</c:v>
                </c:pt>
                <c:pt idx="177">
                  <c:v>397.90099493723102</c:v>
                </c:pt>
                <c:pt idx="178">
                  <c:v>411.96890482716702</c:v>
                </c:pt>
                <c:pt idx="179">
                  <c:v>426.53418992462201</c:v>
                </c:pt>
                <c:pt idx="180">
                  <c:v>441.61443507634101</c:v>
                </c:pt>
                <c:pt idx="181">
                  <c:v>457.227846849108</c:v>
                </c:pt>
                <c:pt idx="182">
                  <c:v>473.39327551473502</c:v>
                </c:pt>
                <c:pt idx="183">
                  <c:v>490.13023779430699</c:v>
                </c:pt>
                <c:pt idx="184">
                  <c:v>507.45894043514301</c:v>
                </c:pt>
                <c:pt idx="185">
                  <c:v>525.40030459171999</c:v>
                </c:pt>
                <c:pt idx="186">
                  <c:v>543.97599109403302</c:v>
                </c:pt>
                <c:pt idx="187">
                  <c:v>563.20842660827998</c:v>
                </c:pt>
                <c:pt idx="188">
                  <c:v>583.12083069321602</c:v>
                </c:pt>
                <c:pt idx="189">
                  <c:v>603.73724383687704</c:v>
                </c:pt>
                <c:pt idx="190">
                  <c:v>625.08255649395005</c:v>
                </c:pt>
                <c:pt idx="191">
                  <c:v>647.182539133658</c:v>
                </c:pt>
                <c:pt idx="192">
                  <c:v>670.06387333732403</c:v>
                </c:pt>
                <c:pt idx="193">
                  <c:v>693.75418402267201</c:v>
                </c:pt>
                <c:pt idx="194">
                  <c:v>718.28207279594903</c:v>
                </c:pt>
                <c:pt idx="195">
                  <c:v>743.67715249111302</c:v>
                </c:pt>
                <c:pt idx="196">
                  <c:v>769.97008290221902</c:v>
                </c:pt>
                <c:pt idx="197">
                  <c:v>797.19260781349601</c:v>
                </c:pt>
                <c:pt idx="198">
                  <c:v>825.37759331510495</c:v>
                </c:pt>
                <c:pt idx="199">
                  <c:v>854.55906749453197</c:v>
                </c:pt>
                <c:pt idx="200">
                  <c:v>1209.58447948558</c:v>
                </c:pt>
                <c:pt idx="201">
                  <c:v>1712.1047200550599</c:v>
                </c:pt>
                <c:pt idx="202">
                  <c:v>2423.3963167874399</c:v>
                </c:pt>
                <c:pt idx="203">
                  <c:v>3430.1930479932098</c:v>
                </c:pt>
                <c:pt idx="204">
                  <c:v>4855.2621232722704</c:v>
                </c:pt>
                <c:pt idx="205">
                  <c:v>6872.3742237552096</c:v>
                </c:pt>
                <c:pt idx="206">
                  <c:v>9727.4928259287208</c:v>
                </c:pt>
                <c:pt idx="207">
                  <c:v>13768.766600487899</c:v>
                </c:pt>
                <c:pt idx="208">
                  <c:v>19488.982114012499</c:v>
                </c:pt>
                <c:pt idx="209">
                  <c:v>27585.653447480399</c:v>
                </c:pt>
                <c:pt idx="210">
                  <c:v>39046.075965872398</c:v>
                </c:pt>
                <c:pt idx="211">
                  <c:v>55267.7155607932</c:v>
                </c:pt>
                <c:pt idx="212">
                  <c:v>78228.6134471033</c:v>
                </c:pt>
                <c:pt idx="213">
                  <c:v>110728.585392255</c:v>
                </c:pt>
                <c:pt idx="214">
                  <c:v>156730.62684742999</c:v>
                </c:pt>
                <c:pt idx="215">
                  <c:v>221844.154379549</c:v>
                </c:pt>
                <c:pt idx="216">
                  <c:v>314009.00910251198</c:v>
                </c:pt>
                <c:pt idx="217">
                  <c:v>444463.62841206999</c:v>
                </c:pt>
                <c:pt idx="218">
                  <c:v>629115.44335145305</c:v>
                </c:pt>
                <c:pt idx="219">
                  <c:v>890480.60577502998</c:v>
                </c:pt>
                <c:pt idx="220">
                  <c:v>1260429.5723803099</c:v>
                </c:pt>
                <c:pt idx="221">
                  <c:v>1784073.3382266799</c:v>
                </c:pt>
                <c:pt idx="222">
                  <c:v>2525264.2003316102</c:v>
                </c:pt>
                <c:pt idx="223">
                  <c:v>3574381.80629896</c:v>
                </c:pt>
                <c:pt idx="224">
                  <c:v>5059353.9066222301</c:v>
                </c:pt>
                <c:pt idx="225">
                  <c:v>7161255.6634675805</c:v>
                </c:pt>
                <c:pt idx="226">
                  <c:v>10136389.6699703</c:v>
                </c:pt>
                <c:pt idx="227">
                  <c:v>14347539.0874329</c:v>
                </c:pt>
                <c:pt idx="228">
                  <c:v>20308204.849436499</c:v>
                </c:pt>
                <c:pt idx="229">
                  <c:v>28745221.164990101</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Microsoft_Excel_Worksheet1!$C$2:$C$10002</c:f>
              <c:numCache>
                <c:formatCode>General</c:formatCode>
                <c:ptCount val="10001"/>
                <c:pt idx="0">
                  <c:v>0.95660971187910904</c:v>
                </c:pt>
                <c:pt idx="1">
                  <c:v>0.96983382523834705</c:v>
                </c:pt>
                <c:pt idx="2">
                  <c:v>0.98361457110961004</c:v>
                </c:pt>
                <c:pt idx="3">
                  <c:v>1</c:v>
                </c:pt>
                <c:pt idx="4">
                  <c:v>0.99049072151784801</c:v>
                </c:pt>
                <c:pt idx="5">
                  <c:v>0.99883033033872004</c:v>
                </c:pt>
                <c:pt idx="6">
                  <c:v>1.0196408314985399</c:v>
                </c:pt>
                <c:pt idx="7">
                  <c:v>1.0476831558103401</c:v>
                </c:pt>
                <c:pt idx="8">
                  <c:v>1.0782649766881101</c:v>
                </c:pt>
                <c:pt idx="9">
                  <c:v>1.1084987816159</c:v>
                </c:pt>
                <c:pt idx="10">
                  <c:v>1.1383801841528101</c:v>
                </c:pt>
                <c:pt idx="11">
                  <c:v>1.1683114958369201</c:v>
                </c:pt>
                <c:pt idx="12">
                  <c:v>1.19853727028573</c:v>
                </c:pt>
                <c:pt idx="13">
                  <c:v>1.2292104496285601</c:v>
                </c:pt>
                <c:pt idx="14">
                  <c:v>1.26043223270738</c:v>
                </c:pt>
                <c:pt idx="15">
                  <c:v>1.2922741111471201</c:v>
                </c:pt>
                <c:pt idx="16">
                  <c:v>1.3247900213052</c:v>
                </c:pt>
                <c:pt idx="17">
                  <c:v>1.35802321587484</c:v>
                </c:pt>
                <c:pt idx="18">
                  <c:v>1.3920102817583799</c:v>
                </c:pt>
                <c:pt idx="19">
                  <c:v>1.42678357242158</c:v>
                </c:pt>
                <c:pt idx="20">
                  <c:v>1.4623727305182399</c:v>
                </c:pt>
                <c:pt idx="21">
                  <c:v>1.49880567143305</c:v>
                </c:pt>
                <c:pt idx="22">
                  <c:v>1.5361092374810299</c:v>
                </c:pt>
                <c:pt idx="23">
                  <c:v>1.57430964515337</c:v>
                </c:pt>
                <c:pt idx="24">
                  <c:v>1.61343279893633</c:v>
                </c:pt>
                <c:pt idx="25">
                  <c:v>1.65350451708508</c:v>
                </c:pt>
                <c:pt idx="26">
                  <c:v>1.69455069806926</c:v>
                </c:pt>
                <c:pt idx="27">
                  <c:v>1.7365974462821601</c:v>
                </c:pt>
                <c:pt idx="28">
                  <c:v>1.7796711693062299</c:v>
                </c:pt>
                <c:pt idx="29">
                  <c:v>1.8237986550204199</c:v>
                </c:pt>
                <c:pt idx="30">
                  <c:v>1.8690071342349699</c:v>
                </c:pt>
                <c:pt idx="31">
                  <c:v>1.9153243328193501</c:v>
                </c:pt>
                <c:pt idx="32">
                  <c:v>1.96277851613215</c:v>
                </c:pt>
                <c:pt idx="33">
                  <c:v>2.0113985277709099</c:v>
                </c:pt>
                <c:pt idx="34">
                  <c:v>2.0612138241107401</c:v>
                </c:pt>
                <c:pt idx="35">
                  <c:v>2.11225450571555</c:v>
                </c:pt>
                <c:pt idx="36">
                  <c:v>2.16455134642935</c:v>
                </c:pt>
                <c:pt idx="37">
                  <c:v>2.2181358207579698</c:v>
                </c:pt>
                <c:pt idx="38">
                  <c:v>2.27304013000701</c:v>
                </c:pt>
                <c:pt idx="39">
                  <c:v>2.3292972275344299</c:v>
                </c:pt>
                <c:pt idx="40">
                  <c:v>2.38694084339852</c:v>
                </c:pt>
                <c:pt idx="41">
                  <c:v>2.4460055086213401</c:v>
                </c:pt>
                <c:pt idx="42">
                  <c:v>2.50652657924394</c:v>
                </c:pt>
                <c:pt idx="43">
                  <c:v>2.5685402603147098</c:v>
                </c:pt>
                <c:pt idx="44">
                  <c:v>2.6320836299258001</c:v>
                </c:pt>
                <c:pt idx="45">
                  <c:v>2.69719466339401</c:v>
                </c:pt>
                <c:pt idx="46">
                  <c:v>2.7639122576638302</c:v>
                </c:pt>
                <c:pt idx="47">
                  <c:v>2.83227625600072</c:v>
                </c:pt>
                <c:pt idx="48">
                  <c:v>2.9023274730319</c:v>
                </c:pt>
                <c:pt idx="49">
                  <c:v>2.9741077201835902</c:v>
                </c:pt>
                <c:pt idx="50">
                  <c:v>3.0476598315596402</c:v>
                </c:pt>
                <c:pt idx="51">
                  <c:v>3.12302769030032</c:v>
                </c:pt>
                <c:pt idx="52">
                  <c:v>3.2002562554549798</c:v>
                </c:pt>
                <c:pt idx="53">
                  <c:v>3.2793915894033101</c:v>
                </c:pt>
                <c:pt idx="54">
                  <c:v>3.3604808858530499</c:v>
                </c:pt>
                <c:pt idx="55">
                  <c:v>3.4435724984435798</c:v>
                </c:pt>
                <c:pt idx="56">
                  <c:v>3.52871596998106</c:v>
                </c:pt>
                <c:pt idx="57">
                  <c:v>3.6159620623306701</c:v>
                </c:pt>
                <c:pt idx="58">
                  <c:v>3.70536278699235</c:v>
                </c:pt>
                <c:pt idx="59">
                  <c:v>3.7969714363804501</c:v>
                </c:pt>
                <c:pt idx="60">
                  <c:v>3.8908426158352398</c:v>
                </c:pt>
                <c:pt idx="61">
                  <c:v>3.9870322763873398</c:v>
                </c:pt>
                <c:pt idx="62">
                  <c:v>4.0855977482952603</c:v>
                </c:pt>
                <c:pt idx="63">
                  <c:v>4.18659777538657</c:v>
                </c:pt>
                <c:pt idx="64">
                  <c:v>4.2900925502201801</c:v>
                </c:pt>
                <c:pt idx="65">
                  <c:v>4.3961437500909701</c:v>
                </c:pt>
                <c:pt idx="66">
                  <c:v>4.50481457391008</c:v>
                </c:pt>
                <c:pt idx="67">
                  <c:v>4.6161697799725498</c:v>
                </c:pt>
                <c:pt idx="68">
                  <c:v>4.7302757246437501</c:v>
                </c:pt>
                <c:pt idx="69">
                  <c:v>4.8472004019884602</c:v>
                </c:pt>
                <c:pt idx="70">
                  <c:v>4.9670134843674898</c:v>
                </c:pt>
                <c:pt idx="71">
                  <c:v>5.0897863640188401</c:v>
                </c:pt>
                <c:pt idx="72">
                  <c:v>5.2155921956633096</c:v>
                </c:pt>
                <c:pt idx="73">
                  <c:v>5.3445059401488901</c:v>
                </c:pt>
                <c:pt idx="74">
                  <c:v>5.4766044091687798</c:v>
                </c:pt>
                <c:pt idx="75">
                  <c:v>5.6119663110766496</c:v>
                </c:pt>
                <c:pt idx="76">
                  <c:v>5.7506722978175704</c:v>
                </c:pt>
                <c:pt idx="77">
                  <c:v>5.8928050130246499</c:v>
                </c:pt>
                <c:pt idx="78">
                  <c:v>6.0384491412964802</c:v>
                </c:pt>
                <c:pt idx="79">
                  <c:v>6.1876914586785103</c:v>
                </c:pt>
                <c:pt idx="80">
                  <c:v>6.3406208843889198</c:v>
                </c:pt>
                <c:pt idx="81">
                  <c:v>6.4973285338359501</c:v>
                </c:pt>
                <c:pt idx="82">
                  <c:v>6.6579077729107601</c:v>
                </c:pt>
                <c:pt idx="83">
                  <c:v>6.8224542736429798</c:v>
                </c:pt>
                <c:pt idx="84">
                  <c:v>6.9910660712199899</c:v>
                </c:pt>
                <c:pt idx="85">
                  <c:v>7.1638436224043396</c:v>
                </c:pt>
                <c:pt idx="86">
                  <c:v>7.3408898654120396</c:v>
                </c:pt>
                <c:pt idx="87">
                  <c:v>7.5223102812400899</c:v>
                </c:pt>
                <c:pt idx="88">
                  <c:v>7.7082129565338997</c:v>
                </c:pt>
                <c:pt idx="89">
                  <c:v>7.8987086479821</c:v>
                </c:pt>
                <c:pt idx="90">
                  <c:v>8.0939108483242901</c:v>
                </c:pt>
                <c:pt idx="91">
                  <c:v>8.2939358539646406</c:v>
                </c:pt>
                <c:pt idx="92">
                  <c:v>8.4989028342729505</c:v>
                </c:pt>
                <c:pt idx="93">
                  <c:v>8.7089339025832206</c:v>
                </c:pt>
                <c:pt idx="94">
                  <c:v>8.9241541889568392</c:v>
                </c:pt>
                <c:pt idx="95">
                  <c:v>9.1446919147289893</c:v>
                </c:pt>
                <c:pt idx="96">
                  <c:v>9.3706784688994595</c:v>
                </c:pt>
                <c:pt idx="97">
                  <c:v>9.6022484864326394</c:v>
                </c:pt>
                <c:pt idx="98">
                  <c:v>9.8395399284510994</c:v>
                </c:pt>
                <c:pt idx="99">
                  <c:v>10.0826941644335</c:v>
                </c:pt>
                <c:pt idx="100">
                  <c:v>10.331856056445201</c:v>
                </c:pt>
                <c:pt idx="101">
                  <c:v>10.5871740454474</c:v>
                </c:pt>
                <c:pt idx="102">
                  <c:v>10.8488002396975</c:v>
                </c:pt>
                <c:pt idx="103">
                  <c:v>11.1168905054283</c:v>
                </c:pt>
                <c:pt idx="104">
                  <c:v>11.391604559653601</c:v>
                </c:pt>
                <c:pt idx="105">
                  <c:v>11.673106065358001</c:v>
                </c:pt>
                <c:pt idx="106">
                  <c:v>11.9615627289595</c:v>
                </c:pt>
                <c:pt idx="107">
                  <c:v>12.257146400266301</c:v>
                </c:pt>
                <c:pt idx="108">
                  <c:v>12.560033174819299</c:v>
                </c:pt>
                <c:pt idx="109">
                  <c:v>12.870403498816399</c:v>
                </c:pt>
                <c:pt idx="110">
                  <c:v>13.1884422766142</c:v>
                </c:pt>
                <c:pt idx="111">
                  <c:v>13.514338980854401</c:v>
                </c:pt>
                <c:pt idx="112">
                  <c:v>13.848287765393</c:v>
                </c:pt>
                <c:pt idx="113">
                  <c:v>14.190487580927501</c:v>
                </c:pt>
                <c:pt idx="114">
                  <c:v>14.5411422935055</c:v>
                </c:pt>
                <c:pt idx="115">
                  <c:v>14.900460806017101</c:v>
                </c:pt>
                <c:pt idx="116">
                  <c:v>15.268657182617201</c:v>
                </c:pt>
                <c:pt idx="117">
                  <c:v>15.645950776240101</c:v>
                </c:pt>
                <c:pt idx="118">
                  <c:v>16.032566359317499</c:v>
                </c:pt>
                <c:pt idx="119">
                  <c:v>16.428734257634702</c:v>
                </c:pt>
                <c:pt idx="120">
                  <c:v>16.8346904875742</c:v>
                </c:pt>
                <c:pt idx="121">
                  <c:v>17.2506768966939</c:v>
                </c:pt>
                <c:pt idx="122">
                  <c:v>17.676941307838501</c:v>
                </c:pt>
                <c:pt idx="123">
                  <c:v>18.1137376667069</c:v>
                </c:pt>
                <c:pt idx="124">
                  <c:v>18.561326193219902</c:v>
                </c:pt>
                <c:pt idx="125">
                  <c:v>19.0199735364764</c:v>
                </c:pt>
                <c:pt idx="126">
                  <c:v>19.489952933611502</c:v>
                </c:pt>
                <c:pt idx="127">
                  <c:v>19.971544372629499</c:v>
                </c:pt>
                <c:pt idx="128">
                  <c:v>20.465034759072299</c:v>
                </c:pt>
                <c:pt idx="129">
                  <c:v>20.9707180871013</c:v>
                </c:pt>
                <c:pt idx="130">
                  <c:v>21.488895614473499</c:v>
                </c:pt>
                <c:pt idx="131">
                  <c:v>22.019876042137501</c:v>
                </c:pt>
                <c:pt idx="132">
                  <c:v>22.563975698075101</c:v>
                </c:pt>
                <c:pt idx="133">
                  <c:v>23.121518725723799</c:v>
                </c:pt>
                <c:pt idx="134">
                  <c:v>23.692837277106999</c:v>
                </c:pt>
                <c:pt idx="135">
                  <c:v>24.278271710704502</c:v>
                </c:pt>
                <c:pt idx="136">
                  <c:v>24.878170794233501</c:v>
                </c:pt>
                <c:pt idx="137">
                  <c:v>25.492891912316502</c:v>
                </c:pt>
                <c:pt idx="138">
                  <c:v>26.122801279540099</c:v>
                </c:pt>
                <c:pt idx="139">
                  <c:v>26.768274158456499</c:v>
                </c:pt>
                <c:pt idx="140">
                  <c:v>27.429695083236599</c:v>
                </c:pt>
                <c:pt idx="141">
                  <c:v>28.107458088723401</c:v>
                </c:pt>
                <c:pt idx="142">
                  <c:v>28.801966945142301</c:v>
                </c:pt>
                <c:pt idx="143">
                  <c:v>29.513635398700199</c:v>
                </c:pt>
                <c:pt idx="144">
                  <c:v>30.242887417894</c:v>
                </c:pt>
                <c:pt idx="145">
                  <c:v>30.990157446338198</c:v>
                </c:pt>
                <c:pt idx="146">
                  <c:v>31.7558906613327</c:v>
                </c:pt>
                <c:pt idx="147">
                  <c:v>32.540543239172798</c:v>
                </c:pt>
                <c:pt idx="148">
                  <c:v>33.344582626894102</c:v>
                </c:pt>
                <c:pt idx="149">
                  <c:v>34.168487820769002</c:v>
                </c:pt>
                <c:pt idx="150">
                  <c:v>35.0127496515274</c:v>
                </c:pt>
                <c:pt idx="151">
                  <c:v>35.877871076927299</c:v>
                </c:pt>
                <c:pt idx="152">
                  <c:v>36.764367481196501</c:v>
                </c:pt>
                <c:pt idx="153">
                  <c:v>37.672766982249499</c:v>
                </c:pt>
                <c:pt idx="154">
                  <c:v>38.603610746120502</c:v>
                </c:pt>
                <c:pt idx="155">
                  <c:v>39.557453309426897</c:v>
                </c:pt>
                <c:pt idx="156">
                  <c:v>40.534862909786703</c:v>
                </c:pt>
                <c:pt idx="157">
                  <c:v>41.536421823989997</c:v>
                </c:pt>
                <c:pt idx="158">
                  <c:v>42.562726715525102</c:v>
                </c:pt>
                <c:pt idx="159">
                  <c:v>43.614388989317</c:v>
                </c:pt>
                <c:pt idx="160">
                  <c:v>44.692035156375098</c:v>
                </c:pt>
                <c:pt idx="161">
                  <c:v>45.796307206859296</c:v>
                </c:pt>
                <c:pt idx="162">
                  <c:v>46.927862992545997</c:v>
                </c:pt>
                <c:pt idx="163">
                  <c:v>48.087376618843201</c:v>
                </c:pt>
                <c:pt idx="164">
                  <c:v>49.2755388459816</c:v>
                </c:pt>
                <c:pt idx="165">
                  <c:v>50.493057501231803</c:v>
                </c:pt>
                <c:pt idx="166">
                  <c:v>51.740657899730998</c:v>
                </c:pt>
                <c:pt idx="167">
                  <c:v>53.019083277215103</c:v>
                </c:pt>
                <c:pt idx="168">
                  <c:v>54.329095232245798</c:v>
                </c:pt>
                <c:pt idx="169">
                  <c:v>55.671474180352497</c:v>
                </c:pt>
                <c:pt idx="170">
                  <c:v>57.0470198187626</c:v>
                </c:pt>
                <c:pt idx="171">
                  <c:v>58.456551602893903</c:v>
                </c:pt>
                <c:pt idx="172">
                  <c:v>59.9009092340116</c:v>
                </c:pt>
                <c:pt idx="173">
                  <c:v>61.3809531601066</c:v>
                </c:pt>
                <c:pt idx="174">
                  <c:v>62.897565088580301</c:v>
                </c:pt>
                <c:pt idx="175">
                  <c:v>64.451648510572895</c:v>
                </c:pt>
                <c:pt idx="176">
                  <c:v>66.044129239986603</c:v>
                </c:pt>
                <c:pt idx="177">
                  <c:v>67.675955964648793</c:v>
                </c:pt>
                <c:pt idx="178">
                  <c:v>69.348100811443402</c:v>
                </c:pt>
                <c:pt idx="179">
                  <c:v>71.061559926263001</c:v>
                </c:pt>
                <c:pt idx="180">
                  <c:v>72.817354065841499</c:v>
                </c:pt>
                <c:pt idx="181">
                  <c:v>74.616529206922806</c:v>
                </c:pt>
                <c:pt idx="182">
                  <c:v>76.460157169699499</c:v>
                </c:pt>
                <c:pt idx="183">
                  <c:v>78.349336255075499</c:v>
                </c:pt>
                <c:pt idx="184">
                  <c:v>80.285191900187897</c:v>
                </c:pt>
                <c:pt idx="185">
                  <c:v>82.268877347547502</c:v>
                </c:pt>
                <c:pt idx="186">
                  <c:v>84.3015743329168</c:v>
                </c:pt>
                <c:pt idx="187">
                  <c:v>86.384493790049802</c:v>
                </c:pt>
                <c:pt idx="188">
                  <c:v>88.518876570397893</c:v>
                </c:pt>
                <c:pt idx="189">
                  <c:v>90.705994182619193</c:v>
                </c:pt>
                <c:pt idx="190">
                  <c:v>92.947149551101603</c:v>
                </c:pt>
                <c:pt idx="191">
                  <c:v>95.243677791885105</c:v>
                </c:pt>
                <c:pt idx="192">
                  <c:v>97.596947006766499</c:v>
                </c:pt>
                <c:pt idx="193">
                  <c:v>100.00835909922</c:v>
                </c:pt>
                <c:pt idx="194">
                  <c:v>102.479350609539</c:v>
                </c:pt>
                <c:pt idx="195">
                  <c:v>105.01139357122</c:v>
                </c:pt>
                <c:pt idx="196">
                  <c:v>107.605996386348</c:v>
                </c:pt>
                <c:pt idx="197">
                  <c:v>110.264704725272</c:v>
                </c:pt>
                <c:pt idx="198">
                  <c:v>112.989102446704</c:v>
                </c:pt>
                <c:pt idx="199">
                  <c:v>115.78081254212</c:v>
                </c:pt>
                <c:pt idx="200">
                  <c:v>147.78714112677699</c:v>
                </c:pt>
                <c:pt idx="201">
                  <c:v>188.641060759185</c:v>
                </c:pt>
                <c:pt idx="202">
                  <c:v>240.78831202396799</c:v>
                </c:pt>
                <c:pt idx="203">
                  <c:v>307.35070791686599</c:v>
                </c:pt>
                <c:pt idx="204">
                  <c:v>392.31301889873902</c:v>
                </c:pt>
                <c:pt idx="205">
                  <c:v>500.76151798422001</c:v>
                </c:pt>
                <c:pt idx="206">
                  <c:v>639.18846609822197</c:v>
                </c:pt>
                <c:pt idx="207">
                  <c:v>815.88076526304599</c:v>
                </c:pt>
                <c:pt idx="208">
                  <c:v>1041.4160458942699</c:v>
                </c:pt>
                <c:pt idx="209">
                  <c:v>1329.2958857281001</c:v>
                </c:pt>
                <c:pt idx="210">
                  <c:v>1696.7540671772699</c:v>
                </c:pt>
                <c:pt idx="211">
                  <c:v>2165.7882582676598</c:v>
                </c:pt>
                <c:pt idx="212">
                  <c:v>2764.4768773644701</c:v>
                </c:pt>
                <c:pt idx="213">
                  <c:v>3528.6599735367299</c:v>
                </c:pt>
                <c:pt idx="214">
                  <c:v>4504.0847462766496</c:v>
                </c:pt>
                <c:pt idx="215">
                  <c:v>5749.1441426833599</c:v>
                </c:pt>
                <c:pt idx="216">
                  <c:v>7338.37247397381</c:v>
                </c:pt>
                <c:pt idx="217">
                  <c:v>9366.9073109534693</c:v>
                </c:pt>
                <c:pt idx="218">
                  <c:v>11956.1847626042</c:v>
                </c:pt>
                <c:pt idx="219">
                  <c:v>15261.2090771736</c:v>
                </c:pt>
                <c:pt idx="220">
                  <c:v>19479.831746503001</c:v>
                </c:pt>
                <c:pt idx="221">
                  <c:v>24864.5955959495</c:v>
                </c:pt>
                <c:pt idx="222">
                  <c:v>31737.852881035</c:v>
                </c:pt>
                <c:pt idx="223">
                  <c:v>40511.0624150695</c:v>
                </c:pt>
                <c:pt idx="224">
                  <c:v>51709.420917373398</c:v>
                </c:pt>
                <c:pt idx="225">
                  <c:v>66003.303092742601</c:v>
                </c:pt>
                <c:pt idx="226">
                  <c:v>84248.392543922993</c:v>
                </c:pt>
                <c:pt idx="227">
                  <c:v>107536.90590651101</c:v>
                </c:pt>
                <c:pt idx="228">
                  <c:v>137262.97660580199</c:v>
                </c:pt>
                <c:pt idx="229">
                  <c:v>175206.11239078801</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0.1</c:v>
                </c:pt>
                <c:pt idx="1">
                  <c:v>0.2</c:v>
                </c:pt>
                <c:pt idx="2">
                  <c:v>0.3</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pt idx="40">
                  <c:v>4.0999999999999996</c:v>
                </c:pt>
                <c:pt idx="41">
                  <c:v>4.2</c:v>
                </c:pt>
                <c:pt idx="42">
                  <c:v>4.3</c:v>
                </c:pt>
                <c:pt idx="43">
                  <c:v>4.4000000000000004</c:v>
                </c:pt>
                <c:pt idx="44">
                  <c:v>4.5</c:v>
                </c:pt>
                <c:pt idx="45">
                  <c:v>4.5999999999999996</c:v>
                </c:pt>
                <c:pt idx="46">
                  <c:v>4.7</c:v>
                </c:pt>
                <c:pt idx="47">
                  <c:v>4.8</c:v>
                </c:pt>
                <c:pt idx="48">
                  <c:v>4.9000000000000004</c:v>
                </c:pt>
                <c:pt idx="49">
                  <c:v>5</c:v>
                </c:pt>
                <c:pt idx="50">
                  <c:v>5.0999999999999996</c:v>
                </c:pt>
                <c:pt idx="51">
                  <c:v>5.2</c:v>
                </c:pt>
                <c:pt idx="52">
                  <c:v>5.3</c:v>
                </c:pt>
                <c:pt idx="53">
                  <c:v>5.4</c:v>
                </c:pt>
                <c:pt idx="54">
                  <c:v>5.5</c:v>
                </c:pt>
                <c:pt idx="55">
                  <c:v>5.6</c:v>
                </c:pt>
                <c:pt idx="56">
                  <c:v>5.7</c:v>
                </c:pt>
                <c:pt idx="57">
                  <c:v>5.8</c:v>
                </c:pt>
                <c:pt idx="58">
                  <c:v>5.9</c:v>
                </c:pt>
                <c:pt idx="59">
                  <c:v>6</c:v>
                </c:pt>
                <c:pt idx="60">
                  <c:v>6.1</c:v>
                </c:pt>
                <c:pt idx="61">
                  <c:v>6.2</c:v>
                </c:pt>
                <c:pt idx="62">
                  <c:v>6.3</c:v>
                </c:pt>
                <c:pt idx="63">
                  <c:v>6.4</c:v>
                </c:pt>
                <c:pt idx="64">
                  <c:v>6.5</c:v>
                </c:pt>
                <c:pt idx="65">
                  <c:v>6.6</c:v>
                </c:pt>
                <c:pt idx="66">
                  <c:v>6.7</c:v>
                </c:pt>
                <c:pt idx="67">
                  <c:v>6.8</c:v>
                </c:pt>
                <c:pt idx="68">
                  <c:v>6.9</c:v>
                </c:pt>
                <c:pt idx="69">
                  <c:v>7</c:v>
                </c:pt>
                <c:pt idx="70">
                  <c:v>7.1</c:v>
                </c:pt>
                <c:pt idx="71">
                  <c:v>7.2</c:v>
                </c:pt>
                <c:pt idx="72">
                  <c:v>7.3</c:v>
                </c:pt>
                <c:pt idx="73">
                  <c:v>7.4</c:v>
                </c:pt>
                <c:pt idx="74">
                  <c:v>7.5</c:v>
                </c:pt>
                <c:pt idx="75">
                  <c:v>7.6</c:v>
                </c:pt>
                <c:pt idx="76">
                  <c:v>7.7</c:v>
                </c:pt>
                <c:pt idx="77">
                  <c:v>7.8</c:v>
                </c:pt>
                <c:pt idx="78">
                  <c:v>7.9</c:v>
                </c:pt>
                <c:pt idx="79">
                  <c:v>8</c:v>
                </c:pt>
                <c:pt idx="80">
                  <c:v>8.1</c:v>
                </c:pt>
                <c:pt idx="81">
                  <c:v>8.1999999999999993</c:v>
                </c:pt>
                <c:pt idx="82">
                  <c:v>8.3000000000000007</c:v>
                </c:pt>
                <c:pt idx="83">
                  <c:v>8.4</c:v>
                </c:pt>
                <c:pt idx="84">
                  <c:v>8.5</c:v>
                </c:pt>
                <c:pt idx="85">
                  <c:v>8.6</c:v>
                </c:pt>
                <c:pt idx="86">
                  <c:v>8.6999999999999993</c:v>
                </c:pt>
                <c:pt idx="87">
                  <c:v>8.8000000000000007</c:v>
                </c:pt>
                <c:pt idx="88">
                  <c:v>8.9</c:v>
                </c:pt>
                <c:pt idx="89">
                  <c:v>9</c:v>
                </c:pt>
                <c:pt idx="90">
                  <c:v>9.1</c:v>
                </c:pt>
                <c:pt idx="91">
                  <c:v>9.1999999999999993</c:v>
                </c:pt>
                <c:pt idx="92">
                  <c:v>9.3000000000000007</c:v>
                </c:pt>
                <c:pt idx="93">
                  <c:v>9.4</c:v>
                </c:pt>
                <c:pt idx="94">
                  <c:v>9.5</c:v>
                </c:pt>
                <c:pt idx="95">
                  <c:v>9.6</c:v>
                </c:pt>
                <c:pt idx="96">
                  <c:v>9.6999999999999993</c:v>
                </c:pt>
                <c:pt idx="97">
                  <c:v>9.8000000000000007</c:v>
                </c:pt>
                <c:pt idx="98">
                  <c:v>9.9</c:v>
                </c:pt>
                <c:pt idx="99">
                  <c:v>10</c:v>
                </c:pt>
                <c:pt idx="100">
                  <c:v>10.1</c:v>
                </c:pt>
                <c:pt idx="101">
                  <c:v>10.199999999999999</c:v>
                </c:pt>
                <c:pt idx="102">
                  <c:v>10.3</c:v>
                </c:pt>
                <c:pt idx="103">
                  <c:v>10.4</c:v>
                </c:pt>
                <c:pt idx="104">
                  <c:v>10.5</c:v>
                </c:pt>
                <c:pt idx="105">
                  <c:v>10.6</c:v>
                </c:pt>
                <c:pt idx="106">
                  <c:v>10.7</c:v>
                </c:pt>
                <c:pt idx="107">
                  <c:v>10.8</c:v>
                </c:pt>
                <c:pt idx="108">
                  <c:v>10.9</c:v>
                </c:pt>
                <c:pt idx="109">
                  <c:v>11</c:v>
                </c:pt>
                <c:pt idx="110">
                  <c:v>11.1</c:v>
                </c:pt>
                <c:pt idx="111">
                  <c:v>11.2</c:v>
                </c:pt>
                <c:pt idx="112">
                  <c:v>11.3</c:v>
                </c:pt>
                <c:pt idx="113">
                  <c:v>11.4</c:v>
                </c:pt>
                <c:pt idx="114">
                  <c:v>11.5</c:v>
                </c:pt>
                <c:pt idx="115">
                  <c:v>11.6</c:v>
                </c:pt>
                <c:pt idx="116">
                  <c:v>11.7</c:v>
                </c:pt>
                <c:pt idx="117">
                  <c:v>11.8</c:v>
                </c:pt>
                <c:pt idx="118">
                  <c:v>11.9</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c:v>
                </c:pt>
                <c:pt idx="138">
                  <c:v>13.9</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16.100000000000001</c:v>
                </c:pt>
                <c:pt idx="161">
                  <c:v>16.2</c:v>
                </c:pt>
                <c:pt idx="162">
                  <c:v>16.3</c:v>
                </c:pt>
                <c:pt idx="163">
                  <c:v>16.399999999999999</c:v>
                </c:pt>
                <c:pt idx="164">
                  <c:v>16.5</c:v>
                </c:pt>
                <c:pt idx="165">
                  <c:v>16.600000000000001</c:v>
                </c:pt>
                <c:pt idx="166">
                  <c:v>16.7</c:v>
                </c:pt>
                <c:pt idx="167">
                  <c:v>16.8</c:v>
                </c:pt>
                <c:pt idx="168">
                  <c:v>16.899999999999999</c:v>
                </c:pt>
                <c:pt idx="169">
                  <c:v>17</c:v>
                </c:pt>
                <c:pt idx="170">
                  <c:v>17.100000000000001</c:v>
                </c:pt>
                <c:pt idx="171">
                  <c:v>17.2</c:v>
                </c:pt>
                <c:pt idx="172">
                  <c:v>17.3</c:v>
                </c:pt>
                <c:pt idx="173">
                  <c:v>17.399999999999999</c:v>
                </c:pt>
                <c:pt idx="174">
                  <c:v>17.5</c:v>
                </c:pt>
                <c:pt idx="175">
                  <c:v>17.600000000000001</c:v>
                </c:pt>
                <c:pt idx="176">
                  <c:v>17.7</c:v>
                </c:pt>
                <c:pt idx="177">
                  <c:v>17.8</c:v>
                </c:pt>
                <c:pt idx="178">
                  <c:v>17.899999999999999</c:v>
                </c:pt>
                <c:pt idx="179">
                  <c:v>18</c:v>
                </c:pt>
                <c:pt idx="180">
                  <c:v>18.100000000000001</c:v>
                </c:pt>
                <c:pt idx="181">
                  <c:v>18.2</c:v>
                </c:pt>
                <c:pt idx="182">
                  <c:v>18.3</c:v>
                </c:pt>
                <c:pt idx="183">
                  <c:v>18.399999999999999</c:v>
                </c:pt>
                <c:pt idx="184">
                  <c:v>18.5</c:v>
                </c:pt>
                <c:pt idx="185">
                  <c:v>18.600000000000001</c:v>
                </c:pt>
                <c:pt idx="186">
                  <c:v>18.7</c:v>
                </c:pt>
                <c:pt idx="187">
                  <c:v>18.8</c:v>
                </c:pt>
                <c:pt idx="188">
                  <c:v>18.899999999999999</c:v>
                </c:pt>
                <c:pt idx="189">
                  <c:v>19</c:v>
                </c:pt>
                <c:pt idx="190">
                  <c:v>19.100000000000001</c:v>
                </c:pt>
                <c:pt idx="191">
                  <c:v>19.2</c:v>
                </c:pt>
                <c:pt idx="192">
                  <c:v>19.3</c:v>
                </c:pt>
                <c:pt idx="193">
                  <c:v>19.399999999999999</c:v>
                </c:pt>
                <c:pt idx="194">
                  <c:v>19.5</c:v>
                </c:pt>
                <c:pt idx="195">
                  <c:v>19.600000000000001</c:v>
                </c:pt>
                <c:pt idx="196">
                  <c:v>19.7</c:v>
                </c:pt>
                <c:pt idx="197">
                  <c:v>19.8</c:v>
                </c:pt>
                <c:pt idx="198">
                  <c:v>19.899999999999999</c:v>
                </c:pt>
                <c:pt idx="199">
                  <c:v>20</c:v>
                </c:pt>
                <c:pt idx="200">
                  <c:v>21</c:v>
                </c:pt>
                <c:pt idx="201">
                  <c:v>22</c:v>
                </c:pt>
                <c:pt idx="202">
                  <c:v>23</c:v>
                </c:pt>
                <c:pt idx="203">
                  <c:v>24</c:v>
                </c:pt>
                <c:pt idx="204">
                  <c:v>25</c:v>
                </c:pt>
                <c:pt idx="205">
                  <c:v>26</c:v>
                </c:pt>
                <c:pt idx="206">
                  <c:v>27</c:v>
                </c:pt>
                <c:pt idx="207">
                  <c:v>28</c:v>
                </c:pt>
                <c:pt idx="208">
                  <c:v>29</c:v>
                </c:pt>
                <c:pt idx="209">
                  <c:v>30</c:v>
                </c:pt>
                <c:pt idx="210">
                  <c:v>31</c:v>
                </c:pt>
                <c:pt idx="211">
                  <c:v>32</c:v>
                </c:pt>
                <c:pt idx="212">
                  <c:v>33</c:v>
                </c:pt>
                <c:pt idx="213">
                  <c:v>34</c:v>
                </c:pt>
                <c:pt idx="214">
                  <c:v>35</c:v>
                </c:pt>
                <c:pt idx="215">
                  <c:v>36</c:v>
                </c:pt>
                <c:pt idx="216">
                  <c:v>37</c:v>
                </c:pt>
                <c:pt idx="217">
                  <c:v>38</c:v>
                </c:pt>
                <c:pt idx="218">
                  <c:v>39</c:v>
                </c:pt>
                <c:pt idx="219">
                  <c:v>40</c:v>
                </c:pt>
                <c:pt idx="220">
                  <c:v>41</c:v>
                </c:pt>
                <c:pt idx="221">
                  <c:v>42</c:v>
                </c:pt>
                <c:pt idx="222">
                  <c:v>43</c:v>
                </c:pt>
                <c:pt idx="223">
                  <c:v>44</c:v>
                </c:pt>
                <c:pt idx="224">
                  <c:v>45</c:v>
                </c:pt>
                <c:pt idx="225">
                  <c:v>46</c:v>
                </c:pt>
                <c:pt idx="226">
                  <c:v>47</c:v>
                </c:pt>
                <c:pt idx="227">
                  <c:v>48</c:v>
                </c:pt>
                <c:pt idx="228">
                  <c:v>49</c:v>
                </c:pt>
                <c:pt idx="229">
                  <c:v>50</c:v>
                </c:pt>
              </c:numCache>
            </c:numRef>
          </c:xVal>
          <c:yVal>
            <c:numRef>
              <c:f>Microsoft_Excel_Worksheet1!$D$2:$D$10002</c:f>
              <c:numCache>
                <c:formatCode>General</c:formatCode>
                <c:ptCount val="10001"/>
                <c:pt idx="0">
                  <c:v>1.1231113689994501</c:v>
                </c:pt>
                <c:pt idx="1">
                  <c:v>1.0747916002957001</c:v>
                </c:pt>
                <c:pt idx="2">
                  <c:v>1.0306042389094701</c:v>
                </c:pt>
                <c:pt idx="3">
                  <c:v>1</c:v>
                </c:pt>
                <c:pt idx="4">
                  <c:v>1.0213263845373399</c:v>
                </c:pt>
                <c:pt idx="5">
                  <c:v>1.04818692942102</c:v>
                </c:pt>
                <c:pt idx="6">
                  <c:v>1.0809961394683101</c:v>
                </c:pt>
                <c:pt idx="7">
                  <c:v>1.1202954380746599</c:v>
                </c:pt>
                <c:pt idx="8">
                  <c:v>1.1657443829085199</c:v>
                </c:pt>
                <c:pt idx="9">
                  <c:v>1.2155488988110701</c:v>
                </c:pt>
                <c:pt idx="10">
                  <c:v>1.268817473111</c:v>
                </c:pt>
                <c:pt idx="11">
                  <c:v>1.32527697236438</c:v>
                </c:pt>
                <c:pt idx="12">
                  <c:v>1.38481762428209</c:v>
                </c:pt>
                <c:pt idx="13">
                  <c:v>1.4474271209447001</c:v>
                </c:pt>
                <c:pt idx="14">
                  <c:v>1.5131510115450699</c:v>
                </c:pt>
                <c:pt idx="15">
                  <c:v>1.5820709390733201</c:v>
                </c:pt>
                <c:pt idx="16">
                  <c:v>1.6542927734735799</c:v>
                </c:pt>
                <c:pt idx="17">
                  <c:v>1.7299400380619401</c:v>
                </c:pt>
                <c:pt idx="18">
                  <c:v>1.8091502031792199</c:v>
                </c:pt>
                <c:pt idx="19">
                  <c:v>1.89207257948434</c:v>
                </c:pt>
                <c:pt idx="20">
                  <c:v>1.9788671357443799</c:v>
                </c:pt>
                <c:pt idx="21">
                  <c:v>2.0697038711478002</c:v>
                </c:pt>
                <c:pt idx="22">
                  <c:v>2.16476253310866</c:v>
                </c:pt>
                <c:pt idx="23">
                  <c:v>2.2642325589097299</c:v>
                </c:pt>
                <c:pt idx="24">
                  <c:v>2.3683131684302299</c:v>
                </c:pt>
                <c:pt idx="25">
                  <c:v>2.4772135633833998</c:v>
                </c:pt>
                <c:pt idx="26">
                  <c:v>2.59115320519206</c:v>
                </c:pt>
                <c:pt idx="27">
                  <c:v>2.7103621537928602</c:v>
                </c:pt>
                <c:pt idx="28">
                  <c:v>2.8350814560012201</c:v>
                </c:pt>
                <c:pt idx="29">
                  <c:v>2.9655635761171002</c:v>
                </c:pt>
                <c:pt idx="30">
                  <c:v>3.1020728640964199</c:v>
                </c:pt>
                <c:pt idx="31">
                  <c:v>3.2448860583806698</c:v>
                </c:pt>
                <c:pt idx="32">
                  <c:v>3.3942928216797399</c:v>
                </c:pt>
                <c:pt idx="33">
                  <c:v>3.5505963088481698</c:v>
                </c:pt>
                <c:pt idx="34">
                  <c:v>3.7141137665931598</c:v>
                </c:pt>
                <c:pt idx="35">
                  <c:v>3.8851771651991398</c:v>
                </c:pt>
                <c:pt idx="36">
                  <c:v>4.0641338627806798</c:v>
                </c:pt>
                <c:pt idx="37">
                  <c:v>4.2513473028393101</c:v>
                </c:pt>
                <c:pt idx="38">
                  <c:v>4.4471977461072703</c:v>
                </c:pt>
                <c:pt idx="39">
                  <c:v>4.6520830378307698</c:v>
                </c:pt>
                <c:pt idx="40">
                  <c:v>4.8664194117988098</c:v>
                </c:pt>
                <c:pt idx="41">
                  <c:v>5.0906423325511803</c:v>
                </c:pt>
                <c:pt idx="42">
                  <c:v>5.3252073773248298</c:v>
                </c:pt>
                <c:pt idx="43">
                  <c:v>5.5705911594073303</c:v>
                </c:pt>
                <c:pt idx="44">
                  <c:v>5.8272922946764796</c:v>
                </c:pt>
                <c:pt idx="45">
                  <c:v>6.0958324132197497</c:v>
                </c:pt>
                <c:pt idx="46">
                  <c:v>6.3767572180193799</c:v>
                </c:pt>
                <c:pt idx="47">
                  <c:v>6.6706375928122501</c:v>
                </c:pt>
                <c:pt idx="48">
                  <c:v>6.9780707613336004</c:v>
                </c:pt>
                <c:pt idx="49">
                  <c:v>7.2996815002653603</c:v>
                </c:pt>
                <c:pt idx="50">
                  <c:v>7.6361234083331802</c:v>
                </c:pt>
                <c:pt idx="51">
                  <c:v>7.9880802341096402</c:v>
                </c:pt>
                <c:pt idx="52">
                  <c:v>8.3562672651940808</c:v>
                </c:pt>
                <c:pt idx="53">
                  <c:v>8.7414327815932502</c:v>
                </c:pt>
                <c:pt idx="54">
                  <c:v>9.1443595762321195</c:v>
                </c:pt>
                <c:pt idx="55">
                  <c:v>9.5658665456826792</c:v>
                </c:pt>
                <c:pt idx="56">
                  <c:v>10.0068103543307</c:v>
                </c:pt>
                <c:pt idx="57">
                  <c:v>10.468087175354601</c:v>
                </c:pt>
                <c:pt idx="58">
                  <c:v>10.9506345120624</c:v>
                </c:pt>
                <c:pt idx="59">
                  <c:v>11.4554331032567</c:v>
                </c:pt>
                <c:pt idx="60">
                  <c:v>11.9835089165288</c:v>
                </c:pt>
                <c:pt idx="61">
                  <c:v>12.535935233514101</c:v>
                </c:pt>
                <c:pt idx="62">
                  <c:v>13.113834831318499</c:v>
                </c:pt>
                <c:pt idx="63">
                  <c:v>13.718382264607399</c:v>
                </c:pt>
                <c:pt idx="64">
                  <c:v>14.3508062529488</c:v>
                </c:pt>
                <c:pt idx="65">
                  <c:v>15.0123921782422</c:v>
                </c:pt>
                <c:pt idx="66">
                  <c:v>15.7044846973926</c:v>
                </c:pt>
                <c:pt idx="67">
                  <c:v>16.428490475435499</c:v>
                </c:pt>
                <c:pt idx="68">
                  <c:v>17.185881044729399</c:v>
                </c:pt>
                <c:pt idx="69">
                  <c:v>17.978195796025801</c:v>
                </c:pt>
                <c:pt idx="70">
                  <c:v>18.8070451074956</c:v>
                </c:pt>
                <c:pt idx="71">
                  <c:v>19.6741136179938</c:v>
                </c:pt>
                <c:pt idx="72">
                  <c:v>20.5811636513493</c:v>
                </c:pt>
                <c:pt idx="73">
                  <c:v>21.530038798528601</c:v>
                </c:pt>
                <c:pt idx="74">
                  <c:v>22.522667665032799</c:v>
                </c:pt>
                <c:pt idx="75">
                  <c:v>23.5610677911117</c:v>
                </c:pt>
                <c:pt idx="76">
                  <c:v>24.647349752659299</c:v>
                </c:pt>
                <c:pt idx="77">
                  <c:v>25.7837214513555</c:v>
                </c:pt>
                <c:pt idx="78">
                  <c:v>26.972492602632599</c:v>
                </c:pt>
                <c:pt idx="79">
                  <c:v>28.216079430508302</c:v>
                </c:pt>
                <c:pt idx="80">
                  <c:v>29.517009578935301</c:v>
                </c:pt>
                <c:pt idx="81">
                  <c:v>30.877927249852199</c:v>
                </c:pt>
                <c:pt idx="82">
                  <c:v>32.301598577804903</c:v>
                </c:pt>
                <c:pt idx="83">
                  <c:v>33.790917252715801</c:v>
                </c:pt>
                <c:pt idx="84">
                  <c:v>35.348910401845004</c:v>
                </c:pt>
                <c:pt idx="85">
                  <c:v>36.978744742894499</c:v>
                </c:pt>
                <c:pt idx="86">
                  <c:v>38.683733021123103</c:v>
                </c:pt>
                <c:pt idx="87">
                  <c:v>40.467340742933999</c:v>
                </c:pt>
                <c:pt idx="88">
                  <c:v>42.333193220342103</c:v>
                </c:pt>
                <c:pt idx="89">
                  <c:v>44.2850829399571</c:v>
                </c:pt>
                <c:pt idx="90">
                  <c:v>46.326977272122399</c:v>
                </c:pt>
                <c:pt idx="91">
                  <c:v>48.463026535216201</c:v>
                </c:pt>
                <c:pt idx="92">
                  <c:v>50.697572432100799</c:v>
                </c:pt>
                <c:pt idx="93">
                  <c:v>53.035156875414003</c:v>
                </c:pt>
                <c:pt idx="94">
                  <c:v>55.480531220012303</c:v>
                </c:pt>
                <c:pt idx="95">
                  <c:v>58.038665920946301</c:v>
                </c:pt>
                <c:pt idx="96">
                  <c:v>60.7147606368599</c:v>
                </c:pt>
                <c:pt idx="97">
                  <c:v>63.514254799683798</c:v>
                </c:pt>
                <c:pt idx="98">
                  <c:v>66.442838671069694</c:v>
                </c:pt>
                <c:pt idx="99">
                  <c:v>69.506464909072406</c:v>
                </c:pt>
                <c:pt idx="100">
                  <c:v>72.711360668277194</c:v>
                </c:pt>
                <c:pt idx="101">
                  <c:v>76.064040257894007</c:v>
                </c:pt>
                <c:pt idx="102">
                  <c:v>79.571318382776894</c:v>
                </c:pt>
                <c:pt idx="103">
                  <c:v>83.240323996873997</c:v>
                </c:pt>
                <c:pt idx="104">
                  <c:v>87.078514793331905</c:v>
                </c:pt>
                <c:pt idx="105">
                  <c:v>91.093692364590197</c:v>
                </c:pt>
                <c:pt idx="106">
                  <c:v>95.294018059973894</c:v>
                </c:pt>
                <c:pt idx="107">
                  <c:v>99.688029576353898</c:v>
                </c:pt>
                <c:pt idx="108">
                  <c:v>104.284658312099</c:v>
                </c:pt>
                <c:pt idx="109">
                  <c:v>109.09324752243801</c:v>
                </c:pt>
                <c:pt idx="110">
                  <c:v>114.12357131172701</c:v>
                </c:pt>
                <c:pt idx="111">
                  <c:v>119.385854500807</c:v>
                </c:pt>
                <c:pt idx="112">
                  <c:v>124.890793412424</c:v>
                </c:pt>
                <c:pt idx="113">
                  <c:v>130.64957761304399</c:v>
                </c:pt>
                <c:pt idx="114">
                  <c:v>136.673912657774</c:v>
                </c:pt>
                <c:pt idx="115">
                  <c:v>142.97604388556201</c:v>
                </c:pt>
                <c:pt idx="116">
                  <c:v>149.56878130991899</c:v>
                </c:pt>
                <c:pt idx="117">
                  <c:v>156.46552565788099</c:v>
                </c:pt>
                <c:pt idx="118">
                  <c:v>163.68029561111999</c:v>
                </c:pt>
                <c:pt idx="119">
                  <c:v>171.22775630088401</c:v>
                </c:pt>
                <c:pt idx="120">
                  <c:v>179.12324911904801</c:v>
                </c:pt>
                <c:pt idx="121">
                  <c:v>187.38282290237001</c:v>
                </c:pt>
                <c:pt idx="122">
                  <c:v>196.02326655647801</c:v>
                </c:pt>
                <c:pt idx="123">
                  <c:v>205.062143181241</c:v>
                </c:pt>
                <c:pt idx="124">
                  <c:v>214.51782577433801</c:v>
                </c:pt>
                <c:pt idx="125">
                  <c:v>224.409534576791</c:v>
                </c:pt>
                <c:pt idx="126">
                  <c:v>234.75737614280101</c:v>
                </c:pt>
                <c:pt idx="127">
                  <c:v>245.58238421292401</c:v>
                </c:pt>
                <c:pt idx="128">
                  <c:v>256.90656246599099</c:v>
                </c:pt>
                <c:pt idx="129">
                  <c:v>268.75292925215899</c:v>
                </c:pt>
                <c:pt idx="130">
                  <c:v>281.14556437776599</c:v>
                </c:pt>
                <c:pt idx="131">
                  <c:v>294.10965805760901</c:v>
                </c:pt>
                <c:pt idx="132">
                  <c:v>307.67156211812198</c:v>
                </c:pt>
                <c:pt idx="133">
                  <c:v>321.858843562961</c:v>
                </c:pt>
                <c:pt idx="134">
                  <c:v>336.70034061062</c:v>
                </c:pt>
                <c:pt idx="135">
                  <c:v>352.22622131508098</c:v>
                </c:pt>
                <c:pt idx="136">
                  <c:v>368.46804489055501</c:v>
                </c:pt>
                <c:pt idx="137">
                  <c:v>385.45882585931503</c:v>
                </c:pt>
                <c:pt idx="138">
                  <c:v>403.23310116787599</c:v>
                </c:pt>
                <c:pt idx="139">
                  <c:v>421.82700038540798</c:v>
                </c:pt>
                <c:pt idx="140">
                  <c:v>441.278319149933</c:v>
                </c:pt>
                <c:pt idx="141">
                  <c:v>461.62659599641597</c:v>
                </c:pt>
                <c:pt idx="142">
                  <c:v>482.91319272748399</c:v>
                </c:pt>
                <c:pt idx="143">
                  <c:v>505.18137849440399</c:v>
                </c:pt>
                <c:pt idx="144">
                  <c:v>528.476417744674</c:v>
                </c:pt>
                <c:pt idx="145">
                  <c:v>552.84566224512696</c:v>
                </c:pt>
                <c:pt idx="146">
                  <c:v>578.33864732523705</c:v>
                </c:pt>
                <c:pt idx="147">
                  <c:v>605.00719257496996</c:v>
                </c:pt>
                <c:pt idx="148">
                  <c:v>632.90550718070199</c:v>
                </c:pt>
                <c:pt idx="149">
                  <c:v>662.09030012054598</c:v>
                </c:pt>
                <c:pt idx="150">
                  <c:v>692.62089543307297</c:v>
                </c:pt>
                <c:pt idx="151">
                  <c:v>724.55935281726499</c:v>
                </c:pt>
                <c:pt idx="152">
                  <c:v>757.97059377505798</c:v>
                </c:pt>
                <c:pt idx="153">
                  <c:v>792.92253359108895</c:v>
                </c:pt>
                <c:pt idx="154">
                  <c:v>829.48621937813698</c:v>
                </c:pt>
                <c:pt idx="155">
                  <c:v>867.73597450275201</c:v>
                </c:pt>
                <c:pt idx="156">
                  <c:v>907.74954967067197</c:v>
                </c:pt>
                <c:pt idx="157">
                  <c:v>949.60828095479303</c:v>
                </c:pt>
                <c:pt idx="158">
                  <c:v>993.39725517072304</c:v>
                </c:pt>
                <c:pt idx="159">
                  <c:v>1039.2054827951499</c:v>
                </c:pt>
                <c:pt idx="160">
                  <c:v>1087.12607892808</c:v>
                </c:pt>
                <c:pt idx="161">
                  <c:v>1137.25645256352</c:v>
                </c:pt>
                <c:pt idx="162">
                  <c:v>1189.6985045996501</c:v>
                </c:pt>
                <c:pt idx="163">
                  <c:v>1244.5588349869199</c:v>
                </c:pt>
                <c:pt idx="164">
                  <c:v>1301.9489593937001</c:v>
                </c:pt>
                <c:pt idx="165">
                  <c:v>1361.98553594077</c:v>
                </c:pt>
                <c:pt idx="166">
                  <c:v>1424.7906022806701</c:v>
                </c:pt>
                <c:pt idx="167">
                  <c:v>1490.4918237171501</c:v>
                </c:pt>
                <c:pt idx="168">
                  <c:v>1559.2227526793099</c:v>
                </c:pt>
                <c:pt idx="169">
                  <c:v>1631.1231002346899</c:v>
                </c:pt>
                <c:pt idx="170">
                  <c:v>1706.33902007594</c:v>
                </c:pt>
                <c:pt idx="171">
                  <c:v>1785.02340562474</c:v>
                </c:pt>
                <c:pt idx="172">
                  <c:v>1867.33620078645</c:v>
                </c:pt>
                <c:pt idx="173">
                  <c:v>1953.4447251307099</c:v>
                </c:pt>
                <c:pt idx="174">
                  <c:v>2043.52401402383</c:v>
                </c:pt>
                <c:pt idx="175">
                  <c:v>2137.7571743557801</c:v>
                </c:pt>
                <c:pt idx="176">
                  <c:v>2236.3357568210999</c:v>
                </c:pt>
                <c:pt idx="177">
                  <c:v>2339.4601452654902</c:v>
                </c:pt>
                <c:pt idx="178">
                  <c:v>2447.3399640165699</c:v>
                </c:pt>
                <c:pt idx="179">
                  <c:v>2560.1945040811602</c:v>
                </c:pt>
                <c:pt idx="180">
                  <c:v>2678.25316876325</c:v>
                </c:pt>
                <c:pt idx="181">
                  <c:v>2801.7559400883501</c:v>
                </c:pt>
                <c:pt idx="182">
                  <c:v>2930.95386666795</c:v>
                </c:pt>
                <c:pt idx="183">
                  <c:v>3066.1095738988101</c:v>
                </c:pt>
                <c:pt idx="184">
                  <c:v>3207.4977979464202</c:v>
                </c:pt>
                <c:pt idx="185">
                  <c:v>3355.4059440839201</c:v>
                </c:pt>
                <c:pt idx="186">
                  <c:v>3510.1346710104399</c:v>
                </c:pt>
                <c:pt idx="187">
                  <c:v>3671.99850210979</c:v>
                </c:pt>
                <c:pt idx="188">
                  <c:v>3841.3264646205098</c:v>
                </c:pt>
                <c:pt idx="189">
                  <c:v>4018.4627585019298</c:v>
                </c:pt>
                <c:pt idx="190">
                  <c:v>4203.7674562380498</c:v>
                </c:pt>
                <c:pt idx="191">
                  <c:v>4397.6172347596503</c:v>
                </c:pt>
                <c:pt idx="192">
                  <c:v>4600.4061409901296</c:v>
                </c:pt>
                <c:pt idx="193">
                  <c:v>4812.5463929616399</c:v>
                </c:pt>
                <c:pt idx="194">
                  <c:v>5034.4692177627903</c:v>
                </c:pt>
                <c:pt idx="195">
                  <c:v>5266.6257282092101</c:v>
                </c:pt>
                <c:pt idx="196">
                  <c:v>5509.4878396541399</c:v>
                </c:pt>
                <c:pt idx="197">
                  <c:v>5763.5492294283204</c:v>
                </c:pt>
                <c:pt idx="198">
                  <c:v>6029.3263402811599</c:v>
                </c:pt>
                <c:pt idx="199">
                  <c:v>6307.3594303154496</c:v>
                </c:pt>
                <c:pt idx="200">
                  <c:v>9900.0129636265392</c:v>
                </c:pt>
                <c:pt idx="201">
                  <c:v>15539.048395072499</c:v>
                </c:pt>
                <c:pt idx="202">
                  <c:v>24390.094597425301</c:v>
                </c:pt>
                <c:pt idx="203">
                  <c:v>38282.730585685</c:v>
                </c:pt>
                <c:pt idx="204">
                  <c:v>60088.677025951503</c:v>
                </c:pt>
                <c:pt idx="205">
                  <c:v>94315.409182107498</c:v>
                </c:pt>
                <c:pt idx="206">
                  <c:v>148037.89757988899</c:v>
                </c:pt>
                <c:pt idx="207">
                  <c:v>232361.07746404401</c:v>
                </c:pt>
                <c:pt idx="208">
                  <c:v>364715.35592112603</c:v>
                </c:pt>
                <c:pt idx="209">
                  <c:v>572459.664018051</c:v>
                </c:pt>
                <c:pt idx="210">
                  <c:v>898536.84622015397</c:v>
                </c:pt>
                <c:pt idx="211">
                  <c:v>1410350.4216760099</c:v>
                </c:pt>
                <c:pt idx="212">
                  <c:v>2213697.6481751502</c:v>
                </c:pt>
                <c:pt idx="213">
                  <c:v>3474639.0173380598</c:v>
                </c:pt>
                <c:pt idx="214">
                  <c:v>5453824.8669266095</c:v>
                </c:pt>
                <c:pt idx="215">
                  <c:v>8560374.8333585002</c:v>
                </c:pt>
                <c:pt idx="216">
                  <c:v>13436447.679269601</c:v>
                </c:pt>
                <c:pt idx="217">
                  <c:v>21089983.110029601</c:v>
                </c:pt>
                <c:pt idx="218">
                  <c:v>33103054.939499602</c:v>
                </c:pt>
                <c:pt idx="219">
                  <c:v>51958904.779536501</c:v>
                </c:pt>
                <c:pt idx="220">
                  <c:v>81555258.156478196</c:v>
                </c:pt>
                <c:pt idx="221">
                  <c:v>128010031.930292</c:v>
                </c:pt>
                <c:pt idx="222">
                  <c:v>200925982.780864</c:v>
                </c:pt>
                <c:pt idx="223">
                  <c:v>315375715.55883002</c:v>
                </c:pt>
                <c:pt idx="224">
                  <c:v>495017377.84600502</c:v>
                </c:pt>
                <c:pt idx="225">
                  <c:v>776985094.29879296</c:v>
                </c:pt>
                <c:pt idx="226">
                  <c:v>1219565055.65271</c:v>
                </c:pt>
                <c:pt idx="227">
                  <c:v>1914244008.88358</c:v>
                </c:pt>
                <c:pt idx="228">
                  <c:v>3004620724.4295301</c:v>
                </c:pt>
                <c:pt idx="229">
                  <c:v>4716089687.4488497</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2.8"/>
          <c:min val="0.1"/>
        </c:scaling>
        <c:delete val="0"/>
        <c:axPos val="b"/>
        <c:title>
          <c:tx>
            <c:rich>
              <a:bodyPr/>
              <a:lstStyle/>
              <a:p>
                <a:pPr>
                  <a:defRPr sz="1700">
                    <a:solidFill>
                      <a:schemeClr val="bg2"/>
                    </a:solidFill>
                  </a:defRPr>
                </a:pPr>
                <a:r>
                  <a:rPr lang="en-US" sz="1700">
                    <a:solidFill>
                      <a:schemeClr val="bg2"/>
                    </a:solidFill>
                  </a:rPr>
                  <a:t>Recipient bilirubin</a:t>
                </a:r>
                <a:r>
                  <a:rPr lang="en-US" sz="1700" baseline="0">
                    <a:solidFill>
                      <a:schemeClr val="bg2"/>
                    </a:solidFill>
                  </a:rPr>
                  <a:t> (mg/dL)</a:t>
                </a:r>
                <a:endParaRPr lang="en-US" sz="1700">
                  <a:solidFill>
                    <a:schemeClr val="bg2"/>
                  </a:solidFill>
                </a:endParaRPr>
              </a:p>
            </c:rich>
          </c:tx>
          <c:layout>
            <c:manualLayout>
              <c:xMode val="edge"/>
              <c:yMode val="edge"/>
              <c:x val="0.37223653861449135"/>
              <c:y val="0.8858202400129260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0.30000000000000004"/>
      </c:valAx>
      <c:valAx>
        <c:axId val="554660672"/>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Microsoft_Excel_Worksheet1!$B$2:$B$10002</c:f>
              <c:numCache>
                <c:formatCode>General</c:formatCode>
                <c:ptCount val="10001"/>
                <c:pt idx="0">
                  <c:v>1.1546262652511201</c:v>
                </c:pt>
                <c:pt idx="1">
                  <c:v>1.1480846101231801</c:v>
                </c:pt>
                <c:pt idx="2">
                  <c:v>1.14158001742237</c:v>
                </c:pt>
                <c:pt idx="3">
                  <c:v>1.1351122771676401</c:v>
                </c:pt>
                <c:pt idx="4">
                  <c:v>1.12868118056765</c:v>
                </c:pt>
                <c:pt idx="5">
                  <c:v>1.12228652001394</c:v>
                </c:pt>
                <c:pt idx="6">
                  <c:v>1.1159280890743299</c:v>
                </c:pt>
                <c:pt idx="7">
                  <c:v>1.10960568248615</c:v>
                </c:pt>
                <c:pt idx="8">
                  <c:v>1.1033190961496999</c:v>
                </c:pt>
                <c:pt idx="9">
                  <c:v>1.09706812712163</c:v>
                </c:pt>
                <c:pt idx="10">
                  <c:v>1.0908525736083701</c:v>
                </c:pt>
                <c:pt idx="11">
                  <c:v>1.08467223495964</c:v>
                </c:pt>
                <c:pt idx="12">
                  <c:v>1.07852691166196</c:v>
                </c:pt>
                <c:pt idx="13">
                  <c:v>1.07241640533223</c:v>
                </c:pt>
                <c:pt idx="14">
                  <c:v>1.06634051871128</c:v>
                </c:pt>
                <c:pt idx="15">
                  <c:v>1.06029905565757</c:v>
                </c:pt>
                <c:pt idx="16">
                  <c:v>1.0542918211407999</c:v>
                </c:pt>
                <c:pt idx="17">
                  <c:v>1.0483186212356199</c:v>
                </c:pt>
                <c:pt idx="18">
                  <c:v>1.0423792631154101</c:v>
                </c:pt>
                <c:pt idx="19">
                  <c:v>1.03647355504603</c:v>
                </c:pt>
                <c:pt idx="20">
                  <c:v>1.03061304857202</c:v>
                </c:pt>
                <c:pt idx="21">
                  <c:v>1.02485573659972</c:v>
                </c:pt>
                <c:pt idx="22">
                  <c:v>1.01926993342608</c:v>
                </c:pt>
                <c:pt idx="23">
                  <c:v>1.0139224911358</c:v>
                </c:pt>
                <c:pt idx="24">
                  <c:v>1.00887893683797</c:v>
                </c:pt>
                <c:pt idx="25">
                  <c:v>1.0042036529759499</c:v>
                </c:pt>
                <c:pt idx="26">
                  <c:v>0.99996009949041897</c:v>
                </c:pt>
                <c:pt idx="27">
                  <c:v>0.99621107698972799</c:v>
                </c:pt>
                <c:pt idx="28">
                  <c:v>0.99301903053108798</c:v>
                </c:pt>
                <c:pt idx="29">
                  <c:v>0.99044639414069802</c:v>
                </c:pt>
                <c:pt idx="30">
                  <c:v>0.98855597680135299</c:v>
                </c:pt>
                <c:pt idx="31">
                  <c:v>0.987411391316388</c:v>
                </c:pt>
                <c:pt idx="32">
                  <c:v>0.98707752822434502</c:v>
                </c:pt>
                <c:pt idx="33">
                  <c:v>0.98762107779806396</c:v>
                </c:pt>
                <c:pt idx="34">
                  <c:v>0.98911110412658099</c:v>
                </c:pt>
                <c:pt idx="35">
                  <c:v>0.99161967636321002</c:v>
                </c:pt>
                <c:pt idx="36">
                  <c:v>0.99522256344789295</c:v>
                </c:pt>
                <c:pt idx="37">
                  <c:v>1</c:v>
                </c:pt>
                <c:pt idx="38">
                  <c:v>1.00601669240415</c:v>
                </c:pt>
                <c:pt idx="39">
                  <c:v>1.01325902351147</c:v>
                </c:pt>
                <c:pt idx="40">
                  <c:v>1.0216957544794001</c:v>
                </c:pt>
                <c:pt idx="41">
                  <c:v>1.03129811090352</c:v>
                </c:pt>
                <c:pt idx="42">
                  <c:v>1.04203927897518</c:v>
                </c:pt>
                <c:pt idx="43">
                  <c:v>1.05389392334835</c:v>
                </c:pt>
                <c:pt idx="44">
                  <c:v>1.0668377224536501</c:v>
                </c:pt>
                <c:pt idx="45">
                  <c:v>1.0808469176392901</c:v>
                </c:pt>
                <c:pt idx="46">
                  <c:v>1.09589787311442</c:v>
                </c:pt>
                <c:pt idx="47">
                  <c:v>1.1119666442299101</c:v>
                </c:pt>
                <c:pt idx="48">
                  <c:v>1.1290285521663099</c:v>
                </c:pt>
                <c:pt idx="49">
                  <c:v>1.1470577636155499</c:v>
                </c:pt>
                <c:pt idx="50">
                  <c:v>1.1660268745493401</c:v>
                </c:pt>
                <c:pt idx="51">
                  <c:v>1.18590649766837</c:v>
                </c:pt>
                <c:pt idx="52">
                  <c:v>1.20666485362742</c:v>
                </c:pt>
                <c:pt idx="53">
                  <c:v>1.2282673666338899</c:v>
                </c:pt>
                <c:pt idx="54">
                  <c:v>1.2506762655249699</c:v>
                </c:pt>
                <c:pt idx="55">
                  <c:v>1.2738501919406999</c:v>
                </c:pt>
                <c:pt idx="56">
                  <c:v>1.29774381772641</c:v>
                </c:pt>
                <c:pt idx="57">
                  <c:v>1.3223074742174099</c:v>
                </c:pt>
                <c:pt idx="58">
                  <c:v>1.3474867965764801</c:v>
                </c:pt>
                <c:pt idx="59">
                  <c:v>1.37322238686769</c:v>
                </c:pt>
                <c:pt idx="60">
                  <c:v>1.39946254568283</c:v>
                </c:pt>
                <c:pt idx="61">
                  <c:v>1.42620411340394</c:v>
                </c:pt>
                <c:pt idx="62">
                  <c:v>1.4534566711807499</c:v>
                </c:pt>
                <c:pt idx="63">
                  <c:v>1.4812299832439999</c:v>
                </c:pt>
                <c:pt idx="64">
                  <c:v>1.5095340004037601</c:v>
                </c:pt>
                <c:pt idx="65">
                  <c:v>1.53837886361474</c:v>
                </c:pt>
                <c:pt idx="66">
                  <c:v>1.5677749076096099</c:v>
                </c:pt>
                <c:pt idx="67">
                  <c:v>1.5977326646018399</c:v>
                </c:pt>
                <c:pt idx="68">
                  <c:v>1.6282628680592199</c:v>
                </c:pt>
                <c:pt idx="69">
                  <c:v>1.6593764565495199</c:v>
                </c:pt>
                <c:pt idx="70">
                  <c:v>1.6910845776596699</c:v>
                </c:pt>
                <c:pt idx="71">
                  <c:v>1.7233985919897501</c:v>
                </c:pt>
                <c:pt idx="72">
                  <c:v>1.7563300772233701</c:v>
                </c:pt>
                <c:pt idx="73">
                  <c:v>1.7898908322757801</c:v>
                </c:pt>
                <c:pt idx="74">
                  <c:v>1.82409288152128</c:v>
                </c:pt>
                <c:pt idx="75">
                  <c:v>1.8589484791014199</c:v>
                </c:pt>
                <c:pt idx="76">
                  <c:v>1.89447011331542</c:v>
                </c:pt>
                <c:pt idx="77">
                  <c:v>1.9306705110946401</c:v>
                </c:pt>
                <c:pt idx="78">
                  <c:v>1.96756264256243</c:v>
                </c:pt>
                <c:pt idx="79">
                  <c:v>2.0051597256811702</c:v>
                </c:pt>
                <c:pt idx="80">
                  <c:v>2.0434752309880801</c:v>
                </c:pt>
                <c:pt idx="81">
                  <c:v>2.0825228864215499</c:v>
                </c:pt>
                <c:pt idx="82">
                  <c:v>2.12231668223966</c:v>
                </c:pt>
                <c:pt idx="83">
                  <c:v>2.16287087603272</c:v>
                </c:pt>
                <c:pt idx="84">
                  <c:v>2.2041999978315601</c:v>
                </c:pt>
                <c:pt idx="85">
                  <c:v>2.2463188553134601</c:v>
                </c:pt>
                <c:pt idx="86">
                  <c:v>2.2892425391075499</c:v>
                </c:pt>
                <c:pt idx="87">
                  <c:v>2.33298642820156</c:v>
                </c:pt>
                <c:pt idx="88">
                  <c:v>2.37756619545195</c:v>
                </c:pt>
                <c:pt idx="89">
                  <c:v>2.42299781319922</c:v>
                </c:pt>
                <c:pt idx="90">
                  <c:v>2.4692975589906698</c:v>
                </c:pt>
              </c:numCache>
            </c:numRef>
          </c:yVal>
          <c:smooth val="0"/>
          <c:extLst>
            <c:ext xmlns:c16="http://schemas.microsoft.com/office/drawing/2014/chart" uri="{C3380CC4-5D6E-409C-BE32-E72D297353CC}">
              <c16:uniqueId val="{00000000-4582-4D2B-A489-53BC039019B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Microsoft_Excel_Worksheet1!$C$2:$C$10002</c:f>
              <c:numCache>
                <c:formatCode>General</c:formatCode>
                <c:ptCount val="10001"/>
                <c:pt idx="0">
                  <c:v>0.98392328667564699</c:v>
                </c:pt>
                <c:pt idx="1">
                  <c:v>0.98309754429928498</c:v>
                </c:pt>
                <c:pt idx="2">
                  <c:v>0.98227198613858702</c:v>
                </c:pt>
                <c:pt idx="3">
                  <c:v>0.98144656213261605</c:v>
                </c:pt>
                <c:pt idx="4">
                  <c:v>0.98062121541242897</c:v>
                </c:pt>
                <c:pt idx="5">
                  <c:v>0.97979588109004701</c:v>
                </c:pt>
                <c:pt idx="6">
                  <c:v>0.97897048477974102</c:v>
                </c:pt>
                <c:pt idx="7">
                  <c:v>0.97814494078002301</c:v>
                </c:pt>
                <c:pt idx="8">
                  <c:v>0.97731914982208101</c:v>
                </c:pt>
                <c:pt idx="9">
                  <c:v>0.97649299625918995</c:v>
                </c:pt>
                <c:pt idx="10">
                  <c:v>0.97566634452848999</c:v>
                </c:pt>
                <c:pt idx="11">
                  <c:v>0.97483903465587096</c:v>
                </c:pt>
                <c:pt idx="12">
                  <c:v>0.974010876488416</c:v>
                </c:pt>
                <c:pt idx="13">
                  <c:v>0.97318164221438197</c:v>
                </c:pt>
                <c:pt idx="14">
                  <c:v>0.97235105654815701</c:v>
                </c:pt>
                <c:pt idx="15">
                  <c:v>0.97151878368563904</c:v>
                </c:pt>
                <c:pt idx="16">
                  <c:v>0.97068440972233905</c:v>
                </c:pt>
                <c:pt idx="17">
                  <c:v>0.96984741858660295</c:v>
                </c:pt>
                <c:pt idx="18">
                  <c:v>0.96900715852656805</c:v>
                </c:pt>
                <c:pt idx="19">
                  <c:v>0.96816279454380105</c:v>
                </c:pt>
                <c:pt idx="20">
                  <c:v>0.96732123680807502</c:v>
                </c:pt>
                <c:pt idx="21">
                  <c:v>0.96652116039577496</c:v>
                </c:pt>
                <c:pt idx="22">
                  <c:v>0.96580920428328798</c:v>
                </c:pt>
                <c:pt idx="23">
                  <c:v>0.96523208990998299</c:v>
                </c:pt>
                <c:pt idx="24">
                  <c:v>0.964836750960826</c:v>
                </c:pt>
                <c:pt idx="25">
                  <c:v>0.964670505199129</c:v>
                </c:pt>
                <c:pt idx="26">
                  <c:v>0.96478127596058305</c:v>
                </c:pt>
                <c:pt idx="27">
                  <c:v>0.96521787381303803</c:v>
                </c:pt>
                <c:pt idx="28">
                  <c:v>0.96603035287577599</c:v>
                </c:pt>
                <c:pt idx="29">
                  <c:v>0.96727046174366604</c:v>
                </c:pt>
                <c:pt idx="30">
                  <c:v>0.96899221629631804</c:v>
                </c:pt>
                <c:pt idx="31">
                  <c:v>0.97125263127200701</c:v>
                </c:pt>
                <c:pt idx="32">
                  <c:v>0.97411265944414305</c:v>
                </c:pt>
                <c:pt idx="33">
                  <c:v>0.97763840079519704</c:v>
                </c:pt>
                <c:pt idx="34">
                  <c:v>0.98190265650719999</c:v>
                </c:pt>
                <c:pt idx="35">
                  <c:v>0.98698690724018201</c:v>
                </c:pt>
                <c:pt idx="36">
                  <c:v>0.99298377886485001</c:v>
                </c:pt>
                <c:pt idx="37">
                  <c:v>1</c:v>
                </c:pt>
                <c:pt idx="38">
                  <c:v>1.00389711420054</c:v>
                </c:pt>
                <c:pt idx="39">
                  <c:v>1.00908571451507</c:v>
                </c:pt>
                <c:pt idx="40">
                  <c:v>1.0154746981834899</c:v>
                </c:pt>
                <c:pt idx="41">
                  <c:v>1.0229785941659399</c:v>
                </c:pt>
                <c:pt idx="42">
                  <c:v>1.03151864373986</c:v>
                </c:pt>
                <c:pt idx="43">
                  <c:v>1.0410235537130701</c:v>
                </c:pt>
                <c:pt idx="44">
                  <c:v>1.0514297220026401</c:v>
                </c:pt>
                <c:pt idx="45">
                  <c:v>1.0626809040343499</c:v>
                </c:pt>
                <c:pt idx="46">
                  <c:v>1.0747274265984501</c:v>
                </c:pt>
                <c:pt idx="47">
                  <c:v>1.08752512225888</c:v>
                </c:pt>
                <c:pt idx="48">
                  <c:v>1.1010341554574199</c:v>
                </c:pt>
                <c:pt idx="49">
                  <c:v>1.11521786971457</c:v>
                </c:pt>
                <c:pt idx="50">
                  <c:v>1.13004173351796</c:v>
                </c:pt>
                <c:pt idx="51">
                  <c:v>1.14547241882725</c:v>
                </c:pt>
                <c:pt idx="52">
                  <c:v>1.1614770168119199</c:v>
                </c:pt>
                <c:pt idx="53">
                  <c:v>1.1780223793710101</c:v>
                </c:pt>
                <c:pt idx="54">
                  <c:v>1.19507456837155</c:v>
                </c:pt>
                <c:pt idx="55">
                  <c:v>1.2125983935861899</c:v>
                </c:pt>
                <c:pt idx="56">
                  <c:v>1.2305570221950399</c:v>
                </c:pt>
                <c:pt idx="57">
                  <c:v>1.2489116456884299</c:v>
                </c:pt>
                <c:pt idx="58">
                  <c:v>1.2676211931119801</c:v>
                </c:pt>
                <c:pt idx="59">
                  <c:v>1.2866420823934399</c:v>
                </c:pt>
                <c:pt idx="60">
                  <c:v>1.3059372365356401</c:v>
                </c:pt>
                <c:pt idx="61">
                  <c:v>1.3255044202989099</c:v>
                </c:pt>
                <c:pt idx="62">
                  <c:v>1.34534996330129</c:v>
                </c:pt>
                <c:pt idx="63">
                  <c:v>1.36547984828298</c:v>
                </c:pt>
                <c:pt idx="64">
                  <c:v>1.38589980723443</c:v>
                </c:pt>
                <c:pt idx="65">
                  <c:v>1.40661539242809</c:v>
                </c:pt>
                <c:pt idx="66">
                  <c:v>1.42763202969136</c:v>
                </c:pt>
                <c:pt idx="67">
                  <c:v>1.4489550589264899</c:v>
                </c:pt>
                <c:pt idx="68">
                  <c:v>1.4705897653465301</c:v>
                </c:pt>
                <c:pt idx="69">
                  <c:v>1.4925414038664799</c:v>
                </c:pt>
                <c:pt idx="70">
                  <c:v>1.5148152183889501</c:v>
                </c:pt>
                <c:pt idx="71">
                  <c:v>1.5374164572398601</c:v>
                </c:pt>
                <c:pt idx="72">
                  <c:v>1.5603503856719001</c:v>
                </c:pt>
                <c:pt idx="73">
                  <c:v>1.5836222961138899</c:v>
                </c:pt>
                <c:pt idx="74">
                  <c:v>1.6072375166723101</c:v>
                </c:pt>
                <c:pt idx="75">
                  <c:v>1.63120141826712</c:v>
                </c:pt>
                <c:pt idx="76">
                  <c:v>1.65551942069243</c:v>
                </c:pt>
                <c:pt idx="77">
                  <c:v>1.68019699782522</c:v>
                </c:pt>
                <c:pt idx="78">
                  <c:v>1.7052396821551401</c:v>
                </c:pt>
                <c:pt idx="79">
                  <c:v>1.73065306876993</c:v>
                </c:pt>
                <c:pt idx="80">
                  <c:v>1.7564428189027099</c:v>
                </c:pt>
                <c:pt idx="81">
                  <c:v>1.78261466312488</c:v>
                </c:pt>
                <c:pt idx="82">
                  <c:v>1.8091744042515301</c:v>
                </c:pt>
                <c:pt idx="83">
                  <c:v>1.8361279200129901</c:v>
                </c:pt>
                <c:pt idx="84">
                  <c:v>1.86348116553569</c:v>
                </c:pt>
                <c:pt idx="85">
                  <c:v>1.8912401756675099</c:v>
                </c:pt>
                <c:pt idx="86">
                  <c:v>1.9194110671762501</c:v>
                </c:pt>
                <c:pt idx="87">
                  <c:v>1.94800004084469</c:v>
                </c:pt>
                <c:pt idx="88">
                  <c:v>1.9770133834816299</c:v>
                </c:pt>
                <c:pt idx="89">
                  <c:v>2.0064574698650302</c:v>
                </c:pt>
                <c:pt idx="90">
                  <c:v>2.0363387646306399</c:v>
                </c:pt>
              </c:numCache>
            </c:numRef>
          </c:yVal>
          <c:smooth val="0"/>
          <c:extLst>
            <c:ext xmlns:c16="http://schemas.microsoft.com/office/drawing/2014/chart" uri="{C3380CC4-5D6E-409C-BE32-E72D297353CC}">
              <c16:uniqueId val="{00000001-4582-4D2B-A489-53BC039019B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Microsoft_Excel_Worksheet1!$D$2:$D$10002</c:f>
              <c:numCache>
                <c:formatCode>General</c:formatCode>
                <c:ptCount val="10001"/>
                <c:pt idx="0">
                  <c:v>1.3549448726964</c:v>
                </c:pt>
                <c:pt idx="1">
                  <c:v>1.34076041553047</c:v>
                </c:pt>
                <c:pt idx="2">
                  <c:v>1.32672513781146</c:v>
                </c:pt>
                <c:pt idx="3">
                  <c:v>1.31283753134448</c:v>
                </c:pt>
                <c:pt idx="4">
                  <c:v>1.29909611106241</c:v>
                </c:pt>
                <c:pt idx="5">
                  <c:v>1.2854994160658799</c:v>
                </c:pt>
                <c:pt idx="6">
                  <c:v>1.27204601093286</c:v>
                </c:pt>
                <c:pt idx="7">
                  <c:v>1.2587344873692401</c:v>
                </c:pt>
                <c:pt idx="8">
                  <c:v>1.2455634662947199</c:v>
                </c:pt>
                <c:pt idx="9">
                  <c:v>1.2325316004895399</c:v>
                </c:pt>
                <c:pt idx="10">
                  <c:v>1.21963757797045</c:v>
                </c:pt>
                <c:pt idx="11">
                  <c:v>1.2068801263253299</c:v>
                </c:pt>
                <c:pt idx="12">
                  <c:v>1.19425801832196</c:v>
                </c:pt>
                <c:pt idx="13">
                  <c:v>1.1817700792308501</c:v>
                </c:pt>
                <c:pt idx="14">
                  <c:v>1.1694151964847801</c:v>
                </c:pt>
                <c:pt idx="15">
                  <c:v>1.1571923325695701</c:v>
                </c:pt>
                <c:pt idx="16">
                  <c:v>1.14510054245368</c:v>
                </c:pt>
                <c:pt idx="17">
                  <c:v>1.13313899750429</c:v>
                </c:pt>
                <c:pt idx="18">
                  <c:v>1.1213070188513401</c:v>
                </c:pt>
                <c:pt idx="19">
                  <c:v>1.10960412480626</c:v>
                </c:pt>
                <c:pt idx="20">
                  <c:v>1.09804604248305</c:v>
                </c:pt>
                <c:pt idx="21">
                  <c:v>1.0867111077125899</c:v>
                </c:pt>
                <c:pt idx="22">
                  <c:v>1.0756898904865599</c:v>
                </c:pt>
                <c:pt idx="23">
                  <c:v>1.06506904274898</c:v>
                </c:pt>
                <c:pt idx="24">
                  <c:v>1.0549315292786099</c:v>
                </c:pt>
                <c:pt idx="25">
                  <c:v>1.04535690810001</c:v>
                </c:pt>
                <c:pt idx="26">
                  <c:v>1.03642164860353</c:v>
                </c:pt>
                <c:pt idx="27">
                  <c:v>1.0281994737586799</c:v>
                </c:pt>
                <c:pt idx="28">
                  <c:v>1.0207617100864601</c:v>
                </c:pt>
                <c:pt idx="29">
                  <c:v>1.0141776250439001</c:v>
                </c:pt>
                <c:pt idx="30">
                  <c:v>1.0085147257476399</c:v>
                </c:pt>
                <c:pt idx="31">
                  <c:v>1.0038389851510401</c:v>
                </c:pt>
                <c:pt idx="32">
                  <c:v>1.0002149518121</c:v>
                </c:pt>
                <c:pt idx="33">
                  <c:v>0.99770568803111404</c:v>
                </c:pt>
                <c:pt idx="34">
                  <c:v>0.99637247116392702</c:v>
                </c:pt>
                <c:pt idx="35">
                  <c:v>0.996274191012537</c:v>
                </c:pt>
                <c:pt idx="36">
                  <c:v>0.99746639560222305</c:v>
                </c:pt>
                <c:pt idx="37">
                  <c:v>1</c:v>
                </c:pt>
                <c:pt idx="38">
                  <c:v>1.0081407457792599</c:v>
                </c:pt>
                <c:pt idx="39">
                  <c:v>1.0174495921992199</c:v>
                </c:pt>
                <c:pt idx="40">
                  <c:v>1.02795492254856</c:v>
                </c:pt>
                <c:pt idx="41">
                  <c:v>1.0396852872765401</c:v>
                </c:pt>
                <c:pt idx="42">
                  <c:v>1.0526672159703101</c:v>
                </c:pt>
                <c:pt idx="43">
                  <c:v>1.06692341177971</c:v>
                </c:pt>
                <c:pt idx="44">
                  <c:v>1.08247151686209</c:v>
                </c:pt>
                <c:pt idx="45">
                  <c:v>1.0993234704183501</c:v>
                </c:pt>
                <c:pt idx="46">
                  <c:v>1.11748534425877</c:v>
                </c:pt>
                <c:pt idx="47">
                  <c:v>1.13695747580679</c:v>
                </c:pt>
                <c:pt idx="48">
                  <c:v>1.15773472175092</c:v>
                </c:pt>
                <c:pt idx="49">
                  <c:v>1.1798066985847899</c:v>
                </c:pt>
                <c:pt idx="50">
                  <c:v>1.2031579293435699</c:v>
                </c:pt>
                <c:pt idx="51">
                  <c:v>1.2277678607503499</c:v>
                </c:pt>
                <c:pt idx="52">
                  <c:v>1.25361074554561</c:v>
                </c:pt>
                <c:pt idx="53">
                  <c:v>1.2806554021013301</c:v>
                </c:pt>
                <c:pt idx="54">
                  <c:v>1.3088648713183699</c:v>
                </c:pt>
                <c:pt idx="55">
                  <c:v>1.3381959930759399</c:v>
                </c:pt>
                <c:pt idx="56">
                  <c:v>1.3685989239596501</c:v>
                </c:pt>
                <c:pt idx="57">
                  <c:v>1.4000166163935499</c:v>
                </c:pt>
                <c:pt idx="58">
                  <c:v>1.4323842775856199</c:v>
                </c:pt>
                <c:pt idx="59">
                  <c:v>1.46562882529591</c:v>
                </c:pt>
                <c:pt idx="60">
                  <c:v>1.4996857138131101</c:v>
                </c:pt>
                <c:pt idx="61">
                  <c:v>1.5345540474558399</c:v>
                </c:pt>
                <c:pt idx="62">
                  <c:v>1.57025038289367</c:v>
                </c:pt>
                <c:pt idx="63">
                  <c:v>1.6067921222125101</c:v>
                </c:pt>
                <c:pt idx="64">
                  <c:v>1.64419742789497</c:v>
                </c:pt>
                <c:pt idx="65">
                  <c:v>1.6824851631485001</c:v>
                </c:pt>
                <c:pt idx="66">
                  <c:v>1.72167485024956</c:v>
                </c:pt>
                <c:pt idx="67">
                  <c:v>1.7617866419038599</c:v>
                </c:pt>
                <c:pt idx="68">
                  <c:v>1.8028413021599601</c:v>
                </c:pt>
                <c:pt idx="69">
                  <c:v>1.8448601944426699</c:v>
                </c:pt>
                <c:pt idx="70">
                  <c:v>1.8878652749738301</c:v>
                </c:pt>
                <c:pt idx="71">
                  <c:v>1.93187909033088</c:v>
                </c:pt>
                <c:pt idx="72">
                  <c:v>1.9769247782325099</c:v>
                </c:pt>
                <c:pt idx="73">
                  <c:v>2.0230260708797601</c:v>
                </c:pt>
                <c:pt idx="74">
                  <c:v>2.07020730035324</c:v>
                </c:pt>
                <c:pt idx="75">
                  <c:v>2.1184934056914702</c:v>
                </c:pt>
                <c:pt idx="76">
                  <c:v>2.16790994136705</c:v>
                </c:pt>
                <c:pt idx="77">
                  <c:v>2.2184830869446501</c:v>
                </c:pt>
                <c:pt idx="78">
                  <c:v>2.2702396577556501</c:v>
                </c:pt>
                <c:pt idx="79">
                  <c:v>2.32320711646239</c:v>
                </c:pt>
                <c:pt idx="80">
                  <c:v>2.3774135854137901</c:v>
                </c:pt>
                <c:pt idx="81">
                  <c:v>2.43288785971674</c:v>
                </c:pt>
                <c:pt idx="82">
                  <c:v>2.48965942096455</c:v>
                </c:pt>
                <c:pt idx="83">
                  <c:v>2.54775845157751</c:v>
                </c:pt>
                <c:pt idx="84">
                  <c:v>2.6072158497206801</c:v>
                </c:pt>
                <c:pt idx="85">
                  <c:v>2.6680632447731298</c:v>
                </c:pt>
                <c:pt idx="86">
                  <c:v>2.7303330133285799</c:v>
                </c:pt>
                <c:pt idx="87">
                  <c:v>2.7940582957136799</c:v>
                </c:pt>
                <c:pt idx="88">
                  <c:v>2.8592730130136799</c:v>
                </c:pt>
                <c:pt idx="89">
                  <c:v>2.9260118845993501</c:v>
                </c:pt>
                <c:pt idx="90">
                  <c:v>2.99431044615174</c:v>
                </c:pt>
              </c:numCache>
            </c:numRef>
          </c:yVal>
          <c:smooth val="1"/>
          <c:extLst>
            <c:ext xmlns:c16="http://schemas.microsoft.com/office/drawing/2014/chart" uri="{C3380CC4-5D6E-409C-BE32-E72D297353CC}">
              <c16:uniqueId val="{00000002-4582-4D2B-A489-53BC039019B7}"/>
            </c:ext>
          </c:extLst>
        </c:ser>
        <c:dLbls>
          <c:showLegendKey val="0"/>
          <c:showVal val="0"/>
          <c:showCatName val="0"/>
          <c:showSerName val="0"/>
          <c:showPercent val="0"/>
          <c:showBubbleSize val="0"/>
        </c:dLbls>
        <c:axId val="554661456"/>
        <c:axId val="554660672"/>
      </c:scatterChart>
      <c:valAx>
        <c:axId val="554661456"/>
        <c:scaling>
          <c:orientation val="minMax"/>
          <c:max val="70"/>
          <c:min val="15"/>
        </c:scaling>
        <c:delete val="0"/>
        <c:axPos val="b"/>
        <c:title>
          <c:tx>
            <c:rich>
              <a:bodyPr/>
              <a:lstStyle/>
              <a:p>
                <a:pPr>
                  <a:defRPr sz="1700">
                    <a:solidFill>
                      <a:schemeClr val="bg2"/>
                    </a:solidFill>
                  </a:defRPr>
                </a:pPr>
                <a:r>
                  <a:rPr lang="en-US" sz="1700">
                    <a:solidFill>
                      <a:schemeClr val="bg2"/>
                    </a:solidFill>
                  </a:rPr>
                  <a:t>Donor age </a:t>
                </a:r>
                <a:r>
                  <a:rPr lang="en-US" sz="1700" baseline="0">
                    <a:solidFill>
                      <a:schemeClr val="bg2"/>
                    </a:solidFill>
                  </a:rPr>
                  <a:t>(</a:t>
                </a:r>
                <a:r>
                  <a:rPr lang="en-US" sz="1700" b="1" i="0" u="none" strike="noStrike" kern="1200" baseline="0">
                    <a:solidFill>
                      <a:schemeClr val="bg2"/>
                    </a:solidFill>
                  </a:rPr>
                  <a:t>years</a:t>
                </a:r>
                <a:r>
                  <a:rPr lang="en-US" sz="1700" baseline="0">
                    <a:solidFill>
                      <a:schemeClr val="bg2"/>
                    </a:solidFill>
                  </a:rPr>
                  <a:t>)</a:t>
                </a:r>
                <a:endParaRPr lang="en-US" sz="170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min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Microsoft_Excel_Worksheet1!$A$2:$A$9852</c:f>
              <c:numCache>
                <c:formatCode>General</c:formatCode>
                <c:ptCount val="9836"/>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5</c:v>
                </c:pt>
              </c:numCache>
            </c:numRef>
          </c:xVal>
          <c:yVal>
            <c:numRef>
              <c:f>Microsoft_Excel_Worksheet1!$B$2:$B$9852</c:f>
              <c:numCache>
                <c:formatCode>General</c:formatCode>
                <c:ptCount val="9836"/>
                <c:pt idx="0">
                  <c:v>18.412798523641499</c:v>
                </c:pt>
                <c:pt idx="1">
                  <c:v>13.7567237114354</c:v>
                </c:pt>
                <c:pt idx="2">
                  <c:v>10.2780382368156</c:v>
                </c:pt>
                <c:pt idx="3">
                  <c:v>7.6790137109194498</c:v>
                </c:pt>
                <c:pt idx="4">
                  <c:v>5.7372088149341796</c:v>
                </c:pt>
                <c:pt idx="5">
                  <c:v>4.2864313341898299</c:v>
                </c:pt>
                <c:pt idx="6">
                  <c:v>3.2025143541747099</c:v>
                </c:pt>
                <c:pt idx="7">
                  <c:v>2.3926892533864801</c:v>
                </c:pt>
                <c:pt idx="8">
                  <c:v>1.7876459650550001</c:v>
                </c:pt>
                <c:pt idx="9">
                  <c:v>1.33560097361345</c:v>
                </c:pt>
                <c:pt idx="10">
                  <c:v>1.0192431669872599</c:v>
                </c:pt>
                <c:pt idx="11">
                  <c:v>0.982031194251335</c:v>
                </c:pt>
                <c:pt idx="12">
                  <c:v>1.0015640087551001</c:v>
                </c:pt>
                <c:pt idx="13">
                  <c:v>1.02148533519685</c:v>
                </c:pt>
                <c:pt idx="14">
                  <c:v>1.04180290116371</c:v>
                </c:pt>
                <c:pt idx="15">
                  <c:v>1.06252458794619</c:v>
                </c:pt>
                <c:pt idx="16">
                  <c:v>1.08365843359546</c:v>
                </c:pt>
                <c:pt idx="17">
                  <c:v>1.1052126360411401</c:v>
                </c:pt>
                <c:pt idx="18">
                  <c:v>1.1271955562714999</c:v>
                </c:pt>
                <c:pt idx="19">
                  <c:v>1.1496157215769101</c:v>
                </c:pt>
                <c:pt idx="20">
                  <c:v>1.17248182885699</c:v>
                </c:pt>
                <c:pt idx="21">
                  <c:v>1.1958027479951301</c:v>
                </c:pt>
                <c:pt idx="22">
                  <c:v>1.2195875252977599</c:v>
                </c:pt>
                <c:pt idx="23">
                  <c:v>1.2438453870055901</c:v>
                </c:pt>
                <c:pt idx="24">
                  <c:v>1.2685857428698299</c:v>
                </c:pt>
                <c:pt idx="25">
                  <c:v>1.2938181898048899</c:v>
                </c:pt>
                <c:pt idx="26">
                  <c:v>1.3195525156094801</c:v>
                </c:pt>
                <c:pt idx="27">
                  <c:v>1.3457987027635401</c:v>
                </c:pt>
                <c:pt idx="28">
                  <c:v>1.3725669323009</c:v>
                </c:pt>
                <c:pt idx="29">
                  <c:v>1.39986758775801</c:v>
                </c:pt>
                <c:pt idx="30">
                  <c:v>1.4277112592036401</c:v>
                </c:pt>
                <c:pt idx="31">
                  <c:v>1.45610874734143</c:v>
                </c:pt>
                <c:pt idx="32">
                  <c:v>1.4850710677125101</c:v>
                </c:pt>
                <c:pt idx="33">
                  <c:v>1.5146094549425999</c:v>
                </c:pt>
                <c:pt idx="34">
                  <c:v>1.5447353671366599</c:v>
                </c:pt>
                <c:pt idx="35">
                  <c:v>2.11694176863897</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5</c:v>
                </c:pt>
              </c:numCache>
            </c:numRef>
          </c:xVal>
          <c:yVal>
            <c:numRef>
              <c:f>Microsoft_Excel_Worksheet1!$C$2:$C$9852</c:f>
              <c:numCache>
                <c:formatCode>General</c:formatCode>
                <c:ptCount val="9836"/>
                <c:pt idx="0">
                  <c:v>7.13976330565675</c:v>
                </c:pt>
                <c:pt idx="1">
                  <c:v>5.8675974903776504</c:v>
                </c:pt>
                <c:pt idx="2">
                  <c:v>4.8220985008297301</c:v>
                </c:pt>
                <c:pt idx="3">
                  <c:v>3.96287876369527</c:v>
                </c:pt>
                <c:pt idx="4">
                  <c:v>3.25674614667252</c:v>
                </c:pt>
                <c:pt idx="5">
                  <c:v>2.67642131382995</c:v>
                </c:pt>
                <c:pt idx="6">
                  <c:v>2.1994827571557898</c:v>
                </c:pt>
                <c:pt idx="7">
                  <c:v>1.8074969739250899</c:v>
                </c:pt>
                <c:pt idx="8">
                  <c:v>1.48529100951977</c:v>
                </c:pt>
                <c:pt idx="9">
                  <c:v>1.2202520931331899</c:v>
                </c:pt>
                <c:pt idx="10">
                  <c:v>1.0129822873935199</c:v>
                </c:pt>
                <c:pt idx="11">
                  <c:v>0.91256070634748898</c:v>
                </c:pt>
                <c:pt idx="12">
                  <c:v>0.841130016529545</c:v>
                </c:pt>
                <c:pt idx="13">
                  <c:v>0.77508201417630895</c:v>
                </c:pt>
                <c:pt idx="14">
                  <c:v>0.71418302419695501</c:v>
                </c:pt>
                <c:pt idx="15">
                  <c:v>0.65805641924534297</c:v>
                </c:pt>
                <c:pt idx="16">
                  <c:v>0.60633524245132797</c:v>
                </c:pt>
                <c:pt idx="17">
                  <c:v>0.558676393947934</c:v>
                </c:pt>
                <c:pt idx="18">
                  <c:v>0.51476202762591305</c:v>
                </c:pt>
                <c:pt idx="19">
                  <c:v>0.47429856814952198</c:v>
                </c:pt>
                <c:pt idx="20">
                  <c:v>0.43701517949764401</c:v>
                </c:pt>
                <c:pt idx="21">
                  <c:v>0.40266214005003498</c:v>
                </c:pt>
                <c:pt idx="22">
                  <c:v>0.371009260616532</c:v>
                </c:pt>
                <c:pt idx="23">
                  <c:v>0.34184438929461503</c:v>
                </c:pt>
                <c:pt idx="24">
                  <c:v>0.31497201577008899</c:v>
                </c:pt>
                <c:pt idx="25">
                  <c:v>0.29021197600167697</c:v>
                </c:pt>
                <c:pt idx="26">
                  <c:v>0.26739825363855002</c:v>
                </c:pt>
                <c:pt idx="27">
                  <c:v>0.24637787274918099</c:v>
                </c:pt>
                <c:pt idx="28">
                  <c:v>0.227009875863185</c:v>
                </c:pt>
                <c:pt idx="29">
                  <c:v>0.20916438128569201</c:v>
                </c:pt>
                <c:pt idx="30">
                  <c:v>0.192721713843061</c:v>
                </c:pt>
                <c:pt idx="31">
                  <c:v>0.17757160352272799</c:v>
                </c:pt>
                <c:pt idx="32">
                  <c:v>0.163612446818653</c:v>
                </c:pt>
                <c:pt idx="33">
                  <c:v>0.150750625943016</c:v>
                </c:pt>
                <c:pt idx="34">
                  <c:v>0.13889988142257301</c:v>
                </c:pt>
                <c:pt idx="35">
                  <c:v>3.7478602491502401E-2</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Microsoft_Excel_Worksheet1!$A$2:$A$9852</c:f>
              <c:numCache>
                <c:formatCode>General</c:formatCode>
                <c:ptCount val="9836"/>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5</c:v>
                </c:pt>
              </c:numCache>
            </c:numRef>
          </c:xVal>
          <c:yVal>
            <c:numRef>
              <c:f>Microsoft_Excel_Worksheet1!$D$2:$D$9852</c:f>
              <c:numCache>
                <c:formatCode>General</c:formatCode>
                <c:ptCount val="9836"/>
                <c:pt idx="0">
                  <c:v>47.484928415428698</c:v>
                </c:pt>
                <c:pt idx="1">
                  <c:v>32.252970246019501</c:v>
                </c:pt>
                <c:pt idx="2">
                  <c:v>21.907074270520699</c:v>
                </c:pt>
                <c:pt idx="3">
                  <c:v>14.8799029919108</c:v>
                </c:pt>
                <c:pt idx="4">
                  <c:v>10.106886906057699</c:v>
                </c:pt>
                <c:pt idx="5">
                  <c:v>6.8649481633487603</c:v>
                </c:pt>
                <c:pt idx="6">
                  <c:v>4.66295912315198</c:v>
                </c:pt>
                <c:pt idx="7">
                  <c:v>3.1673424331322901</c:v>
                </c:pt>
                <c:pt idx="8">
                  <c:v>2.1515501513812199</c:v>
                </c:pt>
                <c:pt idx="9">
                  <c:v>1.4618536372569899</c:v>
                </c:pt>
                <c:pt idx="10">
                  <c:v>1.02554274282849</c:v>
                </c:pt>
                <c:pt idx="11">
                  <c:v>1.0567902603900601</c:v>
                </c:pt>
                <c:pt idx="12">
                  <c:v>1.19259858038648</c:v>
                </c:pt>
                <c:pt idx="13">
                  <c:v>1.3462217816150599</c:v>
                </c:pt>
                <c:pt idx="14">
                  <c:v>1.51971308208219</c:v>
                </c:pt>
                <c:pt idx="15">
                  <c:v>1.71559529999709</c:v>
                </c:pt>
                <c:pt idx="16">
                  <c:v>1.9367431059342299</c:v>
                </c:pt>
                <c:pt idx="17">
                  <c:v>2.1864087763458202</c:v>
                </c:pt>
                <c:pt idx="18">
                  <c:v>2.4682664102829901</c:v>
                </c:pt>
                <c:pt idx="19">
                  <c:v>2.7864648895169202</c:v>
                </c:pt>
                <c:pt idx="20">
                  <c:v>3.14568853324519</c:v>
                </c:pt>
                <c:pt idx="21">
                  <c:v>3.5512258786858402</c:v>
                </c:pt>
                <c:pt idx="22">
                  <c:v>4.0090474544765096</c:v>
                </c:pt>
                <c:pt idx="23">
                  <c:v>4.52589363823577</c:v>
                </c:pt>
                <c:pt idx="24">
                  <c:v>5.1093738695417796</c:v>
                </c:pt>
                <c:pt idx="25">
                  <c:v>5.76807866902202</c:v>
                </c:pt>
                <c:pt idx="26">
                  <c:v>6.5117061078676803</c:v>
                </c:pt>
                <c:pt idx="27">
                  <c:v>7.3512045872879703</c:v>
                </c:pt>
                <c:pt idx="28">
                  <c:v>8.2989340286734006</c:v>
                </c:pt>
                <c:pt idx="29">
                  <c:v>9.3688478468942993</c:v>
                </c:pt>
                <c:pt idx="30">
                  <c:v>10.576698385511101</c:v>
                </c:pt>
                <c:pt idx="31">
                  <c:v>11.9402688381583</c:v>
                </c:pt>
                <c:pt idx="32">
                  <c:v>13.479635070803999</c:v>
                </c:pt>
                <c:pt idx="33">
                  <c:v>15.217461198925101</c:v>
                </c:pt>
                <c:pt idx="34">
                  <c:v>17.179333272598701</c:v>
                </c:pt>
                <c:pt idx="35">
                  <c:v>119.573360634895</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2"/>
          <c:min val="0.60000000000000009"/>
        </c:scaling>
        <c:delete val="0"/>
        <c:axPos val="b"/>
        <c:title>
          <c:tx>
            <c:rich>
              <a:bodyPr/>
              <a:lstStyle/>
              <a:p>
                <a:pPr>
                  <a:defRPr sz="1700">
                    <a:solidFill>
                      <a:schemeClr val="bg2"/>
                    </a:solidFill>
                  </a:defRPr>
                </a:pPr>
                <a:r>
                  <a:rPr lang="en-US" sz="1700">
                    <a:solidFill>
                      <a:schemeClr val="bg2"/>
                    </a:solidFill>
                  </a:rPr>
                  <a:t>Donor-recipient height</a:t>
                </a:r>
                <a:r>
                  <a:rPr lang="en-US" sz="1700" baseline="0">
                    <a:solidFill>
                      <a:schemeClr val="bg2"/>
                    </a:solidFill>
                  </a:rPr>
                  <a:t> ratio</a:t>
                </a:r>
                <a:endParaRPr lang="en-US" sz="1700">
                  <a:solidFill>
                    <a:schemeClr val="bg2"/>
                  </a:solidFill>
                </a:endParaRPr>
              </a:p>
            </c:rich>
          </c:tx>
          <c:layout>
            <c:manualLayout>
              <c:xMode val="edge"/>
              <c:yMode val="edge"/>
              <c:x val="0.37602441740237014"/>
              <c:y val="0.89576936824014997"/>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0.1"/>
      </c:valAx>
      <c:valAx>
        <c:axId val="554660672"/>
        <c:scaling>
          <c:orientation val="minMax"/>
          <c:max val="6"/>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4798377476"/>
          <c:y val="3.6077732460499709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Microsoft_Excel_Worksheet1!$A$2:$A$9707</c:f>
              <c:numCache>
                <c:formatCode>General</c:formatCode>
                <c:ptCount val="9706"/>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25</c:v>
                </c:pt>
                <c:pt idx="49">
                  <c:v>26</c:v>
                </c:pt>
                <c:pt idx="50">
                  <c:v>27</c:v>
                </c:pt>
                <c:pt idx="51">
                  <c:v>27.5</c:v>
                </c:pt>
                <c:pt idx="52">
                  <c:v>28</c:v>
                </c:pt>
                <c:pt idx="53">
                  <c:v>29</c:v>
                </c:pt>
                <c:pt idx="54">
                  <c:v>30</c:v>
                </c:pt>
                <c:pt idx="55">
                  <c:v>31</c:v>
                </c:pt>
                <c:pt idx="56">
                  <c:v>32</c:v>
                </c:pt>
                <c:pt idx="57">
                  <c:v>33</c:v>
                </c:pt>
                <c:pt idx="58">
                  <c:v>34</c:v>
                </c:pt>
                <c:pt idx="59">
                  <c:v>35</c:v>
                </c:pt>
                <c:pt idx="60">
                  <c:v>36</c:v>
                </c:pt>
              </c:numCache>
            </c:numRef>
          </c:xVal>
          <c:yVal>
            <c:numRef>
              <c:f>Microsoft_Excel_Worksheet1!$B$2:$B$9707</c:f>
              <c:numCache>
                <c:formatCode>General</c:formatCode>
                <c:ptCount val="9706"/>
                <c:pt idx="0">
                  <c:v>0.79734859459187601</c:v>
                </c:pt>
                <c:pt idx="1">
                  <c:v>0.81644353292571203</c:v>
                </c:pt>
                <c:pt idx="2">
                  <c:v>0.83599575766156298</c:v>
                </c:pt>
                <c:pt idx="3">
                  <c:v>0.85601621991379495</c:v>
                </c:pt>
                <c:pt idx="4">
                  <c:v>0.87651613305452603</c:v>
                </c:pt>
                <c:pt idx="5">
                  <c:v>0.89750697899419396</c:v>
                </c:pt>
                <c:pt idx="6">
                  <c:v>0.91900043000185505</c:v>
                </c:pt>
                <c:pt idx="7">
                  <c:v>0.94089347165800896</c:v>
                </c:pt>
                <c:pt idx="8">
                  <c:v>0.96272288789792604</c:v>
                </c:pt>
                <c:pt idx="9">
                  <c:v>0.98391669925917602</c:v>
                </c:pt>
                <c:pt idx="10">
                  <c:v>1.0038568986065199</c:v>
                </c:pt>
                <c:pt idx="11">
                  <c:v>1.0221099378689</c:v>
                </c:pt>
                <c:pt idx="12">
                  <c:v>1.0388421359683699</c:v>
                </c:pt>
                <c:pt idx="13">
                  <c:v>1.05434928458249</c:v>
                </c:pt>
                <c:pt idx="14">
                  <c:v>1.0689547646528501</c:v>
                </c:pt>
                <c:pt idx="15">
                  <c:v>1.08300603983651</c:v>
                </c:pt>
                <c:pt idx="16">
                  <c:v>1.09687216763999</c:v>
                </c:pt>
                <c:pt idx="17">
                  <c:v>1.11086145780864</c:v>
                </c:pt>
                <c:pt idx="18">
                  <c:v>1.12502916461069</c:v>
                </c:pt>
                <c:pt idx="19">
                  <c:v>1.13937756353652</c:v>
                </c:pt>
                <c:pt idx="20">
                  <c:v>1.1539089590976399</c:v>
                </c:pt>
                <c:pt idx="21">
                  <c:v>1.1686256851968699</c:v>
                </c:pt>
                <c:pt idx="22">
                  <c:v>1.18353010550314</c:v>
                </c:pt>
                <c:pt idx="23">
                  <c:v>1.19862461383116</c:v>
                </c:pt>
                <c:pt idx="24">
                  <c:v>1.21391163452587</c:v>
                </c:pt>
                <c:pt idx="25">
                  <c:v>1.2293936228518401</c:v>
                </c:pt>
                <c:pt idx="26">
                  <c:v>1.2450730653875799</c:v>
                </c:pt>
                <c:pt idx="27">
                  <c:v>1.2609524804249299</c:v>
                </c:pt>
                <c:pt idx="28">
                  <c:v>1.27703441837354</c:v>
                </c:pt>
                <c:pt idx="29">
                  <c:v>1.2933214621704601</c:v>
                </c:pt>
                <c:pt idx="30">
                  <c:v>1.30981622769503</c:v>
                </c:pt>
                <c:pt idx="31">
                  <c:v>1.3265213641889699</c:v>
                </c:pt>
                <c:pt idx="32">
                  <c:v>1.34343955468193</c:v>
                </c:pt>
                <c:pt idx="33">
                  <c:v>1.36057351642236</c:v>
                </c:pt>
                <c:pt idx="34">
                  <c:v>1.37792600131398</c:v>
                </c:pt>
                <c:pt idx="35">
                  <c:v>1.39549979635774</c:v>
                </c:pt>
                <c:pt idx="36">
                  <c:v>1.41329772409944</c:v>
                </c:pt>
                <c:pt idx="37">
                  <c:v>1.4313226430830699</c:v>
                </c:pt>
                <c:pt idx="38">
                  <c:v>1.4495774483099499</c:v>
                </c:pt>
                <c:pt idx="39">
                  <c:v>1.4680650717036301</c:v>
                </c:pt>
                <c:pt idx="40">
                  <c:v>1.4867884825808599</c:v>
                </c:pt>
                <c:pt idx="41">
                  <c:v>1.5057506881284599</c:v>
                </c:pt>
                <c:pt idx="42">
                  <c:v>1.5249547338863101</c:v>
                </c:pt>
                <c:pt idx="43">
                  <c:v>1.54440370423651</c:v>
                </c:pt>
                <c:pt idx="44">
                  <c:v>1.56410072289876</c:v>
                </c:pt>
                <c:pt idx="45">
                  <c:v>1.5840489534320401</c:v>
                </c:pt>
                <c:pt idx="46">
                  <c:v>1.60425159974276</c:v>
                </c:pt>
                <c:pt idx="47">
                  <c:v>1.6247119065993101</c:v>
                </c:pt>
                <c:pt idx="48">
                  <c:v>1.6664186884668899</c:v>
                </c:pt>
                <c:pt idx="49">
                  <c:v>1.7091960943919899</c:v>
                </c:pt>
                <c:pt idx="50">
                  <c:v>1.7530716075757</c:v>
                </c:pt>
                <c:pt idx="51">
                  <c:v>1.7754299353082399</c:v>
                </c:pt>
                <c:pt idx="52">
                  <c:v>1.79807341672009</c:v>
                </c:pt>
                <c:pt idx="53">
                  <c:v>1.84423043413865</c:v>
                </c:pt>
                <c:pt idx="54">
                  <c:v>1.8915723143315399</c:v>
                </c:pt>
                <c:pt idx="55">
                  <c:v>1.9401294730377101</c:v>
                </c:pt>
                <c:pt idx="56">
                  <c:v>1.9899331067762001</c:v>
                </c:pt>
                <c:pt idx="57">
                  <c:v>2.0410152128888401</c:v>
                </c:pt>
                <c:pt idx="58">
                  <c:v>2.0934086100976699</c:v>
                </c:pt>
                <c:pt idx="59">
                  <c:v>2.14714695958993</c:v>
                </c:pt>
                <c:pt idx="60">
                  <c:v>2.2022647866443901</c:v>
                </c:pt>
              </c:numCache>
            </c:numRef>
          </c:yVal>
          <c:smooth val="0"/>
          <c:extLst>
            <c:ext xmlns:c16="http://schemas.microsoft.com/office/drawing/2014/chart" uri="{C3380CC4-5D6E-409C-BE32-E72D297353CC}">
              <c16:uniqueId val="{00000000-C449-4D6D-A81C-5DF21A4B990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Microsoft_Excel_Worksheet1!$A$2:$A$9707</c:f>
              <c:numCache>
                <c:formatCode>General</c:formatCode>
                <c:ptCount val="9706"/>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25</c:v>
                </c:pt>
                <c:pt idx="49">
                  <c:v>26</c:v>
                </c:pt>
                <c:pt idx="50">
                  <c:v>27</c:v>
                </c:pt>
                <c:pt idx="51">
                  <c:v>27.5</c:v>
                </c:pt>
                <c:pt idx="52">
                  <c:v>28</c:v>
                </c:pt>
                <c:pt idx="53">
                  <c:v>29</c:v>
                </c:pt>
                <c:pt idx="54">
                  <c:v>30</c:v>
                </c:pt>
                <c:pt idx="55">
                  <c:v>31</c:v>
                </c:pt>
                <c:pt idx="56">
                  <c:v>32</c:v>
                </c:pt>
                <c:pt idx="57">
                  <c:v>33</c:v>
                </c:pt>
                <c:pt idx="58">
                  <c:v>34</c:v>
                </c:pt>
                <c:pt idx="59">
                  <c:v>35</c:v>
                </c:pt>
                <c:pt idx="60">
                  <c:v>36</c:v>
                </c:pt>
              </c:numCache>
            </c:numRef>
          </c:xVal>
          <c:yVal>
            <c:numRef>
              <c:f>Microsoft_Excel_Worksheet1!$C$2:$C$9707</c:f>
              <c:numCache>
                <c:formatCode>General</c:formatCode>
                <c:ptCount val="9706"/>
                <c:pt idx="0">
                  <c:v>0.68087348098924905</c:v>
                </c:pt>
                <c:pt idx="1">
                  <c:v>0.70920550804523996</c:v>
                </c:pt>
                <c:pt idx="2">
                  <c:v>0.73871564074456597</c:v>
                </c:pt>
                <c:pt idx="3">
                  <c:v>0.76945241839964496</c:v>
                </c:pt>
                <c:pt idx="4">
                  <c:v>0.80146601431882203</c:v>
                </c:pt>
                <c:pt idx="5">
                  <c:v>0.83480783910392797</c:v>
                </c:pt>
                <c:pt idx="6">
                  <c:v>0.86952903532648695</c:v>
                </c:pt>
                <c:pt idx="7">
                  <c:v>0.905373402990858</c:v>
                </c:pt>
                <c:pt idx="8">
                  <c:v>0.94110041119719301</c:v>
                </c:pt>
                <c:pt idx="9">
                  <c:v>0.97513031853235399</c:v>
                </c:pt>
                <c:pt idx="10">
                  <c:v>1.00193700807292</c:v>
                </c:pt>
                <c:pt idx="11">
                  <c:v>1.0122813916811999</c:v>
                </c:pt>
                <c:pt idx="12">
                  <c:v>1.02322970885304</c:v>
                </c:pt>
                <c:pt idx="13">
                  <c:v>1.0340441438730099</c:v>
                </c:pt>
                <c:pt idx="14">
                  <c:v>1.0440565747014301</c:v>
                </c:pt>
                <c:pt idx="15">
                  <c:v>1.05292173159716</c:v>
                </c:pt>
                <c:pt idx="16">
                  <c:v>1.0607749598510301</c:v>
                </c:pt>
                <c:pt idx="17">
                  <c:v>1.0680629788799101</c:v>
                </c:pt>
                <c:pt idx="18">
                  <c:v>1.07504044637868</c:v>
                </c:pt>
                <c:pt idx="19">
                  <c:v>1.0818298904868899</c:v>
                </c:pt>
                <c:pt idx="20">
                  <c:v>1.0885041941283899</c:v>
                </c:pt>
                <c:pt idx="21">
                  <c:v>1.09510856092325</c:v>
                </c:pt>
                <c:pt idx="22">
                  <c:v>1.1016722070445299</c:v>
                </c:pt>
                <c:pt idx="23">
                  <c:v>1.1082147412744801</c:v>
                </c:pt>
                <c:pt idx="24">
                  <c:v>1.1147497746806301</c:v>
                </c:pt>
                <c:pt idx="25">
                  <c:v>1.1212870415118601</c:v>
                </c:pt>
                <c:pt idx="26">
                  <c:v>1.12783369092333</c:v>
                </c:pt>
                <c:pt idx="27">
                  <c:v>1.13439510003711</c:v>
                </c:pt>
                <c:pt idx="28">
                  <c:v>1.14097540116658</c:v>
                </c:pt>
                <c:pt idx="29">
                  <c:v>1.1475778329524999</c:v>
                </c:pt>
                <c:pt idx="30">
                  <c:v>1.1542049799019301</c:v>
                </c:pt>
                <c:pt idx="31">
                  <c:v>1.16085893936048</c:v>
                </c:pt>
                <c:pt idx="32">
                  <c:v>1.1675414401866699</c:v>
                </c:pt>
                <c:pt idx="33">
                  <c:v>1.17425392859502</c:v>
                </c:pt>
                <c:pt idx="34">
                  <c:v>1.1809976312491599</c:v>
                </c:pt>
                <c:pt idx="35">
                  <c:v>1.1877736023127601</c:v>
                </c:pt>
                <c:pt idx="36">
                  <c:v>1.19458275900579</c:v>
                </c:pt>
                <c:pt idx="37">
                  <c:v>1.20142590880353</c:v>
                </c:pt>
                <c:pt idx="38">
                  <c:v>1.2083037704763899</c:v>
                </c:pt>
                <c:pt idx="39">
                  <c:v>1.21521699053451</c:v>
                </c:pt>
                <c:pt idx="40">
                  <c:v>1.2221661562038999</c:v>
                </c:pt>
                <c:pt idx="41">
                  <c:v>1.22915180575683</c:v>
                </c:pt>
                <c:pt idx="42">
                  <c:v>1.2361744368041201</c:v>
                </c:pt>
                <c:pt idx="43">
                  <c:v>1.2432345130026501</c:v>
                </c:pt>
                <c:pt idx="44">
                  <c:v>1.25033246952024</c:v>
                </c:pt>
                <c:pt idx="45">
                  <c:v>1.2574687175180499</c:v>
                </c:pt>
                <c:pt idx="46">
                  <c:v>1.26464364785066</c:v>
                </c:pt>
                <c:pt idx="47">
                  <c:v>1.27185763413846</c:v>
                </c:pt>
                <c:pt idx="48">
                  <c:v>1.2864041978720999</c:v>
                </c:pt>
                <c:pt idx="49">
                  <c:v>1.3011111407834299</c:v>
                </c:pt>
                <c:pt idx="50">
                  <c:v>1.3159810465894699</c:v>
                </c:pt>
                <c:pt idx="51">
                  <c:v>1.3234778873787201</c:v>
                </c:pt>
                <c:pt idx="52">
                  <c:v>1.33101639017338</c:v>
                </c:pt>
                <c:pt idx="53">
                  <c:v>1.3462195666788499</c:v>
                </c:pt>
                <c:pt idx="54">
                  <c:v>1.3615929132723099</c:v>
                </c:pt>
                <c:pt idx="55">
                  <c:v>1.3771387256584899</c:v>
                </c:pt>
                <c:pt idx="56">
                  <c:v>1.3928592707840901</c:v>
                </c:pt>
                <c:pt idx="57">
                  <c:v>1.4087567967330801</c:v>
                </c:pt>
                <c:pt idx="58">
                  <c:v>1.4248335405272201</c:v>
                </c:pt>
                <c:pt idx="59">
                  <c:v>1.4410917343451</c:v>
                </c:pt>
                <c:pt idx="60">
                  <c:v>1.45753361053483</c:v>
                </c:pt>
              </c:numCache>
            </c:numRef>
          </c:yVal>
          <c:smooth val="0"/>
          <c:extLst>
            <c:ext xmlns:c16="http://schemas.microsoft.com/office/drawing/2014/chart" uri="{C3380CC4-5D6E-409C-BE32-E72D297353CC}">
              <c16:uniqueId val="{00000001-C449-4D6D-A81C-5DF21A4B990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Microsoft_Excel_Worksheet1!$A$2:$A$9707</c:f>
              <c:numCache>
                <c:formatCode>General</c:formatCode>
                <c:ptCount val="9706"/>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25</c:v>
                </c:pt>
                <c:pt idx="49">
                  <c:v>26</c:v>
                </c:pt>
                <c:pt idx="50">
                  <c:v>27</c:v>
                </c:pt>
                <c:pt idx="51">
                  <c:v>27.5</c:v>
                </c:pt>
                <c:pt idx="52">
                  <c:v>28</c:v>
                </c:pt>
                <c:pt idx="53">
                  <c:v>29</c:v>
                </c:pt>
                <c:pt idx="54">
                  <c:v>30</c:v>
                </c:pt>
                <c:pt idx="55">
                  <c:v>31</c:v>
                </c:pt>
                <c:pt idx="56">
                  <c:v>32</c:v>
                </c:pt>
                <c:pt idx="57">
                  <c:v>33</c:v>
                </c:pt>
                <c:pt idx="58">
                  <c:v>34</c:v>
                </c:pt>
                <c:pt idx="59">
                  <c:v>35</c:v>
                </c:pt>
                <c:pt idx="60">
                  <c:v>36</c:v>
                </c:pt>
              </c:numCache>
            </c:numRef>
          </c:xVal>
          <c:yVal>
            <c:numRef>
              <c:f>Microsoft_Excel_Worksheet1!$D$2:$D$9707</c:f>
              <c:numCache>
                <c:formatCode>General</c:formatCode>
                <c:ptCount val="9706"/>
                <c:pt idx="0">
                  <c:v>0.93374877866285699</c:v>
                </c:pt>
                <c:pt idx="1">
                  <c:v>0.93989687741355799</c:v>
                </c:pt>
                <c:pt idx="2">
                  <c:v>0.94608651594774296</c:v>
                </c:pt>
                <c:pt idx="3">
                  <c:v>0.95231849459846996</c:v>
                </c:pt>
                <c:pt idx="4">
                  <c:v>0.95859402367526803</c:v>
                </c:pt>
                <c:pt idx="5">
                  <c:v>0.96491520516615803</c:v>
                </c:pt>
                <c:pt idx="6">
                  <c:v>0.97128647351779496</c:v>
                </c:pt>
                <c:pt idx="7">
                  <c:v>0.97780708167942498</c:v>
                </c:pt>
                <c:pt idx="8">
                  <c:v>0.98484215696333399</c:v>
                </c:pt>
                <c:pt idx="9">
                  <c:v>0.99278224939013704</c:v>
                </c:pt>
                <c:pt idx="10">
                  <c:v>1.00578046799382</c:v>
                </c:pt>
                <c:pt idx="11">
                  <c:v>1.03203391238411</c:v>
                </c:pt>
                <c:pt idx="12">
                  <c:v>1.05469277731685</c:v>
                </c:pt>
                <c:pt idx="13">
                  <c:v>1.0750531497967999</c:v>
                </c:pt>
                <c:pt idx="14">
                  <c:v>1.09444671540026</c:v>
                </c:pt>
                <c:pt idx="15">
                  <c:v>1.1139499234603301</c:v>
                </c:pt>
                <c:pt idx="16">
                  <c:v>1.13419773060275</c:v>
                </c:pt>
                <c:pt idx="17">
                  <c:v>1.1553749196876699</c:v>
                </c:pt>
                <c:pt idx="18">
                  <c:v>1.17734232743351</c:v>
                </c:pt>
                <c:pt idx="19">
                  <c:v>1.1999864707991701</c:v>
                </c:pt>
                <c:pt idx="20">
                  <c:v>1.2232436889708</c:v>
                </c:pt>
                <c:pt idx="21">
                  <c:v>1.2470781809526501</c:v>
                </c:pt>
                <c:pt idx="22">
                  <c:v>1.2714703172825399</c:v>
                </c:pt>
                <c:pt idx="23">
                  <c:v>1.2964102636188</c:v>
                </c:pt>
                <c:pt idx="24">
                  <c:v>1.3218943747797001</c:v>
                </c:pt>
                <c:pt idx="25">
                  <c:v>1.34792307763665</c:v>
                </c:pt>
                <c:pt idx="26">
                  <c:v>1.3744995832537199</c:v>
                </c:pt>
                <c:pt idx="27">
                  <c:v>1.4016290777681999</c:v>
                </c:pt>
                <c:pt idx="28">
                  <c:v>1.42931819918574</c:v>
                </c:pt>
                <c:pt idx="29">
                  <c:v>1.4575746903434501</c:v>
                </c:pt>
                <c:pt idx="30">
                  <c:v>1.48640716355167</c:v>
                </c:pt>
                <c:pt idx="31">
                  <c:v>1.5158249378853601</c:v>
                </c:pt>
                <c:pt idx="32">
                  <c:v>1.54583792485807</c:v>
                </c:pt>
                <c:pt idx="33">
                  <c:v>1.5764565470134699</c:v>
                </c:pt>
                <c:pt idx="34">
                  <c:v>1.6076916793549001</c:v>
                </c:pt>
                <c:pt idx="35">
                  <c:v>1.6395546069070699</c:v>
                </c:pt>
                <c:pt idx="36">
                  <c:v>1.67205699386371</c:v>
                </c:pt>
                <c:pt idx="37">
                  <c:v>1.70521086118623</c:v>
                </c:pt>
                <c:pt idx="38">
                  <c:v>1.73902857045653</c:v>
                </c:pt>
                <c:pt idx="39">
                  <c:v>1.7735228124223399</c:v>
                </c:pt>
                <c:pt idx="40">
                  <c:v>1.8087065991101701</c:v>
                </c:pt>
                <c:pt idx="41">
                  <c:v>1.8445932586848299</c:v>
                </c:pt>
                <c:pt idx="42">
                  <c:v>1.88119643245039</c:v>
                </c:pt>
                <c:pt idx="43">
                  <c:v>1.9185300735408199</c:v>
                </c:pt>
                <c:pt idx="44">
                  <c:v>1.95660844696061</c:v>
                </c:pt>
                <c:pt idx="45">
                  <c:v>1.9954461307170701</c:v>
                </c:pt>
                <c:pt idx="46">
                  <c:v>2.03505801784656</c:v>
                </c:pt>
                <c:pt idx="47">
                  <c:v>2.07545931918209</c:v>
                </c:pt>
                <c:pt idx="48">
                  <c:v>2.1586926176587302</c:v>
                </c:pt>
                <c:pt idx="49">
                  <c:v>2.2452742102614098</c:v>
                </c:pt>
                <c:pt idx="50">
                  <c:v>2.3353376321435499</c:v>
                </c:pt>
                <c:pt idx="51">
                  <c:v>2.3817182631073601</c:v>
                </c:pt>
                <c:pt idx="52">
                  <c:v>2.42902193826052</c:v>
                </c:pt>
                <c:pt idx="53">
                  <c:v>2.5264718909070898</c:v>
                </c:pt>
                <c:pt idx="54">
                  <c:v>2.6278381632777901</c:v>
                </c:pt>
                <c:pt idx="55">
                  <c:v>2.7332775573134298</c:v>
                </c:pt>
                <c:pt idx="56">
                  <c:v>2.8429532347620698</c:v>
                </c:pt>
                <c:pt idx="57">
                  <c:v>2.9570349608279201</c:v>
                </c:pt>
                <c:pt idx="58">
                  <c:v>3.0756993600876799</c:v>
                </c:pt>
                <c:pt idx="59">
                  <c:v>3.1991301845689799</c:v>
                </c:pt>
                <c:pt idx="60">
                  <c:v>3.32751859404065</c:v>
                </c:pt>
              </c:numCache>
            </c:numRef>
          </c:yVal>
          <c:smooth val="1"/>
          <c:extLst>
            <c:ext xmlns:c16="http://schemas.microsoft.com/office/drawing/2014/chart" uri="{C3380CC4-5D6E-409C-BE32-E72D297353CC}">
              <c16:uniqueId val="{00000002-C449-4D6D-A81C-5DF21A4B990B}"/>
            </c:ext>
          </c:extLst>
        </c:ser>
        <c:dLbls>
          <c:showLegendKey val="0"/>
          <c:showVal val="0"/>
          <c:showCatName val="0"/>
          <c:showSerName val="0"/>
          <c:showPercent val="0"/>
          <c:showBubbleSize val="0"/>
        </c:dLbls>
        <c:axId val="554661456"/>
        <c:axId val="554660672"/>
      </c:scatterChart>
      <c:valAx>
        <c:axId val="554661456"/>
        <c:scaling>
          <c:orientation val="minMax"/>
          <c:max val="15"/>
          <c:min val="1"/>
        </c:scaling>
        <c:delete val="0"/>
        <c:axPos val="b"/>
        <c:title>
          <c:tx>
            <c:rich>
              <a:bodyPr/>
              <a:lstStyle/>
              <a:p>
                <a:pPr>
                  <a:defRPr sz="1700">
                    <a:solidFill>
                      <a:schemeClr val="bg2"/>
                    </a:solidFill>
                  </a:defRPr>
                </a:pPr>
                <a:r>
                  <a:rPr lang="en-US" sz="1700">
                    <a:solidFill>
                      <a:schemeClr val="bg2"/>
                    </a:solidFill>
                  </a:rPr>
                  <a:t>Organ preservation</a:t>
                </a:r>
                <a:r>
                  <a:rPr lang="en-US" sz="1700" baseline="0">
                    <a:solidFill>
                      <a:schemeClr val="bg2"/>
                    </a:solidFill>
                  </a:rPr>
                  <a:t> time </a:t>
                </a:r>
                <a:r>
                  <a:rPr lang="en-US" sz="1700">
                    <a:solidFill>
                      <a:schemeClr val="bg2"/>
                    </a:solidFill>
                  </a:rPr>
                  <a:t>(</a:t>
                </a:r>
                <a:r>
                  <a:rPr lang="en-US" sz="1700" b="1" i="0" u="none" strike="noStrike" kern="1200" baseline="0">
                    <a:solidFill>
                      <a:schemeClr val="bg2"/>
                    </a:solidFill>
                  </a:rPr>
                  <a:t>hours</a:t>
                </a:r>
                <a:r>
                  <a:rPr lang="en-US" sz="1700">
                    <a:solidFill>
                      <a:schemeClr val="bg2"/>
                    </a:solidFill>
                  </a:rPr>
                  <a:t>)</a:t>
                </a: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46890727824769E-2"/>
          <c:y val="3.8378147597798618E-2"/>
          <c:w val="0.57944584628958817"/>
          <c:h val="0.84628252104343804"/>
        </c:manualLayout>
      </c:layout>
      <c:pieChart>
        <c:varyColors val="1"/>
        <c:ser>
          <c:idx val="0"/>
          <c:order val="0"/>
          <c:tx>
            <c:strRef>
              <c:f>Sheet1!$B$1</c:f>
              <c:strCache>
                <c:ptCount val="1"/>
                <c:pt idx="0">
                  <c:v>%</c:v>
                </c:pt>
              </c:strCache>
            </c:strRef>
          </c:tx>
          <c:spPr>
            <a:ln>
              <a:solidFill>
                <a:srgbClr val="000000"/>
              </a:solidFill>
            </a:ln>
          </c:spPr>
          <c:explosion val="1"/>
          <c:dPt>
            <c:idx val="0"/>
            <c:bubble3D val="0"/>
            <c:explosion val="0"/>
            <c:spPr>
              <a:solidFill>
                <a:srgbClr val="00B0F0"/>
              </a:solidFill>
              <a:ln>
                <a:solidFill>
                  <a:srgbClr val="000000"/>
                </a:solidFill>
              </a:ln>
            </c:spPr>
            <c:extLst>
              <c:ext xmlns:c16="http://schemas.microsoft.com/office/drawing/2014/chart" uri="{C3380CC4-5D6E-409C-BE32-E72D297353CC}">
                <c16:uniqueId val="{00000001-9F7D-458A-B15B-ED6694CEC523}"/>
              </c:ext>
            </c:extLst>
          </c:dPt>
          <c:dPt>
            <c:idx val="1"/>
            <c:bubble3D val="0"/>
            <c:explosion val="0"/>
            <c:spPr>
              <a:solidFill>
                <a:srgbClr val="FFC000"/>
              </a:solidFill>
              <a:ln>
                <a:solidFill>
                  <a:srgbClr val="000000"/>
                </a:solidFill>
              </a:ln>
            </c:spPr>
            <c:extLst>
              <c:ext xmlns:c16="http://schemas.microsoft.com/office/drawing/2014/chart" uri="{C3380CC4-5D6E-409C-BE32-E72D297353CC}">
                <c16:uniqueId val="{00000003-9F7D-458A-B15B-ED6694CEC523}"/>
              </c:ext>
            </c:extLst>
          </c:dPt>
          <c:dPt>
            <c:idx val="2"/>
            <c:bubble3D val="0"/>
            <c:explosion val="0"/>
            <c:spPr>
              <a:solidFill>
                <a:srgbClr val="C00000"/>
              </a:solidFill>
              <a:ln>
                <a:solidFill>
                  <a:schemeClr val="bg2">
                    <a:lumMod val="65000"/>
                    <a:lumOff val="35000"/>
                  </a:schemeClr>
                </a:solidFill>
              </a:ln>
            </c:spPr>
            <c:extLst>
              <c:ext xmlns:c16="http://schemas.microsoft.com/office/drawing/2014/chart" uri="{C3380CC4-5D6E-409C-BE32-E72D297353CC}">
                <c16:uniqueId val="{00000005-9F7D-458A-B15B-ED6694CEC523}"/>
              </c:ext>
            </c:extLst>
          </c:dPt>
          <c:dPt>
            <c:idx val="3"/>
            <c:bubble3D val="0"/>
            <c:explosion val="0"/>
            <c:spPr>
              <a:solidFill>
                <a:srgbClr val="7ABC32"/>
              </a:solidFill>
              <a:ln>
                <a:solidFill>
                  <a:schemeClr val="bg2">
                    <a:lumMod val="65000"/>
                    <a:lumOff val="35000"/>
                  </a:schemeClr>
                </a:solidFill>
              </a:ln>
            </c:spPr>
            <c:extLst>
              <c:ext xmlns:c16="http://schemas.microsoft.com/office/drawing/2014/chart" uri="{C3380CC4-5D6E-409C-BE32-E72D297353CC}">
                <c16:uniqueId val="{00000007-9F7D-458A-B15B-ED6694CEC523}"/>
              </c:ext>
            </c:extLst>
          </c:dPt>
          <c:dPt>
            <c:idx val="4"/>
            <c:bubble3D val="0"/>
            <c:explosion val="0"/>
            <c:spPr>
              <a:solidFill>
                <a:srgbClr val="FF66FF"/>
              </a:solidFill>
              <a:ln>
                <a:solidFill>
                  <a:srgbClr val="000000"/>
                </a:solidFill>
              </a:ln>
            </c:spPr>
            <c:extLst>
              <c:ext xmlns:c16="http://schemas.microsoft.com/office/drawing/2014/chart" uri="{C3380CC4-5D6E-409C-BE32-E72D297353CC}">
                <c16:uniqueId val="{00000009-9F7D-458A-B15B-ED6694CEC523}"/>
              </c:ext>
            </c:extLst>
          </c:dPt>
          <c:dPt>
            <c:idx val="5"/>
            <c:bubble3D val="0"/>
            <c:explosion val="0"/>
            <c:spPr>
              <a:solidFill>
                <a:srgbClr val="FFFF00"/>
              </a:solidFill>
              <a:ln>
                <a:solidFill>
                  <a:srgbClr val="000000"/>
                </a:solidFill>
              </a:ln>
            </c:spPr>
            <c:extLst>
              <c:ext xmlns:c16="http://schemas.microsoft.com/office/drawing/2014/chart" uri="{C3380CC4-5D6E-409C-BE32-E72D297353CC}">
                <c16:uniqueId val="{0000000B-9F7D-458A-B15B-ED6694CEC523}"/>
              </c:ext>
            </c:extLst>
          </c:dPt>
          <c:dPt>
            <c:idx val="6"/>
            <c:bubble3D val="0"/>
            <c:explosion val="0"/>
            <c:spPr>
              <a:solidFill>
                <a:srgbClr val="002060"/>
              </a:solidFill>
              <a:ln>
                <a:solidFill>
                  <a:srgbClr val="000000"/>
                </a:solidFill>
              </a:ln>
            </c:spPr>
            <c:extLst>
              <c:ext xmlns:c16="http://schemas.microsoft.com/office/drawing/2014/chart" uri="{C3380CC4-5D6E-409C-BE32-E72D297353CC}">
                <c16:uniqueId val="{0000000D-9F7D-458A-B15B-ED6694CEC523}"/>
              </c:ext>
            </c:extLst>
          </c:dPt>
          <c:dPt>
            <c:idx val="7"/>
            <c:bubble3D val="0"/>
            <c:explosion val="0"/>
            <c:spPr>
              <a:solidFill>
                <a:schemeClr val="accent6">
                  <a:lumMod val="75000"/>
                </a:schemeClr>
              </a:solidFill>
              <a:ln>
                <a:solidFill>
                  <a:srgbClr val="000000"/>
                </a:solidFill>
              </a:ln>
            </c:spPr>
            <c:extLst>
              <c:ext xmlns:c16="http://schemas.microsoft.com/office/drawing/2014/chart" uri="{C3380CC4-5D6E-409C-BE32-E72D297353CC}">
                <c16:uniqueId val="{0000000F-9F7D-458A-B15B-ED6694CEC523}"/>
              </c:ext>
            </c:extLst>
          </c:dPt>
          <c:dLbls>
            <c:dLbl>
              <c:idx val="0"/>
              <c:layout>
                <c:manualLayout>
                  <c:x val="1.3772174467896728E-3"/>
                  <c:y val="1.637213470921541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7D-458A-B15B-ED6694CEC523}"/>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F7D-458A-B15B-ED6694CEC523}"/>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F7D-458A-B15B-ED6694CEC523}"/>
                </c:ext>
              </c:extLst>
            </c:dLbl>
            <c:dLbl>
              <c:idx val="3"/>
              <c:layout>
                <c:manualLayout>
                  <c:x val="1.0919127019382097E-2"/>
                  <c:y val="-1.078641314586438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F7D-458A-B15B-ED6694CEC523}"/>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F7D-458A-B15B-ED6694CEC523}"/>
                </c:ext>
              </c:extLst>
            </c:dLbl>
            <c:dLbl>
              <c:idx val="5"/>
              <c:layout>
                <c:manualLayout>
                  <c:x val="-2.5421278635422127E-2"/>
                  <c:y val="1.698858398368917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F7D-458A-B15B-ED6694CEC523}"/>
                </c:ext>
              </c:extLst>
            </c:dLbl>
            <c:dLbl>
              <c:idx val="6"/>
              <c:layout>
                <c:manualLayout>
                  <c:x val="1.3445501298296873E-3"/>
                  <c:y val="2.831430663948196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F7D-458A-B15B-ED6694CEC523}"/>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0.03</c:v>
                </c:pt>
                <c:pt idx="1">
                  <c:v>2.5000000000000001E-2</c:v>
                </c:pt>
                <c:pt idx="2">
                  <c:v>0.34200000000000003</c:v>
                </c:pt>
                <c:pt idx="3">
                  <c:v>0.441</c:v>
                </c:pt>
                <c:pt idx="4">
                  <c:v>1.2999999999999999E-2</c:v>
                </c:pt>
                <c:pt idx="5">
                  <c:v>2.5000000000000001E-2</c:v>
                </c:pt>
                <c:pt idx="6">
                  <c:v>2.1000000000000001E-2</c:v>
                </c:pt>
                <c:pt idx="7">
                  <c:v>0.10199999999999999</c:v>
                </c:pt>
              </c:numCache>
            </c:numRef>
          </c:val>
          <c:extLst>
            <c:ext xmlns:c16="http://schemas.microsoft.com/office/drawing/2014/chart" uri="{C3380CC4-5D6E-409C-BE32-E72D297353CC}">
              <c16:uniqueId val="{00000010-9F7D-458A-B15B-ED6694CEC523}"/>
            </c:ext>
          </c:extLst>
        </c:ser>
        <c:dLbls>
          <c:showLegendKey val="0"/>
          <c:showVal val="0"/>
          <c:showCatName val="0"/>
          <c:showSerName val="0"/>
          <c:showPercent val="0"/>
          <c:showBubbleSize val="0"/>
          <c:showLeaderLines val="0"/>
        </c:dLbls>
        <c:firstSliceAng val="70"/>
      </c:pieChart>
      <c:spPr>
        <a:noFill/>
        <a:ln w="25400">
          <a:noFill/>
        </a:ln>
      </c:spPr>
    </c:plotArea>
    <c:legend>
      <c:legendPos val="r"/>
      <c:layout>
        <c:manualLayout>
          <c:xMode val="edge"/>
          <c:yMode val="edge"/>
          <c:x val="0.72241548333480876"/>
          <c:y val="0.16083730086626172"/>
          <c:w val="0.26513842116215169"/>
          <c:h val="0.53675364212277044"/>
        </c:manualLayout>
      </c:layout>
      <c:overlay val="0"/>
      <c:spPr>
        <a:ln>
          <a:solidFill>
            <a:srgbClr val="000000"/>
          </a:solidFill>
        </a:ln>
      </c:spPr>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Microsoft_Excel_Worksheet1!$B$2:$B$10002</c:f>
              <c:numCache>
                <c:formatCode>General</c:formatCode>
                <c:ptCount val="10001"/>
                <c:pt idx="0">
                  <c:v>3.2037276572200901</c:v>
                </c:pt>
                <c:pt idx="1">
                  <c:v>2.9145972839546599</c:v>
                </c:pt>
                <c:pt idx="2">
                  <c:v>2.6515875080958899</c:v>
                </c:pt>
                <c:pt idx="3">
                  <c:v>2.4129284799636501</c:v>
                </c:pt>
                <c:pt idx="4">
                  <c:v>2.19736820047568</c:v>
                </c:pt>
                <c:pt idx="5">
                  <c:v>2.00352326066696</c:v>
                </c:pt>
                <c:pt idx="6">
                  <c:v>1.8299211533646</c:v>
                </c:pt>
                <c:pt idx="7">
                  <c:v>1.6750588438707501</c:v>
                </c:pt>
                <c:pt idx="8">
                  <c:v>1.53744903433116</c:v>
                </c:pt>
                <c:pt idx="9">
                  <c:v>1.41565564239577</c:v>
                </c:pt>
                <c:pt idx="10">
                  <c:v>1.30832013117601</c:v>
                </c:pt>
                <c:pt idx="11">
                  <c:v>1.2141803336843999</c:v>
                </c:pt>
                <c:pt idx="12">
                  <c:v>1.13208334781016</c:v>
                </c:pt>
                <c:pt idx="13">
                  <c:v>1.0609939687186101</c:v>
                </c:pt>
                <c:pt idx="14">
                  <c:v>1</c:v>
                </c:pt>
                <c:pt idx="15">
                  <c:v>0.94820460147335095</c:v>
                </c:pt>
                <c:pt idx="16">
                  <c:v>0.90443639594377001</c:v>
                </c:pt>
                <c:pt idx="17">
                  <c:v>0.86763285855452699</c:v>
                </c:pt>
                <c:pt idx="18">
                  <c:v>0.83692013032323098</c:v>
                </c:pt>
                <c:pt idx="19">
                  <c:v>0.81157782872817996</c:v>
                </c:pt>
                <c:pt idx="20">
                  <c:v>0.79101104194277505</c:v>
                </c:pt>
                <c:pt idx="21">
                  <c:v>0.77472791366068905</c:v>
                </c:pt>
                <c:pt idx="22">
                  <c:v>0.76232159520591303</c:v>
                </c:pt>
                <c:pt idx="23">
                  <c:v>0.75345562011664102</c:v>
                </c:pt>
                <c:pt idx="24">
                  <c:v>0.74785196716672397</c:v>
                </c:pt>
                <c:pt idx="25">
                  <c:v>0.74528123806673396</c:v>
                </c:pt>
                <c:pt idx="26">
                  <c:v>0.74555449854350497</c:v>
                </c:pt>
                <c:pt idx="27">
                  <c:v>0.74851642551472597</c:v>
                </c:pt>
                <c:pt idx="28">
                  <c:v>0.75403947564135199</c:v>
                </c:pt>
                <c:pt idx="29">
                  <c:v>0.76201884689401</c:v>
                </c:pt>
                <c:pt idx="30">
                  <c:v>0.77236804886611998</c:v>
                </c:pt>
                <c:pt idx="31">
                  <c:v>0.78501493241796805</c:v>
                </c:pt>
                <c:pt idx="32">
                  <c:v>0.79989805715617202</c:v>
                </c:pt>
                <c:pt idx="33">
                  <c:v>0.81696329803703405</c:v>
                </c:pt>
                <c:pt idx="34">
                  <c:v>0.83616061143793596</c:v>
                </c:pt>
                <c:pt idx="35">
                  <c:v>0.85744089748271501</c:v>
                </c:pt>
                <c:pt idx="36">
                  <c:v>0.88075291012464796</c:v>
                </c:pt>
                <c:pt idx="37">
                  <c:v>0.90604018019594201</c:v>
                </c:pt>
                <c:pt idx="38">
                  <c:v>0.93323792989127197</c:v>
                </c:pt>
                <c:pt idx="39">
                  <c:v>0.962269970402996</c:v>
                </c:pt>
                <c:pt idx="40">
                  <c:v>0.99304558798782705</c:v>
                </c:pt>
                <c:pt idx="41">
                  <c:v>1.0254564378224</c:v>
                </c:pt>
                <c:pt idx="42">
                  <c:v>1.0593734796813199</c:v>
                </c:pt>
                <c:pt idx="43">
                  <c:v>1.09464400469874</c:v>
                </c:pt>
                <c:pt idx="44">
                  <c:v>1.13112872099201</c:v>
                </c:pt>
                <c:pt idx="45">
                  <c:v>1.1688294805991599</c:v>
                </c:pt>
                <c:pt idx="46">
                  <c:v>1.2077868145011601</c:v>
                </c:pt>
                <c:pt idx="47">
                  <c:v>1.2480426045851301</c:v>
                </c:pt>
                <c:pt idx="48">
                  <c:v>1.28964012867036</c:v>
                </c:pt>
                <c:pt idx="49">
                  <c:v>1.332624107035</c:v>
                </c:pt>
                <c:pt idx="50">
                  <c:v>1.37704075049354</c:v>
                </c:pt>
                <c:pt idx="51">
                  <c:v>1.42293781007672</c:v>
                </c:pt>
                <c:pt idx="52">
                  <c:v>1.47036462836721</c:v>
                </c:pt>
                <c:pt idx="53">
                  <c:v>1.5193721925463901</c:v>
                </c:pt>
                <c:pt idx="54">
                  <c:v>1.57001318920922</c:v>
                </c:pt>
                <c:pt idx="55">
                  <c:v>1.622342061006</c:v>
                </c:pt>
                <c:pt idx="56">
                  <c:v>1.67641506517207</c:v>
                </c:pt>
                <c:pt idx="57">
                  <c:v>1.73229033400835</c:v>
                </c:pt>
                <c:pt idx="58">
                  <c:v>1.79002793737764</c:v>
                </c:pt>
                <c:pt idx="59">
                  <c:v>1.8496899472839801</c:v>
                </c:pt>
                <c:pt idx="60">
                  <c:v>1.9113405046044201</c:v>
                </c:pt>
                <c:pt idx="61">
                  <c:v>1.9750458880450601</c:v>
                </c:pt>
                <c:pt idx="62">
                  <c:v>2.0408745853952501</c:v>
                </c:pt>
                <c:pt idx="63">
                  <c:v>2.10889736715689</c:v>
                </c:pt>
                <c:pt idx="64">
                  <c:v>2.1791873626276299</c:v>
                </c:pt>
                <c:pt idx="65">
                  <c:v>2.2518201385201002</c:v>
                </c:pt>
                <c:pt idx="66">
                  <c:v>2.3268737802015198</c:v>
                </c:pt>
                <c:pt idx="67">
                  <c:v>2.4044289756408501</c:v>
                </c:pt>
                <c:pt idx="68">
                  <c:v>2.4845691021541398</c:v>
                </c:pt>
                <c:pt idx="69">
                  <c:v>2.56738031604104</c:v>
                </c:pt>
                <c:pt idx="70">
                  <c:v>2.6529516452088799</c:v>
                </c:pt>
                <c:pt idx="71">
                  <c:v>2.7413750848839999</c:v>
                </c:pt>
                <c:pt idx="72">
                  <c:v>2.83274569651307</c:v>
                </c:pt>
                <c:pt idx="73">
                  <c:v>2.9271617099609402</c:v>
                </c:pt>
                <c:pt idx="74">
                  <c:v>3.02472462911458</c:v>
                </c:pt>
                <c:pt idx="75">
                  <c:v>3.12553934100705</c:v>
                </c:pt>
                <c:pt idx="76">
                  <c:v>3.2297142285783398</c:v>
                </c:pt>
                <c:pt idx="77">
                  <c:v>3.3373612871948501</c:v>
                </c:pt>
                <c:pt idx="78">
                  <c:v>3.4485962450521899</c:v>
                </c:pt>
                <c:pt idx="79">
                  <c:v>3.5635386875912101</c:v>
                </c:pt>
                <c:pt idx="80">
                  <c:v>3.6823121860608099</c:v>
                </c:pt>
                <c:pt idx="81">
                  <c:v>3.8050444303658</c:v>
                </c:pt>
                <c:pt idx="82">
                  <c:v>3.9318673663425101</c:v>
                </c:pt>
                <c:pt idx="83">
                  <c:v>4.0629173376099201</c:v>
                </c:pt>
                <c:pt idx="84">
                  <c:v>4.1983352321486098</c:v>
                </c:pt>
                <c:pt idx="85">
                  <c:v>4.3382666337655102</c:v>
                </c:pt>
                <c:pt idx="86">
                  <c:v>4.4828619786063602</c:v>
                </c:pt>
                <c:pt idx="87">
                  <c:v>4.6322767168858601</c:v>
                </c:pt>
                <c:pt idx="88">
                  <c:v>4.7866714800070698</c:v>
                </c:pt>
                <c:pt idx="89">
                  <c:v>4.9462122532516197</c:v>
                </c:pt>
                <c:pt idx="90">
                  <c:v>5.1110705542257397</c:v>
                </c:pt>
              </c:numCache>
            </c:numRef>
          </c:yVal>
          <c:smooth val="0"/>
          <c:extLst>
            <c:ext xmlns:c16="http://schemas.microsoft.com/office/drawing/2014/chart" uri="{C3380CC4-5D6E-409C-BE32-E72D297353CC}">
              <c16:uniqueId val="{00000000-4582-4D2B-A489-53BC039019B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Microsoft_Excel_Worksheet1!$C$2:$C$10002</c:f>
              <c:numCache>
                <c:formatCode>General</c:formatCode>
                <c:ptCount val="10001"/>
                <c:pt idx="0">
                  <c:v>1.2242172033966601</c:v>
                </c:pt>
                <c:pt idx="1">
                  <c:v>1.20322595095065</c:v>
                </c:pt>
                <c:pt idx="2">
                  <c:v>1.1825931409823001</c:v>
                </c:pt>
                <c:pt idx="3">
                  <c:v>1.1623826583791099</c:v>
                </c:pt>
                <c:pt idx="4">
                  <c:v>1.14272100846042</c:v>
                </c:pt>
                <c:pt idx="5">
                  <c:v>1.12372915230216</c:v>
                </c:pt>
                <c:pt idx="6">
                  <c:v>1.1055202927913901</c:v>
                </c:pt>
                <c:pt idx="7">
                  <c:v>1.0882008735258</c:v>
                </c:pt>
                <c:pt idx="8">
                  <c:v>1.0718717222277401</c:v>
                </c:pt>
                <c:pt idx="9">
                  <c:v>1.0566293477942399</c:v>
                </c:pt>
                <c:pt idx="10">
                  <c:v>1.0425674112861101</c:v>
                </c:pt>
                <c:pt idx="11">
                  <c:v>1.029778406713</c:v>
                </c:pt>
                <c:pt idx="12">
                  <c:v>1.0183556097978299</c:v>
                </c:pt>
                <c:pt idx="13">
                  <c:v>1.00839538602075</c:v>
                </c:pt>
                <c:pt idx="14">
                  <c:v>1</c:v>
                </c:pt>
                <c:pt idx="15">
                  <c:v>0.90520195239238399</c:v>
                </c:pt>
                <c:pt idx="16">
                  <c:v>0.82784451276021298</c:v>
                </c:pt>
                <c:pt idx="17">
                  <c:v>0.76460580461565097</c:v>
                </c:pt>
                <c:pt idx="18">
                  <c:v>0.71291587617846897</c:v>
                </c:pt>
                <c:pt idx="19">
                  <c:v>0.67077313112718395</c:v>
                </c:pt>
                <c:pt idx="20">
                  <c:v>0.63660891149087495</c:v>
                </c:pt>
                <c:pt idx="21">
                  <c:v>0.609186699205576</c:v>
                </c:pt>
                <c:pt idx="22">
                  <c:v>0.58752637975644095</c:v>
                </c:pt>
                <c:pt idx="23">
                  <c:v>0.57084675945487195</c:v>
                </c:pt>
                <c:pt idx="24">
                  <c:v>0.55852144317872598</c:v>
                </c:pt>
                <c:pt idx="25">
                  <c:v>0.55004452652684399</c:v>
                </c:pt>
                <c:pt idx="26">
                  <c:v>0.54500351429586202</c:v>
                </c:pt>
                <c:pt idx="27">
                  <c:v>0.54305756866598598</c:v>
                </c:pt>
                <c:pt idx="28">
                  <c:v>0.54391970094286202</c:v>
                </c:pt>
                <c:pt idx="29">
                  <c:v>0.54734191063824</c:v>
                </c:pt>
                <c:pt idx="30">
                  <c:v>0.55310258813281499</c:v>
                </c:pt>
                <c:pt idx="31">
                  <c:v>0.56099576169396403</c:v>
                </c:pt>
                <c:pt idx="32">
                  <c:v>0.57082200327257904</c:v>
                </c:pt>
                <c:pt idx="33">
                  <c:v>0.58238101362858297</c:v>
                </c:pt>
                <c:pt idx="34">
                  <c:v>0.59546607351913305</c:v>
                </c:pt>
                <c:pt idx="35">
                  <c:v>0.60986064556322805</c:v>
                </c:pt>
                <c:pt idx="36">
                  <c:v>0.62533740248651304</c:v>
                </c:pt>
                <c:pt idx="37">
                  <c:v>0.64165980877290496</c:v>
                </c:pt>
                <c:pt idx="38">
                  <c:v>0.65858609154839298</c:v>
                </c:pt>
                <c:pt idx="39">
                  <c:v>0.67587505408295701</c:v>
                </c:pt>
                <c:pt idx="40">
                  <c:v>0.69329282107937096</c:v>
                </c:pt>
                <c:pt idx="41">
                  <c:v>0.71061939490494896</c:v>
                </c:pt>
                <c:pt idx="42">
                  <c:v>0.72765394654124205</c:v>
                </c:pt>
                <c:pt idx="43">
                  <c:v>0.744218070929764</c:v>
                </c:pt>
                <c:pt idx="44">
                  <c:v>0.76018451732701797</c:v>
                </c:pt>
                <c:pt idx="45">
                  <c:v>0.77555493691532396</c:v>
                </c:pt>
                <c:pt idx="46">
                  <c:v>0.790366084755596</c:v>
                </c:pt>
                <c:pt idx="47">
                  <c:v>0.80465830620726897</c:v>
                </c:pt>
                <c:pt idx="48">
                  <c:v>0.81847344503824304</c:v>
                </c:pt>
                <c:pt idx="49">
                  <c:v>0.831853263440817</c:v>
                </c:pt>
                <c:pt idx="50">
                  <c:v>0.84483831913128304</c:v>
                </c:pt>
                <c:pt idx="51">
                  <c:v>0.857467221921976</c:v>
                </c:pt>
                <c:pt idx="52">
                  <c:v>0.86977618799152401</c:v>
                </c:pt>
                <c:pt idx="53">
                  <c:v>0.88179881672792704</c:v>
                </c:pt>
                <c:pt idx="54">
                  <c:v>0.89356602664661</c:v>
                </c:pt>
                <c:pt idx="55">
                  <c:v>0.90510609974392298</c:v>
                </c:pt>
                <c:pt idx="56">
                  <c:v>0.91644479565883497</c:v>
                </c:pt>
                <c:pt idx="57">
                  <c:v>0.92760550725028501</c:v>
                </c:pt>
                <c:pt idx="58">
                  <c:v>0.93860943741290603</c:v>
                </c:pt>
                <c:pt idx="59">
                  <c:v>0.94947578327267002</c:v>
                </c:pt>
                <c:pt idx="60">
                  <c:v>0.96022191860519901</c:v>
                </c:pt>
                <c:pt idx="61">
                  <c:v>0.97086356872193202</c:v>
                </c:pt>
                <c:pt idx="62">
                  <c:v>0.98141497447010395</c:v>
                </c:pt>
                <c:pt idx="63">
                  <c:v>0.99188904364456099</c:v>
                </c:pt>
                <c:pt idx="64">
                  <c:v>1.0022974892146601</c:v>
                </c:pt>
                <c:pt idx="65">
                  <c:v>1.0126509544842199</c:v>
                </c:pt>
                <c:pt idx="66">
                  <c:v>1.0229591257425601</c:v>
                </c:pt>
                <c:pt idx="67">
                  <c:v>1.0332308332162901</c:v>
                </c:pt>
                <c:pt idx="68">
                  <c:v>1.04347414125576</c:v>
                </c:pt>
                <c:pt idx="69">
                  <c:v>1.0536964287306501</c:v>
                </c:pt>
                <c:pt idx="70">
                  <c:v>1.0639044605964001</c:v>
                </c:pt>
                <c:pt idx="71">
                  <c:v>1.07410445154861</c:v>
                </c:pt>
                <c:pt idx="72">
                  <c:v>1.0843021226194101</c:v>
                </c:pt>
                <c:pt idx="73">
                  <c:v>1.0945027514989101</c:v>
                </c:pt>
                <c:pt idx="74">
                  <c:v>1.10471121729057</c:v>
                </c:pt>
                <c:pt idx="75">
                  <c:v>1.11493204033777</c:v>
                </c:pt>
                <c:pt idx="76">
                  <c:v>1.1251694176896301</c:v>
                </c:pt>
                <c:pt idx="77">
                  <c:v>1.1354272547116</c:v>
                </c:pt>
                <c:pt idx="78">
                  <c:v>1.1457091932874</c:v>
                </c:pt>
                <c:pt idx="79">
                  <c:v>1.1560186370076</c:v>
                </c:pt>
                <c:pt idx="80">
                  <c:v>1.16635877369263</c:v>
                </c:pt>
                <c:pt idx="81">
                  <c:v>1.17673259555707</c:v>
                </c:pt>
                <c:pt idx="82">
                  <c:v>1.18714291728483</c:v>
                </c:pt>
                <c:pt idx="83">
                  <c:v>1.1975923922526801</c:v>
                </c:pt>
                <c:pt idx="84">
                  <c:v>1.20808352711098</c:v>
                </c:pt>
                <c:pt idx="85">
                  <c:v>1.2186186949053699</c:v>
                </c:pt>
                <c:pt idx="86">
                  <c:v>1.22920014690118</c:v>
                </c:pt>
                <c:pt idx="87">
                  <c:v>1.2398300232533199</c:v>
                </c:pt>
                <c:pt idx="88">
                  <c:v>1.2505103626469301</c:v>
                </c:pt>
                <c:pt idx="89">
                  <c:v>1.2612431110201501</c:v>
                </c:pt>
                <c:pt idx="90">
                  <c:v>1.27203012946651</c:v>
                </c:pt>
              </c:numCache>
            </c:numRef>
          </c:yVal>
          <c:smooth val="0"/>
          <c:extLst>
            <c:ext xmlns:c16="http://schemas.microsoft.com/office/drawing/2014/chart" uri="{C3380CC4-5D6E-409C-BE32-E72D297353CC}">
              <c16:uniqueId val="{00000001-4582-4D2B-A489-53BC039019B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xVal>
          <c:yVal>
            <c:numRef>
              <c:f>Microsoft_Excel_Worksheet1!$D$2:$D$10002</c:f>
              <c:numCache>
                <c:formatCode>General</c:formatCode>
                <c:ptCount val="10001"/>
                <c:pt idx="0">
                  <c:v>8.3840276653188699</c:v>
                </c:pt>
                <c:pt idx="1">
                  <c:v>7.0600848667901701</c:v>
                </c:pt>
                <c:pt idx="2">
                  <c:v>5.9453383158049196</c:v>
                </c:pt>
                <c:pt idx="3">
                  <c:v>5.0088701921435401</c:v>
                </c:pt>
                <c:pt idx="4">
                  <c:v>4.2253769491531799</c:v>
                </c:pt>
                <c:pt idx="5">
                  <c:v>3.5721289670290801</c:v>
                </c:pt>
                <c:pt idx="6">
                  <c:v>3.0289913711815699</c:v>
                </c:pt>
                <c:pt idx="7">
                  <c:v>2.5784045930221202</c:v>
                </c:pt>
                <c:pt idx="8">
                  <c:v>2.20525412150353</c:v>
                </c:pt>
                <c:pt idx="9">
                  <c:v>1.8966735137828401</c:v>
                </c:pt>
                <c:pt idx="10">
                  <c:v>1.6418138022642199</c:v>
                </c:pt>
                <c:pt idx="11">
                  <c:v>1.4316030255593</c:v>
                </c:pt>
                <c:pt idx="12">
                  <c:v>1.25851195207093</c:v>
                </c:pt>
                <c:pt idx="13">
                  <c:v>1.1163361289260201</c:v>
                </c:pt>
                <c:pt idx="14">
                  <c:v>1</c:v>
                </c:pt>
                <c:pt idx="15">
                  <c:v>0.99325014034602999</c:v>
                </c:pt>
                <c:pt idx="16">
                  <c:v>0.98811453322357501</c:v>
                </c:pt>
                <c:pt idx="17">
                  <c:v>0.98454232586150403</c:v>
                </c:pt>
                <c:pt idx="18">
                  <c:v>0.98249362644984695</c:v>
                </c:pt>
                <c:pt idx="19">
                  <c:v>0.98193940919535805</c:v>
                </c:pt>
                <c:pt idx="20">
                  <c:v>0.982861623803021</c:v>
                </c:pt>
                <c:pt idx="21">
                  <c:v>0.98525352078066197</c:v>
                </c:pt>
                <c:pt idx="22">
                  <c:v>0.98912020726319805</c:v>
                </c:pt>
                <c:pt idx="23">
                  <c:v>0.99447945018987205</c:v>
                </c:pt>
                <c:pt idx="24">
                  <c:v>1.00136274376876</c:v>
                </c:pt>
                <c:pt idx="25">
                  <c:v>1.00981665488344</c:v>
                </c:pt>
                <c:pt idx="26">
                  <c:v>1.01990445147241</c:v>
                </c:pt>
                <c:pt idx="27">
                  <c:v>1.03170800223198</c:v>
                </c:pt>
                <c:pt idx="28">
                  <c:v>1.0453299077784499</c:v>
                </c:pt>
                <c:pt idx="29">
                  <c:v>1.06089577965</c:v>
                </c:pt>
                <c:pt idx="30">
                  <c:v>1.07855652045152</c:v>
                </c:pt>
                <c:pt idx="31">
                  <c:v>1.0984903740776699</c:v>
                </c:pt>
                <c:pt idx="32">
                  <c:v>1.1209044118376099</c:v>
                </c:pt>
                <c:pt idx="33">
                  <c:v>1.14603500924775</c:v>
                </c:pt>
                <c:pt idx="34">
                  <c:v>1.17414677210455</c:v>
                </c:pt>
                <c:pt idx="35">
                  <c:v>1.20552932546906</c:v>
                </c:pt>
                <c:pt idx="36">
                  <c:v>1.24049143008005</c:v>
                </c:pt>
                <c:pt idx="37">
                  <c:v>1.27935207551706</c:v>
                </c:pt>
                <c:pt idx="38">
                  <c:v>1.3224285252367001</c:v>
                </c:pt>
                <c:pt idx="39">
                  <c:v>1.3700217079261101</c:v>
                </c:pt>
                <c:pt idx="40">
                  <c:v>1.4223997564071</c:v>
                </c:pt>
                <c:pt idx="41">
                  <c:v>1.47978075663424</c:v>
                </c:pt>
                <c:pt idx="42">
                  <c:v>1.5423157873142801</c:v>
                </c:pt>
                <c:pt idx="43">
                  <c:v>1.61007310065168</c:v>
                </c:pt>
                <c:pt idx="44">
                  <c:v>1.6830810866181001</c:v>
                </c:pt>
                <c:pt idx="45">
                  <c:v>1.76152879659493</c:v>
                </c:pt>
                <c:pt idx="46">
                  <c:v>1.8456624308898</c:v>
                </c:pt>
                <c:pt idx="47">
                  <c:v>1.9357413337362801</c:v>
                </c:pt>
                <c:pt idx="48">
                  <c:v>2.03204107788638</c:v>
                </c:pt>
                <c:pt idx="49">
                  <c:v>2.1348560962605001</c:v>
                </c:pt>
                <c:pt idx="50">
                  <c:v>2.2445019189821398</c:v>
                </c:pt>
                <c:pt idx="51">
                  <c:v>2.3613170971218498</c:v>
                </c:pt>
                <c:pt idx="52">
                  <c:v>2.48566489885844</c:v>
                </c:pt>
                <c:pt idx="53">
                  <c:v>2.6179348573513601</c:v>
                </c:pt>
                <c:pt idx="54">
                  <c:v>2.7585442382376399</c:v>
                </c:pt>
                <c:pt idx="55">
                  <c:v>2.90793948207161</c:v>
                </c:pt>
                <c:pt idx="56">
                  <c:v>3.06659766529144</c:v>
                </c:pt>
                <c:pt idx="57">
                  <c:v>3.2350280133568599</c:v>
                </c:pt>
                <c:pt idx="58">
                  <c:v>3.41377349179889</c:v>
                </c:pt>
                <c:pt idx="59">
                  <c:v>3.60341249493549</c:v>
                </c:pt>
                <c:pt idx="60">
                  <c:v>3.8045606476553799</c:v>
                </c:pt>
                <c:pt idx="61">
                  <c:v>4.01787273264235</c:v>
                </c:pt>
                <c:pt idx="62">
                  <c:v>4.24404475340428</c:v>
                </c:pt>
                <c:pt idx="63">
                  <c:v>4.4838161422367699</c:v>
                </c:pt>
                <c:pt idx="64">
                  <c:v>4.7379721215872497</c:v>
                </c:pt>
                <c:pt idx="65">
                  <c:v>5.00734622703966</c:v>
                </c:pt>
                <c:pt idx="66">
                  <c:v>5.2928230001946899</c:v>
                </c:pt>
                <c:pt idx="67">
                  <c:v>5.59534085999453</c:v>
                </c:pt>
                <c:pt idx="68">
                  <c:v>5.9158951614747801</c:v>
                </c:pt>
                <c:pt idx="69">
                  <c:v>6.2555414514742704</c:v>
                </c:pt>
                <c:pt idx="70">
                  <c:v>6.6153989314708204</c:v>
                </c:pt>
                <c:pt idx="71">
                  <c:v>6.9966541384198502</c:v>
                </c:pt>
                <c:pt idx="72">
                  <c:v>7.4005648552344603</c:v>
                </c:pt>
                <c:pt idx="73">
                  <c:v>7.8284642633628003</c:v>
                </c:pt>
                <c:pt idx="74">
                  <c:v>8.2817653507774995</c:v>
                </c:pt>
                <c:pt idx="75">
                  <c:v>8.7619655896006901</c:v>
                </c:pt>
                <c:pt idx="76">
                  <c:v>9.2706518985380999</c:v>
                </c:pt>
                <c:pt idx="77">
                  <c:v>9.80950590629954</c:v>
                </c:pt>
                <c:pt idx="78">
                  <c:v>10.3803095332279</c:v>
                </c:pt>
                <c:pt idx="79">
                  <c:v>10.9849509094686</c:v>
                </c:pt>
                <c:pt idx="80">
                  <c:v>11.625430649167701</c:v>
                </c:pt>
                <c:pt idx="81">
                  <c:v>12.3038685014106</c:v>
                </c:pt>
                <c:pt idx="82">
                  <c:v>13.0225103998999</c:v>
                </c:pt>
                <c:pt idx="83">
                  <c:v>13.783735934728901</c:v>
                </c:pt>
                <c:pt idx="84">
                  <c:v>14.5900662710395</c:v>
                </c:pt>
                <c:pt idx="85">
                  <c:v>15.444172540865701</c:v>
                </c:pt>
                <c:pt idx="86">
                  <c:v>16.348884736059201</c:v>
                </c:pt>
                <c:pt idx="87">
                  <c:v>17.3072011318915</c:v>
                </c:pt>
                <c:pt idx="88">
                  <c:v>18.322298272695001</c:v>
                </c:pt>
                <c:pt idx="89">
                  <c:v>19.3975415528162</c:v>
                </c:pt>
                <c:pt idx="90">
                  <c:v>20.536496428138499</c:v>
                </c:pt>
              </c:numCache>
            </c:numRef>
          </c:yVal>
          <c:smooth val="1"/>
          <c:extLst>
            <c:ext xmlns:c16="http://schemas.microsoft.com/office/drawing/2014/chart" uri="{C3380CC4-5D6E-409C-BE32-E72D297353CC}">
              <c16:uniqueId val="{00000002-4582-4D2B-A489-53BC039019B7}"/>
            </c:ext>
          </c:extLst>
        </c:ser>
        <c:dLbls>
          <c:showLegendKey val="0"/>
          <c:showVal val="0"/>
          <c:showCatName val="0"/>
          <c:showSerName val="0"/>
          <c:showPercent val="0"/>
          <c:showBubbleSize val="0"/>
        </c:dLbls>
        <c:axId val="554661456"/>
        <c:axId val="554660672"/>
      </c:scatterChart>
      <c:valAx>
        <c:axId val="554661456"/>
        <c:scaling>
          <c:orientation val="minMax"/>
          <c:max val="45"/>
          <c:min val="5"/>
        </c:scaling>
        <c:delete val="0"/>
        <c:axPos val="b"/>
        <c:title>
          <c:tx>
            <c:rich>
              <a:bodyPr/>
              <a:lstStyle/>
              <a:p>
                <a:pPr>
                  <a:defRPr sz="1700">
                    <a:solidFill>
                      <a:schemeClr val="bg2"/>
                    </a:solidFill>
                  </a:defRPr>
                </a:pPr>
                <a:r>
                  <a:rPr lang="en-US" sz="1700">
                    <a:solidFill>
                      <a:schemeClr val="bg2"/>
                    </a:solidFill>
                  </a:rPr>
                  <a:t>Donor age </a:t>
                </a:r>
                <a:r>
                  <a:rPr lang="en-US" sz="1700" baseline="0">
                    <a:solidFill>
                      <a:schemeClr val="bg2"/>
                    </a:solidFill>
                  </a:rPr>
                  <a:t>(</a:t>
                </a:r>
                <a:r>
                  <a:rPr lang="en-US" sz="1700" b="1" i="0" u="none" strike="noStrike" kern="1200" baseline="0">
                    <a:solidFill>
                      <a:schemeClr val="bg2"/>
                    </a:solidFill>
                  </a:rPr>
                  <a:t>years</a:t>
                </a:r>
                <a:r>
                  <a:rPr lang="en-US" sz="1700" baseline="0">
                    <a:solidFill>
                      <a:schemeClr val="bg2"/>
                    </a:solidFill>
                  </a:rPr>
                  <a:t>)</a:t>
                </a:r>
                <a:endParaRPr lang="en-US" sz="170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minorUnit val="1"/>
      </c:valAx>
      <c:valAx>
        <c:axId val="554660672"/>
        <c:scaling>
          <c:orientation val="minMax"/>
          <c:max val="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a:solidFill>
                      <a:schemeClr val="bg2"/>
                    </a:solidFill>
                  </a:rPr>
                  <a:t>Hazard Ratio</a:t>
                </a:r>
              </a:p>
            </c:rich>
          </c:tx>
          <c:layout>
            <c:manualLayout>
              <c:xMode val="edge"/>
              <c:yMode val="edge"/>
              <c:x val="1.2596536228425992E-2"/>
              <c:y val="0.28439700546908281"/>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17896143630528E-2"/>
          <c:y val="2.473265013740782E-2"/>
          <c:w val="0.89554283488292996"/>
          <c:h val="0.80315830060368709"/>
        </c:manualLayout>
      </c:layout>
      <c:barChart>
        <c:barDir val="col"/>
        <c:grouping val="stacked"/>
        <c:varyColors val="0"/>
        <c:ser>
          <c:idx val="0"/>
          <c:order val="0"/>
          <c:tx>
            <c:strRef>
              <c:f>Sheet1!$B$1</c:f>
              <c:strCache>
                <c:ptCount val="1"/>
                <c:pt idx="0">
                  <c:v>CHD</c:v>
                </c:pt>
              </c:strCache>
            </c:strRef>
          </c:tx>
          <c:spPr>
            <a:solidFill>
              <a:srgbClr val="00B0F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49</c:v>
                </c:pt>
                <c:pt idx="1">
                  <c:v>61</c:v>
                </c:pt>
                <c:pt idx="2">
                  <c:v>51</c:v>
                </c:pt>
                <c:pt idx="3">
                  <c:v>57</c:v>
                </c:pt>
                <c:pt idx="4">
                  <c:v>41</c:v>
                </c:pt>
                <c:pt idx="5">
                  <c:v>40</c:v>
                </c:pt>
                <c:pt idx="6">
                  <c:v>58</c:v>
                </c:pt>
                <c:pt idx="7">
                  <c:v>38</c:v>
                </c:pt>
                <c:pt idx="8">
                  <c:v>48</c:v>
                </c:pt>
                <c:pt idx="9">
                  <c:v>72</c:v>
                </c:pt>
                <c:pt idx="10">
                  <c:v>61</c:v>
                </c:pt>
                <c:pt idx="11">
                  <c:v>44</c:v>
                </c:pt>
                <c:pt idx="12">
                  <c:v>64</c:v>
                </c:pt>
                <c:pt idx="13">
                  <c:v>71</c:v>
                </c:pt>
                <c:pt idx="14">
                  <c:v>74</c:v>
                </c:pt>
                <c:pt idx="15">
                  <c:v>49</c:v>
                </c:pt>
                <c:pt idx="16">
                  <c:v>50</c:v>
                </c:pt>
                <c:pt idx="17">
                  <c:v>56</c:v>
                </c:pt>
                <c:pt idx="18">
                  <c:v>79</c:v>
                </c:pt>
                <c:pt idx="19">
                  <c:v>83</c:v>
                </c:pt>
                <c:pt idx="20">
                  <c:v>87</c:v>
                </c:pt>
                <c:pt idx="21">
                  <c:v>91</c:v>
                </c:pt>
                <c:pt idx="22">
                  <c:v>101</c:v>
                </c:pt>
                <c:pt idx="23">
                  <c:v>94</c:v>
                </c:pt>
                <c:pt idx="24">
                  <c:v>100</c:v>
                </c:pt>
                <c:pt idx="25">
                  <c:v>114</c:v>
                </c:pt>
                <c:pt idx="26">
                  <c:v>142</c:v>
                </c:pt>
                <c:pt idx="27">
                  <c:v>168</c:v>
                </c:pt>
                <c:pt idx="28">
                  <c:v>144</c:v>
                </c:pt>
                <c:pt idx="29">
                  <c:v>164</c:v>
                </c:pt>
                <c:pt idx="30">
                  <c:v>200</c:v>
                </c:pt>
                <c:pt idx="31">
                  <c:v>229</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NICM</c:v>
                </c:pt>
              </c:strCache>
            </c:strRef>
          </c:tx>
          <c:spPr>
            <a:solidFill>
              <a:srgbClr val="7ABC32"/>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1039</c:v>
                </c:pt>
                <c:pt idx="1">
                  <c:v>1023</c:v>
                </c:pt>
                <c:pt idx="2">
                  <c:v>1122</c:v>
                </c:pt>
                <c:pt idx="3">
                  <c:v>1082</c:v>
                </c:pt>
                <c:pt idx="4">
                  <c:v>1035</c:v>
                </c:pt>
                <c:pt idx="5">
                  <c:v>1037</c:v>
                </c:pt>
                <c:pt idx="6">
                  <c:v>1055</c:v>
                </c:pt>
                <c:pt idx="7">
                  <c:v>1050</c:v>
                </c:pt>
                <c:pt idx="8">
                  <c:v>1002</c:v>
                </c:pt>
                <c:pt idx="9">
                  <c:v>1002</c:v>
                </c:pt>
                <c:pt idx="10">
                  <c:v>926</c:v>
                </c:pt>
                <c:pt idx="11">
                  <c:v>937</c:v>
                </c:pt>
                <c:pt idx="12">
                  <c:v>967</c:v>
                </c:pt>
                <c:pt idx="13">
                  <c:v>977</c:v>
                </c:pt>
                <c:pt idx="14">
                  <c:v>1032</c:v>
                </c:pt>
                <c:pt idx="15">
                  <c:v>1056</c:v>
                </c:pt>
                <c:pt idx="16">
                  <c:v>1026</c:v>
                </c:pt>
                <c:pt idx="17">
                  <c:v>1019</c:v>
                </c:pt>
                <c:pt idx="18">
                  <c:v>1041</c:v>
                </c:pt>
                <c:pt idx="19">
                  <c:v>1102</c:v>
                </c:pt>
                <c:pt idx="20">
                  <c:v>1147</c:v>
                </c:pt>
                <c:pt idx="21">
                  <c:v>1244</c:v>
                </c:pt>
                <c:pt idx="22">
                  <c:v>1332</c:v>
                </c:pt>
                <c:pt idx="23">
                  <c:v>1489</c:v>
                </c:pt>
                <c:pt idx="24">
                  <c:v>1737</c:v>
                </c:pt>
                <c:pt idx="25">
                  <c:v>1802</c:v>
                </c:pt>
                <c:pt idx="26">
                  <c:v>1774</c:v>
                </c:pt>
                <c:pt idx="27">
                  <c:v>1895</c:v>
                </c:pt>
                <c:pt idx="28">
                  <c:v>2026</c:v>
                </c:pt>
                <c:pt idx="29">
                  <c:v>1971</c:v>
                </c:pt>
                <c:pt idx="30">
                  <c:v>2253</c:v>
                </c:pt>
                <c:pt idx="31">
                  <c:v>2448</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HCM</c:v>
                </c:pt>
              </c:strCache>
            </c:strRef>
          </c:tx>
          <c:spPr>
            <a:solidFill>
              <a:srgbClr val="E2AC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Cache>
                <c:formatCode>General</c:formatCode>
                <c:ptCount val="32"/>
                <c:pt idx="0">
                  <c:v>11</c:v>
                </c:pt>
                <c:pt idx="1">
                  <c:v>31</c:v>
                </c:pt>
                <c:pt idx="2">
                  <c:v>21</c:v>
                </c:pt>
                <c:pt idx="3">
                  <c:v>26</c:v>
                </c:pt>
                <c:pt idx="4">
                  <c:v>27</c:v>
                </c:pt>
                <c:pt idx="5">
                  <c:v>21</c:v>
                </c:pt>
                <c:pt idx="6">
                  <c:v>30</c:v>
                </c:pt>
                <c:pt idx="7">
                  <c:v>27</c:v>
                </c:pt>
                <c:pt idx="8">
                  <c:v>30</c:v>
                </c:pt>
                <c:pt idx="9">
                  <c:v>50</c:v>
                </c:pt>
                <c:pt idx="10">
                  <c:v>43</c:v>
                </c:pt>
                <c:pt idx="11">
                  <c:v>54</c:v>
                </c:pt>
                <c:pt idx="12">
                  <c:v>53</c:v>
                </c:pt>
                <c:pt idx="13">
                  <c:v>57</c:v>
                </c:pt>
                <c:pt idx="14">
                  <c:v>57</c:v>
                </c:pt>
                <c:pt idx="15">
                  <c:v>63</c:v>
                </c:pt>
                <c:pt idx="16">
                  <c:v>55</c:v>
                </c:pt>
                <c:pt idx="17">
                  <c:v>57</c:v>
                </c:pt>
                <c:pt idx="18">
                  <c:v>47</c:v>
                </c:pt>
                <c:pt idx="19">
                  <c:v>72</c:v>
                </c:pt>
                <c:pt idx="20">
                  <c:v>63</c:v>
                </c:pt>
                <c:pt idx="21">
                  <c:v>56</c:v>
                </c:pt>
                <c:pt idx="22">
                  <c:v>75</c:v>
                </c:pt>
                <c:pt idx="23">
                  <c:v>94</c:v>
                </c:pt>
                <c:pt idx="24">
                  <c:v>115</c:v>
                </c:pt>
                <c:pt idx="25">
                  <c:v>129</c:v>
                </c:pt>
                <c:pt idx="26">
                  <c:v>170</c:v>
                </c:pt>
                <c:pt idx="27">
                  <c:v>129</c:v>
                </c:pt>
                <c:pt idx="28">
                  <c:v>146</c:v>
                </c:pt>
                <c:pt idx="29">
                  <c:v>163</c:v>
                </c:pt>
                <c:pt idx="30">
                  <c:v>180</c:v>
                </c:pt>
                <c:pt idx="31">
                  <c:v>198</c:v>
                </c:pt>
              </c:numCache>
            </c:numRef>
          </c:val>
          <c:extLst>
            <c:ext xmlns:c16="http://schemas.microsoft.com/office/drawing/2014/chart" uri="{C3380CC4-5D6E-409C-BE32-E72D297353CC}">
              <c16:uniqueId val="{00000002-F152-4D88-8C65-B84EFBC09CB8}"/>
            </c:ext>
          </c:extLst>
        </c:ser>
        <c:ser>
          <c:idx val="3"/>
          <c:order val="3"/>
          <c:tx>
            <c:strRef>
              <c:f>Sheet1!$E$1</c:f>
              <c:strCache>
                <c:ptCount val="1"/>
                <c:pt idx="0">
                  <c:v>ICM</c:v>
                </c:pt>
              </c:strCache>
            </c:strRef>
          </c:tx>
          <c:spPr>
            <a:solidFill>
              <a:srgbClr val="C00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Sheet1!$E$2:$E$33</c:f>
              <c:numCache>
                <c:formatCode>General</c:formatCode>
                <c:ptCount val="32"/>
                <c:pt idx="0">
                  <c:v>1038</c:v>
                </c:pt>
                <c:pt idx="1">
                  <c:v>1154</c:v>
                </c:pt>
                <c:pt idx="2">
                  <c:v>1180</c:v>
                </c:pt>
                <c:pt idx="3">
                  <c:v>1252</c:v>
                </c:pt>
                <c:pt idx="4">
                  <c:v>1240</c:v>
                </c:pt>
                <c:pt idx="5">
                  <c:v>1216</c:v>
                </c:pt>
                <c:pt idx="6">
                  <c:v>1254</c:v>
                </c:pt>
                <c:pt idx="7">
                  <c:v>1138</c:v>
                </c:pt>
                <c:pt idx="8">
                  <c:v>1152</c:v>
                </c:pt>
                <c:pt idx="9">
                  <c:v>1087</c:v>
                </c:pt>
                <c:pt idx="10">
                  <c:v>1088</c:v>
                </c:pt>
                <c:pt idx="11">
                  <c:v>1001</c:v>
                </c:pt>
                <c:pt idx="12">
                  <c:v>887</c:v>
                </c:pt>
                <c:pt idx="13">
                  <c:v>916</c:v>
                </c:pt>
                <c:pt idx="14">
                  <c:v>912</c:v>
                </c:pt>
                <c:pt idx="15">
                  <c:v>891</c:v>
                </c:pt>
                <c:pt idx="16">
                  <c:v>841</c:v>
                </c:pt>
                <c:pt idx="17">
                  <c:v>831</c:v>
                </c:pt>
                <c:pt idx="18">
                  <c:v>874</c:v>
                </c:pt>
                <c:pt idx="19">
                  <c:v>810</c:v>
                </c:pt>
                <c:pt idx="20">
                  <c:v>877</c:v>
                </c:pt>
                <c:pt idx="21">
                  <c:v>863</c:v>
                </c:pt>
                <c:pt idx="22">
                  <c:v>914</c:v>
                </c:pt>
                <c:pt idx="23">
                  <c:v>931</c:v>
                </c:pt>
                <c:pt idx="24">
                  <c:v>1020</c:v>
                </c:pt>
                <c:pt idx="25">
                  <c:v>947</c:v>
                </c:pt>
                <c:pt idx="26">
                  <c:v>1039</c:v>
                </c:pt>
                <c:pt idx="27">
                  <c:v>969</c:v>
                </c:pt>
                <c:pt idx="28">
                  <c:v>977</c:v>
                </c:pt>
                <c:pt idx="29">
                  <c:v>1113</c:v>
                </c:pt>
                <c:pt idx="30">
                  <c:v>1058</c:v>
                </c:pt>
                <c:pt idx="31">
                  <c:v>1275</c:v>
                </c:pt>
              </c:numCache>
            </c:numRef>
          </c:val>
          <c:extLst>
            <c:ext xmlns:c16="http://schemas.microsoft.com/office/drawing/2014/chart" uri="{C3380CC4-5D6E-409C-BE32-E72D297353CC}">
              <c16:uniqueId val="{00000003-F152-4D88-8C65-B84EFBC09CB8}"/>
            </c:ext>
          </c:extLst>
        </c:ser>
        <c:ser>
          <c:idx val="4"/>
          <c:order val="4"/>
          <c:tx>
            <c:strRef>
              <c:f>Sheet1!$F$1</c:f>
              <c:strCache>
                <c:ptCount val="1"/>
                <c:pt idx="0">
                  <c:v>RICM</c:v>
                </c:pt>
              </c:strCache>
            </c:strRef>
          </c:tx>
          <c:spPr>
            <a:solidFill>
              <a:srgbClr val="FF66FF"/>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Sheet1!$F$2:$F$33</c:f>
              <c:numCache>
                <c:formatCode>General</c:formatCode>
                <c:ptCount val="32"/>
                <c:pt idx="0">
                  <c:v>19</c:v>
                </c:pt>
                <c:pt idx="1">
                  <c:v>19</c:v>
                </c:pt>
                <c:pt idx="2">
                  <c:v>18</c:v>
                </c:pt>
                <c:pt idx="3">
                  <c:v>13</c:v>
                </c:pt>
                <c:pt idx="4">
                  <c:v>25</c:v>
                </c:pt>
                <c:pt idx="5">
                  <c:v>32</c:v>
                </c:pt>
                <c:pt idx="6">
                  <c:v>27</c:v>
                </c:pt>
                <c:pt idx="7">
                  <c:v>29</c:v>
                </c:pt>
                <c:pt idx="8">
                  <c:v>22</c:v>
                </c:pt>
                <c:pt idx="9">
                  <c:v>28</c:v>
                </c:pt>
                <c:pt idx="10">
                  <c:v>32</c:v>
                </c:pt>
                <c:pt idx="11">
                  <c:v>38</c:v>
                </c:pt>
                <c:pt idx="12">
                  <c:v>21</c:v>
                </c:pt>
                <c:pt idx="13">
                  <c:v>23</c:v>
                </c:pt>
                <c:pt idx="14">
                  <c:v>27</c:v>
                </c:pt>
                <c:pt idx="15">
                  <c:v>34</c:v>
                </c:pt>
                <c:pt idx="16">
                  <c:v>32</c:v>
                </c:pt>
                <c:pt idx="17">
                  <c:v>32</c:v>
                </c:pt>
                <c:pt idx="18">
                  <c:v>43</c:v>
                </c:pt>
                <c:pt idx="19">
                  <c:v>33</c:v>
                </c:pt>
                <c:pt idx="20">
                  <c:v>43</c:v>
                </c:pt>
                <c:pt idx="21">
                  <c:v>37</c:v>
                </c:pt>
                <c:pt idx="22">
                  <c:v>57</c:v>
                </c:pt>
                <c:pt idx="23">
                  <c:v>42</c:v>
                </c:pt>
                <c:pt idx="24">
                  <c:v>46</c:v>
                </c:pt>
                <c:pt idx="25">
                  <c:v>49</c:v>
                </c:pt>
                <c:pt idx="26">
                  <c:v>50</c:v>
                </c:pt>
                <c:pt idx="27">
                  <c:v>53</c:v>
                </c:pt>
                <c:pt idx="28">
                  <c:v>42</c:v>
                </c:pt>
                <c:pt idx="29">
                  <c:v>49</c:v>
                </c:pt>
                <c:pt idx="30">
                  <c:v>64</c:v>
                </c:pt>
                <c:pt idx="31">
                  <c:v>122</c:v>
                </c:pt>
              </c:numCache>
            </c:numRef>
          </c:val>
          <c:extLst>
            <c:ext xmlns:c16="http://schemas.microsoft.com/office/drawing/2014/chart" uri="{C3380CC4-5D6E-409C-BE32-E72D297353CC}">
              <c16:uniqueId val="{00000004-F152-4D88-8C65-B84EFBC09CB8}"/>
            </c:ext>
          </c:extLst>
        </c:ser>
        <c:ser>
          <c:idx val="5"/>
          <c:order val="5"/>
          <c:tx>
            <c:strRef>
              <c:f>Sheet1!$G$1</c:f>
              <c:strCache>
                <c:ptCount val="1"/>
                <c:pt idx="0">
                  <c:v>VCM</c:v>
                </c:pt>
              </c:strCache>
            </c:strRef>
          </c:tx>
          <c:spPr>
            <a:solidFill>
              <a:srgbClr val="0038A8"/>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Sheet1!$G$2:$G$33</c:f>
              <c:numCache>
                <c:formatCode>General</c:formatCode>
                <c:ptCount val="32"/>
                <c:pt idx="0">
                  <c:v>94</c:v>
                </c:pt>
                <c:pt idx="1">
                  <c:v>98</c:v>
                </c:pt>
                <c:pt idx="2">
                  <c:v>89</c:v>
                </c:pt>
                <c:pt idx="3">
                  <c:v>70</c:v>
                </c:pt>
                <c:pt idx="4">
                  <c:v>83</c:v>
                </c:pt>
                <c:pt idx="5">
                  <c:v>87</c:v>
                </c:pt>
                <c:pt idx="6">
                  <c:v>90</c:v>
                </c:pt>
                <c:pt idx="7">
                  <c:v>63</c:v>
                </c:pt>
                <c:pt idx="8">
                  <c:v>80</c:v>
                </c:pt>
                <c:pt idx="9">
                  <c:v>72</c:v>
                </c:pt>
                <c:pt idx="10">
                  <c:v>64</c:v>
                </c:pt>
                <c:pt idx="11">
                  <c:v>62</c:v>
                </c:pt>
                <c:pt idx="12">
                  <c:v>72</c:v>
                </c:pt>
                <c:pt idx="13">
                  <c:v>80</c:v>
                </c:pt>
                <c:pt idx="14">
                  <c:v>74</c:v>
                </c:pt>
                <c:pt idx="15">
                  <c:v>58</c:v>
                </c:pt>
                <c:pt idx="16">
                  <c:v>54</c:v>
                </c:pt>
                <c:pt idx="17">
                  <c:v>58</c:v>
                </c:pt>
                <c:pt idx="18">
                  <c:v>57</c:v>
                </c:pt>
                <c:pt idx="19">
                  <c:v>43</c:v>
                </c:pt>
                <c:pt idx="20">
                  <c:v>33</c:v>
                </c:pt>
                <c:pt idx="21">
                  <c:v>62</c:v>
                </c:pt>
                <c:pt idx="22">
                  <c:v>47</c:v>
                </c:pt>
                <c:pt idx="23">
                  <c:v>36</c:v>
                </c:pt>
                <c:pt idx="24">
                  <c:v>49</c:v>
                </c:pt>
                <c:pt idx="25">
                  <c:v>47</c:v>
                </c:pt>
                <c:pt idx="26">
                  <c:v>53</c:v>
                </c:pt>
                <c:pt idx="27">
                  <c:v>55</c:v>
                </c:pt>
                <c:pt idx="28">
                  <c:v>53</c:v>
                </c:pt>
                <c:pt idx="29">
                  <c:v>30</c:v>
                </c:pt>
                <c:pt idx="30">
                  <c:v>53</c:v>
                </c:pt>
                <c:pt idx="31">
                  <c:v>67</c:v>
                </c:pt>
              </c:numCache>
            </c:numRef>
          </c:val>
          <c:extLst>
            <c:ext xmlns:c16="http://schemas.microsoft.com/office/drawing/2014/chart" uri="{C3380CC4-5D6E-409C-BE32-E72D297353CC}">
              <c16:uniqueId val="{00000005-F152-4D88-8C65-B84EFBC09CB8}"/>
            </c:ext>
          </c:extLst>
        </c:ser>
        <c:ser>
          <c:idx val="6"/>
          <c:order val="6"/>
          <c:tx>
            <c:strRef>
              <c:f>Sheet1!$H$1</c:f>
              <c:strCache>
                <c:ptCount val="1"/>
                <c:pt idx="0">
                  <c:v>Retransplant</c:v>
                </c:pt>
              </c:strCache>
            </c:strRef>
          </c:tx>
          <c:spPr>
            <a:solidFill>
              <a:srgbClr val="F0EA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Sheet1!$H$2:$H$33</c:f>
              <c:numCache>
                <c:formatCode>General</c:formatCode>
                <c:ptCount val="32"/>
                <c:pt idx="0">
                  <c:v>63</c:v>
                </c:pt>
                <c:pt idx="1">
                  <c:v>65</c:v>
                </c:pt>
                <c:pt idx="2">
                  <c:v>53</c:v>
                </c:pt>
                <c:pt idx="3">
                  <c:v>53</c:v>
                </c:pt>
                <c:pt idx="4">
                  <c:v>53</c:v>
                </c:pt>
                <c:pt idx="5">
                  <c:v>57</c:v>
                </c:pt>
                <c:pt idx="6">
                  <c:v>82</c:v>
                </c:pt>
                <c:pt idx="7">
                  <c:v>70</c:v>
                </c:pt>
                <c:pt idx="8">
                  <c:v>60</c:v>
                </c:pt>
                <c:pt idx="9">
                  <c:v>59</c:v>
                </c:pt>
                <c:pt idx="10">
                  <c:v>62</c:v>
                </c:pt>
                <c:pt idx="11">
                  <c:v>54</c:v>
                </c:pt>
                <c:pt idx="12">
                  <c:v>65</c:v>
                </c:pt>
                <c:pt idx="13">
                  <c:v>78</c:v>
                </c:pt>
                <c:pt idx="14">
                  <c:v>72</c:v>
                </c:pt>
                <c:pt idx="15">
                  <c:v>77</c:v>
                </c:pt>
                <c:pt idx="16">
                  <c:v>64</c:v>
                </c:pt>
                <c:pt idx="17">
                  <c:v>67</c:v>
                </c:pt>
                <c:pt idx="18">
                  <c:v>73</c:v>
                </c:pt>
                <c:pt idx="19">
                  <c:v>86</c:v>
                </c:pt>
                <c:pt idx="20">
                  <c:v>69</c:v>
                </c:pt>
                <c:pt idx="21">
                  <c:v>88</c:v>
                </c:pt>
                <c:pt idx="22">
                  <c:v>83</c:v>
                </c:pt>
                <c:pt idx="23">
                  <c:v>69</c:v>
                </c:pt>
                <c:pt idx="24">
                  <c:v>70</c:v>
                </c:pt>
                <c:pt idx="25">
                  <c:v>82</c:v>
                </c:pt>
                <c:pt idx="26">
                  <c:v>101</c:v>
                </c:pt>
                <c:pt idx="27">
                  <c:v>97</c:v>
                </c:pt>
                <c:pt idx="28">
                  <c:v>108</c:v>
                </c:pt>
                <c:pt idx="29">
                  <c:v>95</c:v>
                </c:pt>
                <c:pt idx="30">
                  <c:v>116</c:v>
                </c:pt>
                <c:pt idx="31">
                  <c:v>128</c:v>
                </c:pt>
              </c:numCache>
            </c:numRef>
          </c:val>
          <c:extLst>
            <c:ext xmlns:c16="http://schemas.microsoft.com/office/drawing/2014/chart" uri="{C3380CC4-5D6E-409C-BE32-E72D297353CC}">
              <c16:uniqueId val="{00000007-F152-4D88-8C65-B84EFBC09CB8}"/>
            </c:ext>
          </c:extLst>
        </c:ser>
        <c:ser>
          <c:idx val="7"/>
          <c:order val="7"/>
          <c:tx>
            <c:strRef>
              <c:f>Sheet1!$I$1</c:f>
              <c:strCache>
                <c:ptCount val="1"/>
                <c:pt idx="0">
                  <c:v>Other</c:v>
                </c:pt>
              </c:strCache>
            </c:strRef>
          </c:tx>
          <c:spPr>
            <a:solidFill>
              <a:schemeClr val="accent2">
                <a:lumMod val="60000"/>
              </a:schemeClr>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Sheet1!$I$2:$I$33</c:f>
              <c:numCache>
                <c:formatCode>General</c:formatCode>
                <c:ptCount val="32"/>
                <c:pt idx="0">
                  <c:v>76</c:v>
                </c:pt>
                <c:pt idx="1">
                  <c:v>84</c:v>
                </c:pt>
                <c:pt idx="2">
                  <c:v>72</c:v>
                </c:pt>
                <c:pt idx="3">
                  <c:v>148</c:v>
                </c:pt>
                <c:pt idx="4">
                  <c:v>186</c:v>
                </c:pt>
                <c:pt idx="5">
                  <c:v>169</c:v>
                </c:pt>
                <c:pt idx="6">
                  <c:v>149</c:v>
                </c:pt>
                <c:pt idx="7">
                  <c:v>140</c:v>
                </c:pt>
                <c:pt idx="8">
                  <c:v>118</c:v>
                </c:pt>
                <c:pt idx="9">
                  <c:v>120</c:v>
                </c:pt>
                <c:pt idx="10">
                  <c:v>119</c:v>
                </c:pt>
                <c:pt idx="11">
                  <c:v>111</c:v>
                </c:pt>
                <c:pt idx="12">
                  <c:v>137</c:v>
                </c:pt>
                <c:pt idx="13">
                  <c:v>121</c:v>
                </c:pt>
                <c:pt idx="14">
                  <c:v>148</c:v>
                </c:pt>
                <c:pt idx="15">
                  <c:v>131</c:v>
                </c:pt>
                <c:pt idx="16">
                  <c:v>178</c:v>
                </c:pt>
                <c:pt idx="17">
                  <c:v>202</c:v>
                </c:pt>
                <c:pt idx="18">
                  <c:v>224</c:v>
                </c:pt>
                <c:pt idx="19">
                  <c:v>189</c:v>
                </c:pt>
                <c:pt idx="20">
                  <c:v>192</c:v>
                </c:pt>
                <c:pt idx="21">
                  <c:v>218</c:v>
                </c:pt>
                <c:pt idx="22">
                  <c:v>484</c:v>
                </c:pt>
                <c:pt idx="23">
                  <c:v>528</c:v>
                </c:pt>
                <c:pt idx="24">
                  <c:v>556</c:v>
                </c:pt>
                <c:pt idx="25">
                  <c:v>613</c:v>
                </c:pt>
                <c:pt idx="26">
                  <c:v>595</c:v>
                </c:pt>
                <c:pt idx="27">
                  <c:v>676</c:v>
                </c:pt>
                <c:pt idx="28">
                  <c:v>564</c:v>
                </c:pt>
                <c:pt idx="29">
                  <c:v>623</c:v>
                </c:pt>
                <c:pt idx="30">
                  <c:v>646</c:v>
                </c:pt>
                <c:pt idx="31">
                  <c:v>763</c:v>
                </c:pt>
              </c:numCache>
            </c:numRef>
          </c:val>
          <c:extLst>
            <c:ext xmlns:c16="http://schemas.microsoft.com/office/drawing/2014/chart" uri="{C3380CC4-5D6E-409C-BE32-E72D297353CC}">
              <c16:uniqueId val="{00000008-F152-4D88-8C65-B84EFBC09CB8}"/>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70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6669244349688047E-3"/>
              <c:y val="0.1899316443870420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0"/>
      </c:valAx>
      <c:spPr>
        <a:solidFill>
          <a:schemeClr val="tx1"/>
        </a:solidFill>
        <a:ln>
          <a:solidFill>
            <a:schemeClr val="bg2"/>
          </a:solidFill>
        </a:ln>
        <a:effectLst/>
      </c:spPr>
    </c:plotArea>
    <c:legend>
      <c:legendPos val="t"/>
      <c:layout>
        <c:manualLayout>
          <c:xMode val="edge"/>
          <c:yMode val="edge"/>
          <c:x val="0.11812150987782977"/>
          <c:y val="6.6581121344705466E-2"/>
          <c:w val="0.84876739144089752"/>
          <c:h val="0.12078846001186962"/>
        </c:manualLayout>
      </c:layout>
      <c:overlay val="0"/>
      <c:spPr>
        <a:solidFill>
          <a:schemeClr val="tx1"/>
        </a:solidFill>
        <a:ln>
          <a:solidFill>
            <a:srgbClr val="000000"/>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1728905932285E-2"/>
          <c:y val="2.473265013740782E-2"/>
          <c:w val="0.9035890531191626"/>
          <c:h val="0.80315830060368709"/>
        </c:manualLayout>
      </c:layout>
      <c:barChart>
        <c:barDir val="col"/>
        <c:grouping val="stacked"/>
        <c:varyColors val="0"/>
        <c:ser>
          <c:idx val="0"/>
          <c:order val="0"/>
          <c:tx>
            <c:strRef>
              <c:f>Sheet1!$B$1</c:f>
              <c:strCache>
                <c:ptCount val="1"/>
                <c:pt idx="0">
                  <c:v>CHD</c:v>
                </c:pt>
              </c:strCache>
            </c:strRef>
          </c:tx>
          <c:spPr>
            <a:solidFill>
              <a:srgbClr val="00B0F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Sheet1!$B$2:$B$33</c:f>
              <c:numCache>
                <c:formatCode>General</c:formatCode>
                <c:ptCount val="32"/>
                <c:pt idx="0">
                  <c:v>151</c:v>
                </c:pt>
                <c:pt idx="1">
                  <c:v>172</c:v>
                </c:pt>
                <c:pt idx="2">
                  <c:v>140</c:v>
                </c:pt>
                <c:pt idx="3">
                  <c:v>148</c:v>
                </c:pt>
                <c:pt idx="4">
                  <c:v>153</c:v>
                </c:pt>
                <c:pt idx="5">
                  <c:v>162</c:v>
                </c:pt>
                <c:pt idx="6">
                  <c:v>128</c:v>
                </c:pt>
                <c:pt idx="7">
                  <c:v>111</c:v>
                </c:pt>
                <c:pt idx="8">
                  <c:v>118</c:v>
                </c:pt>
                <c:pt idx="9">
                  <c:v>139</c:v>
                </c:pt>
                <c:pt idx="10">
                  <c:v>136</c:v>
                </c:pt>
                <c:pt idx="11">
                  <c:v>139</c:v>
                </c:pt>
                <c:pt idx="12">
                  <c:v>131</c:v>
                </c:pt>
                <c:pt idx="13">
                  <c:v>136</c:v>
                </c:pt>
                <c:pt idx="14">
                  <c:v>142</c:v>
                </c:pt>
                <c:pt idx="15">
                  <c:v>140</c:v>
                </c:pt>
                <c:pt idx="16">
                  <c:v>177</c:v>
                </c:pt>
                <c:pt idx="17">
                  <c:v>174</c:v>
                </c:pt>
                <c:pt idx="18">
                  <c:v>165</c:v>
                </c:pt>
                <c:pt idx="19">
                  <c:v>166</c:v>
                </c:pt>
                <c:pt idx="20">
                  <c:v>178</c:v>
                </c:pt>
                <c:pt idx="21">
                  <c:v>197</c:v>
                </c:pt>
                <c:pt idx="22">
                  <c:v>209</c:v>
                </c:pt>
                <c:pt idx="23">
                  <c:v>224</c:v>
                </c:pt>
                <c:pt idx="24">
                  <c:v>235</c:v>
                </c:pt>
                <c:pt idx="25">
                  <c:v>234</c:v>
                </c:pt>
                <c:pt idx="26">
                  <c:v>258</c:v>
                </c:pt>
                <c:pt idx="27">
                  <c:v>272</c:v>
                </c:pt>
                <c:pt idx="28">
                  <c:v>237</c:v>
                </c:pt>
                <c:pt idx="29">
                  <c:v>270</c:v>
                </c:pt>
                <c:pt idx="30">
                  <c:v>279</c:v>
                </c:pt>
                <c:pt idx="31">
                  <c:v>309</c:v>
                </c:pt>
              </c:numCache>
            </c:numRef>
          </c:val>
          <c:extLst>
            <c:ext xmlns:c16="http://schemas.microsoft.com/office/drawing/2014/chart" uri="{C3380CC4-5D6E-409C-BE32-E72D297353CC}">
              <c16:uniqueId val="{00000000-F152-4D88-8C65-B84EFBC09CB8}"/>
            </c:ext>
          </c:extLst>
        </c:ser>
        <c:ser>
          <c:idx val="1"/>
          <c:order val="1"/>
          <c:tx>
            <c:strRef>
              <c:f>Sheet1!$C$1</c:f>
              <c:strCache>
                <c:ptCount val="1"/>
                <c:pt idx="0">
                  <c:v>DCM</c:v>
                </c:pt>
              </c:strCache>
            </c:strRef>
          </c:tx>
          <c:spPr>
            <a:solidFill>
              <a:srgbClr val="FFC0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Sheet1!$C$2:$C$33</c:f>
              <c:numCache>
                <c:formatCode>General</c:formatCode>
                <c:ptCount val="32"/>
                <c:pt idx="0">
                  <c:v>99</c:v>
                </c:pt>
                <c:pt idx="1">
                  <c:v>110</c:v>
                </c:pt>
                <c:pt idx="2">
                  <c:v>137</c:v>
                </c:pt>
                <c:pt idx="3">
                  <c:v>123</c:v>
                </c:pt>
                <c:pt idx="4">
                  <c:v>125</c:v>
                </c:pt>
                <c:pt idx="5">
                  <c:v>119</c:v>
                </c:pt>
                <c:pt idx="6">
                  <c:v>153</c:v>
                </c:pt>
                <c:pt idx="7">
                  <c:v>130</c:v>
                </c:pt>
                <c:pt idx="8">
                  <c:v>149</c:v>
                </c:pt>
                <c:pt idx="9">
                  <c:v>148</c:v>
                </c:pt>
                <c:pt idx="10">
                  <c:v>149</c:v>
                </c:pt>
                <c:pt idx="11">
                  <c:v>154</c:v>
                </c:pt>
                <c:pt idx="12">
                  <c:v>152</c:v>
                </c:pt>
                <c:pt idx="13">
                  <c:v>154</c:v>
                </c:pt>
                <c:pt idx="14">
                  <c:v>165</c:v>
                </c:pt>
                <c:pt idx="15">
                  <c:v>163</c:v>
                </c:pt>
                <c:pt idx="16">
                  <c:v>180</c:v>
                </c:pt>
                <c:pt idx="17">
                  <c:v>182</c:v>
                </c:pt>
                <c:pt idx="18">
                  <c:v>190</c:v>
                </c:pt>
                <c:pt idx="19">
                  <c:v>212</c:v>
                </c:pt>
                <c:pt idx="20">
                  <c:v>157</c:v>
                </c:pt>
                <c:pt idx="21">
                  <c:v>201</c:v>
                </c:pt>
                <c:pt idx="22">
                  <c:v>185</c:v>
                </c:pt>
                <c:pt idx="23">
                  <c:v>203</c:v>
                </c:pt>
                <c:pt idx="24">
                  <c:v>198</c:v>
                </c:pt>
                <c:pt idx="25">
                  <c:v>178</c:v>
                </c:pt>
                <c:pt idx="26">
                  <c:v>189</c:v>
                </c:pt>
                <c:pt idx="27">
                  <c:v>220</c:v>
                </c:pt>
                <c:pt idx="28">
                  <c:v>195</c:v>
                </c:pt>
                <c:pt idx="29">
                  <c:v>196</c:v>
                </c:pt>
                <c:pt idx="30">
                  <c:v>191</c:v>
                </c:pt>
                <c:pt idx="31">
                  <c:v>213</c:v>
                </c:pt>
              </c:numCache>
            </c:numRef>
          </c:val>
          <c:extLst>
            <c:ext xmlns:c16="http://schemas.microsoft.com/office/drawing/2014/chart" uri="{C3380CC4-5D6E-409C-BE32-E72D297353CC}">
              <c16:uniqueId val="{00000001-F152-4D88-8C65-B84EFBC09CB8}"/>
            </c:ext>
          </c:extLst>
        </c:ser>
        <c:ser>
          <c:idx val="2"/>
          <c:order val="2"/>
          <c:tx>
            <c:strRef>
              <c:f>Sheet1!$D$1</c:f>
              <c:strCache>
                <c:ptCount val="1"/>
                <c:pt idx="0">
                  <c:v>Column1</c:v>
                </c:pt>
              </c:strCache>
            </c:strRef>
          </c:tx>
          <c:spPr>
            <a:solidFill>
              <a:srgbClr val="FFC000"/>
            </a:solidFill>
            <a:ln>
              <a:no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Sheet1!$D$2:$D$33</c:f>
            </c:numRef>
          </c:val>
          <c:extLst>
            <c:ext xmlns:c16="http://schemas.microsoft.com/office/drawing/2014/chart" uri="{C3380CC4-5D6E-409C-BE32-E72D297353CC}">
              <c16:uniqueId val="{00000002-F152-4D88-8C65-B84EFBC09CB8}"/>
            </c:ext>
          </c:extLst>
        </c:ser>
        <c:ser>
          <c:idx val="3"/>
          <c:order val="3"/>
          <c:tx>
            <c:strRef>
              <c:f>Sheet1!$E$1</c:f>
              <c:strCache>
                <c:ptCount val="1"/>
                <c:pt idx="0">
                  <c:v>Column2</c:v>
                </c:pt>
              </c:strCache>
            </c:strRef>
          </c:tx>
          <c:spPr>
            <a:solidFill>
              <a:srgbClr val="C00000"/>
            </a:solidFill>
            <a:ln>
              <a:no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Sheet1!$E$2:$E$33</c:f>
            </c:numRef>
          </c:val>
          <c:extLst>
            <c:ext xmlns:c16="http://schemas.microsoft.com/office/drawing/2014/chart" uri="{C3380CC4-5D6E-409C-BE32-E72D297353CC}">
              <c16:uniqueId val="{00000003-F152-4D88-8C65-B84EFBC09CB8}"/>
            </c:ext>
          </c:extLst>
        </c:ser>
        <c:ser>
          <c:idx val="4"/>
          <c:order val="4"/>
          <c:tx>
            <c:strRef>
              <c:f>Sheet1!$F$1</c:f>
              <c:strCache>
                <c:ptCount val="1"/>
                <c:pt idx="0">
                  <c:v>Column3</c:v>
                </c:pt>
              </c:strCache>
            </c:strRef>
          </c:tx>
          <c:spPr>
            <a:solidFill>
              <a:schemeClr val="accent5"/>
            </a:solidFill>
            <a:ln>
              <a:no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Sheet1!$F$2:$F$33</c:f>
            </c:numRef>
          </c:val>
          <c:extLst>
            <c:ext xmlns:c16="http://schemas.microsoft.com/office/drawing/2014/chart" uri="{C3380CC4-5D6E-409C-BE32-E72D297353CC}">
              <c16:uniqueId val="{00000000-D4A2-4499-A9E0-C7D9FC298CAF}"/>
            </c:ext>
          </c:extLst>
        </c:ser>
        <c:ser>
          <c:idx val="5"/>
          <c:order val="5"/>
          <c:tx>
            <c:strRef>
              <c:f>Sheet1!$G$1</c:f>
              <c:strCache>
                <c:ptCount val="1"/>
                <c:pt idx="0">
                  <c:v>Column4</c:v>
                </c:pt>
              </c:strCache>
            </c:strRef>
          </c:tx>
          <c:spPr>
            <a:solidFill>
              <a:schemeClr val="accent6"/>
            </a:solidFill>
            <a:ln>
              <a:no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Sheet1!$G$2:$G$33</c:f>
            </c:numRef>
          </c:val>
          <c:extLst>
            <c:ext xmlns:c16="http://schemas.microsoft.com/office/drawing/2014/chart" uri="{C3380CC4-5D6E-409C-BE32-E72D297353CC}">
              <c16:uniqueId val="{00000001-D4A2-4499-A9E0-C7D9FC298CAF}"/>
            </c:ext>
          </c:extLst>
        </c:ser>
        <c:ser>
          <c:idx val="6"/>
          <c:order val="6"/>
          <c:tx>
            <c:strRef>
              <c:f>Sheet1!$H$1</c:f>
              <c:strCache>
                <c:ptCount val="1"/>
                <c:pt idx="0">
                  <c:v>Retransplant</c:v>
                </c:pt>
              </c:strCache>
            </c:strRef>
          </c:tx>
          <c:spPr>
            <a:solidFill>
              <a:srgbClr val="FFFF00"/>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Sheet1!$H$2:$H$33</c:f>
              <c:numCache>
                <c:formatCode>General</c:formatCode>
                <c:ptCount val="32"/>
                <c:pt idx="0">
                  <c:v>9</c:v>
                </c:pt>
                <c:pt idx="1">
                  <c:v>9</c:v>
                </c:pt>
                <c:pt idx="2">
                  <c:v>10</c:v>
                </c:pt>
                <c:pt idx="3">
                  <c:v>16</c:v>
                </c:pt>
                <c:pt idx="4">
                  <c:v>11</c:v>
                </c:pt>
                <c:pt idx="5">
                  <c:v>15</c:v>
                </c:pt>
                <c:pt idx="6">
                  <c:v>16</c:v>
                </c:pt>
                <c:pt idx="7">
                  <c:v>18</c:v>
                </c:pt>
                <c:pt idx="8">
                  <c:v>23</c:v>
                </c:pt>
                <c:pt idx="9">
                  <c:v>18</c:v>
                </c:pt>
                <c:pt idx="10">
                  <c:v>20</c:v>
                </c:pt>
                <c:pt idx="11">
                  <c:v>22</c:v>
                </c:pt>
                <c:pt idx="12">
                  <c:v>21</c:v>
                </c:pt>
                <c:pt idx="13">
                  <c:v>27</c:v>
                </c:pt>
                <c:pt idx="14">
                  <c:v>15</c:v>
                </c:pt>
                <c:pt idx="15">
                  <c:v>33</c:v>
                </c:pt>
                <c:pt idx="16">
                  <c:v>21</c:v>
                </c:pt>
                <c:pt idx="17">
                  <c:v>28</c:v>
                </c:pt>
                <c:pt idx="18">
                  <c:v>21</c:v>
                </c:pt>
                <c:pt idx="19">
                  <c:v>26</c:v>
                </c:pt>
                <c:pt idx="20">
                  <c:v>26</c:v>
                </c:pt>
                <c:pt idx="21">
                  <c:v>20</c:v>
                </c:pt>
                <c:pt idx="22">
                  <c:v>13</c:v>
                </c:pt>
                <c:pt idx="23">
                  <c:v>29</c:v>
                </c:pt>
                <c:pt idx="24">
                  <c:v>19</c:v>
                </c:pt>
                <c:pt idx="25">
                  <c:v>11</c:v>
                </c:pt>
                <c:pt idx="26">
                  <c:v>19</c:v>
                </c:pt>
                <c:pt idx="27">
                  <c:v>23</c:v>
                </c:pt>
                <c:pt idx="28">
                  <c:v>25</c:v>
                </c:pt>
                <c:pt idx="29">
                  <c:v>23</c:v>
                </c:pt>
                <c:pt idx="30">
                  <c:v>20</c:v>
                </c:pt>
                <c:pt idx="31">
                  <c:v>15</c:v>
                </c:pt>
              </c:numCache>
            </c:numRef>
          </c:val>
          <c:extLst>
            <c:ext xmlns:c16="http://schemas.microsoft.com/office/drawing/2014/chart" uri="{C3380CC4-5D6E-409C-BE32-E72D297353CC}">
              <c16:uniqueId val="{00000002-D4A2-4499-A9E0-C7D9FC298CAF}"/>
            </c:ext>
          </c:extLst>
        </c:ser>
        <c:ser>
          <c:idx val="7"/>
          <c:order val="7"/>
          <c:tx>
            <c:strRef>
              <c:f>Sheet1!$I$1</c:f>
              <c:strCache>
                <c:ptCount val="1"/>
                <c:pt idx="0">
                  <c:v>Other</c:v>
                </c:pt>
              </c:strCache>
            </c:strRef>
          </c:tx>
          <c:spPr>
            <a:solidFill>
              <a:schemeClr val="accent6">
                <a:lumMod val="75000"/>
              </a:schemeClr>
            </a:solidFill>
            <a:ln>
              <a:solidFill>
                <a:schemeClr val="bg2"/>
              </a:solidFill>
            </a:ln>
            <a:effectLst/>
          </c:spPr>
          <c:invertIfNegative val="0"/>
          <c:cat>
            <c:numRef>
              <c:f>Sheet1!$A$2:$A$33</c:f>
              <c:numCache>
                <c:formatCode>General</c:formatCode>
                <c:ptCount val="32"/>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Sheet1!$I$2:$I$33</c:f>
              <c:numCache>
                <c:formatCode>General</c:formatCode>
                <c:ptCount val="32"/>
                <c:pt idx="0">
                  <c:v>22</c:v>
                </c:pt>
                <c:pt idx="1">
                  <c:v>36</c:v>
                </c:pt>
                <c:pt idx="2">
                  <c:v>33</c:v>
                </c:pt>
                <c:pt idx="3">
                  <c:v>42</c:v>
                </c:pt>
                <c:pt idx="4">
                  <c:v>34</c:v>
                </c:pt>
                <c:pt idx="5">
                  <c:v>38</c:v>
                </c:pt>
                <c:pt idx="6">
                  <c:v>28</c:v>
                </c:pt>
                <c:pt idx="7">
                  <c:v>39</c:v>
                </c:pt>
                <c:pt idx="8">
                  <c:v>40</c:v>
                </c:pt>
                <c:pt idx="9">
                  <c:v>36</c:v>
                </c:pt>
                <c:pt idx="10">
                  <c:v>46</c:v>
                </c:pt>
                <c:pt idx="11">
                  <c:v>38</c:v>
                </c:pt>
                <c:pt idx="12">
                  <c:v>45</c:v>
                </c:pt>
                <c:pt idx="13">
                  <c:v>46</c:v>
                </c:pt>
                <c:pt idx="14">
                  <c:v>50</c:v>
                </c:pt>
                <c:pt idx="15">
                  <c:v>53</c:v>
                </c:pt>
                <c:pt idx="16">
                  <c:v>57</c:v>
                </c:pt>
                <c:pt idx="17">
                  <c:v>65</c:v>
                </c:pt>
                <c:pt idx="18">
                  <c:v>53</c:v>
                </c:pt>
                <c:pt idx="19">
                  <c:v>41</c:v>
                </c:pt>
                <c:pt idx="20">
                  <c:v>59</c:v>
                </c:pt>
                <c:pt idx="21">
                  <c:v>66</c:v>
                </c:pt>
                <c:pt idx="22">
                  <c:v>102</c:v>
                </c:pt>
                <c:pt idx="23">
                  <c:v>113</c:v>
                </c:pt>
                <c:pt idx="24">
                  <c:v>112</c:v>
                </c:pt>
                <c:pt idx="25">
                  <c:v>119</c:v>
                </c:pt>
                <c:pt idx="26">
                  <c:v>131</c:v>
                </c:pt>
                <c:pt idx="27">
                  <c:v>91</c:v>
                </c:pt>
                <c:pt idx="28">
                  <c:v>137</c:v>
                </c:pt>
                <c:pt idx="29">
                  <c:v>114</c:v>
                </c:pt>
                <c:pt idx="30">
                  <c:v>122</c:v>
                </c:pt>
                <c:pt idx="31">
                  <c:v>120</c:v>
                </c:pt>
              </c:numCache>
            </c:numRef>
          </c:val>
          <c:extLst>
            <c:ext xmlns:c16="http://schemas.microsoft.com/office/drawing/2014/chart" uri="{C3380CC4-5D6E-409C-BE32-E72D297353CC}">
              <c16:uniqueId val="{00000003-D4A2-4499-A9E0-C7D9FC298CAF}"/>
            </c:ext>
          </c:extLst>
        </c:ser>
        <c:dLbls>
          <c:showLegendKey val="0"/>
          <c:showVal val="0"/>
          <c:showCatName val="0"/>
          <c:showSerName val="0"/>
          <c:showPercent val="0"/>
          <c:showBubbleSize val="0"/>
        </c:dLbls>
        <c:gapWidth val="10"/>
        <c:overlap val="100"/>
        <c:axId val="1865416703"/>
        <c:axId val="1473314799"/>
      </c:barChart>
      <c:catAx>
        <c:axId val="1865416703"/>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Transplant Year</a:t>
                </a:r>
              </a:p>
            </c:rich>
          </c:tx>
          <c:layout>
            <c:manualLayout>
              <c:xMode val="edge"/>
              <c:yMode val="edge"/>
              <c:x val="0.47957732595943747"/>
              <c:y val="0.9464833428466664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1473314799"/>
        <c:crosses val="autoZero"/>
        <c:auto val="1"/>
        <c:lblAlgn val="ctr"/>
        <c:lblOffset val="100"/>
        <c:noMultiLvlLbl val="0"/>
      </c:catAx>
      <c:valAx>
        <c:axId val="1473314799"/>
        <c:scaling>
          <c:orientation val="minMax"/>
          <c:max val="800"/>
          <c:min val="0"/>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sz="1800" b="1"/>
                  <a:t>Number of Transplants</a:t>
                </a:r>
              </a:p>
            </c:rich>
          </c:tx>
          <c:layout>
            <c:manualLayout>
              <c:xMode val="edge"/>
              <c:yMode val="edge"/>
              <c:x val="2.4198361397314186E-3"/>
              <c:y val="0.1875681369419935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bg2"/>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1865416703"/>
        <c:crosses val="autoZero"/>
        <c:crossBetween val="between"/>
        <c:majorUnit val="100"/>
      </c:valAx>
      <c:spPr>
        <a:noFill/>
        <a:ln>
          <a:solidFill>
            <a:schemeClr val="bg2"/>
          </a:solidFill>
        </a:ln>
        <a:effectLst/>
      </c:spPr>
    </c:plotArea>
    <c:legend>
      <c:legendPos val="t"/>
      <c:layout>
        <c:manualLayout>
          <c:xMode val="edge"/>
          <c:yMode val="edge"/>
          <c:x val="0.15490417771097043"/>
          <c:y val="5.9490599009560101E-2"/>
          <c:w val="0.74164456900832165"/>
          <c:h val="0.10563984985214121"/>
        </c:manualLayout>
      </c:layout>
      <c:overlay val="0"/>
      <c:spPr>
        <a:solidFill>
          <a:schemeClr val="tx1"/>
        </a:solidFill>
        <a:ln>
          <a:solidFill>
            <a:srgbClr val="000000"/>
          </a:solid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0.26543</cdr:x>
      <cdr:y>0.93139</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29987" y="5156606"/>
          <a:ext cx="2704288" cy="37987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10.xml><?xml version="1.0" encoding="utf-8"?>
<c:userShapes xmlns:c="http://schemas.openxmlformats.org/drawingml/2006/chart">
  <cdr:relSizeAnchor xmlns:cdr="http://schemas.openxmlformats.org/drawingml/2006/chartDrawing">
    <cdr:from>
      <cdr:x>0.31395</cdr:x>
      <cdr:y>0.93505</cdr:y>
    </cdr:from>
    <cdr:to>
      <cdr:x>0.76967</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27975" y="5176887"/>
          <a:ext cx="2798577" cy="3595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11.xml><?xml version="1.0" encoding="utf-8"?>
<c:userShapes xmlns:c="http://schemas.openxmlformats.org/drawingml/2006/chart">
  <cdr:relSizeAnchor xmlns:cdr="http://schemas.openxmlformats.org/drawingml/2006/chartDrawing">
    <cdr:from>
      <cdr:x>0.56477</cdr:x>
      <cdr:y>0.62537</cdr:y>
    </cdr:from>
    <cdr:to>
      <cdr:x>0.94118</cdr:x>
      <cdr:y>0.73178</cdr:y>
    </cdr:to>
    <cdr:sp macro="" textlink="">
      <cdr:nvSpPr>
        <cdr:cNvPr id="3" name="pvalues">
          <a:extLst xmlns:a="http://schemas.openxmlformats.org/drawingml/2006/main">
            <a:ext uri="{FF2B5EF4-FFF2-40B4-BE49-F238E27FC236}">
              <a16:creationId xmlns:a16="http://schemas.microsoft.com/office/drawing/2014/main" id="{10B19834-1C27-1492-1B2D-6F689EA3C76A}"/>
            </a:ext>
          </a:extLst>
        </cdr:cNvPr>
        <cdr:cNvSpPr txBox="1"/>
      </cdr:nvSpPr>
      <cdr:spPr>
        <a:xfrm xmlns:a="http://schemas.openxmlformats.org/drawingml/2006/main">
          <a:off x="7074294" y="2894176"/>
          <a:ext cx="4714950" cy="492443"/>
        </a:xfrm>
        <a:prstGeom xmlns:a="http://schemas.openxmlformats.org/drawingml/2006/main" prst="rect">
          <a:avLst/>
        </a:prstGeom>
        <a:solidFill xmlns:a="http://schemas.openxmlformats.org/drawingml/2006/main">
          <a:schemeClr val="tx1"/>
        </a:solidFill>
        <a:ln xmlns:a="http://schemas.openxmlformats.org/drawingml/2006/main">
          <a:solidFill>
            <a:schemeClr val="bg1"/>
          </a:solidFill>
        </a:l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statistically significant at p &lt; 0.0001, except 2010-2017 vs. 2018-2023 (p=0.9999)</a:t>
          </a:r>
        </a:p>
      </cdr:txBody>
    </cdr:sp>
  </cdr:relSizeAnchor>
</c:userShapes>
</file>

<file path=ppt/drawings/drawing12.xml><?xml version="1.0" encoding="utf-8"?>
<c:userShapes xmlns:c="http://schemas.openxmlformats.org/drawingml/2006/chart">
  <cdr:relSizeAnchor xmlns:cdr="http://schemas.openxmlformats.org/drawingml/2006/chartDrawing">
    <cdr:from>
      <cdr:x>0.41494</cdr:x>
      <cdr:y>0.07716</cdr:y>
    </cdr:from>
    <cdr:to>
      <cdr:x>0.60887</cdr:x>
      <cdr:y>0.14347</cdr:y>
    </cdr:to>
    <cdr:sp macro="" textlink="">
      <cdr:nvSpPr>
        <cdr:cNvPr id="3" name="pvalue">
          <a:extLst xmlns:a="http://schemas.openxmlformats.org/drawingml/2006/main">
            <a:ext uri="{FF2B5EF4-FFF2-40B4-BE49-F238E27FC236}">
              <a16:creationId xmlns:a16="http://schemas.microsoft.com/office/drawing/2014/main" id="{870776D5-5926-3F27-55A9-BFD2D80C110E}"/>
            </a:ext>
          </a:extLst>
        </cdr:cNvPr>
        <cdr:cNvSpPr txBox="1"/>
      </cdr:nvSpPr>
      <cdr:spPr>
        <a:xfrm xmlns:a="http://schemas.openxmlformats.org/drawingml/2006/main">
          <a:off x="4173632" y="393977"/>
          <a:ext cx="1950626" cy="3385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2"/>
              </a:solidFill>
            </a:rPr>
            <a:t>p &lt; 0.0001</a:t>
          </a:r>
        </a:p>
      </cdr:txBody>
    </cdr:sp>
  </cdr:relSizeAnchor>
</c:userShapes>
</file>

<file path=ppt/drawings/drawing13.xml><?xml version="1.0" encoding="utf-8"?>
<c:userShapes xmlns:c="http://schemas.openxmlformats.org/drawingml/2006/chart">
  <cdr:relSizeAnchor xmlns:cdr="http://schemas.openxmlformats.org/drawingml/2006/chartDrawing">
    <cdr:from>
      <cdr:x>0.41592</cdr:x>
      <cdr:y>0.10347</cdr:y>
    </cdr:from>
    <cdr:to>
      <cdr:x>0.60986</cdr:x>
      <cdr:y>0.16978</cdr:y>
    </cdr:to>
    <cdr:sp macro="" textlink="">
      <cdr:nvSpPr>
        <cdr:cNvPr id="2" name="pvalue">
          <a:extLst xmlns:a="http://schemas.openxmlformats.org/drawingml/2006/main">
            <a:ext uri="{FF2B5EF4-FFF2-40B4-BE49-F238E27FC236}">
              <a16:creationId xmlns:a16="http://schemas.microsoft.com/office/drawing/2014/main" id="{0852A648-47E3-F03C-CACD-E450DE9F6466}"/>
            </a:ext>
          </a:extLst>
        </cdr:cNvPr>
        <cdr:cNvSpPr txBox="1"/>
      </cdr:nvSpPr>
      <cdr:spPr>
        <a:xfrm xmlns:a="http://schemas.openxmlformats.org/drawingml/2006/main">
          <a:off x="4183467" y="528320"/>
          <a:ext cx="195072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pPr algn="ctr"/>
          <a:r>
            <a:rPr lang="en-US" sz="1600" b="1" dirty="0">
              <a:solidFill>
                <a:schemeClr val="bg2"/>
              </a:solidFill>
            </a:rPr>
            <a:t>p &lt; 0.0001</a:t>
          </a:r>
        </a:p>
      </cdr:txBody>
    </cdr:sp>
  </cdr:relSizeAnchor>
</c:userShapes>
</file>

<file path=ppt/drawings/drawing14.xml><?xml version="1.0" encoding="utf-8"?>
<c:userShapes xmlns:c="http://schemas.openxmlformats.org/drawingml/2006/chart">
  <cdr:relSizeAnchor xmlns:cdr="http://schemas.openxmlformats.org/drawingml/2006/chartDrawing">
    <cdr:from>
      <cdr:x>0.26046</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99507" y="5146446"/>
          <a:ext cx="273476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800" b="1" dirty="0">
              <a:solidFill>
                <a:srgbClr val="0070C0"/>
              </a:solidFill>
            </a:rPr>
            <a:t>Adult Transplants</a:t>
          </a:r>
        </a:p>
      </cdr:txBody>
    </cdr:sp>
  </cdr:relSizeAnchor>
</c:userShapes>
</file>

<file path=ppt/drawings/drawing15.xml><?xml version="1.0" encoding="utf-8"?>
<c:userShapes xmlns:c="http://schemas.openxmlformats.org/drawingml/2006/chart">
  <cdr:relSizeAnchor xmlns:cdr="http://schemas.openxmlformats.org/drawingml/2006/chartDrawing">
    <cdr:from>
      <cdr:x>0.31107</cdr:x>
      <cdr:y>0.9281</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10309" y="5138392"/>
          <a:ext cx="2722665" cy="39808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800" b="1" dirty="0">
              <a:solidFill>
                <a:srgbClr val="0070C0"/>
              </a:solidFill>
            </a:rPr>
            <a:t>Pediatric Transplants</a:t>
          </a:r>
        </a:p>
      </cdr:txBody>
    </cdr:sp>
  </cdr:relSizeAnchor>
</c:userShapes>
</file>

<file path=ppt/drawings/drawing16.xml><?xml version="1.0" encoding="utf-8"?>
<c:userShapes xmlns:c="http://schemas.openxmlformats.org/drawingml/2006/chart">
  <cdr:relSizeAnchor xmlns:cdr="http://schemas.openxmlformats.org/drawingml/2006/chartDrawing">
    <cdr:from>
      <cdr:x>0.2737</cdr:x>
      <cdr:y>0.93689</cdr:y>
    </cdr:from>
    <cdr:to>
      <cdr:x>0.70414</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80787" y="5187086"/>
          <a:ext cx="2643328" cy="34939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17.xml><?xml version="1.0" encoding="utf-8"?>
<c:userShapes xmlns:c="http://schemas.openxmlformats.org/drawingml/2006/chart">
  <cdr:relSizeAnchor xmlns:cdr="http://schemas.openxmlformats.org/drawingml/2006/chartDrawing">
    <cdr:from>
      <cdr:x>0.321</cdr:x>
      <cdr:y>0.93177</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71269" y="5158712"/>
          <a:ext cx="2661705" cy="37776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18.xml><?xml version="1.0" encoding="utf-8"?>
<c:userShapes xmlns:c="http://schemas.openxmlformats.org/drawingml/2006/chart">
  <cdr:relSizeAnchor xmlns:cdr="http://schemas.openxmlformats.org/drawingml/2006/chartDrawing">
    <cdr:from>
      <cdr:x>0.27039</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660467" y="5146446"/>
          <a:ext cx="267380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19.xml><?xml version="1.0" encoding="utf-8"?>
<c:userShapes xmlns:c="http://schemas.openxmlformats.org/drawingml/2006/chart">
  <cdr:relSizeAnchor xmlns:cdr="http://schemas.openxmlformats.org/drawingml/2006/chartDrawing">
    <cdr:from>
      <cdr:x>0.31438</cdr:x>
      <cdr:y>0.90284</cdr:y>
    </cdr:from>
    <cdr:to>
      <cdr:x>0.74908</cdr:x>
      <cdr:y>0.9793</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30616" y="5115471"/>
          <a:ext cx="2669495" cy="43327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2.xml><?xml version="1.0" encoding="utf-8"?>
<c:userShapes xmlns:c="http://schemas.openxmlformats.org/drawingml/2006/chart">
  <cdr:relSizeAnchor xmlns:cdr="http://schemas.openxmlformats.org/drawingml/2006/chartDrawing">
    <cdr:from>
      <cdr:x>0.32265</cdr:x>
      <cdr:y>0.92626</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81430" y="5128232"/>
          <a:ext cx="2651544" cy="40824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20.xml><?xml version="1.0" encoding="utf-8"?>
<c:userShapes xmlns:c="http://schemas.openxmlformats.org/drawingml/2006/chart">
  <cdr:relSizeAnchor xmlns:cdr="http://schemas.openxmlformats.org/drawingml/2006/chartDrawing">
    <cdr:from>
      <cdr:x>0.25881</cdr:x>
      <cdr:y>0.93689</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89347" y="5187086"/>
          <a:ext cx="2744928" cy="34939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21.xml><?xml version="1.0" encoding="utf-8"?>
<c:userShapes xmlns:c="http://schemas.openxmlformats.org/drawingml/2006/chart">
  <cdr:relSizeAnchor xmlns:cdr="http://schemas.openxmlformats.org/drawingml/2006/chartDrawing">
    <cdr:from>
      <cdr:x>0.31438</cdr:x>
      <cdr:y>0.93237</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30631" y="5162059"/>
          <a:ext cx="2702344" cy="37441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22.xml><?xml version="1.0" encoding="utf-8"?>
<c:userShapes xmlns:c="http://schemas.openxmlformats.org/drawingml/2006/chart">
  <cdr:relSizeAnchor xmlns:cdr="http://schemas.openxmlformats.org/drawingml/2006/chartDrawing">
    <cdr:from>
      <cdr:x>0.47702</cdr:x>
      <cdr:y>0.69279</cdr:y>
    </cdr:from>
    <cdr:to>
      <cdr:x>0.94899</cdr:x>
      <cdr:y>0.76485</cdr:y>
    </cdr:to>
    <cdr:sp macro="" textlink="">
      <cdr:nvSpPr>
        <cdr:cNvPr id="3" name="pvalues">
          <a:extLst xmlns:a="http://schemas.openxmlformats.org/drawingml/2006/main">
            <a:ext uri="{FF2B5EF4-FFF2-40B4-BE49-F238E27FC236}">
              <a16:creationId xmlns:a16="http://schemas.microsoft.com/office/drawing/2014/main" id="{0C2AB007-DFC1-1958-3FE8-3694DC644F7D}"/>
            </a:ext>
          </a:extLst>
        </cdr:cNvPr>
        <cdr:cNvSpPr txBox="1"/>
      </cdr:nvSpPr>
      <cdr:spPr>
        <a:xfrm xmlns:a="http://schemas.openxmlformats.org/drawingml/2006/main">
          <a:off x="5981107" y="2958954"/>
          <a:ext cx="5917915" cy="307777"/>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400" b="1" dirty="0">
              <a:solidFill>
                <a:schemeClr val="bg2"/>
              </a:solidFill>
            </a:rPr>
            <a:t>All pairwise comparisons were statistically significant at p &lt; 0.0001</a:t>
          </a:r>
        </a:p>
      </cdr:txBody>
    </cdr:sp>
  </cdr:relSizeAnchor>
</c:userShapes>
</file>

<file path=ppt/drawings/drawing23.xml><?xml version="1.0" encoding="utf-8"?>
<c:userShapes xmlns:c="http://schemas.openxmlformats.org/drawingml/2006/chart">
  <cdr:relSizeAnchor xmlns:cdr="http://schemas.openxmlformats.org/drawingml/2006/chartDrawing">
    <cdr:from>
      <cdr:x>0.5</cdr:x>
      <cdr:y>0.59431</cdr:y>
    </cdr:from>
    <cdr:to>
      <cdr:x>0.89965</cdr:x>
      <cdr:y>0.71569</cdr:y>
    </cdr:to>
    <cdr:sp macro="" textlink="">
      <cdr:nvSpPr>
        <cdr:cNvPr id="4" name="pvalues">
          <a:extLst xmlns:a="http://schemas.openxmlformats.org/drawingml/2006/main">
            <a:ext uri="{FF2B5EF4-FFF2-40B4-BE49-F238E27FC236}">
              <a16:creationId xmlns:a16="http://schemas.microsoft.com/office/drawing/2014/main" id="{6A4F7A90-C26F-A41C-C295-7229C98E4F79}"/>
            </a:ext>
          </a:extLst>
        </cdr:cNvPr>
        <cdr:cNvSpPr txBox="1"/>
      </cdr:nvSpPr>
      <cdr:spPr>
        <a:xfrm xmlns:a="http://schemas.openxmlformats.org/drawingml/2006/main">
          <a:off x="6188779" y="2574990"/>
          <a:ext cx="4946718" cy="525890"/>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wrap="square" rtlCol="0">
          <a:spAutoFit/>
        </a:bodyPr>
        <a:lstStyle xmlns:a="http://schemas.openxmlformats.org/drawingml/2006/main">
          <a:defPPr>
            <a:defRPr lang="en-US"/>
          </a:defPPr>
          <a:lvl1pPr marL="0" indent="0" algn="l" defTabSz="965606" rtl="0" eaLnBrk="1" latinLnBrk="0" hangingPunct="1">
            <a:defRPr sz="1901" kern="1200">
              <a:solidFill>
                <a:schemeClr val="tx1"/>
              </a:solidFill>
              <a:latin typeface="+mn-lt"/>
              <a:ea typeface="+mn-ea"/>
              <a:cs typeface="+mn-cs"/>
            </a:defRPr>
          </a:lvl1pPr>
          <a:lvl2pPr marL="482803" indent="0" algn="l" defTabSz="965606" rtl="0" eaLnBrk="1" latinLnBrk="0" hangingPunct="1">
            <a:defRPr sz="1901" kern="1200">
              <a:solidFill>
                <a:schemeClr val="tx1"/>
              </a:solidFill>
              <a:latin typeface="+mn-lt"/>
              <a:ea typeface="+mn-ea"/>
              <a:cs typeface="+mn-cs"/>
            </a:defRPr>
          </a:lvl2pPr>
          <a:lvl3pPr marL="965606" indent="0" algn="l" defTabSz="965606" rtl="0" eaLnBrk="1" latinLnBrk="0" hangingPunct="1">
            <a:defRPr sz="1901" kern="1200">
              <a:solidFill>
                <a:schemeClr val="tx1"/>
              </a:solidFill>
              <a:latin typeface="+mn-lt"/>
              <a:ea typeface="+mn-ea"/>
              <a:cs typeface="+mn-cs"/>
            </a:defRPr>
          </a:lvl3pPr>
          <a:lvl4pPr marL="1448410" indent="0" algn="l" defTabSz="965606" rtl="0" eaLnBrk="1" latinLnBrk="0" hangingPunct="1">
            <a:defRPr sz="1901" kern="1200">
              <a:solidFill>
                <a:schemeClr val="tx1"/>
              </a:solidFill>
              <a:latin typeface="+mn-lt"/>
              <a:ea typeface="+mn-ea"/>
              <a:cs typeface="+mn-cs"/>
            </a:defRPr>
          </a:lvl4pPr>
          <a:lvl5pPr marL="1931213" indent="0" algn="l" defTabSz="965606" rtl="0" eaLnBrk="1" latinLnBrk="0" hangingPunct="1">
            <a:defRPr sz="1901" kern="1200">
              <a:solidFill>
                <a:schemeClr val="tx1"/>
              </a:solidFill>
              <a:latin typeface="+mn-lt"/>
              <a:ea typeface="+mn-ea"/>
              <a:cs typeface="+mn-cs"/>
            </a:defRPr>
          </a:lvl5pPr>
          <a:lvl6pPr marL="2414016" indent="0" algn="l" defTabSz="965606" rtl="0" eaLnBrk="1" latinLnBrk="0" hangingPunct="1">
            <a:defRPr sz="1901" kern="1200">
              <a:solidFill>
                <a:schemeClr val="tx1"/>
              </a:solidFill>
              <a:latin typeface="+mn-lt"/>
              <a:ea typeface="+mn-ea"/>
              <a:cs typeface="+mn-cs"/>
            </a:defRPr>
          </a:lvl6pPr>
          <a:lvl7pPr marL="2896819" indent="0" algn="l" defTabSz="965606" rtl="0" eaLnBrk="1" latinLnBrk="0" hangingPunct="1">
            <a:defRPr sz="1901" kern="1200">
              <a:solidFill>
                <a:schemeClr val="tx1"/>
              </a:solidFill>
              <a:latin typeface="+mn-lt"/>
              <a:ea typeface="+mn-ea"/>
              <a:cs typeface="+mn-cs"/>
            </a:defRPr>
          </a:lvl7pPr>
          <a:lvl8pPr marL="3379622" indent="0" algn="l" defTabSz="965606" rtl="0" eaLnBrk="1" latinLnBrk="0" hangingPunct="1">
            <a:defRPr sz="1901" kern="1200">
              <a:solidFill>
                <a:schemeClr val="tx1"/>
              </a:solidFill>
              <a:latin typeface="+mn-lt"/>
              <a:ea typeface="+mn-ea"/>
              <a:cs typeface="+mn-cs"/>
            </a:defRPr>
          </a:lvl8pPr>
          <a:lvl9pPr marL="3862426" indent="0" algn="l" defTabSz="965606" rtl="0" eaLnBrk="1" latinLnBrk="0" hangingPunct="1">
            <a:defRPr sz="1901" kern="1200">
              <a:solidFill>
                <a:schemeClr val="tx1"/>
              </a:solidFill>
              <a:latin typeface="+mn-lt"/>
              <a:ea typeface="+mn-ea"/>
              <a:cs typeface="+mn-cs"/>
            </a:defRPr>
          </a:lvl9pPr>
        </a:lstStyle>
        <a:p xmlns:a="http://schemas.openxmlformats.org/drawingml/2006/main">
          <a:r>
            <a:rPr lang="en-US" sz="1300" b="1" dirty="0">
              <a:solidFill>
                <a:schemeClr val="bg2"/>
              </a:solidFill>
            </a:rPr>
            <a:t>All pairwise comparisons were not statistically significant except 1992-2000 vs. all other eras (p-values &lt;0.05)</a:t>
          </a:r>
        </a:p>
      </cdr:txBody>
    </cdr:sp>
  </cdr:relSizeAnchor>
</c:userShapes>
</file>

<file path=ppt/drawings/drawing24.xml><?xml version="1.0" encoding="utf-8"?>
<c:userShapes xmlns:c="http://schemas.openxmlformats.org/drawingml/2006/chart">
  <cdr:relSizeAnchor xmlns:cdr="http://schemas.openxmlformats.org/drawingml/2006/chartDrawing">
    <cdr:from>
      <cdr:x>0.44246</cdr:x>
      <cdr:y>0.23541</cdr:y>
    </cdr:from>
    <cdr:to>
      <cdr:x>0.63226</cdr:x>
      <cdr:y>0.3</cdr:y>
    </cdr:to>
    <cdr:sp macro="" textlink="">
      <cdr:nvSpPr>
        <cdr:cNvPr id="2" name="pvalue">
          <a:extLst xmlns:a="http://schemas.openxmlformats.org/drawingml/2006/main">
            <a:ext uri="{FF2B5EF4-FFF2-40B4-BE49-F238E27FC236}">
              <a16:creationId xmlns:a16="http://schemas.microsoft.com/office/drawing/2014/main" id="{A8E8C020-CAE3-7176-417C-FE3A1953995B}"/>
            </a:ext>
          </a:extLst>
        </cdr:cNvPr>
        <cdr:cNvSpPr txBox="1"/>
      </cdr:nvSpPr>
      <cdr:spPr>
        <a:xfrm xmlns:a="http://schemas.openxmlformats.org/drawingml/2006/main">
          <a:off x="4547374" y="1233965"/>
          <a:ext cx="195072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xmlns:a="http://schemas.openxmlformats.org/drawingml/2006/main">
          <a:pPr algn="ctr"/>
          <a:r>
            <a:rPr lang="en-US" sz="1600" b="1" dirty="0">
              <a:solidFill>
                <a:schemeClr val="bg2"/>
              </a:solidFill>
            </a:rPr>
            <a:t>p = 0.0288</a:t>
          </a:r>
        </a:p>
      </cdr:txBody>
    </cdr:sp>
  </cdr:relSizeAnchor>
</c:userShapes>
</file>

<file path=ppt/drawings/drawing3.xml><?xml version="1.0" encoding="utf-8"?>
<c:userShapes xmlns:c="http://schemas.openxmlformats.org/drawingml/2006/chart">
  <cdr:relSizeAnchor xmlns:cdr="http://schemas.openxmlformats.org/drawingml/2006/chartDrawing">
    <cdr:from>
      <cdr:x>0.27866</cdr:x>
      <cdr:y>0.92588</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711267" y="5126126"/>
          <a:ext cx="2623008" cy="41035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4.xml><?xml version="1.0" encoding="utf-8"?>
<c:userShapes xmlns:c="http://schemas.openxmlformats.org/drawingml/2006/chart">
  <cdr:relSizeAnchor xmlns:cdr="http://schemas.openxmlformats.org/drawingml/2006/chartDrawing">
    <cdr:from>
      <cdr:x>0.31942</cdr:x>
      <cdr:y>0.92394</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961571" y="5136286"/>
          <a:ext cx="2671403" cy="42284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5.xml><?xml version="1.0" encoding="utf-8"?>
<c:userShapes xmlns:c="http://schemas.openxmlformats.org/drawingml/2006/chart">
  <cdr:relSizeAnchor xmlns:cdr="http://schemas.openxmlformats.org/drawingml/2006/chartDrawing">
    <cdr:from>
      <cdr:x>0.28362</cdr:x>
      <cdr:y>0.92955</cdr:y>
    </cdr:from>
    <cdr:to>
      <cdr:x>0.70579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741747" y="5146446"/>
          <a:ext cx="2592528" cy="390031"/>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6.xml><?xml version="1.0" encoding="utf-8"?>
<c:userShapes xmlns:c="http://schemas.openxmlformats.org/drawingml/2006/chart">
  <cdr:relSizeAnchor xmlns:cdr="http://schemas.openxmlformats.org/drawingml/2006/chartDrawing">
    <cdr:from>
      <cdr:x>0.30776</cdr:x>
      <cdr:y>0.9281</cdr:y>
    </cdr:from>
    <cdr:to>
      <cdr:x>0.75443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889989" y="5138392"/>
          <a:ext cx="2742985" cy="39808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7.xml><?xml version="1.0" encoding="utf-8"?>
<c:userShapes xmlns:c="http://schemas.openxmlformats.org/drawingml/2006/chart">
  <cdr:relSizeAnchor xmlns:cdr="http://schemas.openxmlformats.org/drawingml/2006/chartDrawing">
    <cdr:from>
      <cdr:x>0.25675</cdr:x>
      <cdr:y>0.9374</cdr:y>
    </cdr:from>
    <cdr:to>
      <cdr:x>0.69893</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76685" y="5189877"/>
          <a:ext cx="2715445" cy="34660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drawings/drawing8.xml><?xml version="1.0" encoding="utf-8"?>
<c:userShapes xmlns:c="http://schemas.openxmlformats.org/drawingml/2006/chart">
  <cdr:relSizeAnchor xmlns:cdr="http://schemas.openxmlformats.org/drawingml/2006/chartDrawing">
    <cdr:from>
      <cdr:x>0.30375</cdr:x>
      <cdr:y>0.9378</cdr:y>
    </cdr:from>
    <cdr:to>
      <cdr:x>0.74919</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865337" y="5192095"/>
          <a:ext cx="2735475" cy="34438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Pediatric Transplants</a:t>
          </a:r>
        </a:p>
      </cdr:txBody>
    </cdr:sp>
  </cdr:relSizeAnchor>
</c:userShapes>
</file>

<file path=ppt/drawings/drawing9.xml><?xml version="1.0" encoding="utf-8"?>
<c:userShapes xmlns:c="http://schemas.openxmlformats.org/drawingml/2006/chart">
  <cdr:relSizeAnchor xmlns:cdr="http://schemas.openxmlformats.org/drawingml/2006/chartDrawing">
    <cdr:from>
      <cdr:x>0.2502</cdr:x>
      <cdr:y>0.93558</cdr:y>
    </cdr:from>
    <cdr:to>
      <cdr:x>0.69565</cdr:x>
      <cdr:y>1</cdr:y>
    </cdr:to>
    <cdr:sp macro="" textlink="">
      <cdr:nvSpPr>
        <cdr:cNvPr id="2" name="title_cohort">
          <a:extLst xmlns:a="http://schemas.openxmlformats.org/drawingml/2006/main">
            <a:ext uri="{FF2B5EF4-FFF2-40B4-BE49-F238E27FC236}">
              <a16:creationId xmlns:a16="http://schemas.microsoft.com/office/drawing/2014/main" id="{C26EE8C4-0B1B-B215-F206-CF0750FD7C52}"/>
            </a:ext>
          </a:extLst>
        </cdr:cNvPr>
        <cdr:cNvSpPr txBox="1"/>
      </cdr:nvSpPr>
      <cdr:spPr>
        <a:xfrm xmlns:a="http://schemas.openxmlformats.org/drawingml/2006/main">
          <a:off x="1536492" y="5179829"/>
          <a:ext cx="2735542" cy="356648"/>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indent="0" algn="l" defTabSz="965606" rtl="0" eaLnBrk="1" latinLnBrk="0" hangingPunct="1">
            <a:defRPr sz="1100" kern="1200">
              <a:solidFill>
                <a:schemeClr val="tx1"/>
              </a:solidFill>
              <a:latin typeface="+mn-lt"/>
              <a:ea typeface="+mn-ea"/>
              <a:cs typeface="+mn-cs"/>
            </a:defRPr>
          </a:lvl1pPr>
          <a:lvl2pPr marL="457200" indent="0" algn="l" defTabSz="965606" rtl="0" eaLnBrk="1" latinLnBrk="0" hangingPunct="1">
            <a:defRPr sz="1100" kern="1200">
              <a:solidFill>
                <a:schemeClr val="tx1"/>
              </a:solidFill>
              <a:latin typeface="+mn-lt"/>
              <a:ea typeface="+mn-ea"/>
              <a:cs typeface="+mn-cs"/>
            </a:defRPr>
          </a:lvl2pPr>
          <a:lvl3pPr marL="914400" indent="0" algn="l" defTabSz="965606" rtl="0" eaLnBrk="1" latinLnBrk="0" hangingPunct="1">
            <a:defRPr sz="1100" kern="1200">
              <a:solidFill>
                <a:schemeClr val="tx1"/>
              </a:solidFill>
              <a:latin typeface="+mn-lt"/>
              <a:ea typeface="+mn-ea"/>
              <a:cs typeface="+mn-cs"/>
            </a:defRPr>
          </a:lvl3pPr>
          <a:lvl4pPr marL="1371600" indent="0" algn="l" defTabSz="965606" rtl="0" eaLnBrk="1" latinLnBrk="0" hangingPunct="1">
            <a:defRPr sz="1100" kern="1200">
              <a:solidFill>
                <a:schemeClr val="tx1"/>
              </a:solidFill>
              <a:latin typeface="+mn-lt"/>
              <a:ea typeface="+mn-ea"/>
              <a:cs typeface="+mn-cs"/>
            </a:defRPr>
          </a:lvl4pPr>
          <a:lvl5pPr marL="1828800" indent="0" algn="l" defTabSz="965606" rtl="0" eaLnBrk="1" latinLnBrk="0" hangingPunct="1">
            <a:defRPr sz="1100" kern="1200">
              <a:solidFill>
                <a:schemeClr val="tx1"/>
              </a:solidFill>
              <a:latin typeface="+mn-lt"/>
              <a:ea typeface="+mn-ea"/>
              <a:cs typeface="+mn-cs"/>
            </a:defRPr>
          </a:lvl5pPr>
          <a:lvl6pPr marL="2286000" indent="0" algn="l" defTabSz="965606" rtl="0" eaLnBrk="1" latinLnBrk="0" hangingPunct="1">
            <a:defRPr sz="1100" kern="1200">
              <a:solidFill>
                <a:schemeClr val="tx1"/>
              </a:solidFill>
              <a:latin typeface="+mn-lt"/>
              <a:ea typeface="+mn-ea"/>
              <a:cs typeface="+mn-cs"/>
            </a:defRPr>
          </a:lvl6pPr>
          <a:lvl7pPr marL="2743200" indent="0" algn="l" defTabSz="965606" rtl="0" eaLnBrk="1" latinLnBrk="0" hangingPunct="1">
            <a:defRPr sz="1100" kern="1200">
              <a:solidFill>
                <a:schemeClr val="tx1"/>
              </a:solidFill>
              <a:latin typeface="+mn-lt"/>
              <a:ea typeface="+mn-ea"/>
              <a:cs typeface="+mn-cs"/>
            </a:defRPr>
          </a:lvl7pPr>
          <a:lvl8pPr marL="3200400" indent="0" algn="l" defTabSz="965606" rtl="0" eaLnBrk="1" latinLnBrk="0" hangingPunct="1">
            <a:defRPr sz="1100" kern="1200">
              <a:solidFill>
                <a:schemeClr val="tx1"/>
              </a:solidFill>
              <a:latin typeface="+mn-lt"/>
              <a:ea typeface="+mn-ea"/>
              <a:cs typeface="+mn-cs"/>
            </a:defRPr>
          </a:lvl8pPr>
          <a:lvl9pPr marL="3657600" indent="0" algn="l" defTabSz="965606" rtl="0" eaLnBrk="1" latinLnBrk="0" hangingPunct="1">
            <a:defRPr sz="1100" kern="1200">
              <a:solidFill>
                <a:schemeClr val="tx1"/>
              </a:solidFill>
              <a:latin typeface="+mn-lt"/>
              <a:ea typeface="+mn-ea"/>
              <a:cs typeface="+mn-cs"/>
            </a:defRPr>
          </a:lvl9pPr>
        </a:lstStyle>
        <a:p xmlns:a="http://schemas.openxmlformats.org/drawingml/2006/main">
          <a:pPr algn="ctr"/>
          <a:r>
            <a:rPr lang="en-US" sz="1920" b="1" dirty="0">
              <a:solidFill>
                <a:srgbClr val="0070C0"/>
              </a:solidFill>
            </a:rPr>
            <a:t>Adult Transplants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27B26-5869-8A40-9D19-E698047125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F3BF7A-A7A9-9A6E-214C-095266886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D850F9-897E-4316-A5C7-87BB5DD0CFB2}" type="datetimeFigureOut">
              <a:rPr lang="en-US" smtClean="0"/>
              <a:t>4/22/2025</a:t>
            </a:fld>
            <a:endParaRPr lang="en-US"/>
          </a:p>
        </p:txBody>
      </p:sp>
      <p:sp>
        <p:nvSpPr>
          <p:cNvPr id="4" name="Footer Placeholder 3">
            <a:extLst>
              <a:ext uri="{FF2B5EF4-FFF2-40B4-BE49-F238E27FC236}">
                <a16:creationId xmlns:a16="http://schemas.microsoft.com/office/drawing/2014/main" id="{6A50887D-CAB2-1003-19DF-60878FFCEB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45D822-F1AE-D46E-3BED-1802AC7F71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09EBD-012D-4433-98CF-C991A6AA7EE2}" type="slidenum">
              <a:rPr lang="en-US" smtClean="0"/>
              <a:t>‹#›</a:t>
            </a:fld>
            <a:endParaRPr lang="en-US"/>
          </a:p>
        </p:txBody>
      </p:sp>
    </p:spTree>
    <p:extLst>
      <p:ext uri="{BB962C8B-B14F-4D97-AF65-F5344CB8AC3E}">
        <p14:creationId xmlns:p14="http://schemas.microsoft.com/office/powerpoint/2010/main" val="193446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4/22/2025</a:t>
            </a:fld>
            <a:endParaRPr lang="en-US"/>
          </a:p>
        </p:txBody>
      </p:sp>
      <p:sp>
        <p:nvSpPr>
          <p:cNvPr id="4" name="Slide Image Placeholder 3"/>
          <p:cNvSpPr>
            <a:spLocks noGrp="1" noRot="1" noChangeAspect="1"/>
          </p:cNvSpPr>
          <p:nvPr>
            <p:ph type="sldImg" idx="2"/>
          </p:nvPr>
        </p:nvSpPr>
        <p:spPr>
          <a:xfrm>
            <a:off x="428625" y="685800"/>
            <a:ext cx="6000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65606" rtl="0" eaLnBrk="1" latinLnBrk="0" hangingPunct="1">
      <a:defRPr sz="1267" kern="1200">
        <a:solidFill>
          <a:schemeClr val="tx1"/>
        </a:solidFill>
        <a:latin typeface="+mn-lt"/>
        <a:ea typeface="+mn-ea"/>
        <a:cs typeface="+mn-cs"/>
      </a:defRPr>
    </a:lvl1pPr>
    <a:lvl2pPr marL="482803" algn="l" defTabSz="965606" rtl="0" eaLnBrk="1" latinLnBrk="0" hangingPunct="1">
      <a:defRPr sz="1267" kern="1200">
        <a:solidFill>
          <a:schemeClr val="tx1"/>
        </a:solidFill>
        <a:latin typeface="+mn-lt"/>
        <a:ea typeface="+mn-ea"/>
        <a:cs typeface="+mn-cs"/>
      </a:defRPr>
    </a:lvl2pPr>
    <a:lvl3pPr marL="965606" algn="l" defTabSz="965606" rtl="0" eaLnBrk="1" latinLnBrk="0" hangingPunct="1">
      <a:defRPr sz="1267" kern="1200">
        <a:solidFill>
          <a:schemeClr val="tx1"/>
        </a:solidFill>
        <a:latin typeface="+mn-lt"/>
        <a:ea typeface="+mn-ea"/>
        <a:cs typeface="+mn-cs"/>
      </a:defRPr>
    </a:lvl3pPr>
    <a:lvl4pPr marL="1448410" algn="l" defTabSz="965606" rtl="0" eaLnBrk="1" latinLnBrk="0" hangingPunct="1">
      <a:defRPr sz="1267" kern="1200">
        <a:solidFill>
          <a:schemeClr val="tx1"/>
        </a:solidFill>
        <a:latin typeface="+mn-lt"/>
        <a:ea typeface="+mn-ea"/>
        <a:cs typeface="+mn-cs"/>
      </a:defRPr>
    </a:lvl4pPr>
    <a:lvl5pPr marL="1931213" algn="l" defTabSz="965606" rtl="0" eaLnBrk="1" latinLnBrk="0" hangingPunct="1">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a:t>
            </a:fld>
            <a:endParaRPr lang="en-US"/>
          </a:p>
        </p:txBody>
      </p:sp>
    </p:spTree>
    <p:extLst>
      <p:ext uri="{BB962C8B-B14F-4D97-AF65-F5344CB8AC3E}">
        <p14:creationId xmlns:p14="http://schemas.microsoft.com/office/powerpoint/2010/main" val="327356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4537-EA54-5D34-4395-414688FB1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65189-B81E-1965-8E85-3BAC71FA5AAA}"/>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FD2FF05C-A1CA-4DD7-5722-A1833689F864}"/>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1">
                <a:solidFill>
                  <a:srgbClr val="002060"/>
                </a:solidFill>
              </a:rPr>
              <a:t>Abbreviations: </a:t>
            </a:r>
            <a:r>
              <a:rPr lang="en-US" sz="1200" b="0">
                <a:solidFill>
                  <a:srgbClr val="002060"/>
                </a:solidFill>
              </a:rPr>
              <a:t>DCD = donation after circulatory death</a:t>
            </a: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21BFB62-A912-D107-B8B7-CE78359B3D31}"/>
              </a:ext>
            </a:extLst>
          </p:cNvPr>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p14="http://schemas.microsoft.com/office/powerpoint/2010/main" val="240376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39602-4917-3E98-770D-9D200A1EF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BE104-B8C8-E382-5433-83DC8792741F}"/>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B4C32051-7072-C80B-9220-4C5D4C104BC4}"/>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1">
                <a:solidFill>
                  <a:srgbClr val="002060"/>
                </a:solidFill>
              </a:rPr>
              <a:t>Abbreviations: </a:t>
            </a:r>
            <a:r>
              <a:rPr lang="en-US" sz="1200" b="0">
                <a:solidFill>
                  <a:srgbClr val="002060"/>
                </a:solidFill>
              </a:rPr>
              <a:t>BMI = body mass index; eGFR = estimated glomerular filtration rate; PVR = pulmonary vascular resistance</a:t>
            </a: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2D3D16B9-9168-27F1-9351-F6E7668E8C43}"/>
              </a:ext>
            </a:extLst>
          </p:cNvPr>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111655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F09DD-CD2E-CFB3-281A-F6D50783D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348B1-5748-FB84-4135-7C6E65996BE6}"/>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CF3D1B0A-13D1-0EBB-2D48-30054A37EA7E}"/>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1">
                <a:solidFill>
                  <a:srgbClr val="002060"/>
                </a:solidFill>
              </a:rPr>
              <a:t>Abbreviations: </a:t>
            </a:r>
            <a:r>
              <a:rPr lang="en-US" sz="1200" b="0">
                <a:solidFill>
                  <a:srgbClr val="002060"/>
                </a:solidFill>
              </a:rPr>
              <a:t>HCV= hepatitis C virus; NAT = nucleic acid testing</a:t>
            </a: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927231E-0155-3ADD-60BC-BC5898E15F2C}"/>
              </a:ext>
            </a:extLst>
          </p:cNvPr>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127126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6BE0-7AF4-712A-33A2-9A7EC37AA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789E7-2F04-51F9-310B-998D89CF9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7F259-DC91-9D0E-B99C-C40798CD9C93}"/>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4693D5F9-DB34-E55F-F084-185DA252547D}"/>
              </a:ext>
            </a:extLst>
          </p:cNvPr>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405281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657E-DFFD-2708-AB9A-4406B5113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0F9B7-1822-9879-B12F-2CAB8E19F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98321-D207-3F24-058A-3FF64E6393BD}"/>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CHD, congenital heart disease; DCM, dilated cardiomyopathy; NICM, non-ischemic cardiomyopathy; HCM, hypertrophic cardiomyopathy; ICM, ischemic cardiomyopathy; RICM, restrictive cardiomyopathy; VCM, valvular cardiomyopathy</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8E810FD-6876-09AE-C8F9-0A562C52CE5E}"/>
              </a:ext>
            </a:extLst>
          </p:cNvPr>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136740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CHD, congenital heart disease; NICM, non-ischemic cardiomyopathy; HCM, hypertrophic cardiomyopathy; ICM, ischemic cardiomyopathy; RICM, restrictive cardiomyopathy; VCM, valvular cardiomyopathy</a:t>
            </a:r>
            <a:endParaRPr lang="en-US" sz="105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16</a:t>
            </a:fld>
            <a:endParaRPr lang="en-US"/>
          </a:p>
        </p:txBody>
      </p:sp>
    </p:spTree>
    <p:extLst>
      <p:ext uri="{BB962C8B-B14F-4D97-AF65-F5344CB8AC3E}">
        <p14:creationId xmlns:p14="http://schemas.microsoft.com/office/powerpoint/2010/main" val="362946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CHD, congenital heart disease; DCM, dilated cardiomyopathy</a:t>
            </a:r>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17</a:t>
            </a:fld>
            <a:endParaRPr lang="en-US"/>
          </a:p>
        </p:txBody>
      </p:sp>
    </p:spTree>
    <p:extLst>
      <p:ext uri="{BB962C8B-B14F-4D97-AF65-F5344CB8AC3E}">
        <p14:creationId xmlns:p14="http://schemas.microsoft.com/office/powerpoint/2010/main" val="415518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F5CC-970C-5D7B-EB6D-A401837F7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017EA-E3DE-5B28-3C68-3E6B57BE5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F5FA0-6C1E-F171-A3CF-43F014F7A181}"/>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Aptos" panose="020B0004020202020204" pitchFamily="34" charset="0"/>
              </a:rPr>
              <a:t>Abbreviations</a:t>
            </a:r>
            <a:r>
              <a:rPr lang="en-US" sz="1200">
                <a:effectLst/>
                <a:latin typeface="Calibri" panose="020F0502020204030204" pitchFamily="34" charset="0"/>
                <a:ea typeface="Aptos" panose="020B0004020202020204" pitchFamily="34" charset="0"/>
              </a:rPr>
              <a:t>: </a:t>
            </a:r>
            <a:r>
              <a:rPr lang="en-US" sz="1800">
                <a:effectLst/>
                <a:latin typeface="Calibri" panose="020F0502020204030204" pitchFamily="34" charset="0"/>
                <a:ea typeface="Aptos" panose="020B0004020202020204" pitchFamily="34" charset="0"/>
              </a:rPr>
              <a:t>PRA/CPRA, panel reactive antibody/calculated panel reactive antibody</a:t>
            </a:r>
            <a:endParaRPr lang="en-US" sz="10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584CDEE-6B7E-9582-02F5-FC1ABECE5406}"/>
              </a:ext>
            </a:extLst>
          </p:cNvPr>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332673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400">
                <a:effectLst/>
                <a:latin typeface="Calibri" panose="020F0502020204030204" pitchFamily="34" charset="0"/>
                <a:ea typeface="Aptos" panose="020B0004020202020204" pitchFamily="34" charset="0"/>
              </a:rPr>
              <a:t>right ventricular assist device; TAH, total artificial heart</a:t>
            </a:r>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286546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263A-7A1A-1623-5F0E-5C62C2FFB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82B7-42C7-0E30-CBC1-BFA44F0D1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83D11-39A3-996E-D100-DC85E0F75B01}"/>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100">
                <a:effectLst/>
                <a:latin typeface="Calibri" panose="020F0502020204030204" pitchFamily="34" charset="0"/>
                <a:ea typeface="Aptos" panose="020B0004020202020204" pitchFamily="34" charset="0"/>
              </a:rPr>
              <a:t>right ventricular assist device; TAH, total artificial heart</a:t>
            </a:r>
            <a:endParaRPr lang="en-US"/>
          </a:p>
          <a:p>
            <a:endParaRPr lang="en-US"/>
          </a:p>
        </p:txBody>
      </p:sp>
      <p:sp>
        <p:nvSpPr>
          <p:cNvPr id="4" name="Slide Number Placeholder 3">
            <a:extLst>
              <a:ext uri="{FF2B5EF4-FFF2-40B4-BE49-F238E27FC236}">
                <a16:creationId xmlns:a16="http://schemas.microsoft.com/office/drawing/2014/main" id="{E0367D6A-4A30-7609-1586-8D385A6B4424}"/>
              </a:ext>
            </a:extLst>
          </p:cNvPr>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46873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CF91-6F6F-BF5E-49EE-B85D45311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356E6-D388-65E8-B989-177137E05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C0DAE-7C3F-69A2-BD3B-5D7ABB2EB255}"/>
              </a:ext>
            </a:extLst>
          </p:cNvPr>
          <p:cNvSpPr>
            <a:spLocks noGrp="1"/>
          </p:cNvSpPr>
          <p:nvPr>
            <p:ph type="body" idx="1"/>
          </p:nvPr>
        </p:nvSpPr>
        <p:spPr/>
        <p:txBody>
          <a:bodyPr>
            <a:normAutofit/>
          </a:bodyPr>
          <a:lstStyle/>
          <a:p>
            <a:r>
              <a:rPr lang="en-US"/>
              <a:t> </a:t>
            </a:r>
          </a:p>
        </p:txBody>
      </p:sp>
      <p:sp>
        <p:nvSpPr>
          <p:cNvPr id="4" name="Slide Number Placeholder 3">
            <a:extLst>
              <a:ext uri="{FF2B5EF4-FFF2-40B4-BE49-F238E27FC236}">
                <a16:creationId xmlns:a16="http://schemas.microsoft.com/office/drawing/2014/main" id="{BB66BD22-93D4-348A-6ABD-96E762D5026D}"/>
              </a:ext>
            </a:extLst>
          </p:cNvPr>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208331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28850-0958-EADF-6619-B0C55FB34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D9582-09E4-19B1-F528-62132F4EA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F9415-6DFB-2687-C46B-3EB38735F888}"/>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100">
                <a:effectLst/>
                <a:latin typeface="Calibri" panose="020F0502020204030204" pitchFamily="34" charset="0"/>
                <a:ea typeface="Aptos" panose="020B0004020202020204" pitchFamily="34" charset="0"/>
              </a:rPr>
              <a:t>right ventricular assist device; TAH, total artificial heart</a:t>
            </a:r>
            <a:endParaRPr lang="en-US"/>
          </a:p>
          <a:p>
            <a:endParaRPr lang="en-US"/>
          </a:p>
        </p:txBody>
      </p:sp>
      <p:sp>
        <p:nvSpPr>
          <p:cNvPr id="4" name="Slide Number Placeholder 3">
            <a:extLst>
              <a:ext uri="{FF2B5EF4-FFF2-40B4-BE49-F238E27FC236}">
                <a16:creationId xmlns:a16="http://schemas.microsoft.com/office/drawing/2014/main" id="{33EA2978-36CE-2BB5-DFA5-F4B9A8BA8B11}"/>
              </a:ext>
            </a:extLst>
          </p:cNvPr>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383058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210A-8C58-18DB-1ADC-F804A0530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AF175-68CE-0C89-D01A-9B272DC27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13601-5520-7415-CCC3-FC530A756C26}"/>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100">
                <a:effectLst/>
                <a:latin typeface="Calibri" panose="020F0502020204030204" pitchFamily="34" charset="0"/>
                <a:ea typeface="Aptos" panose="020B0004020202020204" pitchFamily="34" charset="0"/>
              </a:rPr>
              <a:t>right ventricular assist device; TAH, total artificial heart</a:t>
            </a:r>
            <a:endParaRPr lang="en-US"/>
          </a:p>
          <a:p>
            <a:endParaRPr lang="en-US"/>
          </a:p>
        </p:txBody>
      </p:sp>
      <p:sp>
        <p:nvSpPr>
          <p:cNvPr id="4" name="Slide Number Placeholder 3">
            <a:extLst>
              <a:ext uri="{FF2B5EF4-FFF2-40B4-BE49-F238E27FC236}">
                <a16:creationId xmlns:a16="http://schemas.microsoft.com/office/drawing/2014/main" id="{D942F140-F72B-7533-CA8F-46FDBD0EA831}"/>
              </a:ext>
            </a:extLst>
          </p:cNvPr>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407697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356D-94D5-A2D3-D94A-8C1422D3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B91A7-ECDC-9776-814F-7D0D75D7C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68808-1102-389C-8531-0B279CA22A62}"/>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100">
                <a:effectLst/>
                <a:latin typeface="Calibri" panose="020F0502020204030204" pitchFamily="34" charset="0"/>
                <a:ea typeface="Aptos" panose="020B0004020202020204" pitchFamily="34" charset="0"/>
              </a:rPr>
              <a:t>right ventricular assist device; TAH, total artificial heart</a:t>
            </a:r>
            <a:endParaRPr lang="en-US"/>
          </a:p>
          <a:p>
            <a:endParaRPr lang="en-US"/>
          </a:p>
        </p:txBody>
      </p:sp>
      <p:sp>
        <p:nvSpPr>
          <p:cNvPr id="4" name="Slide Number Placeholder 3">
            <a:extLst>
              <a:ext uri="{FF2B5EF4-FFF2-40B4-BE49-F238E27FC236}">
                <a16:creationId xmlns:a16="http://schemas.microsoft.com/office/drawing/2014/main" id="{A5D9621B-6294-7B94-3FA0-6F45360496CF}"/>
              </a:ext>
            </a:extLst>
          </p:cNvPr>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317762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8A6F-B9A5-A6A9-9C84-88BFA5048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89712-5498-A14B-2B04-5A00F35A8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74CC9-AEF6-B5F0-B8F5-F17C850CE416}"/>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MCS, mechanical circulatory support; ECMO, extracorporeal membrane oxygenation; LVAD, left ventricular assist device; IABP, intra-aortic balloon pump; RVAD, </a:t>
            </a:r>
            <a:r>
              <a:rPr lang="en-US" sz="1100">
                <a:effectLst/>
                <a:latin typeface="Calibri" panose="020F0502020204030204" pitchFamily="34" charset="0"/>
                <a:ea typeface="Aptos" panose="020B0004020202020204" pitchFamily="34" charset="0"/>
              </a:rPr>
              <a:t>right ventricular assist device; TAH, total artificial heart</a:t>
            </a:r>
            <a:endParaRPr lang="en-US"/>
          </a:p>
          <a:p>
            <a:endParaRPr lang="en-US"/>
          </a:p>
        </p:txBody>
      </p:sp>
      <p:sp>
        <p:nvSpPr>
          <p:cNvPr id="4" name="Slide Number Placeholder 3">
            <a:extLst>
              <a:ext uri="{FF2B5EF4-FFF2-40B4-BE49-F238E27FC236}">
                <a16:creationId xmlns:a16="http://schemas.microsoft.com/office/drawing/2014/main" id="{8758F665-4C5E-40A6-D660-B20EB915DB80}"/>
              </a:ext>
            </a:extLst>
          </p:cNvPr>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619808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6017-41AF-7D49-FFAC-8A63FF56B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84B72-93D1-2033-D77B-D7274CF18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082DE-3CC4-5968-896E-3016669637A2}"/>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Aptos" panose="020B0004020202020204" pitchFamily="34" charset="0"/>
              </a:rPr>
              <a:t>Abbreviation</a:t>
            </a:r>
            <a:r>
              <a:rPr lang="en-US" sz="1200">
                <a:effectLst/>
                <a:latin typeface="Calibri" panose="020F0502020204030204" pitchFamily="34" charset="0"/>
                <a:ea typeface="Aptos" panose="020B0004020202020204" pitchFamily="34" charset="0"/>
              </a:rPr>
              <a:t>: ECMO, extracorporeal membrane oxygenation </a:t>
            </a: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E77D5C4-AA4C-D3BA-857A-DEE05E06E6A8}"/>
              </a:ext>
            </a:extLst>
          </p:cNvPr>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1894109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EFC2-2E3F-5A06-DA79-47A4E678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37B52-89D3-5952-B4E0-CA371621C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16192-2C0A-DCFD-E3D7-75C499652188}"/>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Aptos" panose="020B0004020202020204" pitchFamily="34" charset="0"/>
              </a:rPr>
              <a:t>Abbreviation</a:t>
            </a:r>
            <a:r>
              <a:rPr lang="en-US" sz="1200">
                <a:effectLst/>
                <a:latin typeface="Calibri" panose="020F0502020204030204" pitchFamily="34" charset="0"/>
                <a:ea typeface="Aptos" panose="020B0004020202020204" pitchFamily="34" charset="0"/>
              </a:rPr>
              <a:t>: LVAD, left ventricular assist device </a:t>
            </a: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FD70659-5539-2187-FFB5-54E26B0306C8}"/>
              </a:ext>
            </a:extLst>
          </p:cNvPr>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136637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73196-1380-EAD6-6387-800C6374D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56309-DF28-DF01-E3AF-1162FA5D1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E1661-9C2E-155F-D5AF-DCFDF9DC83F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Aptos" panose="020B0004020202020204" pitchFamily="34" charset="0"/>
              </a:rPr>
              <a:t>Abbreviation</a:t>
            </a:r>
            <a:r>
              <a:rPr lang="en-US" sz="1200">
                <a:effectLst/>
                <a:latin typeface="Calibri" panose="020F0502020204030204" pitchFamily="34" charset="0"/>
                <a:ea typeface="Aptos" panose="020B0004020202020204" pitchFamily="34" charset="0"/>
              </a:rPr>
              <a:t>: MCS, mechanical circulatory support; </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3BC666F-4E90-FE37-079D-C12F0FAFBECB}"/>
              </a:ext>
            </a:extLst>
          </p:cNvPr>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820234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A62B-5CB2-5387-7916-4F0358FDA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76BC8-3267-DDE2-F1A7-746DD8C35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D3F2A-EE59-DA8E-30BE-186E881FF39E}"/>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Aptos" panose="020B0004020202020204" pitchFamily="34" charset="0"/>
              </a:rPr>
              <a:t>Abbreviations</a:t>
            </a:r>
            <a:r>
              <a:rPr lang="en-US" sz="1200">
                <a:effectLst/>
                <a:latin typeface="Calibri" panose="020F0502020204030204" pitchFamily="34" charset="0"/>
                <a:ea typeface="Aptos" panose="020B0004020202020204" pitchFamily="34" charset="0"/>
              </a:rPr>
              <a:t>: HCV, hepatitis C virus</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E481C68-2232-7D87-9464-A4071C71CDD3}"/>
              </a:ext>
            </a:extLst>
          </p:cNvPr>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149071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B3657-1D17-2495-65B1-C8EAE58F6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7C22-FB99-7400-538A-5CFEE6A47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E1E31-2C42-2F64-E1EB-4A2A69E13236}"/>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5BF0191-BBA7-369E-8D4B-B576A6A7B3BB}"/>
              </a:ext>
            </a:extLst>
          </p:cNvPr>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264106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5205-0BB2-71BF-AD14-4F9111EEDB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E3541-3A86-58E2-1DCE-18AAF41DD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AA100-ECF4-E917-5075-A0EE5C6BD535}"/>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r>
              <a:rPr lang="en-US" sz="1200" b="1">
                <a:effectLst/>
                <a:latin typeface="Calibri" panose="020F0502020204030204" pitchFamily="34" charset="0"/>
                <a:ea typeface="Aptos" panose="020B0004020202020204" pitchFamily="34" charset="0"/>
              </a:rPr>
              <a:t>Abbreviation</a:t>
            </a:r>
            <a:r>
              <a:rPr lang="en-US" sz="1200">
                <a:effectLst/>
                <a:latin typeface="Calibri" panose="020F0502020204030204" pitchFamily="34" charset="0"/>
                <a:ea typeface="Aptos" panose="020B0004020202020204" pitchFamily="34" charset="0"/>
              </a:rPr>
              <a:t>: CNS, central nervous system</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BFB3C1E-92F5-9A01-34C7-FB0EC5A7B6E1}"/>
              </a:ext>
            </a:extLst>
          </p:cNvPr>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30116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extLst>
      <p:ext uri="{BB962C8B-B14F-4D97-AF65-F5344CB8AC3E}">
        <p14:creationId xmlns:p14="http://schemas.microsoft.com/office/powerpoint/2010/main" val="4213998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7447F-9409-D569-CF91-F9030972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A8E60-5DCF-331C-B812-493124B8F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AA552-6548-EB55-79F2-09811AB5CCA1}"/>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733EC6B-2811-D0CE-4303-42E89071C735}"/>
              </a:ext>
            </a:extLst>
          </p:cNvPr>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2563482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3D27B-669D-E22F-9D7E-A3AD45DE6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E3D55-B47A-3F27-481C-524D7C658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1D0EF-C442-05C0-F10B-17B9C194ED20}"/>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2C76903-3AAB-DF81-A2AA-65D9D619F08B}"/>
              </a:ext>
            </a:extLst>
          </p:cNvPr>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232892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33</a:t>
            </a:fld>
            <a:endParaRPr lang="en-US"/>
          </a:p>
        </p:txBody>
      </p:sp>
    </p:spTree>
    <p:extLst>
      <p:ext uri="{BB962C8B-B14F-4D97-AF65-F5344CB8AC3E}">
        <p14:creationId xmlns:p14="http://schemas.microsoft.com/office/powerpoint/2010/main" val="1866702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Abbreviations:</a:t>
            </a:r>
            <a:r>
              <a:rPr lang="en-US" sz="1800">
                <a:effectLst/>
                <a:latin typeface="Calibri" panose="020F0502020204030204" pitchFamily="34" charset="0"/>
                <a:ea typeface="Calibri" panose="020F0502020204030204" pitchFamily="34" charset="0"/>
                <a:cs typeface="Calibri" panose="020F0502020204030204" pitchFamily="34" charset="0"/>
              </a:rPr>
              <a:t> CHD = congenital heart disease, NICM = non-ischemic cardiomyopathy, HCM = hypertrophic cardiomyopathy, ICM = ischemic cardiomyopathy, RICM = restrictive cardiomyopathy, VCM = valvular cardiomyopathy, ECMO = extracorporeal membrane oxygenation, LVAD = left ventricular assist device, MCS = mechanical circulatory support, CVA = cerebrovascular accident, HCV = hepatitis C virus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34</a:t>
            </a:fld>
            <a:endParaRPr lang="en-US"/>
          </a:p>
        </p:txBody>
      </p:sp>
    </p:spTree>
    <p:extLst>
      <p:ext uri="{BB962C8B-B14F-4D97-AF65-F5344CB8AC3E}">
        <p14:creationId xmlns:p14="http://schemas.microsoft.com/office/powerpoint/2010/main" val="773087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85750" algn="just">
              <a:lnSpc>
                <a:spcPct val="115000"/>
              </a:lnSpc>
              <a:spcAft>
                <a:spcPts val="800"/>
              </a:spcAft>
            </a:pPr>
            <a:r>
              <a:rPr lang="en-US" sz="18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8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eGFR, estimated glomerular filtration rate; PVR, pulmonary vascular resistance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FBB1FB-AC70-4579-BA4D-6720E6A05D35}" type="slidenum">
              <a:rPr lang="en-US" smtClean="0"/>
              <a:pPr/>
              <a:t>35</a:t>
            </a:fld>
            <a:endParaRPr lang="en-US"/>
          </a:p>
        </p:txBody>
      </p:sp>
    </p:spTree>
    <p:extLst>
      <p:ext uri="{BB962C8B-B14F-4D97-AF65-F5344CB8AC3E}">
        <p14:creationId xmlns:p14="http://schemas.microsoft.com/office/powerpoint/2010/main" val="142712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685673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a:t>
            </a:r>
            <a:r>
              <a:rPr lang="en-US" sz="12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eGFR, estimated glomerular filtration rate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10513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19E9-8A68-7CCC-6747-3109A8ECF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AAEE7-2899-4DBA-3C67-8DEAE61B0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E410A-3E36-39A8-62F8-1CA2708519E1}"/>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2C7710D-18CF-D93E-8E5F-8AAB2B4E6FEF}"/>
              </a:ext>
            </a:extLst>
          </p:cNvPr>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349065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B6172-9007-2CC2-59A3-26DF6755B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44F8B-A4AA-5B2E-F80D-17C5A0C35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884BB-A0ED-26D7-B6C3-31F422220426}"/>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r>
              <a:rPr lang="en-US" sz="12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PVR, pulmonary vascular resistance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23C4365-E8DC-1A76-8F2A-31049E29C251}"/>
              </a:ext>
            </a:extLst>
          </p:cNvPr>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1125515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98B92-5CE0-A1D4-94B2-F8C56DD16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CDC21-B340-41EB-07A3-B87C1A6E4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4EBAE-3104-33D4-8DCF-EB88AAB9F2BD}"/>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E11CBB9-6A20-108D-60A8-1BFAF65DB4C9}"/>
              </a:ext>
            </a:extLst>
          </p:cNvPr>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325068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141069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extLst>
      <p:ext uri="{BB962C8B-B14F-4D97-AF65-F5344CB8AC3E}">
        <p14:creationId xmlns:p14="http://schemas.microsoft.com/office/powerpoint/2010/main" val="143194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AA8D7-3CD2-C3AC-242D-303588215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F9CA9-ED9B-FBC6-8682-3430CDAEB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5A844-C814-0574-BC95-170C724CCF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99967C-1281-9EE4-62D3-95BF7BAE82A5}"/>
              </a:ext>
            </a:extLst>
          </p:cNvPr>
          <p:cNvSpPr>
            <a:spLocks noGrp="1"/>
          </p:cNvSpPr>
          <p:nvPr>
            <p:ph type="sldNum" sz="quarter" idx="5"/>
          </p:nvPr>
        </p:nvSpPr>
        <p:spPr/>
        <p:txBody>
          <a:bodyPr/>
          <a:lstStyle/>
          <a:p>
            <a:fld id="{88FBB1FB-AC70-4579-BA4D-6720E6A05D35}" type="slidenum">
              <a:rPr lang="en-US" smtClean="0"/>
              <a:pPr/>
              <a:t>42</a:t>
            </a:fld>
            <a:endParaRPr lang="en-US"/>
          </a:p>
        </p:txBody>
      </p:sp>
    </p:spTree>
    <p:extLst>
      <p:ext uri="{BB962C8B-B14F-4D97-AF65-F5344CB8AC3E}">
        <p14:creationId xmlns:p14="http://schemas.microsoft.com/office/powerpoint/2010/main" val="2273177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Abbreviations</a:t>
            </a:r>
            <a:r>
              <a:rPr lang="en-US" sz="1800">
                <a:effectLst/>
                <a:latin typeface="Calibri" panose="020F0502020204030204" pitchFamily="34" charset="0"/>
                <a:ea typeface="Calibri" panose="020F0502020204030204" pitchFamily="34" charset="0"/>
                <a:cs typeface="Calibri" panose="020F0502020204030204" pitchFamily="34" charset="0"/>
              </a:rPr>
              <a:t>: DCM = dilated cardiomyopathy, CHD = congenital heart disease, ECMO = extracorporeal membrane oxygenation, LVAD = left ventricular assist device, MCS = mechanical circulatory support, CVA = cerebrovascular accident, HCV = hepatitis C virus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43</a:t>
            </a:fld>
            <a:endParaRPr lang="en-US"/>
          </a:p>
        </p:txBody>
      </p:sp>
    </p:spTree>
    <p:extLst>
      <p:ext uri="{BB962C8B-B14F-4D97-AF65-F5344CB8AC3E}">
        <p14:creationId xmlns:p14="http://schemas.microsoft.com/office/powerpoint/2010/main" val="7792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4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eGFR, estimated glomerular filtration rate; PRA/CPRA, panel reactive antibody/calculated panel reactive antibody</a:t>
            </a:r>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44</a:t>
            </a:fld>
            <a:endParaRPr lang="en-US"/>
          </a:p>
        </p:txBody>
      </p:sp>
    </p:spTree>
    <p:extLst>
      <p:ext uri="{BB962C8B-B14F-4D97-AF65-F5344CB8AC3E}">
        <p14:creationId xmlns:p14="http://schemas.microsoft.com/office/powerpoint/2010/main" val="885613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9828-D181-90A6-0FB9-D817337C7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47718-823F-E9B3-D3E7-50BF05EEF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8C713-7208-5DD4-030B-749DCEFE53D0}"/>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r>
              <a:rPr lang="en-US" sz="12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eGFR, estimated glomerular filtration rate </a:t>
            </a:r>
            <a:endParaRPr lang="en-US" sz="1200"/>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9DD2C26B-C198-558A-40CA-65E94CC6100C}"/>
              </a:ext>
            </a:extLst>
          </p:cNvPr>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871362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14CE4-BEE0-590E-6DA5-06CA85787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76414-0758-6C57-AF8A-147E8B565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2C1EB-DB77-894F-02F4-33DDDE46C2D0}"/>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r>
              <a:rPr lang="en-US" sz="12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Abbreviations</a:t>
            </a:r>
            <a:r>
              <a:rPr lang="en-US"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PRA/CPRA, panel reactive antibody/calculated panel reactive antibody</a:t>
            </a:r>
            <a:endParaRPr lang="en-US" sz="1200"/>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3A2928E-254B-DD0A-44C0-93F9DF4D458A}"/>
              </a:ext>
            </a:extLst>
          </p:cNvPr>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6736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197A-E067-F129-1FEC-BAA650394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24D5D-1194-F7BA-F42F-88CAB2B7D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8B3A6-2D8A-9C20-0C33-911ED2C006B1}"/>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BDF837D-6386-A66D-2D38-2771181D7E47}"/>
              </a:ext>
            </a:extLst>
          </p:cNvPr>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1379012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1865-7C70-A887-7C56-C272BE79A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9E2D0-D62E-54EE-9F1E-64CA639FD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DCB51-3A92-99A4-2570-A8E5DF61D16A}"/>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1CE62B2-D222-E1DD-0AC0-4224D0D21C80}"/>
              </a:ext>
            </a:extLst>
          </p:cNvPr>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3696042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263352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2A38D-1C49-C627-52D6-134BC3A48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6F88F-0142-2813-C7F3-98E5CCA0A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30B86-D090-1715-5A99-50AB1554D12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304C732-0EB7-BCB5-551F-A89E870ABF17}"/>
              </a:ext>
            </a:extLst>
          </p:cNvPr>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30513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6A52-E9E8-7C36-F8A4-9E48A13DE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7EA91-0784-8B0D-DFF0-9319EF986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4F4E7-39DC-0AD3-077D-0CDF008270C8}"/>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7952963-8AF0-57D2-F7A3-AAFA36BDE928}"/>
              </a:ext>
            </a:extLst>
          </p:cNvPr>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3802178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C5D8-76E1-3E8A-09D9-FE8C73C23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8F27E-AC52-FD81-ED49-473DDAE8A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D4CFC-52C9-472A-CAD2-85AFB0EA3187}"/>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EC0E3D2-EDD0-2B58-B519-FBE4511D52CC}"/>
              </a:ext>
            </a:extLst>
          </p:cNvPr>
          <p:cNvSpPr>
            <a:spLocks noGrp="1"/>
          </p:cNvSpPr>
          <p:nvPr>
            <p:ph type="sldNum" sz="quarter" idx="10"/>
          </p:nvPr>
        </p:nvSpPr>
        <p:spPr/>
        <p:txBody>
          <a:bodyPr/>
          <a:lstStyle/>
          <a:p>
            <a:fld id="{8D3FF3A6-B03F-4710-AAA0-E3CB014C4A59}" type="slidenum">
              <a:rPr lang="en-US" smtClean="0"/>
              <a:pPr/>
              <a:t>51</a:t>
            </a:fld>
            <a:endParaRPr lang="en-US"/>
          </a:p>
        </p:txBody>
      </p:sp>
    </p:spTree>
    <p:extLst>
      <p:ext uri="{BB962C8B-B14F-4D97-AF65-F5344CB8AC3E}">
        <p14:creationId xmlns:p14="http://schemas.microsoft.com/office/powerpoint/2010/main" val="3302275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84BE-EB63-D603-AEB7-257F71A01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89B43-A6CD-8D08-5741-217B0D583A37}"/>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107DEB45-D94D-46B3-CD6C-FCFE2C828A5A}"/>
              </a:ext>
            </a:extLst>
          </p:cNvPr>
          <p:cNvSpPr>
            <a:spLocks noGrp="1"/>
          </p:cNvSpPr>
          <p:nvPr>
            <p:ph type="body" idx="1"/>
          </p:nvPr>
        </p:nvSpPr>
        <p:spPr/>
        <p:txBody>
          <a:bodyPr>
            <a:normAutofit/>
          </a:bodyPr>
          <a:lstStyle/>
          <a:p>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DCD, donation after circulatory death</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D17172D-79E6-B614-5294-27D3B4C65E5E}"/>
              </a:ext>
            </a:extLst>
          </p:cNvPr>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72387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65906-1524-2647-A3E9-BD559C9C8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63510-668A-BD64-83D2-AE844BCDDF23}"/>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5446822C-8211-2779-292E-5634518E71A2}"/>
              </a:ext>
            </a:extLst>
          </p:cNvPr>
          <p:cNvSpPr>
            <a:spLocks noGrp="1"/>
          </p:cNvSpPr>
          <p:nvPr>
            <p:ph type="body" idx="1"/>
          </p:nvPr>
        </p:nvSpPr>
        <p:spPr/>
        <p:txBody>
          <a:bodyPr>
            <a:normAutofit/>
          </a:bodyPr>
          <a:lstStyle/>
          <a:p>
            <a:pPr marL="0" marR="285750" lvl="0" indent="0" algn="l" defTabSz="965606" rtl="0" eaLnBrk="1" fontAlgn="auto" latinLnBrk="0" hangingPunct="1">
              <a:lnSpc>
                <a:spcPct val="115000"/>
              </a:lnSpc>
              <a:spcBef>
                <a:spcPts val="600"/>
              </a:spcBef>
              <a:spcAft>
                <a:spcPts val="800"/>
              </a:spcAft>
              <a:buClrTx/>
              <a:buSzTx/>
              <a:buFontTx/>
              <a:buNone/>
              <a:tabLst/>
              <a:defRPr/>
            </a:pPr>
            <a:r>
              <a:rPr lang="en-US" sz="1800" b="1" kern="100">
                <a:effectLst/>
                <a:latin typeface="Calibri" panose="020F0502020204030204" pitchFamily="34" charset="0"/>
                <a:ea typeface="Aptos" panose="020B0004020202020204" pitchFamily="34" charset="0"/>
                <a:cs typeface="Times New Roman" panose="02020603050405020304" pitchFamily="18" charset="0"/>
              </a:rPr>
              <a:t>Abbreviations</a:t>
            </a:r>
            <a:r>
              <a:rPr lang="en-US" sz="1800" kern="100">
                <a:effectLst/>
                <a:latin typeface="Calibri" panose="020F0502020204030204" pitchFamily="34" charset="0"/>
                <a:ea typeface="Aptos" panose="020B0004020202020204" pitchFamily="34" charset="0"/>
                <a:cs typeface="Times New Roman" panose="02020603050405020304" pitchFamily="18" charset="0"/>
              </a:rPr>
              <a:t>: BMI, body mass index; ECMO, extracorporeal membrane oxygenation; eGFR, estimated glomerular filtration rate; PVR, </a:t>
            </a:r>
            <a:r>
              <a:rPr lang="en-US" sz="1800" b="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pulmonary vascular resistance  </a:t>
            </a:r>
            <a:endParaRPr lang="en-US" sz="1800" b="0" kern="100">
              <a:effectLst/>
              <a:latin typeface="Aptos" panose="020B0004020202020204" pitchFamily="34" charset="0"/>
              <a:ea typeface="Aptos" panose="020B0004020202020204" pitchFamily="34" charset="0"/>
              <a:cs typeface="Times New Roman" panose="02020603050405020304" pitchFamily="18" charset="0"/>
            </a:endParaRPr>
          </a:p>
          <a:p>
            <a:pPr marL="0" marR="285750">
              <a:lnSpc>
                <a:spcPct val="115000"/>
              </a:lnSpc>
              <a:spcBef>
                <a:spcPts val="600"/>
              </a:spcBef>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EA3C8FC-4807-60A6-59E1-D8150BCCB8CA}"/>
              </a:ext>
            </a:extLst>
          </p:cNvPr>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3110766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552D-B026-F4F1-2731-0D1810673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B69CC-EBB7-DFB8-F47B-07A5990709FF}"/>
              </a:ext>
            </a:extLst>
          </p:cNvPr>
          <p:cNvSpPr>
            <a:spLocks noGrp="1" noRot="1" noChangeAspect="1"/>
          </p:cNvSpPr>
          <p:nvPr>
            <p:ph type="sldImg"/>
          </p:nvPr>
        </p:nvSpPr>
        <p:spPr>
          <a:xfrm>
            <a:off x="428625" y="685800"/>
            <a:ext cx="6000750" cy="3429000"/>
          </a:xfrm>
        </p:spPr>
      </p:sp>
      <p:sp>
        <p:nvSpPr>
          <p:cNvPr id="3" name="Notes Placeholder 2">
            <a:extLst>
              <a:ext uri="{FF2B5EF4-FFF2-40B4-BE49-F238E27FC236}">
                <a16:creationId xmlns:a16="http://schemas.microsoft.com/office/drawing/2014/main" id="{BD60BA7A-400E-DA5B-CAFF-667599D19DF0}"/>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800" b="1"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a:t>
            </a:r>
            <a:r>
              <a:rPr lang="en-US" sz="1800" kern="100">
                <a:effectLst/>
                <a:latin typeface="Calibri" panose="020F0502020204030204" pitchFamily="34" charset="0"/>
                <a:ea typeface="Aptos" panose="020B0004020202020204" pitchFamily="34" charset="0"/>
                <a:cs typeface="Times New Roman" panose="02020603050405020304" pitchFamily="18" charset="0"/>
              </a:rPr>
              <a:t>HCV, hepatitis C virus; NAT, nucleic acid testing; LV, left ventricle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65606"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149AB90-E78B-3B62-3731-D4A375A7CC7C}"/>
              </a:ext>
            </a:extLst>
          </p:cNvPr>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2969726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AFA6-BED2-67C1-F435-C64195CCD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270AF-F664-BBD6-7F4B-6DBB1AB2A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834E0-953F-B672-1579-FC6363B0BE22}"/>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0D03C0EE-7A5B-2517-4E3B-2D745595E478}"/>
              </a:ext>
            </a:extLst>
          </p:cNvPr>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3522859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D42A-41E3-316C-C4A9-B3D4A8614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D9D72-9FB8-0872-2C12-832846D32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3631D-F7C7-8E39-8192-50ED8098757F}"/>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ECMO, extracorporeal membrane oxygenation</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DCAB1C6-4ABF-D29E-AD80-FF366615FE05}"/>
              </a:ext>
            </a:extLst>
          </p:cNvPr>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4138873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66AB-A11A-8ED6-91CF-F38EFFF55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6D58D-D58E-E0E7-A75C-574F1527A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16F08-CAA0-89FC-DCF4-75B2638FDC8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CF, cystic fibrosis; COPD, chronic obstructive pulmonary disease; IPF, idiopathic pulmonary fibrosis; ILD, not IIP, interstitial lung disease, not idiopathic interstitial pneumonia; PVD, pulmonary vascular disease; OB, obliterative bronchiolitis.</a:t>
            </a: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6875DE02-9518-8147-F29B-6AF741EB0A65}"/>
              </a:ext>
            </a:extLst>
          </p:cNvPr>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3085565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CF, cystic fibrosis; COPD, chronic obstructive pulmonary disease; IPF, idiopathic pulmonary fibrosis; OB, obliterative bronchiolitis.</a:t>
            </a:r>
            <a:endParaRPr lang="en-US" sz="105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58</a:t>
            </a:fld>
            <a:endParaRPr lang="en-US"/>
          </a:p>
        </p:txBody>
      </p:sp>
    </p:spTree>
    <p:extLst>
      <p:ext uri="{BB962C8B-B14F-4D97-AF65-F5344CB8AC3E}">
        <p14:creationId xmlns:p14="http://schemas.microsoft.com/office/powerpoint/2010/main" val="1069315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67AD-5F12-1F51-3D6A-E8347ECA1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281EE-1FB5-7DCF-5306-9919C5C32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E4021-59D4-7101-8539-6EB59527827A}"/>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655A43A-109F-86CE-1769-10A31D4FB3F2}"/>
              </a:ext>
            </a:extLst>
          </p:cNvPr>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4062170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Aptos" panose="020B0004020202020204" pitchFamily="34" charset="0"/>
              </a:rPr>
              <a:t>Abbreviations:</a:t>
            </a:r>
            <a:r>
              <a:rPr lang="en-US" sz="1400">
                <a:effectLst/>
                <a:latin typeface="Calibri" panose="020F0502020204030204" pitchFamily="34" charset="0"/>
                <a:ea typeface="Aptos" panose="020B0004020202020204" pitchFamily="34" charset="0"/>
              </a:rPr>
              <a:t> ILD-Not IIP, interstitial lung disease, not idiopathic interstitial pneumonia, IPAH, idiopathic pulmonary artery hypertension; PH, not IPAH, pulmonary hypertension, not idiopathic pulmonary artery hypertension; OB, obliterative bronchiolitis.</a:t>
            </a:r>
            <a:endParaRPr lang="en-US" sz="105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60</a:t>
            </a:fld>
            <a:endParaRPr lang="en-US"/>
          </a:p>
        </p:txBody>
      </p:sp>
    </p:spTree>
    <p:extLst>
      <p:ext uri="{BB962C8B-B14F-4D97-AF65-F5344CB8AC3E}">
        <p14:creationId xmlns:p14="http://schemas.microsoft.com/office/powerpoint/2010/main" val="355419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F230-0D54-780F-7EB6-BF129E1CF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D9DB6-8557-452B-1FB5-838445E58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6C9A5-6785-33C1-3C91-074BB57A2180}"/>
              </a:ext>
            </a:extLst>
          </p:cNvPr>
          <p:cNvSpPr>
            <a:spLocks noGrp="1"/>
          </p:cNvSpPr>
          <p:nvPr>
            <p:ph type="body" idx="1"/>
          </p:nvPr>
        </p:nvSpPr>
        <p:spPr/>
        <p:txBody>
          <a:bodyPr/>
          <a:lstStyle/>
          <a:p>
            <a:r>
              <a:rPr lang="en-US" sz="1200" b="1" i="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77F194AB-69B3-DD5D-D383-D3DC4C179A5A}"/>
              </a:ext>
            </a:extLst>
          </p:cNvPr>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11166619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0797-A83F-448B-0289-25EB6A41D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0DE9A-52EB-4328-451B-A5CEBCAEA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9D257-F7B6-F953-F224-D543E5ABAADA}"/>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r>
              <a:rPr lang="en-US" sz="1000" b="1">
                <a:effectLst/>
                <a:latin typeface="Calibri" panose="020F0502020204030204" pitchFamily="34" charset="0"/>
                <a:ea typeface="Aptos" panose="020B0004020202020204" pitchFamily="34" charset="0"/>
              </a:rPr>
              <a:t>Abbreviations</a:t>
            </a:r>
            <a:r>
              <a:rPr lang="en-US" sz="1000">
                <a:effectLst/>
                <a:latin typeface="Calibri" panose="020F0502020204030204" pitchFamily="34" charset="0"/>
                <a:ea typeface="Aptos" panose="020B0004020202020204" pitchFamily="34" charset="0"/>
              </a:rPr>
              <a:t>: </a:t>
            </a:r>
            <a:r>
              <a:rPr lang="en-US" sz="1200">
                <a:effectLst/>
                <a:latin typeface="Calibri" panose="020F0502020204030204" pitchFamily="34" charset="0"/>
                <a:ea typeface="Aptos" panose="020B0004020202020204" pitchFamily="34" charset="0"/>
              </a:rPr>
              <a:t>PRA/CPRA, panel reactive antibody/calculated panel reactive antibody</a:t>
            </a:r>
            <a:endParaRPr lang="en-US" sz="8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8F7032A-9DBF-61FA-8BDA-161507DE043B}"/>
              </a:ext>
            </a:extLst>
          </p:cNvPr>
          <p:cNvSpPr>
            <a:spLocks noGrp="1"/>
          </p:cNvSpPr>
          <p:nvPr>
            <p:ph type="sldNum" sz="quarter" idx="10"/>
          </p:nvPr>
        </p:nvSpPr>
        <p:spPr/>
        <p:txBody>
          <a:bodyPr/>
          <a:lstStyle/>
          <a:p>
            <a:fld id="{8D3FF3A6-B03F-4710-AAA0-E3CB014C4A59}" type="slidenum">
              <a:rPr lang="en-US" smtClean="0"/>
              <a:pPr/>
              <a:t>61</a:t>
            </a:fld>
            <a:endParaRPr lang="en-US"/>
          </a:p>
        </p:txBody>
      </p:sp>
    </p:spTree>
    <p:extLst>
      <p:ext uri="{BB962C8B-B14F-4D97-AF65-F5344CB8AC3E}">
        <p14:creationId xmlns:p14="http://schemas.microsoft.com/office/powerpoint/2010/main" val="1804717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1E0F1-F1B5-3524-1BE8-1DDA98D43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1AEB7-B5E1-4CC9-B946-74C312A26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4660D-2441-0591-8935-9B4048702A41}"/>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 </a:t>
            </a:r>
            <a:r>
              <a:rPr lang="en-US" sz="1000" b="1">
                <a:effectLst/>
                <a:latin typeface="Calibri" panose="020F0502020204030204" pitchFamily="34" charset="0"/>
                <a:ea typeface="Aptos" panose="020B0004020202020204" pitchFamily="34" charset="0"/>
              </a:rPr>
              <a:t>Abbreviations</a:t>
            </a:r>
            <a:r>
              <a:rPr lang="en-US" sz="1000">
                <a:effectLst/>
                <a:latin typeface="Calibri" panose="020F0502020204030204" pitchFamily="34" charset="0"/>
                <a:ea typeface="Aptos" panose="020B0004020202020204" pitchFamily="34" charset="0"/>
              </a:rPr>
              <a:t>: </a:t>
            </a:r>
            <a:r>
              <a:rPr lang="en-US" sz="1800">
                <a:effectLst/>
                <a:latin typeface="Calibri" panose="020F0502020204030204" pitchFamily="34" charset="0"/>
                <a:ea typeface="Aptos" panose="020B0004020202020204" pitchFamily="34" charset="0"/>
              </a:rPr>
              <a:t>CNS, central nervous system</a:t>
            </a:r>
            <a:endParaRPr lang="en-US" sz="800" kern="120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66D11A1-35CF-7B22-B108-D94705F6CE5E}"/>
              </a:ext>
            </a:extLst>
          </p:cNvPr>
          <p:cNvSpPr>
            <a:spLocks noGrp="1"/>
          </p:cNvSpPr>
          <p:nvPr>
            <p:ph type="sldNum" sz="quarter" idx="10"/>
          </p:nvPr>
        </p:nvSpPr>
        <p:spPr/>
        <p:txBody>
          <a:bodyPr/>
          <a:lstStyle/>
          <a:p>
            <a:fld id="{8D3FF3A6-B03F-4710-AAA0-E3CB014C4A59}" type="slidenum">
              <a:rPr lang="en-US" smtClean="0"/>
              <a:pPr/>
              <a:t>62</a:t>
            </a:fld>
            <a:endParaRPr lang="en-US"/>
          </a:p>
        </p:txBody>
      </p:sp>
    </p:spTree>
    <p:extLst>
      <p:ext uri="{BB962C8B-B14F-4D97-AF65-F5344CB8AC3E}">
        <p14:creationId xmlns:p14="http://schemas.microsoft.com/office/powerpoint/2010/main" val="2228923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975B-AEE7-8582-BDCC-9FB6D5AAB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BA849-57AF-6AFD-35EE-F58523CF4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07654-0D9F-4409-C8B0-8D4BE1F8C40D}"/>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 </a:t>
            </a:r>
            <a:r>
              <a:rPr lang="en-US" sz="1800" b="1">
                <a:effectLst/>
                <a:latin typeface="Calibri" panose="020F0502020204030204" pitchFamily="34" charset="0"/>
                <a:ea typeface="Aptos" panose="020B0004020202020204" pitchFamily="34" charset="0"/>
              </a:rPr>
              <a:t>Abbreviations</a:t>
            </a:r>
            <a:r>
              <a:rPr lang="en-US" sz="1800">
                <a:effectLst/>
                <a:latin typeface="Calibri" panose="020F0502020204030204" pitchFamily="34" charset="0"/>
                <a:ea typeface="Aptos" panose="020B0004020202020204" pitchFamily="34" charset="0"/>
              </a:rPr>
              <a:t>: </a:t>
            </a:r>
            <a:r>
              <a:rPr lang="en-US" sz="1800" kern="100">
                <a:effectLst/>
                <a:latin typeface="Calibri" panose="020F0502020204030204" pitchFamily="34" charset="0"/>
                <a:ea typeface="Aptos" panose="020B0004020202020204" pitchFamily="34" charset="0"/>
                <a:cs typeface="Times New Roman" panose="02020603050405020304" pitchFamily="18" charset="0"/>
              </a:rPr>
              <a:t>HCV, hepatitis C virus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1CE8E59-6344-E2CD-4968-C186A7E981C1}"/>
              </a:ext>
            </a:extLst>
          </p:cNvPr>
          <p:cNvSpPr>
            <a:spLocks noGrp="1"/>
          </p:cNvSpPr>
          <p:nvPr>
            <p:ph type="sldNum" sz="quarter" idx="10"/>
          </p:nvPr>
        </p:nvSpPr>
        <p:spPr/>
        <p:txBody>
          <a:bodyPr/>
          <a:lstStyle/>
          <a:p>
            <a:fld id="{8D3FF3A6-B03F-4710-AAA0-E3CB014C4A59}" type="slidenum">
              <a:rPr lang="en-US" smtClean="0"/>
              <a:pPr/>
              <a:t>63</a:t>
            </a:fld>
            <a:endParaRPr lang="en-US"/>
          </a:p>
        </p:txBody>
      </p:sp>
    </p:spTree>
    <p:extLst>
      <p:ext uri="{BB962C8B-B14F-4D97-AF65-F5344CB8AC3E}">
        <p14:creationId xmlns:p14="http://schemas.microsoft.com/office/powerpoint/2010/main" val="730619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4C629-8091-AE42-9097-43877EB35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52AFE-B337-D2DD-4F76-FC012736F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373E8-3686-4F2F-AE16-296DC2D0650C}"/>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D521F9A-6BE0-502A-4EDD-57C473315379}"/>
              </a:ext>
            </a:extLst>
          </p:cNvPr>
          <p:cNvSpPr>
            <a:spLocks noGrp="1"/>
          </p:cNvSpPr>
          <p:nvPr>
            <p:ph type="sldNum" sz="quarter" idx="10"/>
          </p:nvPr>
        </p:nvSpPr>
        <p:spPr/>
        <p:txBody>
          <a:bodyPr/>
          <a:lstStyle/>
          <a:p>
            <a:fld id="{8D3FF3A6-B03F-4710-AAA0-E3CB014C4A59}" type="slidenum">
              <a:rPr lang="en-US" smtClean="0"/>
              <a:pPr/>
              <a:t>64</a:t>
            </a:fld>
            <a:endParaRPr lang="en-US"/>
          </a:p>
        </p:txBody>
      </p:sp>
    </p:spTree>
    <p:extLst>
      <p:ext uri="{BB962C8B-B14F-4D97-AF65-F5344CB8AC3E}">
        <p14:creationId xmlns:p14="http://schemas.microsoft.com/office/powerpoint/2010/main" val="13049217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D951-8C4D-2488-5D7C-54092733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F1FD4-7B9C-8A8C-EE44-344ECCE4A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1B14E-7B09-7806-0802-A25BE62A65F7}"/>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3AB92A6E-B9DC-505C-D9DA-6BEB2981AD30}"/>
              </a:ext>
            </a:extLst>
          </p:cNvPr>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3362910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06187-58DB-E5DC-86E5-C352C625A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4CFAE-5345-3FBB-887D-4274D572F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685A9-E876-C8EC-0291-69AC8CC572CB}"/>
              </a:ext>
            </a:extLst>
          </p:cNvPr>
          <p:cNvSpPr>
            <a:spLocks noGrp="1"/>
          </p:cNvSpPr>
          <p:nvPr>
            <p:ph type="body" idx="1"/>
          </p:nvPr>
        </p:nvSpPr>
        <p:spPr/>
        <p:txBody>
          <a:bodyPr>
            <a:normAutofit/>
          </a:bodyPr>
          <a:lstStyle/>
          <a:p>
            <a:endParaRPr lang="en-US" sz="1200" kern="1200" baseline="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0B4E3F5-EDB6-C823-CA90-8C51DB6A23B5}"/>
              </a:ext>
            </a:extLst>
          </p:cNvPr>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1126874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67</a:t>
            </a:fld>
            <a:endParaRPr lang="en-US"/>
          </a:p>
        </p:txBody>
      </p:sp>
    </p:spTree>
    <p:extLst>
      <p:ext uri="{BB962C8B-B14F-4D97-AF65-F5344CB8AC3E}">
        <p14:creationId xmlns:p14="http://schemas.microsoft.com/office/powerpoint/2010/main" val="2569019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Calibri" panose="020F0502020204030204" pitchFamily="34" charset="0"/>
              </a:rPr>
              <a:t>Abbreviations:</a:t>
            </a:r>
            <a:r>
              <a:rPr lang="en-US" sz="1800">
                <a:effectLst/>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Aptos" panose="020B0004020202020204" pitchFamily="34" charset="0"/>
              </a:rPr>
              <a:t>CF, cystic fibrosis; COPD, chronic obstructive pulmonary disease; </a:t>
            </a:r>
            <a:r>
              <a:rPr lang="en-US" sz="1800">
                <a:effectLst/>
                <a:latin typeface="Calibri" panose="020F0502020204030204" pitchFamily="34" charset="0"/>
                <a:ea typeface="Calibri" panose="020F0502020204030204" pitchFamily="34" charset="0"/>
                <a:cs typeface="Calibri" panose="020F0502020204030204" pitchFamily="34" charset="0"/>
              </a:rPr>
              <a:t>IPF, idiopathic pulmonary fibrosis, ECMO, extracorporeal membrane oxygenation; CVA, cerebrovascular; </a:t>
            </a:r>
            <a:r>
              <a:rPr lang="en-US" sz="1800">
                <a:effectLst/>
                <a:latin typeface="Calibri" panose="020F0502020204030204" pitchFamily="34" charset="0"/>
                <a:ea typeface="Aptos" panose="020B0004020202020204" pitchFamily="34" charset="0"/>
              </a:rPr>
              <a:t>HCV, hepatitis C virus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68</a:t>
            </a:fld>
            <a:endParaRPr lang="en-US"/>
          </a:p>
        </p:txBody>
      </p:sp>
    </p:spTree>
    <p:extLst>
      <p:ext uri="{BB962C8B-B14F-4D97-AF65-F5344CB8AC3E}">
        <p14:creationId xmlns:p14="http://schemas.microsoft.com/office/powerpoint/2010/main" val="14624928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Calibri" panose="020F0502020204030204" pitchFamily="34" charset="0"/>
                <a:ea typeface="Calibri" panose="020F0502020204030204" pitchFamily="34" charset="0"/>
                <a:cs typeface="Calibri" panose="020F0502020204030204" pitchFamily="34" charset="0"/>
              </a:rPr>
              <a:t>Abbreviations: </a:t>
            </a:r>
            <a:r>
              <a:rPr lang="en-US" sz="1800">
                <a:effectLst/>
                <a:latin typeface="Calibri" panose="020F0502020204030204" pitchFamily="34" charset="0"/>
                <a:ea typeface="Aptos" panose="020B0004020202020204" pitchFamily="34" charset="0"/>
              </a:rPr>
              <a:t>eGFR, estimated glomerular filtration rate</a:t>
            </a:r>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69</a:t>
            </a:fld>
            <a:endParaRPr lang="en-US"/>
          </a:p>
        </p:txBody>
      </p:sp>
    </p:spTree>
    <p:extLst>
      <p:ext uri="{BB962C8B-B14F-4D97-AF65-F5344CB8AC3E}">
        <p14:creationId xmlns:p14="http://schemas.microsoft.com/office/powerpoint/2010/main" val="22945442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214D6-E3C6-A769-3ECC-9F17A52DA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8D468-E961-F3DD-D05D-11C3CE331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585F9-DC1F-00F4-8DA4-AEC91EEC78CE}"/>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3F50F85C-43CE-7791-5E28-132851FA2858}"/>
              </a:ext>
            </a:extLst>
          </p:cNvPr>
          <p:cNvSpPr>
            <a:spLocks noGrp="1"/>
          </p:cNvSpPr>
          <p:nvPr>
            <p:ph type="sldNum" sz="quarter" idx="10"/>
          </p:nvPr>
        </p:nvSpPr>
        <p:spPr/>
        <p:txBody>
          <a:bodyPr/>
          <a:lstStyle/>
          <a:p>
            <a:fld id="{8D3FF3A6-B03F-4710-AAA0-E3CB014C4A59}" type="slidenum">
              <a:rPr lang="en-US" smtClean="0"/>
              <a:pPr/>
              <a:t>70</a:t>
            </a:fld>
            <a:endParaRPr lang="en-US"/>
          </a:p>
        </p:txBody>
      </p:sp>
    </p:spTree>
    <p:extLst>
      <p:ext uri="{BB962C8B-B14F-4D97-AF65-F5344CB8AC3E}">
        <p14:creationId xmlns:p14="http://schemas.microsoft.com/office/powerpoint/2010/main" val="69648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D2D2-FAC1-334D-5AA5-B078C9C24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C07B0-C478-8E72-D8F9-5C7961F35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1F8EA-1A27-597B-798D-5761AD1AB207}"/>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BC2AE4A-376E-D4AD-7F94-173C88DD21C8}"/>
              </a:ext>
            </a:extLst>
          </p:cNvPr>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40857939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18F28-D44D-F178-BECA-C35D73A33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2FB7-51A0-9707-9F45-F69355623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92FCC-2B37-43B0-6DE1-97F0C6FAC2E5}"/>
              </a:ext>
            </a:extLst>
          </p:cNvPr>
          <p:cNvSpPr>
            <a:spLocks noGrp="1"/>
          </p:cNvSpPr>
          <p:nvPr>
            <p:ph type="body" idx="1"/>
          </p:nvPr>
        </p:nvSpPr>
        <p:spPr/>
        <p:txBody>
          <a:bodyPr>
            <a:normAutofit/>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cs typeface="Calibri" panose="020F0502020204030204" pitchFamily="34" charset="0"/>
              </a:rPr>
              <a:t>Abbreviations: </a:t>
            </a:r>
            <a:r>
              <a:rPr lang="en-US" sz="1200">
                <a:effectLst/>
                <a:latin typeface="Calibri" panose="020F0502020204030204" pitchFamily="34" charset="0"/>
                <a:ea typeface="Aptos" panose="020B0004020202020204" pitchFamily="34" charset="0"/>
              </a:rPr>
              <a:t>eGFR, estimated glomerular filtration rate</a:t>
            </a:r>
            <a:endParaRPr lang="en-US" sz="1200"/>
          </a:p>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EF2642E-B77E-8B7D-F14C-DF3F5FE6B580}"/>
              </a:ext>
            </a:extLst>
          </p:cNvPr>
          <p:cNvSpPr>
            <a:spLocks noGrp="1"/>
          </p:cNvSpPr>
          <p:nvPr>
            <p:ph type="sldNum" sz="quarter" idx="10"/>
          </p:nvPr>
        </p:nvSpPr>
        <p:spPr/>
        <p:txBody>
          <a:bodyPr/>
          <a:lstStyle/>
          <a:p>
            <a:fld id="{8D3FF3A6-B03F-4710-AAA0-E3CB014C4A59}" type="slidenum">
              <a:rPr lang="en-US" smtClean="0"/>
              <a:pPr/>
              <a:t>71</a:t>
            </a:fld>
            <a:endParaRPr lang="en-US"/>
          </a:p>
        </p:txBody>
      </p:sp>
    </p:spTree>
    <p:extLst>
      <p:ext uri="{BB962C8B-B14F-4D97-AF65-F5344CB8AC3E}">
        <p14:creationId xmlns:p14="http://schemas.microsoft.com/office/powerpoint/2010/main" val="3212374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809D6-1215-A09D-8B85-F7464E3DC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72472-D750-0FCE-38E2-C79591563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C7514-02AB-14B0-AB89-473285A2CC7C}"/>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D3111C0-7B13-8709-121F-ED7F24DF6A0A}"/>
              </a:ext>
            </a:extLst>
          </p:cNvPr>
          <p:cNvSpPr>
            <a:spLocks noGrp="1"/>
          </p:cNvSpPr>
          <p:nvPr>
            <p:ph type="sldNum" sz="quarter" idx="10"/>
          </p:nvPr>
        </p:nvSpPr>
        <p:spPr/>
        <p:txBody>
          <a:bodyPr/>
          <a:lstStyle/>
          <a:p>
            <a:fld id="{8D3FF3A6-B03F-4710-AAA0-E3CB014C4A59}" type="slidenum">
              <a:rPr lang="en-US" smtClean="0"/>
              <a:pPr/>
              <a:t>72</a:t>
            </a:fld>
            <a:endParaRPr lang="en-US"/>
          </a:p>
        </p:txBody>
      </p:sp>
    </p:spTree>
    <p:extLst>
      <p:ext uri="{BB962C8B-B14F-4D97-AF65-F5344CB8AC3E}">
        <p14:creationId xmlns:p14="http://schemas.microsoft.com/office/powerpoint/2010/main" val="35976630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extLst>
      <p:ext uri="{BB962C8B-B14F-4D97-AF65-F5344CB8AC3E}">
        <p14:creationId xmlns:p14="http://schemas.microsoft.com/office/powerpoint/2010/main" val="4034520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00273-0CD0-33B2-DAD4-8FD6D4F3A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36C27-C4A4-26E1-3BA5-3B8C90BDD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734AB-780F-E30A-5613-D059C4A80386}"/>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FDF903DC-8D65-3246-37C9-2C605CF59DD6}"/>
              </a:ext>
            </a:extLst>
          </p:cNvPr>
          <p:cNvSpPr>
            <a:spLocks noGrp="1"/>
          </p:cNvSpPr>
          <p:nvPr>
            <p:ph type="sldNum" sz="quarter" idx="10"/>
          </p:nvPr>
        </p:nvSpPr>
        <p:spPr/>
        <p:txBody>
          <a:bodyPr/>
          <a:lstStyle/>
          <a:p>
            <a:fld id="{8D3FF3A6-B03F-4710-AAA0-E3CB014C4A59}" type="slidenum">
              <a:rPr lang="en-US" smtClean="0"/>
              <a:pPr/>
              <a:t>74</a:t>
            </a:fld>
            <a:endParaRPr lang="en-US"/>
          </a:p>
        </p:txBody>
      </p:sp>
    </p:spTree>
    <p:extLst>
      <p:ext uri="{BB962C8B-B14F-4D97-AF65-F5344CB8AC3E}">
        <p14:creationId xmlns:p14="http://schemas.microsoft.com/office/powerpoint/2010/main" val="21808648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983F-893D-ED2D-B818-07754CD84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04D8D-46D9-9BAA-0AD7-766945292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1FD9B-07AB-8C08-29EC-0CEF88653237}"/>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1810B24-E782-5A35-F657-88ACEBCE19F1}"/>
              </a:ext>
            </a:extLst>
          </p:cNvPr>
          <p:cNvSpPr>
            <a:spLocks noGrp="1"/>
          </p:cNvSpPr>
          <p:nvPr>
            <p:ph type="sldNum" sz="quarter" idx="10"/>
          </p:nvPr>
        </p:nvSpPr>
        <p:spPr/>
        <p:txBody>
          <a:bodyPr/>
          <a:lstStyle/>
          <a:p>
            <a:fld id="{8D3FF3A6-B03F-4710-AAA0-E3CB014C4A59}" type="slidenum">
              <a:rPr lang="en-US" smtClean="0"/>
              <a:pPr/>
              <a:t>75</a:t>
            </a:fld>
            <a:endParaRPr lang="en-US"/>
          </a:p>
        </p:txBody>
      </p:sp>
    </p:spTree>
    <p:extLst>
      <p:ext uri="{BB962C8B-B14F-4D97-AF65-F5344CB8AC3E}">
        <p14:creationId xmlns:p14="http://schemas.microsoft.com/office/powerpoint/2010/main" val="3502859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7F7C-5746-9A89-E81C-F22BB157A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CDB86-90B4-C3B3-D748-DF7EFE518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A2DEA-A01E-7D31-2E0E-12E688D280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F2A9BC-47EF-47F8-BAEB-5A73226CE3B1}"/>
              </a:ext>
            </a:extLst>
          </p:cNvPr>
          <p:cNvSpPr>
            <a:spLocks noGrp="1"/>
          </p:cNvSpPr>
          <p:nvPr>
            <p:ph type="sldNum" sz="quarter" idx="5"/>
          </p:nvPr>
        </p:nvSpPr>
        <p:spPr/>
        <p:txBody>
          <a:bodyPr/>
          <a:lstStyle/>
          <a:p>
            <a:fld id="{88FBB1FB-AC70-4579-BA4D-6720E6A05D35}" type="slidenum">
              <a:rPr lang="en-US" smtClean="0"/>
              <a:pPr/>
              <a:t>76</a:t>
            </a:fld>
            <a:endParaRPr lang="en-US"/>
          </a:p>
        </p:txBody>
      </p:sp>
    </p:spTree>
    <p:extLst>
      <p:ext uri="{BB962C8B-B14F-4D97-AF65-F5344CB8AC3E}">
        <p14:creationId xmlns:p14="http://schemas.microsoft.com/office/powerpoint/2010/main" val="38152732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5606" rtl="0" eaLnBrk="1" fontAlgn="auto" latinLnBrk="0" hangingPunct="1">
              <a:lnSpc>
                <a:spcPct val="100000"/>
              </a:lnSpc>
              <a:spcBef>
                <a:spcPts val="0"/>
              </a:spcBef>
              <a:spcAft>
                <a:spcPts val="0"/>
              </a:spcAft>
              <a:buClrTx/>
              <a:buSzTx/>
              <a:buFontTx/>
              <a:buNone/>
              <a:tabLst/>
              <a:defRPr/>
            </a:pPr>
            <a:r>
              <a:rPr lang="en-US" sz="1400" b="1">
                <a:effectLst/>
                <a:latin typeface="Calibri" panose="020F0502020204030204" pitchFamily="34" charset="0"/>
                <a:ea typeface="Calibri" panose="020F0502020204030204" pitchFamily="34" charset="0"/>
                <a:cs typeface="Calibri" panose="020F0502020204030204" pitchFamily="34" charset="0"/>
              </a:rPr>
              <a:t>Abbreviations: </a:t>
            </a:r>
            <a:r>
              <a:rPr lang="en-US" sz="1800">
                <a:effectLst/>
                <a:latin typeface="Calibri" panose="020F0502020204030204" pitchFamily="34" charset="0"/>
                <a:ea typeface="Aptos" panose="020B0004020202020204" pitchFamily="34" charset="0"/>
              </a:rPr>
              <a:t>CF, cystic fibrosis; </a:t>
            </a:r>
            <a:r>
              <a:rPr lang="en-US" sz="1400">
                <a:effectLst/>
                <a:latin typeface="Calibri" panose="020F0502020204030204" pitchFamily="34" charset="0"/>
                <a:ea typeface="Aptos" panose="020B0004020202020204" pitchFamily="34" charset="0"/>
              </a:rPr>
              <a:t>PVD, pulmonary vascular disease; </a:t>
            </a:r>
            <a:r>
              <a:rPr lang="en-US" sz="1800">
                <a:effectLst/>
                <a:latin typeface="Calibri" panose="020F0502020204030204" pitchFamily="34" charset="0"/>
                <a:ea typeface="Aptos" panose="020B0004020202020204" pitchFamily="34" charset="0"/>
              </a:rPr>
              <a:t>ECMO, extracorporeal membrane oxygenation</a:t>
            </a:r>
            <a:endParaRPr lang="en-US"/>
          </a:p>
          <a:p>
            <a:endParaRPr lang="en-US"/>
          </a:p>
        </p:txBody>
      </p:sp>
      <p:sp>
        <p:nvSpPr>
          <p:cNvPr id="4" name="Slide Number Placeholder 3"/>
          <p:cNvSpPr>
            <a:spLocks noGrp="1"/>
          </p:cNvSpPr>
          <p:nvPr>
            <p:ph type="sldNum" sz="quarter" idx="5"/>
          </p:nvPr>
        </p:nvSpPr>
        <p:spPr/>
        <p:txBody>
          <a:bodyPr/>
          <a:lstStyle/>
          <a:p>
            <a:fld id="{88FBB1FB-AC70-4579-BA4D-6720E6A05D35}" type="slidenum">
              <a:rPr lang="en-US" smtClean="0"/>
              <a:pPr/>
              <a:t>77</a:t>
            </a:fld>
            <a:endParaRPr lang="en-US"/>
          </a:p>
        </p:txBody>
      </p:sp>
    </p:spTree>
    <p:extLst>
      <p:ext uri="{BB962C8B-B14F-4D97-AF65-F5344CB8AC3E}">
        <p14:creationId xmlns:p14="http://schemas.microsoft.com/office/powerpoint/2010/main" val="3339335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22122-634A-106E-5E7C-CC7C10F4D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7B3B7-6414-A634-B1C6-7FD568CEF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F742D-E1CC-B22B-6B9C-5720958F552D}"/>
              </a:ext>
            </a:extLst>
          </p:cNvPr>
          <p:cNvSpPr>
            <a:spLocks noGrp="1"/>
          </p:cNvSpPr>
          <p:nvPr>
            <p:ph type="body" idx="1"/>
          </p:nvPr>
        </p:nvSpPr>
        <p:spPr/>
        <p:txBody>
          <a:bodyPr>
            <a:normAutofit/>
          </a:bodyPr>
          <a:lstStyle/>
          <a:p>
            <a:r>
              <a:rPr lang="en-US" sz="1200" kern="1200">
                <a:solidFill>
                  <a:schemeClr val="tx1"/>
                </a:solidFill>
                <a:latin typeface="+mn-lt"/>
                <a:ea typeface="+mn-ea"/>
                <a:cs typeface="+mn-cs"/>
              </a:rPr>
              <a:t> </a:t>
            </a:r>
          </a:p>
          <a:p>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655663D-3F3E-6BCC-42EF-AB122F794A22}"/>
              </a:ext>
            </a:extLst>
          </p:cNvPr>
          <p:cNvSpPr>
            <a:spLocks noGrp="1"/>
          </p:cNvSpPr>
          <p:nvPr>
            <p:ph type="sldNum" sz="quarter" idx="10"/>
          </p:nvPr>
        </p:nvSpPr>
        <p:spPr/>
        <p:txBody>
          <a:bodyPr/>
          <a:lstStyle/>
          <a:p>
            <a:fld id="{8D3FF3A6-B03F-4710-AAA0-E3CB014C4A59}" type="slidenum">
              <a:rPr lang="en-US" smtClean="0"/>
              <a:pPr/>
              <a:t>79</a:t>
            </a:fld>
            <a:endParaRPr lang="en-US"/>
          </a:p>
        </p:txBody>
      </p:sp>
    </p:spTree>
    <p:extLst>
      <p:ext uri="{BB962C8B-B14F-4D97-AF65-F5344CB8AC3E}">
        <p14:creationId xmlns:p14="http://schemas.microsoft.com/office/powerpoint/2010/main" val="227903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0D14-272A-70FE-592B-15B39F331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11F3-39E1-20DC-9143-43EF4FA84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F20CE-4A6D-FA48-4E2A-EBF3C8CBB7F6}"/>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8625C4-96C8-A5E0-F4C7-BD4AC0288262}"/>
              </a:ext>
            </a:extLst>
          </p:cNvPr>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109847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696E-A605-2BB5-821C-8CA1FFBB4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92B66-0AA6-6E87-735E-729EB9E08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1EDCC-1A4C-F3AC-F185-66E40D7B1816}"/>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092A00F4-88CA-E008-22B5-C3A2502220A8}"/>
              </a:ext>
            </a:extLst>
          </p:cNvPr>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710345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272455"/>
            <a:ext cx="10881360" cy="1568027"/>
          </a:xfrm>
        </p:spPr>
        <p:txBody>
          <a:bodyPr/>
          <a:lstStyle>
            <a:lvl1pPr>
              <a:defRPr sz="36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920240" y="4145280"/>
            <a:ext cx="8961120" cy="186944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grpSp>
        <p:nvGrpSpPr>
          <p:cNvPr id="4" name="Group 3">
            <a:extLst>
              <a:ext uri="{FF2B5EF4-FFF2-40B4-BE49-F238E27FC236}">
                <a16:creationId xmlns:a16="http://schemas.microsoft.com/office/drawing/2014/main" id="{D8698187-20C9-9485-9BDD-6B9376D1736B}"/>
              </a:ext>
            </a:extLst>
          </p:cNvPr>
          <p:cNvGrpSpPr/>
          <p:nvPr userDrawn="1"/>
        </p:nvGrpSpPr>
        <p:grpSpPr>
          <a:xfrm>
            <a:off x="93786" y="6516073"/>
            <a:ext cx="4715932" cy="711201"/>
            <a:chOff x="1" y="6067776"/>
            <a:chExt cx="4952999" cy="790224"/>
          </a:xfrm>
        </p:grpSpPr>
        <p:pic>
          <p:nvPicPr>
            <p:cNvPr id="5" name="Picture 4">
              <a:extLst>
                <a:ext uri="{FF2B5EF4-FFF2-40B4-BE49-F238E27FC236}">
                  <a16:creationId xmlns:a16="http://schemas.microsoft.com/office/drawing/2014/main" id="{EEC9A308-F979-9E89-0102-8E266A3E6F8B}"/>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lumMod val="50000"/>
                  <a:lumOff val="50000"/>
                </a:schemeClr>
              </a:solidFill>
            </a:ln>
          </p:spPr>
        </p:pic>
        <p:sp>
          <p:nvSpPr>
            <p:cNvPr id="6" name="logo_year">
              <a:extLst>
                <a:ext uri="{FF2B5EF4-FFF2-40B4-BE49-F238E27FC236}">
                  <a16:creationId xmlns:a16="http://schemas.microsoft.com/office/drawing/2014/main" id="{8E162080-0100-1246-C2CD-B6EA25C637FF}"/>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2025</a:t>
              </a:r>
            </a:p>
          </p:txBody>
        </p:sp>
      </p:grpSp>
    </p:spTree>
  </p:cSld>
  <p:clrMapOvr>
    <a:masterClrMapping/>
  </p:clrMapOvr>
  <p:extLst>
    <p:ext uri="{DCECCB84-F9BA-43D5-87BE-67443E8EF086}">
      <p15:sldGuideLst xmlns:p15="http://schemas.microsoft.com/office/powerpoint/2012/main">
        <p15:guide id="1" orient="horz" pos="2304" userDrawn="1">
          <p15:clr>
            <a:srgbClr val="FBAE40"/>
          </p15:clr>
        </p15:guide>
        <p15:guide id="2"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140" y="650240"/>
            <a:ext cx="2720340" cy="5852160"/>
          </a:xfrm>
        </p:spPr>
        <p:txBody>
          <a:bodyPr vert="eaVert"/>
          <a:lstStyle>
            <a:lvl1pPr>
              <a:defRPr>
                <a:solidFill>
                  <a:schemeClr val="bg2"/>
                </a:solidFill>
              </a:defRPr>
            </a:lvl1pPr>
          </a:lstStyle>
          <a:p>
            <a:r>
              <a:rPr lang="en-US"/>
              <a:t>Click to edit Master title style</a:t>
            </a:r>
          </a:p>
        </p:txBody>
      </p:sp>
      <p:sp>
        <p:nvSpPr>
          <p:cNvPr id="3" name="Vertical Text Placeholder 2"/>
          <p:cNvSpPr>
            <a:spLocks noGrp="1"/>
          </p:cNvSpPr>
          <p:nvPr>
            <p:ph type="body" orient="vert" idx="1"/>
          </p:nvPr>
        </p:nvSpPr>
        <p:spPr>
          <a:xfrm>
            <a:off x="960120" y="650240"/>
            <a:ext cx="7947660" cy="585216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272455"/>
            <a:ext cx="10881360" cy="1568027"/>
          </a:xfrm>
        </p:spPr>
        <p:txBody>
          <a:bodyPr/>
          <a:lstStyle>
            <a:lvl1pPr>
              <a:defRPr sz="37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920240" y="4145280"/>
            <a:ext cx="8961120" cy="1869440"/>
          </a:xfrm>
        </p:spPr>
        <p:txBody>
          <a:bodyPr/>
          <a:lstStyle>
            <a:lvl1pPr marL="0" indent="0" algn="ctr">
              <a:buNone/>
              <a:defRPr b="0"/>
            </a:lvl1pPr>
            <a:lvl2pPr marL="480060" indent="0" algn="ctr">
              <a:buNone/>
              <a:defRPr/>
            </a:lvl2pPr>
            <a:lvl3pPr marL="960120" indent="0" algn="ctr">
              <a:buNone/>
              <a:defRPr/>
            </a:lvl3pPr>
            <a:lvl4pPr marL="1440180" indent="0" algn="ctr">
              <a:buNone/>
              <a:defRPr/>
            </a:lvl4pPr>
            <a:lvl5pPr marL="1920240" indent="0" algn="ctr">
              <a:buNone/>
              <a:defRPr/>
            </a:lvl5pPr>
            <a:lvl6pPr marL="2400300" indent="0" algn="ctr">
              <a:buNone/>
              <a:defRPr/>
            </a:lvl6pPr>
            <a:lvl7pPr marL="2880360" indent="0" algn="ctr">
              <a:buNone/>
              <a:defRPr/>
            </a:lvl7pPr>
            <a:lvl8pPr marL="3360420" indent="0" algn="ctr">
              <a:buNone/>
              <a:defRPr/>
            </a:lvl8pPr>
            <a:lvl9pPr marL="3840480" indent="0" algn="ctr">
              <a:buNone/>
              <a:defRPr/>
            </a:lvl9pPr>
          </a:lstStyle>
          <a:p>
            <a:r>
              <a:rPr lang="en-US"/>
              <a:t>Click to edit Master subtitle style</a:t>
            </a:r>
          </a:p>
        </p:txBody>
      </p:sp>
    </p:spTree>
    <p:extLst>
      <p:ext uri="{BB962C8B-B14F-4D97-AF65-F5344CB8AC3E}">
        <p14:creationId xmlns:p14="http://schemas.microsoft.com/office/powerpoint/2010/main" val="175888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03D8A25C-9783-C0F0-AE40-E63223BC161D}"/>
              </a:ext>
            </a:extLst>
          </p:cNvPr>
          <p:cNvGrpSpPr/>
          <p:nvPr/>
        </p:nvGrpSpPr>
        <p:grpSpPr>
          <a:xfrm>
            <a:off x="56732" y="6502401"/>
            <a:ext cx="4951729" cy="758614"/>
            <a:chOff x="1" y="6067776"/>
            <a:chExt cx="4952999" cy="790224"/>
          </a:xfrm>
        </p:grpSpPr>
        <p:pic>
          <p:nvPicPr>
            <p:cNvPr id="7" name="Picture 6">
              <a:extLst>
                <a:ext uri="{FF2B5EF4-FFF2-40B4-BE49-F238E27FC236}">
                  <a16:creationId xmlns:a16="http://schemas.microsoft.com/office/drawing/2014/main" id="{AE4259F0-8E54-4034-008A-67A36BBF74D7}"/>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74CC1578-E89B-8CB3-9FA6-FE682B804F1D}"/>
                </a:ext>
              </a:extLst>
            </p:cNvPr>
            <p:cNvSpPr txBox="1"/>
            <p:nvPr/>
          </p:nvSpPr>
          <p:spPr>
            <a:xfrm>
              <a:off x="2971800" y="6067776"/>
              <a:ext cx="1885813" cy="449643"/>
            </a:xfrm>
            <a:prstGeom prst="rect">
              <a:avLst/>
            </a:prstGeom>
            <a:noFill/>
            <a:ln>
              <a:noFill/>
            </a:ln>
          </p:spPr>
          <p:txBody>
            <a:bodyPr wrap="square" rtlCol="0">
              <a:spAutoFit/>
            </a:bodyPr>
            <a:lstStyle/>
            <a:p>
              <a:pPr algn="ctr"/>
              <a:r>
                <a:rPr lang="en-US" sz="2205" b="1">
                  <a:solidFill>
                    <a:schemeClr val="bg1"/>
                  </a:solidFill>
                  <a:latin typeface="Arial"/>
                  <a:cs typeface="Arial"/>
                </a:rPr>
                <a:t>2025</a:t>
              </a:r>
            </a:p>
          </p:txBody>
        </p:sp>
      </p:grpSp>
    </p:spTree>
    <p:extLst>
      <p:ext uri="{BB962C8B-B14F-4D97-AF65-F5344CB8AC3E}">
        <p14:creationId xmlns:p14="http://schemas.microsoft.com/office/powerpoint/2010/main" val="2415211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700695"/>
            <a:ext cx="10881360" cy="1452880"/>
          </a:xfrm>
        </p:spPr>
        <p:txBody>
          <a:bodyPr anchor="t"/>
          <a:lstStyle>
            <a:lvl1pPr algn="l">
              <a:defRPr sz="42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11238" y="3100495"/>
            <a:ext cx="10881360" cy="1600199"/>
          </a:xfrm>
        </p:spPr>
        <p:txBody>
          <a:bodyPr anchor="b"/>
          <a:lstStyle>
            <a:lvl1pPr marL="0" indent="0">
              <a:buNone/>
              <a:defRPr sz="2100"/>
            </a:lvl1pPr>
            <a:lvl2pPr marL="480060" indent="0">
              <a:buNone/>
              <a:defRPr sz="1890"/>
            </a:lvl2pPr>
            <a:lvl3pPr marL="960120" indent="0">
              <a:buNone/>
              <a:defRPr sz="1680"/>
            </a:lvl3pPr>
            <a:lvl4pPr marL="1440180" indent="0">
              <a:buNone/>
              <a:defRPr sz="1470"/>
            </a:lvl4pPr>
            <a:lvl5pPr marL="1920240" indent="0">
              <a:buNone/>
              <a:defRPr sz="1470"/>
            </a:lvl5pPr>
            <a:lvl6pPr marL="2400300" indent="0">
              <a:buNone/>
              <a:defRPr sz="1470"/>
            </a:lvl6pPr>
            <a:lvl7pPr marL="2880360" indent="0">
              <a:buNone/>
              <a:defRPr sz="1470"/>
            </a:lvl7pPr>
            <a:lvl8pPr marL="3360420" indent="0">
              <a:buNone/>
              <a:defRPr sz="1470"/>
            </a:lvl8pPr>
            <a:lvl9pPr marL="3840480" indent="0">
              <a:buNone/>
              <a:defRPr sz="1470"/>
            </a:lvl9pPr>
          </a:lstStyle>
          <a:p>
            <a:pPr lvl="0"/>
            <a:r>
              <a:rPr lang="en-US"/>
              <a:t>Click to edit Master text styles</a:t>
            </a:r>
          </a:p>
        </p:txBody>
      </p:sp>
    </p:spTree>
    <p:extLst>
      <p:ext uri="{BB962C8B-B14F-4D97-AF65-F5344CB8AC3E}">
        <p14:creationId xmlns:p14="http://schemas.microsoft.com/office/powerpoint/2010/main" val="355678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960120" y="2113280"/>
            <a:ext cx="5334000" cy="438912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2113280"/>
            <a:ext cx="5334000" cy="438912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292947"/>
            <a:ext cx="11521440" cy="1219200"/>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40080" y="1637454"/>
            <a:ext cx="5656263" cy="682413"/>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40080" y="2319867"/>
            <a:ext cx="5656263" cy="4214707"/>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637454"/>
            <a:ext cx="5658485" cy="682413"/>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503037" y="2319867"/>
            <a:ext cx="5658485" cy="4214707"/>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41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7987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15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91253"/>
            <a:ext cx="4211638" cy="1239520"/>
          </a:xfrm>
        </p:spPr>
        <p:txBody>
          <a:bodyPr anchor="b"/>
          <a:lstStyle>
            <a:lvl1pPr algn="l">
              <a:defRPr sz="2100" b="1">
                <a:solidFill>
                  <a:schemeClr val="tx1"/>
                </a:solidFill>
              </a:defRPr>
            </a:lvl1pPr>
          </a:lstStyle>
          <a:p>
            <a:r>
              <a:rPr lang="en-US"/>
              <a:t>Click to edit Master title style</a:t>
            </a:r>
          </a:p>
        </p:txBody>
      </p:sp>
      <p:sp>
        <p:nvSpPr>
          <p:cNvPr id="3" name="Content Placeholder 2"/>
          <p:cNvSpPr>
            <a:spLocks noGrp="1"/>
          </p:cNvSpPr>
          <p:nvPr>
            <p:ph idx="1"/>
          </p:nvPr>
        </p:nvSpPr>
        <p:spPr>
          <a:xfrm>
            <a:off x="5005070" y="291255"/>
            <a:ext cx="7156450" cy="6243321"/>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530775"/>
            <a:ext cx="4211638" cy="5003801"/>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Tree>
    <p:extLst>
      <p:ext uri="{BB962C8B-B14F-4D97-AF65-F5344CB8AC3E}">
        <p14:creationId xmlns:p14="http://schemas.microsoft.com/office/powerpoint/2010/main" val="147470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8D2B609F-B796-FBAA-1BD1-529D51031DE1}"/>
              </a:ext>
            </a:extLst>
          </p:cNvPr>
          <p:cNvGrpSpPr/>
          <p:nvPr userDrawn="1"/>
        </p:nvGrpSpPr>
        <p:grpSpPr>
          <a:xfrm>
            <a:off x="93787" y="6526120"/>
            <a:ext cx="4715932" cy="711201"/>
            <a:chOff x="2" y="6146792"/>
            <a:chExt cx="4715932" cy="711201"/>
          </a:xfrm>
        </p:grpSpPr>
        <p:grpSp>
          <p:nvGrpSpPr>
            <p:cNvPr id="5" name="Group 4">
              <a:extLst>
                <a:ext uri="{FF2B5EF4-FFF2-40B4-BE49-F238E27FC236}">
                  <a16:creationId xmlns:a16="http://schemas.microsoft.com/office/drawing/2014/main" id="{32157CF4-3CE7-B9E1-36C7-559189348334}"/>
                </a:ext>
              </a:extLst>
            </p:cNvPr>
            <p:cNvGrpSpPr/>
            <p:nvPr/>
          </p:nvGrpSpPr>
          <p:grpSpPr>
            <a:xfrm>
              <a:off x="2" y="6146792"/>
              <a:ext cx="4715932" cy="711201"/>
              <a:chOff x="1" y="6067776"/>
              <a:chExt cx="4952999" cy="790224"/>
            </a:xfrm>
          </p:grpSpPr>
          <p:pic>
            <p:nvPicPr>
              <p:cNvPr id="7" name="Picture 6">
                <a:extLst>
                  <a:ext uri="{FF2B5EF4-FFF2-40B4-BE49-F238E27FC236}">
                    <a16:creationId xmlns:a16="http://schemas.microsoft.com/office/drawing/2014/main" id="{C6B74100-10BD-D354-81C9-9E8D17E79488}"/>
                  </a:ext>
                </a:extLst>
              </p:cNvPr>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8" name="logo_year">
                <a:extLst>
                  <a:ext uri="{FF2B5EF4-FFF2-40B4-BE49-F238E27FC236}">
                    <a16:creationId xmlns:a16="http://schemas.microsoft.com/office/drawing/2014/main" id="{5683186A-F309-5339-F1FA-122CEFF25973}"/>
                  </a:ext>
                </a:extLst>
              </p:cNvPr>
              <p:cNvSpPr txBox="1"/>
              <p:nvPr/>
            </p:nvSpPr>
            <p:spPr>
              <a:xfrm>
                <a:off x="2971800" y="6067776"/>
                <a:ext cx="1885813" cy="461665"/>
              </a:xfrm>
              <a:prstGeom prst="rect">
                <a:avLst/>
              </a:prstGeom>
              <a:noFill/>
              <a:ln>
                <a:noFill/>
              </a:ln>
            </p:spPr>
            <p:txBody>
              <a:bodyPr wrap="square" rtlCol="0">
                <a:spAutoFit/>
              </a:bodyPr>
              <a:lstStyle/>
              <a:p>
                <a:pPr algn="ctr"/>
                <a:r>
                  <a:rPr lang="en-US" sz="2100" b="1">
                    <a:solidFill>
                      <a:schemeClr val="bg1"/>
                    </a:solidFill>
                    <a:latin typeface="Arial"/>
                    <a:cs typeface="Arial"/>
                  </a:rPr>
                  <a:t>2025</a:t>
                </a:r>
              </a:p>
            </p:txBody>
          </p:sp>
        </p:grpSp>
        <p:sp>
          <p:nvSpPr>
            <p:cNvPr id="6" name="logo_citation">
              <a:extLst>
                <a:ext uri="{FF2B5EF4-FFF2-40B4-BE49-F238E27FC236}">
                  <a16:creationId xmlns:a16="http://schemas.microsoft.com/office/drawing/2014/main" id="{C4E3456D-C51F-4F08-F973-69EA2DED259E}"/>
                </a:ext>
              </a:extLst>
            </p:cNvPr>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a:solidFill>
                    <a:schemeClr val="bg1"/>
                  </a:solidFill>
                  <a:latin typeface="Arial"/>
                  <a:cs typeface="Arial"/>
                </a:rPr>
                <a:t> </a:t>
              </a:r>
            </a:p>
          </p:txBody>
        </p:sp>
      </p:grpSp>
    </p:spTree>
  </p:cSld>
  <p:clrMapOvr>
    <a:masterClrMapping/>
  </p:clrMapOvr>
  <p:extLst>
    <p:ext uri="{DCECCB84-F9BA-43D5-87BE-67443E8EF086}">
      <p15:sldGuideLst xmlns:p15="http://schemas.microsoft.com/office/powerpoint/2012/main">
        <p15:guide id="1" orient="horz" pos="2304" userDrawn="1">
          <p15:clr>
            <a:srgbClr val="FBAE40"/>
          </p15:clr>
        </p15:guide>
        <p15:guide id="2" pos="40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120640"/>
            <a:ext cx="7680960" cy="604521"/>
          </a:xfrm>
        </p:spPr>
        <p:txBody>
          <a:bodyPr anchor="b"/>
          <a:lstStyle>
            <a:lvl1pPr algn="l">
              <a:defRPr sz="21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509203" y="653627"/>
            <a:ext cx="7680960" cy="4389120"/>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r>
              <a:rPr lang="en-US" noProof="0"/>
              <a:t>Click icon to add picture</a:t>
            </a:r>
          </a:p>
        </p:txBody>
      </p:sp>
      <p:sp>
        <p:nvSpPr>
          <p:cNvPr id="4" name="Text Placeholder 3"/>
          <p:cNvSpPr>
            <a:spLocks noGrp="1"/>
          </p:cNvSpPr>
          <p:nvPr>
            <p:ph type="body" sz="half" idx="2"/>
          </p:nvPr>
        </p:nvSpPr>
        <p:spPr>
          <a:xfrm>
            <a:off x="2509203" y="5725161"/>
            <a:ext cx="7680960" cy="858519"/>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Tree>
    <p:extLst>
      <p:ext uri="{BB962C8B-B14F-4D97-AF65-F5344CB8AC3E}">
        <p14:creationId xmlns:p14="http://schemas.microsoft.com/office/powerpoint/2010/main" val="275190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24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1140" y="650240"/>
            <a:ext cx="2720340" cy="585216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960120" y="650240"/>
            <a:ext cx="7947660" cy="58521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5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700695"/>
            <a:ext cx="10881360" cy="1452880"/>
          </a:xfrm>
        </p:spPr>
        <p:txBody>
          <a:bodyPr anchor="t"/>
          <a:lstStyle>
            <a:lvl1pPr algn="l">
              <a:defRPr sz="4000" b="1" cap="all">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011238" y="3100495"/>
            <a:ext cx="10881360" cy="1600199"/>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960120" y="2113280"/>
            <a:ext cx="5334000" cy="438912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2113280"/>
            <a:ext cx="5334000" cy="438912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292947"/>
            <a:ext cx="11521440" cy="1219200"/>
          </a:xfrm>
        </p:spPr>
        <p:txBody>
          <a:bodyPr/>
          <a:lstStyle>
            <a:lvl1pPr>
              <a:defRPr>
                <a:solidFill>
                  <a:schemeClr val="bg2"/>
                </a:solidFill>
              </a:defRPr>
            </a:lvl1pPr>
          </a:lstStyle>
          <a:p>
            <a:r>
              <a:rPr lang="en-US"/>
              <a:t>Click to edit Master title style</a:t>
            </a:r>
          </a:p>
        </p:txBody>
      </p:sp>
      <p:sp>
        <p:nvSpPr>
          <p:cNvPr id="3" name="Text Placeholder 2"/>
          <p:cNvSpPr>
            <a:spLocks noGrp="1"/>
          </p:cNvSpPr>
          <p:nvPr>
            <p:ph type="body" idx="1"/>
          </p:nvPr>
        </p:nvSpPr>
        <p:spPr>
          <a:xfrm>
            <a:off x="640080" y="1637454"/>
            <a:ext cx="5656263" cy="682413"/>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0080" y="2319867"/>
            <a:ext cx="5656263" cy="4214707"/>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7" y="1637454"/>
            <a:ext cx="5658485" cy="682413"/>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3037" y="2319867"/>
            <a:ext cx="5658485" cy="4214707"/>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91253"/>
            <a:ext cx="4211638" cy="1239520"/>
          </a:xfrm>
        </p:spPr>
        <p:txBody>
          <a:bodyPr anchor="b"/>
          <a:lstStyle>
            <a:lvl1pPr algn="l">
              <a:defRPr sz="2000" b="1">
                <a:solidFill>
                  <a:schemeClr val="bg2"/>
                </a:solidFill>
              </a:defRPr>
            </a:lvl1pPr>
          </a:lstStyle>
          <a:p>
            <a:r>
              <a:rPr lang="en-US"/>
              <a:t>Click to edit Master title style</a:t>
            </a:r>
          </a:p>
        </p:txBody>
      </p:sp>
      <p:sp>
        <p:nvSpPr>
          <p:cNvPr id="3" name="Content Placeholder 2"/>
          <p:cNvSpPr>
            <a:spLocks noGrp="1"/>
          </p:cNvSpPr>
          <p:nvPr>
            <p:ph idx="1"/>
          </p:nvPr>
        </p:nvSpPr>
        <p:spPr>
          <a:xfrm>
            <a:off x="5005070" y="291255"/>
            <a:ext cx="7156450" cy="6243321"/>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530775"/>
            <a:ext cx="4211638" cy="5003801"/>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120640"/>
            <a:ext cx="7680960" cy="604521"/>
          </a:xfrm>
        </p:spPr>
        <p:txBody>
          <a:bodyPr anchor="b"/>
          <a:lstStyle>
            <a:lvl1pPr algn="l">
              <a:defRPr sz="2000" b="1">
                <a:solidFill>
                  <a:schemeClr val="bg2"/>
                </a:solidFill>
              </a:defRPr>
            </a:lvl1pPr>
          </a:lstStyle>
          <a:p>
            <a:r>
              <a:rPr lang="en-US"/>
              <a:t>Click to edit Master title style</a:t>
            </a:r>
          </a:p>
        </p:txBody>
      </p:sp>
      <p:sp>
        <p:nvSpPr>
          <p:cNvPr id="3" name="Picture Placeholder 2"/>
          <p:cNvSpPr>
            <a:spLocks noGrp="1"/>
          </p:cNvSpPr>
          <p:nvPr>
            <p:ph type="pic" idx="1"/>
          </p:nvPr>
        </p:nvSpPr>
        <p:spPr>
          <a:xfrm>
            <a:off x="2509203" y="653627"/>
            <a:ext cx="7680960" cy="438912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509203" y="5725161"/>
            <a:ext cx="7680960" cy="858519"/>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650240"/>
            <a:ext cx="1088136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60120" y="2113280"/>
            <a:ext cx="10881360" cy="438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E6D87E6E-9DC1-493A-040F-EFF6B3BC0475}"/>
              </a:ext>
            </a:extLst>
          </p:cNvPr>
          <p:cNvSpPr txBox="1"/>
          <p:nvPr userDrawn="1">
            <p:extLst>
              <p:ext uri="{1162E1C5-73C7-4A58-AE30-91384D911F3F}">
                <p184:classification xmlns:p184="http://schemas.microsoft.com/office/powerpoint/2018/4/main" val="ftr"/>
              </p:ext>
            </p:extLst>
          </p:nvPr>
        </p:nvSpPr>
        <p:spPr>
          <a:xfrm>
            <a:off x="5920550" y="7099300"/>
            <a:ext cx="9890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UNOS Confidential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650240"/>
            <a:ext cx="1088136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60120" y="2113280"/>
            <a:ext cx="10881360" cy="438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E5E46BD7-6FCF-59F4-9494-77421B982580}"/>
              </a:ext>
            </a:extLst>
          </p:cNvPr>
          <p:cNvSpPr txBox="1"/>
          <p:nvPr userDrawn="1">
            <p:extLst>
              <p:ext uri="{1162E1C5-73C7-4A58-AE30-91384D911F3F}">
                <p184:classification xmlns:p184="http://schemas.microsoft.com/office/powerpoint/2018/4/main" val="ftr"/>
              </p:ext>
            </p:extLst>
          </p:nvPr>
        </p:nvSpPr>
        <p:spPr>
          <a:xfrm>
            <a:off x="5920550" y="7099300"/>
            <a:ext cx="9890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UNOS Confidential</a:t>
            </a:r>
          </a:p>
        </p:txBody>
      </p:sp>
    </p:spTree>
    <p:extLst>
      <p:ext uri="{BB962C8B-B14F-4D97-AF65-F5344CB8AC3E}">
        <p14:creationId xmlns:p14="http://schemas.microsoft.com/office/powerpoint/2010/main" val="17149443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p:titleStyle>
    <p:bodyStyle>
      <a:lvl1pPr marL="360045" indent="-360045" algn="l" rtl="0" eaLnBrk="1" fontAlgn="base" hangingPunct="1">
        <a:spcBef>
          <a:spcPct val="20000"/>
        </a:spcBef>
        <a:spcAft>
          <a:spcPct val="0"/>
        </a:spcAft>
        <a:buClr>
          <a:schemeClr val="tx2"/>
        </a:buClr>
        <a:buSzPct val="75000"/>
        <a:buFont typeface="Webdings" charset="2"/>
        <a:buChar char="&lt;"/>
        <a:defRPr sz="3360">
          <a:solidFill>
            <a:schemeClr val="tx1"/>
          </a:solidFill>
          <a:latin typeface="+mn-lt"/>
          <a:ea typeface="+mn-ea"/>
          <a:cs typeface="+mn-cs"/>
        </a:defRPr>
      </a:lvl1pPr>
      <a:lvl2pPr marL="780098" indent="-300038" algn="l" rtl="0" eaLnBrk="1" fontAlgn="base" hangingPunct="1">
        <a:spcBef>
          <a:spcPct val="20000"/>
        </a:spcBef>
        <a:spcAft>
          <a:spcPct val="0"/>
        </a:spcAft>
        <a:buClr>
          <a:schemeClr val="tx2"/>
        </a:buClr>
        <a:buFont typeface="Times" charset="0"/>
        <a:buChar char="•"/>
        <a:defRPr sz="2940">
          <a:solidFill>
            <a:schemeClr val="tx1"/>
          </a:solidFill>
          <a:latin typeface="+mn-lt"/>
        </a:defRPr>
      </a:lvl2pPr>
      <a:lvl3pPr marL="1200150" indent="-240030" algn="l" rtl="0" eaLnBrk="1" fontAlgn="base" hangingPunct="1">
        <a:spcBef>
          <a:spcPct val="20000"/>
        </a:spcBef>
        <a:spcAft>
          <a:spcPct val="0"/>
        </a:spcAft>
        <a:buClr>
          <a:schemeClr val="tx2"/>
        </a:buClr>
        <a:buFont typeface="Times" charset="0"/>
        <a:buChar char="•"/>
        <a:defRPr sz="2520">
          <a:solidFill>
            <a:schemeClr val="tx1"/>
          </a:solidFill>
          <a:latin typeface="+mn-lt"/>
        </a:defRPr>
      </a:lvl3pPr>
      <a:lvl4pPr marL="168021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4pPr>
      <a:lvl5pPr marL="216027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5pPr>
      <a:lvl6pPr marL="264033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6pPr>
      <a:lvl7pPr marL="312039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7pPr>
      <a:lvl8pPr marL="360045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8pPr>
      <a:lvl9pPr marL="4080510" indent="-240030" algn="l" rtl="0" eaLnBrk="1" fontAlgn="base" hangingPunct="1">
        <a:spcBef>
          <a:spcPct val="20000"/>
        </a:spcBef>
        <a:spcAft>
          <a:spcPct val="0"/>
        </a:spcAft>
        <a:buClr>
          <a:schemeClr val="tx2"/>
        </a:buClr>
        <a:buFont typeface="Times" charset="0"/>
        <a:buChar char="•"/>
        <a:defRPr sz="2100">
          <a:solidFill>
            <a:schemeClr val="tx1"/>
          </a:solidFill>
          <a:latin typeface="+mn-lt"/>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chart" Target="../charts/chart45.xml"/></Relationships>
</file>

<file path=ppt/slides/_rels/slide5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chart" Target="../charts/chart47.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chart" Target="../charts/char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chart" Target="../charts/chart55.xml"/></Relationships>
</file>

<file path=ppt/slides/_rels/slide6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chart" Target="../charts/chart57.xml"/></Relationships>
</file>

<file path=ppt/slides/_rels/slide6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chart" Target="../charts/chart59.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chart" Target="../charts/chart61.xml"/></Relationships>
</file>

<file path=ppt/slides/_rels/slide6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06577" y="1099185"/>
            <a:ext cx="10788445" cy="3210815"/>
          </a:xfrm>
          <a:prstGeom prst="rect">
            <a:avLst/>
          </a:prstGeom>
          <a:noFill/>
        </p:spPr>
        <p:txBody>
          <a:bodyPr wrap="square" rtlCol="0">
            <a:spAutoFit/>
          </a:bodyPr>
          <a:lstStyle/>
          <a:p>
            <a:pPr algn="ctr"/>
            <a:r>
              <a:rPr lang="en-US" sz="4053" b="1">
                <a:solidFill>
                  <a:srgbClr val="002060"/>
                </a:solidFill>
              </a:rPr>
              <a:t>THE INTERNATIONAL THORACIC ORGAN TRANSPLANT (TTX) REGISTRY OF THE INTERNATIONAL SOCIETY FOR HEART AND LUNG TRANSPLANTATION: </a:t>
            </a:r>
            <a:br>
              <a:rPr lang="en-US" sz="4053" b="1">
                <a:solidFill>
                  <a:srgbClr val="002060"/>
                </a:solidFill>
              </a:rPr>
            </a:br>
            <a:r>
              <a:rPr lang="en-US" sz="4053" b="1">
                <a:solidFill>
                  <a:srgbClr val="002060"/>
                </a:solidFill>
              </a:rPr>
              <a:t> ANNUAL REPORT</a:t>
            </a:r>
            <a:endParaRPr lang="en-US" sz="4053">
              <a:solidFill>
                <a:srgbClr val="002060"/>
              </a:solidFill>
            </a:endParaRPr>
          </a:p>
        </p:txBody>
      </p:sp>
      <p:sp>
        <p:nvSpPr>
          <p:cNvPr id="2" name="Rectangle 1">
            <a:extLst>
              <a:ext uri="{FF2B5EF4-FFF2-40B4-BE49-F238E27FC236}">
                <a16:creationId xmlns:a16="http://schemas.microsoft.com/office/drawing/2014/main" id="{DA8CEBDD-70B8-ECA6-C0C4-90C79BA12E5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62967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4DC2-B279-3105-DC65-0D032B840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C6BFA-FFAE-23ED-4460-7C72FD63C0A8}"/>
              </a:ext>
            </a:extLst>
          </p:cNvPr>
          <p:cNvSpPr>
            <a:spLocks noGrp="1"/>
          </p:cNvSpPr>
          <p:nvPr>
            <p:ph type="title"/>
          </p:nvPr>
        </p:nvSpPr>
        <p:spPr>
          <a:xfrm>
            <a:off x="1767840" y="-121920"/>
            <a:ext cx="9184640" cy="1219200"/>
          </a:xfrm>
        </p:spPr>
        <p:txBody>
          <a:bodyPr/>
          <a:lstStyle/>
          <a:p>
            <a:r>
              <a:rPr lang="en-US" sz="2773">
                <a:solidFill>
                  <a:srgbClr val="002060"/>
                </a:solidFill>
              </a:rPr>
              <a:t>Pediatric Heart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a:extLst>
              <a:ext uri="{FF2B5EF4-FFF2-40B4-BE49-F238E27FC236}">
                <a16:creationId xmlns:a16="http://schemas.microsoft.com/office/drawing/2014/main" id="{537EA32A-37F8-CE11-FDE3-4ED049715CE0}"/>
              </a:ext>
            </a:extLst>
          </p:cNvPr>
          <p:cNvGraphicFramePr>
            <a:graphicFrameLocks noGrp="1"/>
          </p:cNvGraphicFramePr>
          <p:nvPr>
            <p:ph idx="1"/>
            <p:extLst>
              <p:ext uri="{D42A27DB-BD31-4B8C-83A1-F6EECF244321}">
                <p14:modId xmlns:p14="http://schemas.microsoft.com/office/powerpoint/2010/main" val="1884793752"/>
              </p:ext>
            </p:extLst>
          </p:nvPr>
        </p:nvGraphicFramePr>
        <p:xfrm>
          <a:off x="1355076" y="793214"/>
          <a:ext cx="10344838" cy="54202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5BA2161-D463-FF72-FB3B-D508C15E2484}"/>
              </a:ext>
            </a:extLst>
          </p:cNvPr>
          <p:cNvSpPr txBox="1"/>
          <p:nvPr/>
        </p:nvSpPr>
        <p:spPr>
          <a:xfrm>
            <a:off x="7780593" y="6338315"/>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5" name="Rectangle 4">
            <a:extLst>
              <a:ext uri="{FF2B5EF4-FFF2-40B4-BE49-F238E27FC236}">
                <a16:creationId xmlns:a16="http://schemas.microsoft.com/office/drawing/2014/main" id="{7839FBB5-C29A-1DAB-EBC1-B8F0908CCF1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88474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DC7D-D988-D31F-190E-23D0CE61F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4FF4D-BDE0-3E1F-70A6-C58F215FEAD0}"/>
              </a:ext>
            </a:extLst>
          </p:cNvPr>
          <p:cNvSpPr>
            <a:spLocks noGrp="1"/>
          </p:cNvSpPr>
          <p:nvPr>
            <p:ph type="title"/>
          </p:nvPr>
        </p:nvSpPr>
        <p:spPr>
          <a:xfrm>
            <a:off x="1914069" y="-84438"/>
            <a:ext cx="9144000" cy="990600"/>
          </a:xfrm>
        </p:spPr>
        <p:txBody>
          <a:bodyPr/>
          <a:lstStyle/>
          <a:p>
            <a:r>
              <a:rPr lang="en-US" sz="3600">
                <a:solidFill>
                  <a:srgbClr val="002060"/>
                </a:solidFill>
              </a:rPr>
              <a:t>Heart Transplants, 1992-2024</a:t>
            </a:r>
          </a:p>
        </p:txBody>
      </p:sp>
      <p:sp>
        <p:nvSpPr>
          <p:cNvPr id="9" name="TextBox 8">
            <a:extLst>
              <a:ext uri="{FF2B5EF4-FFF2-40B4-BE49-F238E27FC236}">
                <a16:creationId xmlns:a16="http://schemas.microsoft.com/office/drawing/2014/main" id="{E6E7CC68-3C61-7E90-45F5-E671BC84927A}"/>
              </a:ext>
            </a:extLst>
          </p:cNvPr>
          <p:cNvSpPr txBox="1"/>
          <p:nvPr/>
        </p:nvSpPr>
        <p:spPr>
          <a:xfrm>
            <a:off x="6798365" y="6362943"/>
            <a:ext cx="5389123" cy="830997"/>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a:p>
            <a:r>
              <a:rPr lang="en-US" sz="1200" b="1">
                <a:solidFill>
                  <a:srgbClr val="002060"/>
                </a:solidFill>
              </a:rPr>
              <a:t>Categorical factors are expressed as percentages and 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a:p>
            <a:r>
              <a:rPr lang="en-US" sz="1200" b="1">
                <a:solidFill>
                  <a:srgbClr val="002060"/>
                </a:solidFill>
              </a:rPr>
              <a:t> </a:t>
            </a:r>
            <a:endParaRPr lang="en-US" sz="1200">
              <a:solidFill>
                <a:srgbClr val="002060"/>
              </a:solidFill>
            </a:endParaRPr>
          </a:p>
        </p:txBody>
      </p:sp>
      <p:graphicFrame>
        <p:nvGraphicFramePr>
          <p:cNvPr id="5" name="Table 4">
            <a:extLst>
              <a:ext uri="{FF2B5EF4-FFF2-40B4-BE49-F238E27FC236}">
                <a16:creationId xmlns:a16="http://schemas.microsoft.com/office/drawing/2014/main" id="{5BC25704-F5E0-0005-042E-2A440CF7D6C6}"/>
              </a:ext>
            </a:extLst>
          </p:cNvPr>
          <p:cNvGraphicFramePr>
            <a:graphicFrameLocks noGrp="1"/>
          </p:cNvGraphicFramePr>
          <p:nvPr>
            <p:extLst>
              <p:ext uri="{D42A27DB-BD31-4B8C-83A1-F6EECF244321}">
                <p14:modId xmlns:p14="http://schemas.microsoft.com/office/powerpoint/2010/main" val="3295586673"/>
              </p:ext>
            </p:extLst>
          </p:nvPr>
        </p:nvGraphicFramePr>
        <p:xfrm>
          <a:off x="1485900" y="775533"/>
          <a:ext cx="10129838" cy="5444132"/>
        </p:xfrm>
        <a:graphic>
          <a:graphicData uri="http://schemas.openxmlformats.org/drawingml/2006/table">
            <a:tbl>
              <a:tblPr/>
              <a:tblGrid>
                <a:gridCol w="4777215">
                  <a:extLst>
                    <a:ext uri="{9D8B030D-6E8A-4147-A177-3AD203B41FA5}">
                      <a16:colId xmlns:a16="http://schemas.microsoft.com/office/drawing/2014/main" val="2924861617"/>
                    </a:ext>
                  </a:extLst>
                </a:gridCol>
                <a:gridCol w="2300466">
                  <a:extLst>
                    <a:ext uri="{9D8B030D-6E8A-4147-A177-3AD203B41FA5}">
                      <a16:colId xmlns:a16="http://schemas.microsoft.com/office/drawing/2014/main" val="1993693889"/>
                    </a:ext>
                  </a:extLst>
                </a:gridCol>
                <a:gridCol w="3052157">
                  <a:extLst>
                    <a:ext uri="{9D8B030D-6E8A-4147-A177-3AD203B41FA5}">
                      <a16:colId xmlns:a16="http://schemas.microsoft.com/office/drawing/2014/main" val="1511970714"/>
                    </a:ext>
                  </a:extLst>
                </a:gridCol>
              </a:tblGrid>
              <a:tr h="311380">
                <a:tc rowSpan="2">
                  <a:txBody>
                    <a:bodyPr/>
                    <a:lstStyle/>
                    <a:p>
                      <a:pPr algn="l" fontAlgn="ctr"/>
                      <a:r>
                        <a:rPr lang="en-US" sz="1800" b="0"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1881864201"/>
                  </a:ext>
                </a:extLst>
              </a:tr>
              <a:tr h="311380">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 = 98,176)</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 = 14,357)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217068657"/>
                  </a:ext>
                </a:extLst>
              </a:tr>
              <a:tr h="401781">
                <a:tc>
                  <a:txBody>
                    <a:bodyPr/>
                    <a:lstStyle/>
                    <a:p>
                      <a:pPr algn="l" rtl="0" fontAlgn="ctr"/>
                      <a:r>
                        <a:rPr lang="en-US" sz="1800" b="1" i="0" u="none" strike="noStrike">
                          <a:solidFill>
                            <a:srgbClr val="000000"/>
                          </a:solidFill>
                          <a:effectLst/>
                          <a:latin typeface="Arial" panose="020B0604020202020204" pitchFamily="34" charset="0"/>
                        </a:rPr>
                        <a:t>Geographic location</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41461124"/>
                  </a:ext>
                </a:extLst>
              </a:tr>
              <a:tr h="401781">
                <a:tc>
                  <a:txBody>
                    <a:bodyPr/>
                    <a:lstStyle/>
                    <a:p>
                      <a:pPr algn="l" rtl="0" fontAlgn="ctr"/>
                      <a:r>
                        <a:rPr lang="en-US" sz="1800" b="1" i="0" u="none" strike="noStrike">
                          <a:solidFill>
                            <a:srgbClr val="000000"/>
                          </a:solidFill>
                          <a:effectLst/>
                          <a:latin typeface="Arial" panose="020B0604020202020204" pitchFamily="34" charset="0"/>
                        </a:rPr>
                        <a:t>    Europe</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17.0%</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15.2%</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75893355"/>
                  </a:ext>
                </a:extLst>
              </a:tr>
              <a:tr h="401781">
                <a:tc>
                  <a:txBody>
                    <a:bodyPr/>
                    <a:lstStyle/>
                    <a:p>
                      <a:pPr algn="l" rtl="0" fontAlgn="ctr"/>
                      <a:r>
                        <a:rPr lang="en-US" sz="1800" b="1" i="0" u="none" strike="noStrike">
                          <a:solidFill>
                            <a:srgbClr val="000000"/>
                          </a:solidFill>
                          <a:effectLst/>
                          <a:latin typeface="Arial" panose="020B0604020202020204" pitchFamily="34" charset="0"/>
                        </a:rPr>
                        <a:t>    North America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78.2%</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81.6%</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50763747"/>
                  </a:ext>
                </a:extLst>
              </a:tr>
              <a:tr h="401781">
                <a:tc>
                  <a:txBody>
                    <a:bodyPr/>
                    <a:lstStyle/>
                    <a:p>
                      <a:pPr algn="l" rtl="0" fontAlgn="ctr"/>
                      <a:r>
                        <a:rPr lang="en-US" sz="1800" b="1" i="0" u="none" strike="noStrike">
                          <a:solidFill>
                            <a:srgbClr val="000000"/>
                          </a:solidFill>
                          <a:effectLst/>
                          <a:latin typeface="Arial" panose="020B0604020202020204" pitchFamily="34" charset="0"/>
                        </a:rPr>
                        <a:t>    Other</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4.8%</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3.2%</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5573658"/>
                  </a:ext>
                </a:extLst>
              </a:tr>
              <a:tr h="401781">
                <a:tc>
                  <a:txBody>
                    <a:bodyPr/>
                    <a:lstStyle/>
                    <a:p>
                      <a:pPr algn="l" rtl="0" fontAlgn="ctr"/>
                      <a:r>
                        <a:rPr lang="en-US" sz="1800" b="1" i="0" u="none" strike="noStrike">
                          <a:solidFill>
                            <a:srgbClr val="000000"/>
                          </a:solidFill>
                          <a:effectLst/>
                          <a:latin typeface="Arial" panose="020B0604020202020204" pitchFamily="34" charset="0"/>
                        </a:rPr>
                        <a:t>Transplant era</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58276213"/>
                  </a:ext>
                </a:extLst>
              </a:tr>
              <a:tr h="401781">
                <a:tc>
                  <a:txBody>
                    <a:bodyPr/>
                    <a:lstStyle/>
                    <a:p>
                      <a:pPr algn="l" rtl="0" fontAlgn="ctr"/>
                      <a:r>
                        <a:rPr lang="en-US" sz="1800" b="1" i="0" u="none" strike="noStrike">
                          <a:solidFill>
                            <a:srgbClr val="000000"/>
                          </a:solidFill>
                          <a:effectLst/>
                          <a:latin typeface="Arial" panose="020B0604020202020204" pitchFamily="34" charset="0"/>
                        </a:rPr>
                        <a:t>    1992-2000</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23.8%</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20.0%</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17653374"/>
                  </a:ext>
                </a:extLst>
              </a:tr>
              <a:tr h="401781">
                <a:tc>
                  <a:txBody>
                    <a:bodyPr/>
                    <a:lstStyle/>
                    <a:p>
                      <a:pPr algn="l" rtl="0" fontAlgn="ctr"/>
                      <a:r>
                        <a:rPr lang="en-US" sz="1800" b="1" i="0" u="none" strike="noStrike">
                          <a:solidFill>
                            <a:srgbClr val="000000"/>
                          </a:solidFill>
                          <a:effectLst/>
                          <a:latin typeface="Arial" panose="020B0604020202020204" pitchFamily="34" charset="0"/>
                        </a:rPr>
                        <a:t>    2001-2009</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21.5%</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23.7%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5018449"/>
                  </a:ext>
                </a:extLst>
              </a:tr>
              <a:tr h="401781">
                <a:tc>
                  <a:txBody>
                    <a:bodyPr/>
                    <a:lstStyle/>
                    <a:p>
                      <a:pPr algn="l" rtl="0" fontAlgn="ctr"/>
                      <a:r>
                        <a:rPr lang="en-US" sz="1800" b="1" i="0" u="none" strike="noStrike">
                          <a:solidFill>
                            <a:srgbClr val="000000"/>
                          </a:solidFill>
                          <a:effectLst/>
                          <a:latin typeface="Arial" panose="020B0604020202020204" pitchFamily="34" charset="0"/>
                        </a:rPr>
                        <a:t>    2010-2017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24.3%</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27.6%</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84609706"/>
                  </a:ext>
                </a:extLst>
              </a:tr>
              <a:tr h="401781">
                <a:tc>
                  <a:txBody>
                    <a:bodyPr/>
                    <a:lstStyle/>
                    <a:p>
                      <a:pPr algn="l" rtl="0" fontAlgn="ctr"/>
                      <a:r>
                        <a:rPr lang="en-US" sz="1800" b="1" i="0" u="none" strike="noStrike">
                          <a:solidFill>
                            <a:srgbClr val="000000"/>
                          </a:solidFill>
                          <a:effectLst/>
                          <a:latin typeface="Arial" panose="020B0604020202020204" pitchFamily="34" charset="0"/>
                        </a:rPr>
                        <a:t>    2018-2024</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30.3%</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28.7%</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40919467"/>
                  </a:ext>
                </a:extLst>
              </a:tr>
              <a:tr h="401781">
                <a:tc>
                  <a:txBody>
                    <a:bodyPr/>
                    <a:lstStyle/>
                    <a:p>
                      <a:pPr algn="l" rtl="0" fontAlgn="ctr"/>
                      <a:r>
                        <a:rPr lang="en-US" sz="1800" b="1" i="0" u="none" strike="noStrike">
                          <a:solidFill>
                            <a:srgbClr val="000000"/>
                          </a:solidFill>
                          <a:effectLst/>
                          <a:latin typeface="Arial" panose="020B0604020202020204" pitchFamily="34" charset="0"/>
                        </a:rPr>
                        <a:t>DCD transplant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0.4%</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822741142"/>
                  </a:ext>
                </a:extLst>
              </a:tr>
              <a:tr h="401781">
                <a:tc>
                  <a:txBody>
                    <a:bodyPr/>
                    <a:lstStyle/>
                    <a:p>
                      <a:pPr algn="l" rtl="0" fontAlgn="ctr"/>
                      <a:r>
                        <a:rPr lang="en-US" sz="1800" b="1" i="0" u="none" strike="noStrike">
                          <a:solidFill>
                            <a:srgbClr val="000000"/>
                          </a:solidFill>
                          <a:effectLst/>
                          <a:latin typeface="Arial" panose="020B0604020202020204" pitchFamily="34" charset="0"/>
                        </a:rPr>
                        <a:t>Multiorgan transplant</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0.7%</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91859690"/>
                  </a:ext>
                </a:extLst>
              </a:tr>
              <a:tr h="401781">
                <a:tc>
                  <a:txBody>
                    <a:bodyPr/>
                    <a:lstStyle/>
                    <a:p>
                      <a:pPr algn="l" rtl="0" fontAlgn="ctr"/>
                      <a:r>
                        <a:rPr lang="en-US" sz="1800" b="1" i="0" u="none" strike="noStrike">
                          <a:solidFill>
                            <a:srgbClr val="000000"/>
                          </a:solidFill>
                          <a:effectLst/>
                          <a:latin typeface="Arial" panose="020B0604020202020204" pitchFamily="34" charset="0"/>
                        </a:rPr>
                        <a:t>Total organ preservation time (hours) </a:t>
                      </a:r>
                    </a:p>
                  </a:txBody>
                  <a:tcPr marL="7542" marR="7542" marT="7542"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3.2 (1.5 - 5.1)</a:t>
                      </a:r>
                    </a:p>
                  </a:txBody>
                  <a:tcPr marL="7620" marR="7620" marT="762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3.6 (1.7 - 5.6)</a:t>
                      </a:r>
                    </a:p>
                  </a:txBody>
                  <a:tcPr marL="7620" marR="7620" marT="762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27727582"/>
                  </a:ext>
                </a:extLst>
              </a:tr>
            </a:tbl>
          </a:graphicData>
        </a:graphic>
      </p:graphicFrame>
      <p:sp>
        <p:nvSpPr>
          <p:cNvPr id="4" name="Rectangle 3">
            <a:extLst>
              <a:ext uri="{FF2B5EF4-FFF2-40B4-BE49-F238E27FC236}">
                <a16:creationId xmlns:a16="http://schemas.microsoft.com/office/drawing/2014/main" id="{29F79618-6790-162B-B22C-49E670A220A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4284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0156-9502-5656-FE06-00DD346A1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A5193-ED06-515E-6691-3DA4622D9CDA}"/>
              </a:ext>
            </a:extLst>
          </p:cNvPr>
          <p:cNvSpPr>
            <a:spLocks noGrp="1"/>
          </p:cNvSpPr>
          <p:nvPr>
            <p:ph type="title"/>
          </p:nvPr>
        </p:nvSpPr>
        <p:spPr>
          <a:xfrm>
            <a:off x="1783456" y="-73604"/>
            <a:ext cx="9144000" cy="990600"/>
          </a:xfrm>
        </p:spPr>
        <p:txBody>
          <a:bodyPr/>
          <a:lstStyle/>
          <a:p>
            <a:r>
              <a:rPr lang="en-US" sz="3600">
                <a:solidFill>
                  <a:srgbClr val="002060"/>
                </a:solidFill>
              </a:rPr>
              <a:t>Heart Transplants, 1992-2024</a:t>
            </a:r>
          </a:p>
        </p:txBody>
      </p:sp>
      <p:sp>
        <p:nvSpPr>
          <p:cNvPr id="9" name="TextBox 8">
            <a:extLst>
              <a:ext uri="{FF2B5EF4-FFF2-40B4-BE49-F238E27FC236}">
                <a16:creationId xmlns:a16="http://schemas.microsoft.com/office/drawing/2014/main" id="{55F83B48-0D3E-08BA-3D09-E6670571394E}"/>
              </a:ext>
            </a:extLst>
          </p:cNvPr>
          <p:cNvSpPr txBox="1"/>
          <p:nvPr/>
        </p:nvSpPr>
        <p:spPr>
          <a:xfrm>
            <a:off x="3467253" y="5638945"/>
            <a:ext cx="6858000" cy="276999"/>
          </a:xfrm>
          <a:prstGeom prst="rect">
            <a:avLst/>
          </a:prstGeom>
          <a:noFill/>
        </p:spPr>
        <p:txBody>
          <a:bodyPr wrap="square" rtlCol="0">
            <a:spAutoFit/>
          </a:bodyPr>
          <a:lstStyle/>
          <a:p>
            <a:pPr algn="ctr"/>
            <a:r>
              <a:rPr lang="en-US" sz="1200" b="1">
                <a:solidFill>
                  <a:srgbClr val="002060"/>
                </a:solidFill>
              </a:rPr>
              <a:t>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p:txBody>
      </p:sp>
      <p:sp>
        <p:nvSpPr>
          <p:cNvPr id="11" name="TextBox 10">
            <a:extLst>
              <a:ext uri="{FF2B5EF4-FFF2-40B4-BE49-F238E27FC236}">
                <a16:creationId xmlns:a16="http://schemas.microsoft.com/office/drawing/2014/main" id="{457B2429-E541-36F8-B61E-B9A2A5FC4B84}"/>
              </a:ext>
            </a:extLst>
          </p:cNvPr>
          <p:cNvSpPr txBox="1"/>
          <p:nvPr/>
        </p:nvSpPr>
        <p:spPr>
          <a:xfrm>
            <a:off x="4535365" y="5401257"/>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4" name="Table 3">
            <a:extLst>
              <a:ext uri="{FF2B5EF4-FFF2-40B4-BE49-F238E27FC236}">
                <a16:creationId xmlns:a16="http://schemas.microsoft.com/office/drawing/2014/main" id="{F9275520-4192-795B-523C-3099640A0080}"/>
              </a:ext>
            </a:extLst>
          </p:cNvPr>
          <p:cNvGraphicFramePr>
            <a:graphicFrameLocks noGrp="1"/>
          </p:cNvGraphicFramePr>
          <p:nvPr>
            <p:extLst>
              <p:ext uri="{D42A27DB-BD31-4B8C-83A1-F6EECF244321}">
                <p14:modId xmlns:p14="http://schemas.microsoft.com/office/powerpoint/2010/main" val="2786424992"/>
              </p:ext>
            </p:extLst>
          </p:nvPr>
        </p:nvGraphicFramePr>
        <p:xfrm>
          <a:off x="1228724" y="916995"/>
          <a:ext cx="10658475" cy="4385073"/>
        </p:xfrm>
        <a:graphic>
          <a:graphicData uri="http://schemas.openxmlformats.org/drawingml/2006/table">
            <a:tbl>
              <a:tblPr/>
              <a:tblGrid>
                <a:gridCol w="5603449">
                  <a:extLst>
                    <a:ext uri="{9D8B030D-6E8A-4147-A177-3AD203B41FA5}">
                      <a16:colId xmlns:a16="http://schemas.microsoft.com/office/drawing/2014/main" val="3361513343"/>
                    </a:ext>
                  </a:extLst>
                </a:gridCol>
                <a:gridCol w="2527513">
                  <a:extLst>
                    <a:ext uri="{9D8B030D-6E8A-4147-A177-3AD203B41FA5}">
                      <a16:colId xmlns:a16="http://schemas.microsoft.com/office/drawing/2014/main" val="3203155509"/>
                    </a:ext>
                  </a:extLst>
                </a:gridCol>
                <a:gridCol w="2527513">
                  <a:extLst>
                    <a:ext uri="{9D8B030D-6E8A-4147-A177-3AD203B41FA5}">
                      <a16:colId xmlns:a16="http://schemas.microsoft.com/office/drawing/2014/main" val="2913995424"/>
                    </a:ext>
                  </a:extLst>
                </a:gridCol>
              </a:tblGrid>
              <a:tr h="398643">
                <a:tc rowSpan="2">
                  <a:txBody>
                    <a:bodyPr/>
                    <a:lstStyle/>
                    <a:p>
                      <a:pPr algn="l" fontAlgn="ctr"/>
                      <a:r>
                        <a:rPr lang="en-US" sz="1800" b="0" i="0" u="none" strike="noStrike">
                          <a:solidFill>
                            <a:srgbClr val="000000"/>
                          </a:solidFill>
                          <a:effectLst/>
                          <a:latin typeface="Arial" panose="020B0604020202020204" pitchFamily="34" charset="0"/>
                        </a:rPr>
                        <a:t> </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686886524"/>
                  </a:ext>
                </a:extLst>
              </a:tr>
              <a:tr h="398643">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 = 98,176)</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 = 14,357)</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892998005"/>
                  </a:ext>
                </a:extLst>
              </a:tr>
              <a:tr h="398643">
                <a:tc>
                  <a:txBody>
                    <a:bodyPr/>
                    <a:lstStyle/>
                    <a:p>
                      <a:pPr algn="l" rtl="0" fontAlgn="ctr"/>
                      <a:r>
                        <a:rPr lang="en-US" sz="1800" b="1" i="0" u="none" strike="noStrike">
                          <a:solidFill>
                            <a:srgbClr val="000000"/>
                          </a:solidFill>
                          <a:effectLst/>
                          <a:latin typeface="Arial" panose="020B0604020202020204" pitchFamily="34" charset="0"/>
                        </a:rPr>
                        <a:t>Recipient age (years)</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55.0 (26.0 - 68.0)</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6.0 (0.1 - 17.0)</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28945205"/>
                  </a:ext>
                </a:extLst>
              </a:tr>
              <a:tr h="398643">
                <a:tc>
                  <a:txBody>
                    <a:bodyPr/>
                    <a:lstStyle/>
                    <a:p>
                      <a:pPr algn="l" rtl="0" fontAlgn="ctr"/>
                      <a:r>
                        <a:rPr lang="en-US" sz="1800" b="1" i="0" u="none" strike="noStrike">
                          <a:solidFill>
                            <a:srgbClr val="000000"/>
                          </a:solidFill>
                          <a:effectLst/>
                          <a:latin typeface="Arial" panose="020B0604020202020204" pitchFamily="34" charset="0"/>
                        </a:rPr>
                        <a:t>Recipient male</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75.3%</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55.6%</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127951055"/>
                  </a:ext>
                </a:extLst>
              </a:tr>
              <a:tr h="398643">
                <a:tc>
                  <a:txBody>
                    <a:bodyPr/>
                    <a:lstStyle/>
                    <a:p>
                      <a:pPr algn="l" rtl="0" fontAlgn="ctr"/>
                      <a:r>
                        <a:rPr lang="en-US" sz="1800" b="1" i="0" u="none" strike="noStrike">
                          <a:solidFill>
                            <a:srgbClr val="000000"/>
                          </a:solidFill>
                          <a:effectLst/>
                          <a:latin typeface="Arial" panose="020B0604020202020204" pitchFamily="34" charset="0"/>
                        </a:rPr>
                        <a:t>Recipient BMI (kg/m²)</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26.2 (19.4 - 35.0)</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16.6 (12.4 - 27.8)</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625871162"/>
                  </a:ext>
                </a:extLst>
              </a:tr>
              <a:tr h="398643">
                <a:tc>
                  <a:txBody>
                    <a:bodyPr/>
                    <a:lstStyle/>
                    <a:p>
                      <a:pPr algn="l" rtl="0" fontAlgn="ctr"/>
                      <a:r>
                        <a:rPr lang="en-US" sz="1800" b="1" i="0" u="none" strike="noStrike">
                          <a:solidFill>
                            <a:srgbClr val="000000"/>
                          </a:solidFill>
                          <a:effectLst/>
                          <a:latin typeface="Arial" panose="020B0604020202020204" pitchFamily="34" charset="0"/>
                        </a:rPr>
                        <a:t>Recipient previous transplant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2.8%</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4.9%</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29976872"/>
                  </a:ext>
                </a:extLst>
              </a:tr>
              <a:tr h="398643">
                <a:tc>
                  <a:txBody>
                    <a:bodyPr/>
                    <a:lstStyle/>
                    <a:p>
                      <a:pPr algn="l" rtl="0" fontAlgn="ctr"/>
                      <a:r>
                        <a:rPr lang="en-US" sz="1800" b="1" i="0" u="none" strike="noStrike">
                          <a:solidFill>
                            <a:srgbClr val="000000"/>
                          </a:solidFill>
                          <a:effectLst/>
                          <a:latin typeface="Arial" panose="020B0604020202020204" pitchFamily="34" charset="0"/>
                        </a:rPr>
                        <a:t>Recipient prior cardiac surgery</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44.2%</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N/A</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383595976"/>
                  </a:ext>
                </a:extLst>
              </a:tr>
              <a:tr h="398643">
                <a:tc>
                  <a:txBody>
                    <a:bodyPr/>
                    <a:lstStyle/>
                    <a:p>
                      <a:pPr algn="l" rtl="0" fontAlgn="ctr"/>
                      <a:r>
                        <a:rPr lang="en-US" sz="1800" b="1" i="0" u="none" strike="noStrike">
                          <a:solidFill>
                            <a:srgbClr val="000000"/>
                          </a:solidFill>
                          <a:effectLst/>
                          <a:latin typeface="Arial" panose="020B0604020202020204" pitchFamily="34" charset="0"/>
                        </a:rPr>
                        <a:t>Pre-transplant ventilator</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3.2%</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16.5%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920823"/>
                  </a:ext>
                </a:extLst>
              </a:tr>
              <a:tr h="398643">
                <a:tc>
                  <a:txBody>
                    <a:bodyPr/>
                    <a:lstStyle/>
                    <a:p>
                      <a:pPr algn="l" fontAlgn="ctr"/>
                      <a:r>
                        <a:rPr lang="en-US" sz="1800" b="1" i="0" u="none" strike="noStrike">
                          <a:solidFill>
                            <a:srgbClr val="000000"/>
                          </a:solidFill>
                          <a:effectLst/>
                          <a:latin typeface="Arial" panose="020B0604020202020204" pitchFamily="34" charset="0"/>
                        </a:rPr>
                        <a:t>Recipient total bilirubin (mg/dl)</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0.7 (0.2 - 2.6)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0.6 (0.2 - 3.9)</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265028340"/>
                  </a:ext>
                </a:extLst>
              </a:tr>
              <a:tr h="398643">
                <a:tc>
                  <a:txBody>
                    <a:bodyPr/>
                    <a:lstStyle/>
                    <a:p>
                      <a:pPr algn="l" fontAlgn="ctr"/>
                      <a:r>
                        <a:rPr lang="en-US" sz="1800" b="1" i="0" u="none" strike="noStrike">
                          <a:solidFill>
                            <a:srgbClr val="000000"/>
                          </a:solidFill>
                          <a:effectLst/>
                          <a:latin typeface="Arial" panose="020B0604020202020204" pitchFamily="34" charset="0"/>
                        </a:rPr>
                        <a:t>Recipient eGFR (mL/min/1.73m</a:t>
                      </a:r>
                      <a:r>
                        <a:rPr lang="en-US" sz="1800" b="1" i="0" u="none" strike="noStrike" baseline="30000">
                          <a:solidFill>
                            <a:srgbClr val="000000"/>
                          </a:solidFill>
                          <a:effectLst/>
                          <a:latin typeface="Arial" panose="020B0604020202020204" pitchFamily="34" charset="0"/>
                        </a:rPr>
                        <a:t>2</a:t>
                      </a:r>
                      <a:r>
                        <a:rPr lang="en-US" sz="1800" b="1" i="0" u="none" strike="noStrike">
                          <a:solidFill>
                            <a:srgbClr val="000000"/>
                          </a:solidFill>
                          <a:effectLst/>
                          <a:latin typeface="Arial" panose="020B0604020202020204" pitchFamily="34" charset="0"/>
                        </a:rPr>
                        <a:t>)</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60.3 (30.1 - 102.1)</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88.9 (32.9 - 173.5)</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711463668"/>
                  </a:ext>
                </a:extLst>
              </a:tr>
              <a:tr h="398643">
                <a:tc>
                  <a:txBody>
                    <a:bodyPr/>
                    <a:lstStyle/>
                    <a:p>
                      <a:pPr algn="l" fontAlgn="ctr"/>
                      <a:r>
                        <a:rPr lang="en-US" sz="1800" b="1" i="0" u="none" strike="noStrike">
                          <a:solidFill>
                            <a:srgbClr val="000000"/>
                          </a:solidFill>
                          <a:effectLst/>
                          <a:latin typeface="Arial" panose="020B0604020202020204" pitchFamily="34" charset="0"/>
                        </a:rPr>
                        <a:t>PVR (Wood units)</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2.1 (0.6 - 5.4)</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2.6 (0.6 – 13.1)</a:t>
                      </a:r>
                    </a:p>
                  </a:txBody>
                  <a:tcPr marL="8441" marR="8441" marT="844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470140207"/>
                  </a:ext>
                </a:extLst>
              </a:tr>
            </a:tbl>
          </a:graphicData>
        </a:graphic>
      </p:graphicFrame>
      <p:sp>
        <p:nvSpPr>
          <p:cNvPr id="3" name="Rectangle 2">
            <a:extLst>
              <a:ext uri="{FF2B5EF4-FFF2-40B4-BE49-F238E27FC236}">
                <a16:creationId xmlns:a16="http://schemas.microsoft.com/office/drawing/2014/main" id="{C7653232-AFA9-3ED2-B97E-3E1C3BFD173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7376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B556-8CBF-7BC3-7985-172D7EEB7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95815-9809-49F9-84EA-0626F16453C9}"/>
              </a:ext>
            </a:extLst>
          </p:cNvPr>
          <p:cNvSpPr>
            <a:spLocks noGrp="1"/>
          </p:cNvSpPr>
          <p:nvPr>
            <p:ph type="title"/>
          </p:nvPr>
        </p:nvSpPr>
        <p:spPr>
          <a:xfrm>
            <a:off x="1914068" y="-128451"/>
            <a:ext cx="9144000" cy="990600"/>
          </a:xfrm>
        </p:spPr>
        <p:txBody>
          <a:bodyPr/>
          <a:lstStyle/>
          <a:p>
            <a:r>
              <a:rPr lang="en-US" sz="3600">
                <a:solidFill>
                  <a:srgbClr val="002060"/>
                </a:solidFill>
              </a:rPr>
              <a:t>Heart Transplants, 1992-2024</a:t>
            </a:r>
          </a:p>
        </p:txBody>
      </p:sp>
      <p:sp>
        <p:nvSpPr>
          <p:cNvPr id="9" name="TextBox 8">
            <a:extLst>
              <a:ext uri="{FF2B5EF4-FFF2-40B4-BE49-F238E27FC236}">
                <a16:creationId xmlns:a16="http://schemas.microsoft.com/office/drawing/2014/main" id="{C542434D-AF64-2ADD-2CF5-596143965E9F}"/>
              </a:ext>
            </a:extLst>
          </p:cNvPr>
          <p:cNvSpPr txBox="1"/>
          <p:nvPr/>
        </p:nvSpPr>
        <p:spPr>
          <a:xfrm>
            <a:off x="2971800" y="5549851"/>
            <a:ext cx="6858000" cy="276999"/>
          </a:xfrm>
          <a:prstGeom prst="rect">
            <a:avLst/>
          </a:prstGeom>
          <a:noFill/>
        </p:spPr>
        <p:txBody>
          <a:bodyPr wrap="square" rtlCol="0">
            <a:spAutoFit/>
          </a:bodyPr>
          <a:lstStyle/>
          <a:p>
            <a:pPr algn="ctr"/>
            <a:r>
              <a:rPr lang="en-US" sz="1200" b="1">
                <a:solidFill>
                  <a:srgbClr val="002060"/>
                </a:solidFill>
              </a:rPr>
              <a:t>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p:txBody>
      </p:sp>
      <p:sp>
        <p:nvSpPr>
          <p:cNvPr id="11" name="TextBox 10">
            <a:extLst>
              <a:ext uri="{FF2B5EF4-FFF2-40B4-BE49-F238E27FC236}">
                <a16:creationId xmlns:a16="http://schemas.microsoft.com/office/drawing/2014/main" id="{A176EFBA-CE66-7348-2562-48C6E67B49B0}"/>
              </a:ext>
            </a:extLst>
          </p:cNvPr>
          <p:cNvSpPr txBox="1"/>
          <p:nvPr/>
        </p:nvSpPr>
        <p:spPr>
          <a:xfrm>
            <a:off x="4019571" y="5293773"/>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4" name="Table 3">
            <a:extLst>
              <a:ext uri="{FF2B5EF4-FFF2-40B4-BE49-F238E27FC236}">
                <a16:creationId xmlns:a16="http://schemas.microsoft.com/office/drawing/2014/main" id="{72C78081-ECA2-ABC7-A809-E597FC9E8F63}"/>
              </a:ext>
            </a:extLst>
          </p:cNvPr>
          <p:cNvGraphicFramePr>
            <a:graphicFrameLocks noGrp="1"/>
          </p:cNvGraphicFramePr>
          <p:nvPr>
            <p:extLst>
              <p:ext uri="{D42A27DB-BD31-4B8C-83A1-F6EECF244321}">
                <p14:modId xmlns:p14="http://schemas.microsoft.com/office/powerpoint/2010/main" val="2086456842"/>
              </p:ext>
            </p:extLst>
          </p:nvPr>
        </p:nvGraphicFramePr>
        <p:xfrm>
          <a:off x="587829" y="862148"/>
          <a:ext cx="11057546" cy="4338300"/>
        </p:xfrm>
        <a:graphic>
          <a:graphicData uri="http://schemas.openxmlformats.org/drawingml/2006/table">
            <a:tbl>
              <a:tblPr/>
              <a:tblGrid>
                <a:gridCol w="5711371">
                  <a:extLst>
                    <a:ext uri="{9D8B030D-6E8A-4147-A177-3AD203B41FA5}">
                      <a16:colId xmlns:a16="http://schemas.microsoft.com/office/drawing/2014/main" val="2021759453"/>
                    </a:ext>
                  </a:extLst>
                </a:gridCol>
                <a:gridCol w="2648857">
                  <a:extLst>
                    <a:ext uri="{9D8B030D-6E8A-4147-A177-3AD203B41FA5}">
                      <a16:colId xmlns:a16="http://schemas.microsoft.com/office/drawing/2014/main" val="2595413656"/>
                    </a:ext>
                  </a:extLst>
                </a:gridCol>
                <a:gridCol w="2697318">
                  <a:extLst>
                    <a:ext uri="{9D8B030D-6E8A-4147-A177-3AD203B41FA5}">
                      <a16:colId xmlns:a16="http://schemas.microsoft.com/office/drawing/2014/main" val="3069712722"/>
                    </a:ext>
                  </a:extLst>
                </a:gridCol>
              </a:tblGrid>
              <a:tr h="361525">
                <a:tc rowSpan="2">
                  <a:txBody>
                    <a:bodyPr/>
                    <a:lstStyle/>
                    <a:p>
                      <a:pPr algn="l" fontAlgn="ctr"/>
                      <a:r>
                        <a:rPr lang="en-US" sz="1800" b="0" i="0" u="none" strike="noStrike">
                          <a:solidFill>
                            <a:srgbClr val="000000"/>
                          </a:solidFill>
                          <a:effectLst/>
                          <a:latin typeface="Arial" panose="020B0604020202020204" pitchFamily="34" charset="0"/>
                        </a:rPr>
                        <a:t> </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Heart</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Heart</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577269450"/>
                  </a:ext>
                </a:extLst>
              </a:tr>
              <a:tr h="361525">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 = 98,176)</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 = 14,357)</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431754592"/>
                  </a:ext>
                </a:extLst>
              </a:tr>
              <a:tr h="361525">
                <a:tc>
                  <a:txBody>
                    <a:bodyPr/>
                    <a:lstStyle/>
                    <a:p>
                      <a:pPr algn="l" rtl="0" fontAlgn="ctr"/>
                      <a:r>
                        <a:rPr lang="en-US" sz="1800" b="1" i="0" u="none" strike="noStrike">
                          <a:solidFill>
                            <a:srgbClr val="000000"/>
                          </a:solidFill>
                          <a:effectLst/>
                          <a:latin typeface="Arial" panose="020B0604020202020204" pitchFamily="34" charset="0"/>
                        </a:rPr>
                        <a:t>Donor age (years)</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32.0 (16.0 - 54.0)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8.0 (0.0 - 34.0)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668220991"/>
                  </a:ext>
                </a:extLst>
              </a:tr>
              <a:tr h="361525">
                <a:tc>
                  <a:txBody>
                    <a:bodyPr/>
                    <a:lstStyle/>
                    <a:p>
                      <a:pPr algn="l" rtl="0" fontAlgn="ctr"/>
                      <a:r>
                        <a:rPr lang="en-US" sz="1800" b="1" i="0" u="none" strike="noStrike">
                          <a:solidFill>
                            <a:srgbClr val="000000"/>
                          </a:solidFill>
                          <a:effectLst/>
                          <a:latin typeface="Arial" panose="020B0604020202020204" pitchFamily="34" charset="0"/>
                        </a:rPr>
                        <a:t>Donor male</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70.3%</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58.4%</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140417359"/>
                  </a:ext>
                </a:extLst>
              </a:tr>
              <a:tr h="361525">
                <a:tc>
                  <a:txBody>
                    <a:bodyPr/>
                    <a:lstStyle/>
                    <a:p>
                      <a:pPr algn="l" rtl="0" fontAlgn="ctr"/>
                      <a:r>
                        <a:rPr lang="en-US" sz="1800" b="1" i="0" u="none" strike="noStrike">
                          <a:solidFill>
                            <a:srgbClr val="000000"/>
                          </a:solidFill>
                          <a:effectLst/>
                          <a:latin typeface="Arial" panose="020B0604020202020204" pitchFamily="34" charset="0"/>
                        </a:rPr>
                        <a:t>Donor history of diabetes</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3.1%</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90790646"/>
                  </a:ext>
                </a:extLst>
              </a:tr>
              <a:tr h="361525">
                <a:tc>
                  <a:txBody>
                    <a:bodyPr/>
                    <a:lstStyle/>
                    <a:p>
                      <a:pPr algn="l" rtl="0" fontAlgn="ctr"/>
                      <a:r>
                        <a:rPr lang="en-US" sz="1800" b="1" i="0" u="none" strike="noStrike">
                          <a:solidFill>
                            <a:srgbClr val="000000"/>
                          </a:solidFill>
                          <a:effectLst/>
                          <a:latin typeface="Arial" panose="020B0604020202020204" pitchFamily="34" charset="0"/>
                        </a:rPr>
                        <a:t>Donor history of hypertension</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13.7%</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1.6%</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054260766"/>
                  </a:ext>
                </a:extLst>
              </a:tr>
              <a:tr h="361525">
                <a:tc>
                  <a:txBody>
                    <a:bodyPr/>
                    <a:lstStyle/>
                    <a:p>
                      <a:pPr algn="l" rtl="0" fontAlgn="ctr"/>
                      <a:r>
                        <a:rPr lang="en-US" sz="1800" b="1" i="0" u="none" strike="noStrike">
                          <a:solidFill>
                            <a:srgbClr val="000000"/>
                          </a:solidFill>
                          <a:effectLst/>
                          <a:latin typeface="Arial" panose="020B0604020202020204" pitchFamily="34" charset="0"/>
                        </a:rPr>
                        <a:t>Donor drug use</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54.3%</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15.1%</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119322818"/>
                  </a:ext>
                </a:extLst>
              </a:tr>
              <a:tr h="361525">
                <a:tc>
                  <a:txBody>
                    <a:bodyPr/>
                    <a:lstStyle/>
                    <a:p>
                      <a:pPr algn="l" rtl="0" fontAlgn="ctr"/>
                      <a:r>
                        <a:rPr lang="en-US" sz="1800" b="1" i="0" u="none" strike="noStrike">
                          <a:solidFill>
                            <a:srgbClr val="000000"/>
                          </a:solidFill>
                          <a:effectLst/>
                          <a:latin typeface="Arial" panose="020B0604020202020204" pitchFamily="34" charset="0"/>
                        </a:rPr>
                        <a:t>Donor anti-HCV positive</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8.7%</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921925710"/>
                  </a:ext>
                </a:extLst>
              </a:tr>
              <a:tr h="361525">
                <a:tc>
                  <a:txBody>
                    <a:bodyPr/>
                    <a:lstStyle/>
                    <a:p>
                      <a:pPr algn="l" rtl="0" fontAlgn="ctr"/>
                      <a:r>
                        <a:rPr lang="en-US" sz="1800" b="1" i="0" u="none" strike="noStrike">
                          <a:solidFill>
                            <a:srgbClr val="000000"/>
                          </a:solidFill>
                          <a:effectLst/>
                          <a:latin typeface="Arial" panose="020B0604020202020204" pitchFamily="34" charset="0"/>
                        </a:rPr>
                        <a:t>Donor HCV NAT positive</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4.9%</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0.0%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770214746"/>
                  </a:ext>
                </a:extLst>
              </a:tr>
              <a:tr h="361525">
                <a:tc>
                  <a:txBody>
                    <a:bodyPr/>
                    <a:lstStyle/>
                    <a:p>
                      <a:pPr algn="l" rtl="0" fontAlgn="ctr"/>
                      <a:r>
                        <a:rPr lang="en-US" sz="1800" b="1" i="0" u="none" strike="noStrike">
                          <a:solidFill>
                            <a:srgbClr val="000000"/>
                          </a:solidFill>
                          <a:effectLst/>
                          <a:latin typeface="Arial" panose="020B0604020202020204" pitchFamily="34" charset="0"/>
                        </a:rPr>
                        <a:t>Donor LV ejection fraction (%)</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60.0 (50.0 - 75.0)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65.0 (50.0 - 77.0)</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50425838"/>
                  </a:ext>
                </a:extLst>
              </a:tr>
              <a:tr h="361525">
                <a:tc>
                  <a:txBody>
                    <a:bodyPr/>
                    <a:lstStyle/>
                    <a:p>
                      <a:pPr algn="l" rtl="0" fontAlgn="ctr"/>
                      <a:r>
                        <a:rPr lang="en-US" sz="1800" b="1" i="0" u="none" strike="noStrike">
                          <a:solidFill>
                            <a:srgbClr val="000000"/>
                          </a:solidFill>
                          <a:effectLst/>
                          <a:latin typeface="Arial" panose="020B0604020202020204" pitchFamily="34" charset="0"/>
                        </a:rPr>
                        <a:t>Donor-recipient predicted heart mass difference (%)</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0.9 (-22.6 - 37.7)</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N/A</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788340100"/>
                  </a:ext>
                </a:extLst>
              </a:tr>
              <a:tr h="361525">
                <a:tc>
                  <a:txBody>
                    <a:bodyPr/>
                    <a:lstStyle/>
                    <a:p>
                      <a:pPr algn="l" rtl="0" fontAlgn="ctr"/>
                      <a:r>
                        <a:rPr lang="en-US" sz="1800" b="1" i="0" u="none" strike="noStrike">
                          <a:solidFill>
                            <a:srgbClr val="000000"/>
                          </a:solidFill>
                          <a:effectLst/>
                          <a:latin typeface="Arial" panose="020B0604020202020204" pitchFamily="34" charset="0"/>
                        </a:rPr>
                        <a:t>Donor-recipient weight ratio</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N/A</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1.3 (0.8 - 2.5)</a:t>
                      </a:r>
                    </a:p>
                  </a:txBody>
                  <a:tcPr marL="5776" marR="5776" marT="5776"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826878334"/>
                  </a:ext>
                </a:extLst>
              </a:tr>
            </a:tbl>
          </a:graphicData>
        </a:graphic>
      </p:graphicFrame>
      <p:sp>
        <p:nvSpPr>
          <p:cNvPr id="3" name="Rectangle 2">
            <a:extLst>
              <a:ext uri="{FF2B5EF4-FFF2-40B4-BE49-F238E27FC236}">
                <a16:creationId xmlns:a16="http://schemas.microsoft.com/office/drawing/2014/main" id="{8916C217-71BD-65F8-3A63-C6DFBAE5230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164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479CA-3D56-69B9-80F6-DD13BCA29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AB43D-B1D6-75A3-C57E-D62C5D24FB59}"/>
              </a:ext>
            </a:extLst>
          </p:cNvPr>
          <p:cNvSpPr>
            <a:spLocks noGrp="1"/>
          </p:cNvSpPr>
          <p:nvPr>
            <p:ph type="title"/>
          </p:nvPr>
        </p:nvSpPr>
        <p:spPr>
          <a:xfrm>
            <a:off x="566777" y="165836"/>
            <a:ext cx="11668046" cy="812800"/>
          </a:xfrm>
        </p:spPr>
        <p:txBody>
          <a:bodyPr/>
          <a:lstStyle/>
          <a:p>
            <a:r>
              <a:rPr lang="en-US" sz="3600">
                <a:solidFill>
                  <a:srgbClr val="002060"/>
                </a:solidFill>
              </a:rPr>
              <a:t>Heart Transplants by ABO Blood Group, 1992-2024 </a:t>
            </a:r>
          </a:p>
        </p:txBody>
      </p:sp>
      <p:graphicFrame>
        <p:nvGraphicFramePr>
          <p:cNvPr id="14" name="Content Placeholder 10">
            <a:extLst>
              <a:ext uri="{FF2B5EF4-FFF2-40B4-BE49-F238E27FC236}">
                <a16:creationId xmlns:a16="http://schemas.microsoft.com/office/drawing/2014/main" id="{2CFDEF84-9598-0C40-65A6-A906314A9301}"/>
              </a:ext>
            </a:extLst>
          </p:cNvPr>
          <p:cNvGraphicFramePr>
            <a:graphicFrameLocks/>
          </p:cNvGraphicFramePr>
          <p:nvPr>
            <p:extLst>
              <p:ext uri="{D42A27DB-BD31-4B8C-83A1-F6EECF244321}">
                <p14:modId xmlns:p14="http://schemas.microsoft.com/office/powerpoint/2010/main" val="3173649729"/>
              </p:ext>
            </p:extLst>
          </p:nvPr>
        </p:nvGraphicFramePr>
        <p:xfrm>
          <a:off x="705292" y="1042057"/>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639897D7-03A1-3EC1-FC21-0300B481556B}"/>
              </a:ext>
            </a:extLst>
          </p:cNvPr>
          <p:cNvGraphicFramePr>
            <a:graphicFrameLocks/>
          </p:cNvGraphicFramePr>
          <p:nvPr/>
        </p:nvGraphicFramePr>
        <p:xfrm>
          <a:off x="4283478" y="914910"/>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00A8B6E1-4FAB-233A-0D30-C2E9AFF01994}"/>
              </a:ext>
            </a:extLst>
          </p:cNvPr>
          <p:cNvSpPr txBox="1"/>
          <p:nvPr/>
        </p:nvSpPr>
        <p:spPr>
          <a:xfrm>
            <a:off x="1803744" y="580666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8F91BA6A-5BDB-7FE9-90D5-8632E2ADD25D}"/>
              </a:ext>
            </a:extLst>
          </p:cNvPr>
          <p:cNvSpPr txBox="1"/>
          <p:nvPr/>
        </p:nvSpPr>
        <p:spPr>
          <a:xfrm>
            <a:off x="8512228" y="5806663"/>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6B563AC9-DE3C-E4D7-1233-8EC5BFFA219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2276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ACF08-2283-CA25-BCE5-21487D881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F5EC8-FAAF-B453-5109-6E70985C5466}"/>
              </a:ext>
            </a:extLst>
          </p:cNvPr>
          <p:cNvSpPr>
            <a:spLocks noGrp="1"/>
          </p:cNvSpPr>
          <p:nvPr>
            <p:ph type="title"/>
          </p:nvPr>
        </p:nvSpPr>
        <p:spPr>
          <a:xfrm>
            <a:off x="1524000" y="151996"/>
            <a:ext cx="9753600" cy="812800"/>
          </a:xfrm>
        </p:spPr>
        <p:txBody>
          <a:bodyPr/>
          <a:lstStyle/>
          <a:p>
            <a:r>
              <a:rPr lang="en-US" sz="3200">
                <a:solidFill>
                  <a:srgbClr val="002060"/>
                </a:solidFill>
              </a:rPr>
              <a:t>Heart Transplants by Diagnosis, 1992-2024 </a:t>
            </a:r>
          </a:p>
        </p:txBody>
      </p:sp>
      <p:graphicFrame>
        <p:nvGraphicFramePr>
          <p:cNvPr id="15" name="Content Placeholder 10">
            <a:extLst>
              <a:ext uri="{FF2B5EF4-FFF2-40B4-BE49-F238E27FC236}">
                <a16:creationId xmlns:a16="http://schemas.microsoft.com/office/drawing/2014/main" id="{D384C50E-E0B0-AED3-85D7-F4FBA4755771}"/>
              </a:ext>
            </a:extLst>
          </p:cNvPr>
          <p:cNvGraphicFramePr>
            <a:graphicFrameLocks/>
          </p:cNvGraphicFramePr>
          <p:nvPr>
            <p:extLst>
              <p:ext uri="{D42A27DB-BD31-4B8C-83A1-F6EECF244321}">
                <p14:modId xmlns:p14="http://schemas.microsoft.com/office/powerpoint/2010/main" val="327480669"/>
              </p:ext>
            </p:extLst>
          </p:nvPr>
        </p:nvGraphicFramePr>
        <p:xfrm>
          <a:off x="6456948" y="710882"/>
          <a:ext cx="6550891" cy="51084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_cohort">
            <a:extLst>
              <a:ext uri="{FF2B5EF4-FFF2-40B4-BE49-F238E27FC236}">
                <a16:creationId xmlns:a16="http://schemas.microsoft.com/office/drawing/2014/main" id="{D6599F37-D331-D113-4463-4E54798CEAF6}"/>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EDCDCAEA-BF90-5B1F-25EB-08DE96F9BD2C}"/>
              </a:ext>
            </a:extLst>
          </p:cNvPr>
          <p:cNvSpPr txBox="1"/>
          <p:nvPr/>
        </p:nvSpPr>
        <p:spPr>
          <a:xfrm>
            <a:off x="8101991" y="5588323"/>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rgbClr val="0070C0"/>
                </a:solidFill>
              </a:rPr>
              <a:t>Pediatric Transplants</a:t>
            </a:r>
          </a:p>
        </p:txBody>
      </p:sp>
      <p:graphicFrame>
        <p:nvGraphicFramePr>
          <p:cNvPr id="4" name="Content Placeholder 10">
            <a:extLst>
              <a:ext uri="{FF2B5EF4-FFF2-40B4-BE49-F238E27FC236}">
                <a16:creationId xmlns:a16="http://schemas.microsoft.com/office/drawing/2014/main" id="{8A016B86-984A-8BC9-347B-E1295FCEF65E}"/>
              </a:ext>
            </a:extLst>
          </p:cNvPr>
          <p:cNvGraphicFramePr>
            <a:graphicFrameLocks/>
          </p:cNvGraphicFramePr>
          <p:nvPr/>
        </p:nvGraphicFramePr>
        <p:xfrm>
          <a:off x="135081" y="1264877"/>
          <a:ext cx="6550890" cy="448536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1F82C218-4B83-DFE1-2578-D69C6E2FD17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9705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3180AF6-E891-492B-C7E7-F0176459CFA0}"/>
              </a:ext>
            </a:extLst>
          </p:cNvPr>
          <p:cNvGraphicFramePr>
            <a:graphicFrameLocks noGrp="1"/>
          </p:cNvGraphicFramePr>
          <p:nvPr>
            <p:ph idx="1"/>
            <p:extLst>
              <p:ext uri="{D42A27DB-BD31-4B8C-83A1-F6EECF244321}">
                <p14:modId xmlns:p14="http://schemas.microsoft.com/office/powerpoint/2010/main" val="2349918305"/>
              </p:ext>
            </p:extLst>
          </p:nvPr>
        </p:nvGraphicFramePr>
        <p:xfrm>
          <a:off x="792480" y="1127761"/>
          <a:ext cx="11048682"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D6489F9-423B-0D97-984F-BC9DACA65A6C}"/>
              </a:ext>
            </a:extLst>
          </p:cNvPr>
          <p:cNvSpPr>
            <a:spLocks noGrp="1"/>
          </p:cNvSpPr>
          <p:nvPr>
            <p:ph type="title"/>
          </p:nvPr>
        </p:nvSpPr>
        <p:spPr>
          <a:xfrm>
            <a:off x="960438" y="-91439"/>
            <a:ext cx="10880725" cy="1219200"/>
          </a:xfrm>
        </p:spPr>
        <p:txBody>
          <a:bodyPr/>
          <a:lstStyle/>
          <a:p>
            <a:r>
              <a:rPr lang="en-US" sz="3200">
                <a:solidFill>
                  <a:srgbClr val="002060"/>
                </a:solidFill>
              </a:rPr>
              <a:t>Annual Number of Adult Heart Transplants by Diagnosis, 1992-2023 </a:t>
            </a:r>
          </a:p>
        </p:txBody>
      </p:sp>
      <p:sp>
        <p:nvSpPr>
          <p:cNvPr id="2" name="Rectangle 1">
            <a:extLst>
              <a:ext uri="{FF2B5EF4-FFF2-40B4-BE49-F238E27FC236}">
                <a16:creationId xmlns:a16="http://schemas.microsoft.com/office/drawing/2014/main" id="{2AA18C2C-D001-647F-CC45-400F3762605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59045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384A-CA7F-B93D-4322-A25A592174CF}"/>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20D70A1-BB29-CC14-AAF3-9C925C439906}"/>
              </a:ext>
            </a:extLst>
          </p:cNvPr>
          <p:cNvGraphicFramePr>
            <a:graphicFrameLocks noGrp="1"/>
          </p:cNvGraphicFramePr>
          <p:nvPr>
            <p:ph idx="1"/>
            <p:extLst>
              <p:ext uri="{D42A27DB-BD31-4B8C-83A1-F6EECF244321}">
                <p14:modId xmlns:p14="http://schemas.microsoft.com/office/powerpoint/2010/main" val="4116926937"/>
              </p:ext>
            </p:extLst>
          </p:nvPr>
        </p:nvGraphicFramePr>
        <p:xfrm>
          <a:off x="792480" y="1138650"/>
          <a:ext cx="11048682"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72AA0FCB-BCB3-EE41-EADF-3E602C328AB5}"/>
              </a:ext>
            </a:extLst>
          </p:cNvPr>
          <p:cNvSpPr>
            <a:spLocks noGrp="1"/>
          </p:cNvSpPr>
          <p:nvPr>
            <p:ph type="title"/>
          </p:nvPr>
        </p:nvSpPr>
        <p:spPr>
          <a:xfrm>
            <a:off x="960438" y="-80550"/>
            <a:ext cx="10880725" cy="1219200"/>
          </a:xfrm>
        </p:spPr>
        <p:txBody>
          <a:bodyPr/>
          <a:lstStyle/>
          <a:p>
            <a:r>
              <a:rPr lang="en-US" sz="3200">
                <a:solidFill>
                  <a:srgbClr val="002060"/>
                </a:solidFill>
              </a:rPr>
              <a:t>Annual Number of Pediatric Heart Transplants</a:t>
            </a:r>
            <a:br>
              <a:rPr lang="en-US" sz="3200">
                <a:solidFill>
                  <a:srgbClr val="002060"/>
                </a:solidFill>
              </a:rPr>
            </a:br>
            <a:r>
              <a:rPr lang="en-US" sz="3200">
                <a:solidFill>
                  <a:srgbClr val="002060"/>
                </a:solidFill>
              </a:rPr>
              <a:t>by Diagnosis, 1992-2023</a:t>
            </a:r>
          </a:p>
        </p:txBody>
      </p:sp>
      <p:sp>
        <p:nvSpPr>
          <p:cNvPr id="2" name="Rectangle 1">
            <a:extLst>
              <a:ext uri="{FF2B5EF4-FFF2-40B4-BE49-F238E27FC236}">
                <a16:creationId xmlns:a16="http://schemas.microsoft.com/office/drawing/2014/main" id="{6FF67628-2694-FA6C-8653-81B815B1B3C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38323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EB35-D213-30F8-5070-0256821C5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CDF3F-0E58-CC6B-8EA0-6D00771EFF8C}"/>
              </a:ext>
            </a:extLst>
          </p:cNvPr>
          <p:cNvSpPr>
            <a:spLocks noGrp="1"/>
          </p:cNvSpPr>
          <p:nvPr>
            <p:ph type="title"/>
          </p:nvPr>
        </p:nvSpPr>
        <p:spPr>
          <a:xfrm>
            <a:off x="944545" y="151996"/>
            <a:ext cx="10493829" cy="812800"/>
          </a:xfrm>
        </p:spPr>
        <p:txBody>
          <a:bodyPr/>
          <a:lstStyle/>
          <a:p>
            <a:r>
              <a:rPr lang="en-US" sz="3400">
                <a:solidFill>
                  <a:srgbClr val="002060"/>
                </a:solidFill>
              </a:rPr>
              <a:t>Heart Transplants by Peak PRA/CPRA, 1992-2024 </a:t>
            </a:r>
          </a:p>
        </p:txBody>
      </p:sp>
      <p:graphicFrame>
        <p:nvGraphicFramePr>
          <p:cNvPr id="14" name="Content Placeholder 10">
            <a:extLst>
              <a:ext uri="{FF2B5EF4-FFF2-40B4-BE49-F238E27FC236}">
                <a16:creationId xmlns:a16="http://schemas.microsoft.com/office/drawing/2014/main" id="{E9A3E9B8-F9B8-ABF0-F4B7-605E50764DFA}"/>
              </a:ext>
            </a:extLst>
          </p:cNvPr>
          <p:cNvGraphicFramePr>
            <a:graphicFrameLocks/>
          </p:cNvGraphicFramePr>
          <p:nvPr>
            <p:extLst>
              <p:ext uri="{D42A27DB-BD31-4B8C-83A1-F6EECF244321}">
                <p14:modId xmlns:p14="http://schemas.microsoft.com/office/powerpoint/2010/main" val="2730846301"/>
              </p:ext>
            </p:extLst>
          </p:nvPr>
        </p:nvGraphicFramePr>
        <p:xfrm>
          <a:off x="135080" y="1264877"/>
          <a:ext cx="7280603" cy="4485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65580CD-7586-54B2-93B5-20AECCFFB79B}"/>
              </a:ext>
            </a:extLst>
          </p:cNvPr>
          <p:cNvGraphicFramePr>
            <a:graphicFrameLocks/>
          </p:cNvGraphicFramePr>
          <p:nvPr>
            <p:extLst>
              <p:ext uri="{D42A27DB-BD31-4B8C-83A1-F6EECF244321}">
                <p14:modId xmlns:p14="http://schemas.microsoft.com/office/powerpoint/2010/main" val="121153009"/>
              </p:ext>
            </p:extLst>
          </p:nvPr>
        </p:nvGraphicFramePr>
        <p:xfrm>
          <a:off x="7321107" y="744105"/>
          <a:ext cx="6550891" cy="51084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CECAB315-CF06-D852-D2C9-735F963EEA4A}"/>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FF0C3E7D-1CE6-F1CC-AC3F-479BB8F2E306}"/>
              </a:ext>
            </a:extLst>
          </p:cNvPr>
          <p:cNvSpPr txBox="1"/>
          <p:nvPr/>
        </p:nvSpPr>
        <p:spPr>
          <a:xfrm>
            <a:off x="8109425" y="5621546"/>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rgbClr val="0070C0"/>
                </a:solidFill>
              </a:rPr>
              <a:t>Pediatric Transplants</a:t>
            </a:r>
          </a:p>
        </p:txBody>
      </p:sp>
      <p:sp>
        <p:nvSpPr>
          <p:cNvPr id="4" name="Rectangle 3">
            <a:extLst>
              <a:ext uri="{FF2B5EF4-FFF2-40B4-BE49-F238E27FC236}">
                <a16:creationId xmlns:a16="http://schemas.microsoft.com/office/drawing/2014/main" id="{49AAF243-8972-6F48-C86F-A431D51A153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8526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2102803"/>
              </p:ext>
            </p:extLst>
          </p:nvPr>
        </p:nvGraphicFramePr>
        <p:xfrm>
          <a:off x="777766" y="1061546"/>
          <a:ext cx="10752082" cy="54025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786552" y="6622208"/>
            <a:ext cx="4605145" cy="646331"/>
          </a:xfrm>
          <a:prstGeom prst="rect">
            <a:avLst/>
          </a:prstGeom>
          <a:noFill/>
        </p:spPr>
        <p:txBody>
          <a:bodyPr wrap="square" rtlCol="0">
            <a:spAutoFit/>
          </a:bodyPr>
          <a:lstStyle/>
          <a:p>
            <a:r>
              <a:rPr lang="en-US" sz="1200" b="1">
                <a:solidFill>
                  <a:schemeClr val="bg2"/>
                </a:solidFill>
              </a:rPr>
              <a:t>* MCS includes ECMO, durable LVAD, and temporary MCS (IABP, microaxial LVAD, extracorporeal LVAD). Excludes transplants with RVAD, BiVAD, or TAH. </a:t>
            </a:r>
          </a:p>
        </p:txBody>
      </p:sp>
      <p:sp>
        <p:nvSpPr>
          <p:cNvPr id="19" name="Title 1"/>
          <p:cNvSpPr txBox="1">
            <a:spLocks/>
          </p:cNvSpPr>
          <p:nvPr/>
        </p:nvSpPr>
        <p:spPr bwMode="auto">
          <a:xfrm>
            <a:off x="472967" y="167952"/>
            <a:ext cx="12044854" cy="121920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Heart Transplants, 2005-2024</a:t>
            </a:r>
            <a:br>
              <a:rPr lang="en-US" sz="3200" kern="0">
                <a:solidFill>
                  <a:srgbClr val="002060"/>
                </a:solidFill>
              </a:rPr>
            </a:br>
            <a:r>
              <a:rPr lang="en-US" sz="3200" kern="0">
                <a:solidFill>
                  <a:srgbClr val="002060"/>
                </a:solidFill>
              </a:rPr>
              <a:t> % Bridged with Mechanical Circulatory Support*</a:t>
            </a:r>
          </a:p>
          <a:p>
            <a:endParaRPr lang="en-US" sz="3200" kern="0">
              <a:solidFill>
                <a:srgbClr val="002060"/>
              </a:solidFill>
            </a:endParaRPr>
          </a:p>
        </p:txBody>
      </p:sp>
      <p:sp>
        <p:nvSpPr>
          <p:cNvPr id="2" name="Rectangle 1">
            <a:extLst>
              <a:ext uri="{FF2B5EF4-FFF2-40B4-BE49-F238E27FC236}">
                <a16:creationId xmlns:a16="http://schemas.microsoft.com/office/drawing/2014/main" id="{02859C1D-1BA4-6F52-0A5B-50ECF0D7F01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94114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08FC-F7C2-54A9-9640-395E9B94C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0B0A-72C1-141A-051F-C2B73E5A5105}"/>
              </a:ext>
            </a:extLst>
          </p:cNvPr>
          <p:cNvSpPr>
            <a:spLocks noGrp="1"/>
          </p:cNvSpPr>
          <p:nvPr>
            <p:ph type="title"/>
          </p:nvPr>
        </p:nvSpPr>
        <p:spPr>
          <a:xfrm>
            <a:off x="675409" y="219228"/>
            <a:ext cx="11294918" cy="731520"/>
          </a:xfrm>
        </p:spPr>
        <p:txBody>
          <a:bodyPr/>
          <a:lstStyle/>
          <a:p>
            <a:r>
              <a:rPr lang="en-US" sz="3200">
                <a:solidFill>
                  <a:srgbClr val="002060"/>
                </a:solidFill>
              </a:rPr>
              <a:t>MAJOR CONTRIBUTORS TO THE ISHLT TTX REGISTRY</a:t>
            </a:r>
          </a:p>
        </p:txBody>
      </p:sp>
      <p:sp>
        <p:nvSpPr>
          <p:cNvPr id="4" name="Rectangle 3">
            <a:extLst>
              <a:ext uri="{FF2B5EF4-FFF2-40B4-BE49-F238E27FC236}">
                <a16:creationId xmlns:a16="http://schemas.microsoft.com/office/drawing/2014/main" id="{6C554D16-9F11-E005-8EC7-A0FB6545F0C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pic>
        <p:nvPicPr>
          <p:cNvPr id="5" name="Picture 4">
            <a:extLst>
              <a:ext uri="{FF2B5EF4-FFF2-40B4-BE49-F238E27FC236}">
                <a16:creationId xmlns:a16="http://schemas.microsoft.com/office/drawing/2014/main" id="{E73191FE-04C5-48A1-07EE-CA1CACD064FA}"/>
              </a:ext>
            </a:extLst>
          </p:cNvPr>
          <p:cNvPicPr>
            <a:picLocks noChangeAspect="1"/>
          </p:cNvPicPr>
          <p:nvPr/>
        </p:nvPicPr>
        <p:blipFill>
          <a:blip r:embed="rId3"/>
          <a:stretch>
            <a:fillRect/>
          </a:stretch>
        </p:blipFill>
        <p:spPr>
          <a:xfrm>
            <a:off x="755414" y="929403"/>
            <a:ext cx="11290771" cy="5456393"/>
          </a:xfrm>
          <a:prstGeom prst="rect">
            <a:avLst/>
          </a:prstGeom>
        </p:spPr>
      </p:pic>
    </p:spTree>
    <p:extLst>
      <p:ext uri="{BB962C8B-B14F-4D97-AF65-F5344CB8AC3E}">
        <p14:creationId xmlns:p14="http://schemas.microsoft.com/office/powerpoint/2010/main" val="162596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31AF-C53B-E3FF-DCF5-5EA70DD37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C488C-598A-1388-03AC-09A5C0F60C60}"/>
              </a:ext>
            </a:extLst>
          </p:cNvPr>
          <p:cNvSpPr>
            <a:spLocks noGrp="1"/>
          </p:cNvSpPr>
          <p:nvPr>
            <p:ph type="title"/>
          </p:nvPr>
        </p:nvSpPr>
        <p:spPr>
          <a:xfrm>
            <a:off x="777799" y="-80446"/>
            <a:ext cx="11081653" cy="1219200"/>
          </a:xfrm>
        </p:spPr>
        <p:txBody>
          <a:bodyPr/>
          <a:lstStyle/>
          <a:p>
            <a:r>
              <a:rPr lang="en-US" sz="3200">
                <a:solidFill>
                  <a:srgbClr val="002060"/>
                </a:solidFill>
              </a:rPr>
              <a:t>Adult Heart Transplants b</a:t>
            </a:r>
            <a:r>
              <a:rPr lang="en-US" sz="2900">
                <a:solidFill>
                  <a:srgbClr val="002060"/>
                </a:solidFill>
              </a:rPr>
              <a:t>y Year and Mechanical Circulatory Support Type, 2005-2024  </a:t>
            </a:r>
          </a:p>
        </p:txBody>
      </p:sp>
      <p:graphicFrame>
        <p:nvGraphicFramePr>
          <p:cNvPr id="4" name="Content Placeholder 3">
            <a:extLst>
              <a:ext uri="{FF2B5EF4-FFF2-40B4-BE49-F238E27FC236}">
                <a16:creationId xmlns:a16="http://schemas.microsoft.com/office/drawing/2014/main" id="{2CB28166-B25C-B256-E34B-1D6B8B2907CD}"/>
              </a:ext>
            </a:extLst>
          </p:cNvPr>
          <p:cNvGraphicFramePr>
            <a:graphicFrameLocks noGrp="1"/>
          </p:cNvGraphicFramePr>
          <p:nvPr>
            <p:ph idx="1"/>
          </p:nvPr>
        </p:nvGraphicFramePr>
        <p:xfrm>
          <a:off x="1104182" y="1167254"/>
          <a:ext cx="11081652" cy="52896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485C50E-A238-3C1A-7CD9-07D189DA1505}"/>
              </a:ext>
            </a:extLst>
          </p:cNvPr>
          <p:cNvSpPr txBox="1"/>
          <p:nvPr/>
        </p:nvSpPr>
        <p:spPr>
          <a:xfrm>
            <a:off x="7685988" y="6661283"/>
            <a:ext cx="4499846" cy="646331"/>
          </a:xfrm>
          <a:prstGeom prst="rect">
            <a:avLst/>
          </a:prstGeom>
          <a:noFill/>
        </p:spPr>
        <p:txBody>
          <a:bodyPr wrap="square" rtlCol="0">
            <a:spAutoFit/>
          </a:bodyPr>
          <a:lstStyle/>
          <a:p>
            <a:r>
              <a:rPr lang="en-US" sz="1200" b="1" u="sng">
                <a:solidFill>
                  <a:schemeClr val="bg2"/>
                </a:solidFill>
              </a:rPr>
              <a:t>Note</a:t>
            </a:r>
            <a:r>
              <a:rPr lang="en-US" sz="1200" b="1">
                <a:solidFill>
                  <a:schemeClr val="bg2"/>
                </a:solidFill>
              </a:rPr>
              <a:t>: Temporary MCS includes IABP, microaxial LVAD, extracorporeal LVAD. Excludes transplants with RVAD, BiVAD, or TAH.</a:t>
            </a:r>
          </a:p>
        </p:txBody>
      </p:sp>
      <p:sp>
        <p:nvSpPr>
          <p:cNvPr id="3" name="Rectangle 2">
            <a:extLst>
              <a:ext uri="{FF2B5EF4-FFF2-40B4-BE49-F238E27FC236}">
                <a16:creationId xmlns:a16="http://schemas.microsoft.com/office/drawing/2014/main" id="{87DE0E5B-1476-9D67-A537-36C45F91272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57963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A2B1-B1D8-8D2D-3CB8-7828595BF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781EE-1FEF-48B0-646E-7F9458B0A752}"/>
              </a:ext>
            </a:extLst>
          </p:cNvPr>
          <p:cNvSpPr>
            <a:spLocks noGrp="1"/>
          </p:cNvSpPr>
          <p:nvPr>
            <p:ph type="title"/>
          </p:nvPr>
        </p:nvSpPr>
        <p:spPr>
          <a:xfrm>
            <a:off x="-146649" y="-51946"/>
            <a:ext cx="12948249" cy="1219200"/>
          </a:xfrm>
        </p:spPr>
        <p:txBody>
          <a:bodyPr/>
          <a:lstStyle/>
          <a:p>
            <a:r>
              <a:rPr lang="en-US" sz="3200">
                <a:solidFill>
                  <a:srgbClr val="002060"/>
                </a:solidFill>
              </a:rPr>
              <a:t>Adult Heart Transplants, 2005-2024 </a:t>
            </a:r>
            <a:br>
              <a:rPr lang="en-US" sz="3000">
                <a:solidFill>
                  <a:srgbClr val="002060"/>
                </a:solidFill>
              </a:rPr>
            </a:br>
            <a:r>
              <a:rPr lang="en-US" sz="3000">
                <a:solidFill>
                  <a:srgbClr val="002060"/>
                </a:solidFill>
              </a:rPr>
              <a:t> </a:t>
            </a:r>
            <a:r>
              <a:rPr lang="en-US" sz="2900">
                <a:solidFill>
                  <a:srgbClr val="002060"/>
                </a:solidFill>
              </a:rPr>
              <a:t>% of Recipients Bridged with Mechanical Circulatory Support by Year</a:t>
            </a:r>
          </a:p>
        </p:txBody>
      </p:sp>
      <p:graphicFrame>
        <p:nvGraphicFramePr>
          <p:cNvPr id="4" name="Content Placeholder 3">
            <a:extLst>
              <a:ext uri="{FF2B5EF4-FFF2-40B4-BE49-F238E27FC236}">
                <a16:creationId xmlns:a16="http://schemas.microsoft.com/office/drawing/2014/main" id="{3F77D636-3194-9E04-C5EB-0B69477FE214}"/>
              </a:ext>
            </a:extLst>
          </p:cNvPr>
          <p:cNvGraphicFramePr>
            <a:graphicFrameLocks noGrp="1"/>
          </p:cNvGraphicFramePr>
          <p:nvPr>
            <p:ph idx="1"/>
          </p:nvPr>
        </p:nvGraphicFramePr>
        <p:xfrm>
          <a:off x="474252" y="1066800"/>
          <a:ext cx="11711582" cy="53901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DF030B8-BF24-F5F7-A391-3A5EDDAED7C8}"/>
              </a:ext>
            </a:extLst>
          </p:cNvPr>
          <p:cNvSpPr txBox="1"/>
          <p:nvPr/>
        </p:nvSpPr>
        <p:spPr>
          <a:xfrm>
            <a:off x="7456448" y="6520507"/>
            <a:ext cx="5092390" cy="600164"/>
          </a:xfrm>
          <a:prstGeom prst="rect">
            <a:avLst/>
          </a:prstGeom>
          <a:noFill/>
        </p:spPr>
        <p:txBody>
          <a:bodyPr wrap="square" rtlCol="0">
            <a:spAutoFit/>
          </a:bodyPr>
          <a:lstStyle/>
          <a:p>
            <a:r>
              <a:rPr lang="en-US" sz="1100" b="1" u="sng">
                <a:solidFill>
                  <a:schemeClr val="bg2"/>
                </a:solidFill>
              </a:rPr>
              <a:t>Note</a:t>
            </a:r>
            <a:r>
              <a:rPr lang="en-US" sz="1100" b="1">
                <a:solidFill>
                  <a:schemeClr val="bg2"/>
                </a:solidFill>
              </a:rPr>
              <a:t>: Temporary MCS includes IABP, microaxial LVAD, extracorporeal LVAD. Excludes transplants with RVAD, BiVAD, or TAH. Annual percentage was calculated among all transplants each year. </a:t>
            </a:r>
          </a:p>
        </p:txBody>
      </p:sp>
      <p:sp>
        <p:nvSpPr>
          <p:cNvPr id="5" name="Rectangle 4">
            <a:extLst>
              <a:ext uri="{FF2B5EF4-FFF2-40B4-BE49-F238E27FC236}">
                <a16:creationId xmlns:a16="http://schemas.microsoft.com/office/drawing/2014/main" id="{AB9C31AF-014E-3468-FC0B-3EDD106C88D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69511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1929-64C5-4ABD-FFE5-17AB6C1CB623}"/>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817E6E-D069-A4AB-7DCE-211F524495E1}"/>
              </a:ext>
            </a:extLst>
          </p:cNvPr>
          <p:cNvGraphicFramePr>
            <a:graphicFrameLocks noGrp="1"/>
          </p:cNvGraphicFramePr>
          <p:nvPr>
            <p:ph idx="1"/>
            <p:extLst>
              <p:ext uri="{D42A27DB-BD31-4B8C-83A1-F6EECF244321}">
                <p14:modId xmlns:p14="http://schemas.microsoft.com/office/powerpoint/2010/main" val="1222329370"/>
              </p:ext>
            </p:extLst>
          </p:nvPr>
        </p:nvGraphicFramePr>
        <p:xfrm>
          <a:off x="777765" y="1040524"/>
          <a:ext cx="10962289" cy="5423552"/>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844D06A0-AFB0-CBD0-970D-77F4DFBFD11E}"/>
              </a:ext>
            </a:extLst>
          </p:cNvPr>
          <p:cNvSpPr txBox="1">
            <a:spLocks/>
          </p:cNvSpPr>
          <p:nvPr/>
        </p:nvSpPr>
        <p:spPr bwMode="auto">
          <a:xfrm>
            <a:off x="472967" y="167952"/>
            <a:ext cx="12044854" cy="121920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Heart Transplants, 2005-2024</a:t>
            </a:r>
            <a:br>
              <a:rPr lang="en-US" sz="3200" kern="0">
                <a:solidFill>
                  <a:srgbClr val="002060"/>
                </a:solidFill>
              </a:rPr>
            </a:br>
            <a:r>
              <a:rPr lang="en-US" sz="3200" kern="0">
                <a:solidFill>
                  <a:srgbClr val="002060"/>
                </a:solidFill>
              </a:rPr>
              <a:t> % Bridged with Mechanical Circulatory Support*</a:t>
            </a:r>
          </a:p>
          <a:p>
            <a:endParaRPr lang="en-US" sz="3200" kern="0">
              <a:solidFill>
                <a:srgbClr val="002060"/>
              </a:solidFill>
            </a:endParaRPr>
          </a:p>
        </p:txBody>
      </p:sp>
      <p:sp>
        <p:nvSpPr>
          <p:cNvPr id="2" name="TextBox 1">
            <a:extLst>
              <a:ext uri="{FF2B5EF4-FFF2-40B4-BE49-F238E27FC236}">
                <a16:creationId xmlns:a16="http://schemas.microsoft.com/office/drawing/2014/main" id="{C73CF1BE-A93D-EAD2-2124-33A02995922E}"/>
              </a:ext>
            </a:extLst>
          </p:cNvPr>
          <p:cNvSpPr txBox="1"/>
          <p:nvPr/>
        </p:nvSpPr>
        <p:spPr>
          <a:xfrm>
            <a:off x="7912676" y="6500917"/>
            <a:ext cx="4605145" cy="646331"/>
          </a:xfrm>
          <a:prstGeom prst="rect">
            <a:avLst/>
          </a:prstGeom>
          <a:noFill/>
        </p:spPr>
        <p:txBody>
          <a:bodyPr wrap="square" rtlCol="0">
            <a:spAutoFit/>
          </a:bodyPr>
          <a:lstStyle/>
          <a:p>
            <a:r>
              <a:rPr lang="en-US" sz="1200" b="1">
                <a:solidFill>
                  <a:schemeClr val="bg2"/>
                </a:solidFill>
              </a:rPr>
              <a:t>* MCS includes ECMO, durable LVAD, and temporary MCS (IABP, microaxial LVAD, extracorporeal LVAD). Excludes transplants with RVAD, BiVAD, or TAH. </a:t>
            </a:r>
          </a:p>
        </p:txBody>
      </p:sp>
      <p:sp>
        <p:nvSpPr>
          <p:cNvPr id="3" name="Rectangle 2">
            <a:extLst>
              <a:ext uri="{FF2B5EF4-FFF2-40B4-BE49-F238E27FC236}">
                <a16:creationId xmlns:a16="http://schemas.microsoft.com/office/drawing/2014/main" id="{072C76C5-578E-01D7-CB95-BAAC494A8C7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95845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EC7B-B559-F13D-AD5C-70E1F024B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5ED92-35F7-9FBA-3C38-AEE3D456D568}"/>
              </a:ext>
            </a:extLst>
          </p:cNvPr>
          <p:cNvSpPr>
            <a:spLocks noGrp="1"/>
          </p:cNvSpPr>
          <p:nvPr>
            <p:ph type="title"/>
          </p:nvPr>
        </p:nvSpPr>
        <p:spPr>
          <a:xfrm>
            <a:off x="965901" y="-88677"/>
            <a:ext cx="11219933" cy="1219200"/>
          </a:xfrm>
        </p:spPr>
        <p:txBody>
          <a:bodyPr/>
          <a:lstStyle/>
          <a:p>
            <a:r>
              <a:rPr lang="en-US" sz="3200">
                <a:solidFill>
                  <a:srgbClr val="002060"/>
                </a:solidFill>
              </a:rPr>
              <a:t>Pediatric Heart Transplants </a:t>
            </a:r>
            <a:r>
              <a:rPr lang="en-US" sz="2900">
                <a:solidFill>
                  <a:srgbClr val="002060"/>
                </a:solidFill>
              </a:rPr>
              <a:t>by Year and Mechanical Circulatory Support Type, </a:t>
            </a:r>
            <a:r>
              <a:rPr lang="en-US" sz="2800">
                <a:solidFill>
                  <a:srgbClr val="002060"/>
                </a:solidFill>
              </a:rPr>
              <a:t>2005-2024</a:t>
            </a:r>
            <a:endParaRPr lang="en-US" sz="2900">
              <a:solidFill>
                <a:srgbClr val="002060"/>
              </a:solidFill>
            </a:endParaRPr>
          </a:p>
        </p:txBody>
      </p:sp>
      <p:graphicFrame>
        <p:nvGraphicFramePr>
          <p:cNvPr id="4" name="Content Placeholder 3">
            <a:extLst>
              <a:ext uri="{FF2B5EF4-FFF2-40B4-BE49-F238E27FC236}">
                <a16:creationId xmlns:a16="http://schemas.microsoft.com/office/drawing/2014/main" id="{3805066C-982A-D875-560E-4673F9EF2A74}"/>
              </a:ext>
            </a:extLst>
          </p:cNvPr>
          <p:cNvGraphicFramePr>
            <a:graphicFrameLocks noGrp="1"/>
          </p:cNvGraphicFramePr>
          <p:nvPr>
            <p:ph idx="1"/>
            <p:extLst>
              <p:ext uri="{D42A27DB-BD31-4B8C-83A1-F6EECF244321}">
                <p14:modId xmlns:p14="http://schemas.microsoft.com/office/powerpoint/2010/main" val="1499689809"/>
              </p:ext>
            </p:extLst>
          </p:nvPr>
        </p:nvGraphicFramePr>
        <p:xfrm>
          <a:off x="1104182" y="1167254"/>
          <a:ext cx="11081652" cy="52896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990878A-B27E-4F9E-AA2B-BF7EB9CBF99A}"/>
              </a:ext>
            </a:extLst>
          </p:cNvPr>
          <p:cNvSpPr txBox="1"/>
          <p:nvPr/>
        </p:nvSpPr>
        <p:spPr>
          <a:xfrm>
            <a:off x="7827502" y="6456937"/>
            <a:ext cx="4499846" cy="646331"/>
          </a:xfrm>
          <a:prstGeom prst="rect">
            <a:avLst/>
          </a:prstGeom>
          <a:noFill/>
        </p:spPr>
        <p:txBody>
          <a:bodyPr wrap="square" rtlCol="0">
            <a:spAutoFit/>
          </a:bodyPr>
          <a:lstStyle/>
          <a:p>
            <a:r>
              <a:rPr lang="en-US" sz="1200" b="1" u="sng">
                <a:solidFill>
                  <a:schemeClr val="bg2"/>
                </a:solidFill>
              </a:rPr>
              <a:t>Note</a:t>
            </a:r>
            <a:r>
              <a:rPr lang="en-US" sz="1200" b="1">
                <a:solidFill>
                  <a:schemeClr val="bg2"/>
                </a:solidFill>
              </a:rPr>
              <a:t>: Temporary MCS includes IABP, microaxial LVAD, extracorporeal LVAD. Excludes transplants with RVAD, BiVAD, or TAH.</a:t>
            </a:r>
          </a:p>
        </p:txBody>
      </p:sp>
      <p:sp>
        <p:nvSpPr>
          <p:cNvPr id="5" name="Rectangle 4">
            <a:extLst>
              <a:ext uri="{FF2B5EF4-FFF2-40B4-BE49-F238E27FC236}">
                <a16:creationId xmlns:a16="http://schemas.microsoft.com/office/drawing/2014/main" id="{730302AC-09D5-56F0-CD39-9B45413A47E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93942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1782-AA6C-53F9-A93D-6F74E16F6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57723-3F90-E5F6-2590-B2F7BEC08634}"/>
              </a:ext>
            </a:extLst>
          </p:cNvPr>
          <p:cNvSpPr>
            <a:spLocks noGrp="1"/>
          </p:cNvSpPr>
          <p:nvPr>
            <p:ph type="title"/>
          </p:nvPr>
        </p:nvSpPr>
        <p:spPr>
          <a:xfrm>
            <a:off x="-146649" y="-51946"/>
            <a:ext cx="12948249" cy="1219200"/>
          </a:xfrm>
        </p:spPr>
        <p:txBody>
          <a:bodyPr/>
          <a:lstStyle/>
          <a:p>
            <a:r>
              <a:rPr lang="en-US" sz="3200">
                <a:solidFill>
                  <a:srgbClr val="002060"/>
                </a:solidFill>
              </a:rPr>
              <a:t>Pediatric Heart Transplants, 2005-2024</a:t>
            </a:r>
            <a:br>
              <a:rPr lang="en-US" sz="3000">
                <a:solidFill>
                  <a:srgbClr val="002060"/>
                </a:solidFill>
              </a:rPr>
            </a:br>
            <a:r>
              <a:rPr lang="en-US" sz="3000">
                <a:solidFill>
                  <a:srgbClr val="002060"/>
                </a:solidFill>
              </a:rPr>
              <a:t> </a:t>
            </a:r>
            <a:r>
              <a:rPr lang="en-US" sz="2900">
                <a:solidFill>
                  <a:srgbClr val="002060"/>
                </a:solidFill>
              </a:rPr>
              <a:t>% of Recipients Bridged with Mechanical Circulatory Support by Year</a:t>
            </a:r>
          </a:p>
        </p:txBody>
      </p:sp>
      <p:graphicFrame>
        <p:nvGraphicFramePr>
          <p:cNvPr id="4" name="Content Placeholder 3">
            <a:extLst>
              <a:ext uri="{FF2B5EF4-FFF2-40B4-BE49-F238E27FC236}">
                <a16:creationId xmlns:a16="http://schemas.microsoft.com/office/drawing/2014/main" id="{12000C7A-82E3-4AE4-2C8A-9E118D4360FD}"/>
              </a:ext>
            </a:extLst>
          </p:cNvPr>
          <p:cNvGraphicFramePr>
            <a:graphicFrameLocks noGrp="1"/>
          </p:cNvGraphicFramePr>
          <p:nvPr>
            <p:ph idx="1"/>
            <p:extLst>
              <p:ext uri="{D42A27DB-BD31-4B8C-83A1-F6EECF244321}">
                <p14:modId xmlns:p14="http://schemas.microsoft.com/office/powerpoint/2010/main" val="3325638725"/>
              </p:ext>
            </p:extLst>
          </p:nvPr>
        </p:nvGraphicFramePr>
        <p:xfrm>
          <a:off x="670560" y="1066800"/>
          <a:ext cx="11515274" cy="53901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42DB7E6-8CE9-50AE-1195-DD62E5B2B4DA}"/>
              </a:ext>
            </a:extLst>
          </p:cNvPr>
          <p:cNvSpPr txBox="1"/>
          <p:nvPr/>
        </p:nvSpPr>
        <p:spPr>
          <a:xfrm>
            <a:off x="7527708" y="6537378"/>
            <a:ext cx="5092390" cy="600164"/>
          </a:xfrm>
          <a:prstGeom prst="rect">
            <a:avLst/>
          </a:prstGeom>
          <a:noFill/>
        </p:spPr>
        <p:txBody>
          <a:bodyPr wrap="square" rtlCol="0">
            <a:spAutoFit/>
          </a:bodyPr>
          <a:lstStyle/>
          <a:p>
            <a:r>
              <a:rPr lang="en-US" sz="1100" b="1" u="sng">
                <a:solidFill>
                  <a:schemeClr val="bg2"/>
                </a:solidFill>
              </a:rPr>
              <a:t>Note</a:t>
            </a:r>
            <a:r>
              <a:rPr lang="en-US" sz="1100" b="1">
                <a:solidFill>
                  <a:schemeClr val="bg2"/>
                </a:solidFill>
              </a:rPr>
              <a:t>: Temporary MCS includes IABP, microaxial LVAD, extracorporeal LVAD. Excludes transplants with RVAD, BiVAD, or TAH. Annual percentage was calculated among all transplants each year. </a:t>
            </a:r>
          </a:p>
        </p:txBody>
      </p:sp>
      <p:sp>
        <p:nvSpPr>
          <p:cNvPr id="3" name="Rectangle 2">
            <a:extLst>
              <a:ext uri="{FF2B5EF4-FFF2-40B4-BE49-F238E27FC236}">
                <a16:creationId xmlns:a16="http://schemas.microsoft.com/office/drawing/2014/main" id="{B90BA2FA-AD28-EF89-B58D-7DE7E669849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31313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35DE8-6848-D9D1-E490-69B33DBA7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FA861-82A8-E650-382D-04BA23917F1D}"/>
              </a:ext>
            </a:extLst>
          </p:cNvPr>
          <p:cNvSpPr>
            <a:spLocks noGrp="1"/>
          </p:cNvSpPr>
          <p:nvPr>
            <p:ph type="title"/>
          </p:nvPr>
        </p:nvSpPr>
        <p:spPr>
          <a:xfrm>
            <a:off x="2550160" y="-101600"/>
            <a:ext cx="8483600" cy="1219200"/>
          </a:xfrm>
        </p:spPr>
        <p:txBody>
          <a:bodyPr/>
          <a:lstStyle/>
          <a:p>
            <a:r>
              <a:rPr lang="en-US" sz="3000">
                <a:solidFill>
                  <a:srgbClr val="002060"/>
                </a:solidFill>
              </a:rPr>
              <a:t>Annual Number of Heart Transplants with ECMO by Region, 2005-2023</a:t>
            </a:r>
          </a:p>
        </p:txBody>
      </p:sp>
      <p:graphicFrame>
        <p:nvGraphicFramePr>
          <p:cNvPr id="4" name="Content Placeholder 3">
            <a:extLst>
              <a:ext uri="{FF2B5EF4-FFF2-40B4-BE49-F238E27FC236}">
                <a16:creationId xmlns:a16="http://schemas.microsoft.com/office/drawing/2014/main" id="{A712AB2B-E838-4CED-8747-1F1394FAF172}"/>
              </a:ext>
            </a:extLst>
          </p:cNvPr>
          <p:cNvGraphicFramePr>
            <a:graphicFrameLocks noGrp="1"/>
          </p:cNvGraphicFramePr>
          <p:nvPr>
            <p:ph idx="1"/>
            <p:extLst>
              <p:ext uri="{D42A27DB-BD31-4B8C-83A1-F6EECF244321}">
                <p14:modId xmlns:p14="http://schemas.microsoft.com/office/powerpoint/2010/main" val="4236919362"/>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759B87E8-B35D-ACFB-40C9-27E46541FFDC}"/>
              </a:ext>
            </a:extLst>
          </p:cNvPr>
          <p:cNvGraphicFramePr>
            <a:graphicFrameLocks/>
          </p:cNvGraphicFramePr>
          <p:nvPr>
            <p:extLst>
              <p:ext uri="{D42A27DB-BD31-4B8C-83A1-F6EECF244321}">
                <p14:modId xmlns:p14="http://schemas.microsoft.com/office/powerpoint/2010/main" val="4203467194"/>
              </p:ext>
            </p:extLst>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80790B0A-7685-6508-9A3E-02AC1AF3700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2296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271A3-76C0-7071-4FA8-7DB3D0189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C05B9-8130-5E01-D70C-A79B4A3001B9}"/>
              </a:ext>
            </a:extLst>
          </p:cNvPr>
          <p:cNvSpPr>
            <a:spLocks noGrp="1"/>
          </p:cNvSpPr>
          <p:nvPr>
            <p:ph type="title"/>
          </p:nvPr>
        </p:nvSpPr>
        <p:spPr>
          <a:xfrm>
            <a:off x="2534362" y="-71120"/>
            <a:ext cx="7975332" cy="1219200"/>
          </a:xfrm>
        </p:spPr>
        <p:txBody>
          <a:bodyPr/>
          <a:lstStyle/>
          <a:p>
            <a:r>
              <a:rPr lang="en-US" sz="3000">
                <a:solidFill>
                  <a:srgbClr val="002060"/>
                </a:solidFill>
              </a:rPr>
              <a:t>Annual Number of Heart Transplants with Durable LVAD by Region, 2005-2023</a:t>
            </a:r>
          </a:p>
        </p:txBody>
      </p:sp>
      <p:graphicFrame>
        <p:nvGraphicFramePr>
          <p:cNvPr id="4" name="Content Placeholder 3">
            <a:extLst>
              <a:ext uri="{FF2B5EF4-FFF2-40B4-BE49-F238E27FC236}">
                <a16:creationId xmlns:a16="http://schemas.microsoft.com/office/drawing/2014/main" id="{F4616366-A5C4-C5EA-9979-7E24EF14323C}"/>
              </a:ext>
            </a:extLst>
          </p:cNvPr>
          <p:cNvGraphicFramePr>
            <a:graphicFrameLocks noGrp="1"/>
          </p:cNvGraphicFramePr>
          <p:nvPr>
            <p:ph idx="1"/>
            <p:extLst>
              <p:ext uri="{D42A27DB-BD31-4B8C-83A1-F6EECF244321}">
                <p14:modId xmlns:p14="http://schemas.microsoft.com/office/powerpoint/2010/main" val="3964132374"/>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D3965F54-0505-8A7D-1AC1-BAF171F42DF6}"/>
              </a:ext>
            </a:extLst>
          </p:cNvPr>
          <p:cNvGraphicFramePr>
            <a:graphicFrameLocks/>
          </p:cNvGraphicFramePr>
          <p:nvPr>
            <p:extLst>
              <p:ext uri="{D42A27DB-BD31-4B8C-83A1-F6EECF244321}">
                <p14:modId xmlns:p14="http://schemas.microsoft.com/office/powerpoint/2010/main" val="4275301727"/>
              </p:ext>
            </p:extLst>
          </p:nvPr>
        </p:nvGraphicFramePr>
        <p:xfrm>
          <a:off x="6522028" y="959714"/>
          <a:ext cx="6141027" cy="55591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EF777173-D96C-9D3A-5FEF-809D5D8D3A8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0249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BB0FC-27AE-980F-613D-8F186CEDC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127CB-0BA1-BB77-EB0F-C77A9D29213F}"/>
              </a:ext>
            </a:extLst>
          </p:cNvPr>
          <p:cNvSpPr>
            <a:spLocks noGrp="1"/>
          </p:cNvSpPr>
          <p:nvPr>
            <p:ph type="title"/>
          </p:nvPr>
        </p:nvSpPr>
        <p:spPr>
          <a:xfrm>
            <a:off x="2620722" y="-71120"/>
            <a:ext cx="8453678" cy="1219200"/>
          </a:xfrm>
        </p:spPr>
        <p:txBody>
          <a:bodyPr/>
          <a:lstStyle/>
          <a:p>
            <a:r>
              <a:rPr lang="en-US" sz="3000">
                <a:solidFill>
                  <a:srgbClr val="002060"/>
                </a:solidFill>
              </a:rPr>
              <a:t>Annual Number of Heart Transplants with Temporary MCS by Region, 2005-2023</a:t>
            </a:r>
          </a:p>
        </p:txBody>
      </p:sp>
      <p:graphicFrame>
        <p:nvGraphicFramePr>
          <p:cNvPr id="4" name="Content Placeholder 3">
            <a:extLst>
              <a:ext uri="{FF2B5EF4-FFF2-40B4-BE49-F238E27FC236}">
                <a16:creationId xmlns:a16="http://schemas.microsoft.com/office/drawing/2014/main" id="{A50366E2-4693-906D-197B-679293DFEF10}"/>
              </a:ext>
            </a:extLst>
          </p:cNvPr>
          <p:cNvGraphicFramePr>
            <a:graphicFrameLocks noGrp="1"/>
          </p:cNvGraphicFramePr>
          <p:nvPr>
            <p:ph idx="1"/>
            <p:extLst>
              <p:ext uri="{D42A27DB-BD31-4B8C-83A1-F6EECF244321}">
                <p14:modId xmlns:p14="http://schemas.microsoft.com/office/powerpoint/2010/main" val="1314017398"/>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8FCBC5BB-050A-4ABD-6EF3-3A3C96B4DAC7}"/>
              </a:ext>
            </a:extLst>
          </p:cNvPr>
          <p:cNvGraphicFramePr>
            <a:graphicFrameLocks/>
          </p:cNvGraphicFramePr>
          <p:nvPr>
            <p:extLst>
              <p:ext uri="{D42A27DB-BD31-4B8C-83A1-F6EECF244321}">
                <p14:modId xmlns:p14="http://schemas.microsoft.com/office/powerpoint/2010/main" val="3816635789"/>
              </p:ext>
            </p:extLst>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78449D5B-D261-5581-0E5C-8A448AE4242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1923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D8D4D-2BD6-5E2E-4633-87AEAA898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4A377-D3BF-1C4F-698D-C20B72053786}"/>
              </a:ext>
            </a:extLst>
          </p:cNvPr>
          <p:cNvSpPr>
            <a:spLocks noGrp="1"/>
          </p:cNvSpPr>
          <p:nvPr>
            <p:ph type="title"/>
          </p:nvPr>
        </p:nvSpPr>
        <p:spPr>
          <a:xfrm>
            <a:off x="3007688" y="-91440"/>
            <a:ext cx="7965112" cy="1219200"/>
          </a:xfrm>
        </p:spPr>
        <p:txBody>
          <a:bodyPr/>
          <a:lstStyle/>
          <a:p>
            <a:r>
              <a:rPr lang="en-US" sz="3000">
                <a:solidFill>
                  <a:srgbClr val="002060"/>
                </a:solidFill>
              </a:rPr>
              <a:t>Annual Number of Heart Transplants from HCV Seropositive Donors, 2005-2023</a:t>
            </a:r>
          </a:p>
        </p:txBody>
      </p:sp>
      <p:graphicFrame>
        <p:nvGraphicFramePr>
          <p:cNvPr id="4" name="Content Placeholder 3">
            <a:extLst>
              <a:ext uri="{FF2B5EF4-FFF2-40B4-BE49-F238E27FC236}">
                <a16:creationId xmlns:a16="http://schemas.microsoft.com/office/drawing/2014/main" id="{CBE1B0A8-2078-4AE3-BA11-A4FB5CD1DE3F}"/>
              </a:ext>
            </a:extLst>
          </p:cNvPr>
          <p:cNvGraphicFramePr>
            <a:graphicFrameLocks noGrp="1"/>
          </p:cNvGraphicFramePr>
          <p:nvPr>
            <p:ph idx="1"/>
            <p:extLst>
              <p:ext uri="{D42A27DB-BD31-4B8C-83A1-F6EECF244321}">
                <p14:modId xmlns:p14="http://schemas.microsoft.com/office/powerpoint/2010/main" val="2806563308"/>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6C9A1A04-A6F2-CF23-3D7A-6AC960BFCF9F}"/>
              </a:ext>
            </a:extLst>
          </p:cNvPr>
          <p:cNvGraphicFramePr>
            <a:graphicFrameLocks/>
          </p:cNvGraphicFramePr>
          <p:nvPr>
            <p:extLst>
              <p:ext uri="{D42A27DB-BD31-4B8C-83A1-F6EECF244321}">
                <p14:modId xmlns:p14="http://schemas.microsoft.com/office/powerpoint/2010/main" val="1894010350"/>
              </p:ext>
            </p:extLst>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42A9791B-A230-D1EA-3953-C0E2338DA9B9}"/>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50277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8CEA-8551-6D04-B4EC-8BFD4894B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7509A-6B21-F960-CD1D-852FD546AB9C}"/>
              </a:ext>
            </a:extLst>
          </p:cNvPr>
          <p:cNvSpPr>
            <a:spLocks noGrp="1"/>
          </p:cNvSpPr>
          <p:nvPr>
            <p:ph type="title"/>
          </p:nvPr>
        </p:nvSpPr>
        <p:spPr>
          <a:xfrm>
            <a:off x="2509186" y="-91440"/>
            <a:ext cx="8311214" cy="1219200"/>
          </a:xfrm>
        </p:spPr>
        <p:txBody>
          <a:bodyPr/>
          <a:lstStyle/>
          <a:p>
            <a:r>
              <a:rPr lang="en-US" sz="3000">
                <a:solidFill>
                  <a:srgbClr val="002060"/>
                </a:solidFill>
              </a:rPr>
              <a:t>Annual Number of Heart Transplants from Donors with Drug Use*, 2005-2023</a:t>
            </a:r>
          </a:p>
        </p:txBody>
      </p:sp>
      <p:graphicFrame>
        <p:nvGraphicFramePr>
          <p:cNvPr id="4" name="Content Placeholder 3">
            <a:extLst>
              <a:ext uri="{FF2B5EF4-FFF2-40B4-BE49-F238E27FC236}">
                <a16:creationId xmlns:a16="http://schemas.microsoft.com/office/drawing/2014/main" id="{EE924EF0-F936-57CE-D837-2E69DE9732A7}"/>
              </a:ext>
            </a:extLst>
          </p:cNvPr>
          <p:cNvGraphicFramePr>
            <a:graphicFrameLocks noGrp="1"/>
          </p:cNvGraphicFramePr>
          <p:nvPr>
            <p:ph idx="1"/>
            <p:extLst>
              <p:ext uri="{D42A27DB-BD31-4B8C-83A1-F6EECF244321}">
                <p14:modId xmlns:p14="http://schemas.microsoft.com/office/powerpoint/2010/main" val="1226035472"/>
              </p:ext>
            </p:extLst>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C622D199-E47C-21CC-411D-BE72AEB371D5}"/>
              </a:ext>
            </a:extLst>
          </p:cNvPr>
          <p:cNvGraphicFramePr>
            <a:graphicFrameLocks/>
          </p:cNvGraphicFramePr>
          <p:nvPr>
            <p:extLst>
              <p:ext uri="{D42A27DB-BD31-4B8C-83A1-F6EECF244321}">
                <p14:modId xmlns:p14="http://schemas.microsoft.com/office/powerpoint/2010/main" val="1231107004"/>
              </p:ext>
            </p:extLst>
          </p:nvPr>
        </p:nvGraphicFramePr>
        <p:xfrm>
          <a:off x="6542810" y="964421"/>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8BCAA279-A1EC-D53C-C1D2-337EFFB8974F}"/>
              </a:ext>
            </a:extLst>
          </p:cNvPr>
          <p:cNvSpPr txBox="1"/>
          <p:nvPr/>
        </p:nvSpPr>
        <p:spPr>
          <a:xfrm>
            <a:off x="8246806" y="6655671"/>
            <a:ext cx="4358852" cy="261610"/>
          </a:xfrm>
          <a:prstGeom prst="rect">
            <a:avLst/>
          </a:prstGeom>
          <a:noFill/>
        </p:spPr>
        <p:txBody>
          <a:bodyPr wrap="square">
            <a:spAutoFit/>
          </a:bodyPr>
          <a:lstStyle/>
          <a:p>
            <a:r>
              <a:rPr lang="en-US" sz="1100" b="1">
                <a:solidFill>
                  <a:srgbClr val="002060"/>
                </a:solidFill>
              </a:rPr>
              <a:t>* Includes cocaine and other non-intravenous drug use</a:t>
            </a:r>
            <a:endParaRPr lang="en-US" sz="1100"/>
          </a:p>
        </p:txBody>
      </p:sp>
      <p:sp>
        <p:nvSpPr>
          <p:cNvPr id="5" name="Rectangle 4">
            <a:extLst>
              <a:ext uri="{FF2B5EF4-FFF2-40B4-BE49-F238E27FC236}">
                <a16:creationId xmlns:a16="http://schemas.microsoft.com/office/drawing/2014/main" id="{3361DBB3-524A-FAC2-4D30-8CAE510A057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2727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1152909" cy="731520"/>
          </a:xfrm>
        </p:spPr>
        <p:txBody>
          <a:bodyPr/>
          <a:lstStyle/>
          <a:p>
            <a:r>
              <a:rPr lang="en-US" sz="3200">
                <a:solidFill>
                  <a:srgbClr val="002060"/>
                </a:solidFill>
              </a:rPr>
              <a:t>MAJOR CONTRIBUTORS TO THE ISHLT TTX REGISTRY</a:t>
            </a:r>
          </a:p>
        </p:txBody>
      </p:sp>
      <p:graphicFrame>
        <p:nvGraphicFramePr>
          <p:cNvPr id="9" name="Content Placeholder 8">
            <a:extLst>
              <a:ext uri="{FF2B5EF4-FFF2-40B4-BE49-F238E27FC236}">
                <a16:creationId xmlns:a16="http://schemas.microsoft.com/office/drawing/2014/main" id="{9BA8DB76-334C-FC0C-AFBF-16B5CF684DFC}"/>
              </a:ext>
            </a:extLst>
          </p:cNvPr>
          <p:cNvGraphicFramePr>
            <a:graphicFrameLocks noGrp="1"/>
          </p:cNvGraphicFramePr>
          <p:nvPr>
            <p:ph idx="1"/>
            <p:extLst>
              <p:ext uri="{D42A27DB-BD31-4B8C-83A1-F6EECF244321}">
                <p14:modId xmlns:p14="http://schemas.microsoft.com/office/powerpoint/2010/main" val="3178070599"/>
              </p:ext>
            </p:extLst>
          </p:nvPr>
        </p:nvGraphicFramePr>
        <p:xfrm>
          <a:off x="602674" y="731520"/>
          <a:ext cx="11357262" cy="5280862"/>
        </p:xfrm>
        <a:graphic>
          <a:graphicData uri="http://schemas.openxmlformats.org/drawingml/2006/table">
            <a:tbl>
              <a:tblPr firstRow="1" bandRow="1"/>
              <a:tblGrid>
                <a:gridCol w="4467574">
                  <a:extLst>
                    <a:ext uri="{9D8B030D-6E8A-4147-A177-3AD203B41FA5}">
                      <a16:colId xmlns:a16="http://schemas.microsoft.com/office/drawing/2014/main" val="329511903"/>
                    </a:ext>
                  </a:extLst>
                </a:gridCol>
                <a:gridCol w="3570397">
                  <a:extLst>
                    <a:ext uri="{9D8B030D-6E8A-4147-A177-3AD203B41FA5}">
                      <a16:colId xmlns:a16="http://schemas.microsoft.com/office/drawing/2014/main" val="133531621"/>
                    </a:ext>
                  </a:extLst>
                </a:gridCol>
                <a:gridCol w="1122124">
                  <a:extLst>
                    <a:ext uri="{9D8B030D-6E8A-4147-A177-3AD203B41FA5}">
                      <a16:colId xmlns:a16="http://schemas.microsoft.com/office/drawing/2014/main" val="983106692"/>
                    </a:ext>
                  </a:extLst>
                </a:gridCol>
                <a:gridCol w="1150897">
                  <a:extLst>
                    <a:ext uri="{9D8B030D-6E8A-4147-A177-3AD203B41FA5}">
                      <a16:colId xmlns:a16="http://schemas.microsoft.com/office/drawing/2014/main" val="3062914992"/>
                    </a:ext>
                  </a:extLst>
                </a:gridCol>
                <a:gridCol w="1046270">
                  <a:extLst>
                    <a:ext uri="{9D8B030D-6E8A-4147-A177-3AD203B41FA5}">
                      <a16:colId xmlns:a16="http://schemas.microsoft.com/office/drawing/2014/main" val="1725906595"/>
                    </a:ext>
                  </a:extLst>
                </a:gridCol>
              </a:tblGrid>
              <a:tr h="395057">
                <a:tc>
                  <a:txBody>
                    <a:bodyPr/>
                    <a:lstStyle/>
                    <a:p>
                      <a:pPr algn="ctr" rtl="0" fontAlgn="t"/>
                      <a:r>
                        <a:rPr lang="en-US" sz="1500" b="1" i="0" u="none" strike="noStrike">
                          <a:solidFill>
                            <a:srgbClr val="0070C0"/>
                          </a:solidFill>
                          <a:effectLst/>
                          <a:latin typeface="Arial" panose="020B0604020202020204" pitchFamily="34" charset="0"/>
                        </a:rPr>
                        <a:t>Organization</a:t>
                      </a:r>
                    </a:p>
                  </a:txBody>
                  <a:tcPr marL="6647" marR="6647" marT="6647"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r>
                        <a:rPr lang="en-US" sz="1500" b="1" i="0" u="none" strike="noStrike">
                          <a:solidFill>
                            <a:srgbClr val="0070C0"/>
                          </a:solidFill>
                          <a:effectLst/>
                          <a:latin typeface="Arial" panose="020B0604020202020204" pitchFamily="34" charset="0"/>
                        </a:rPr>
                        <a:t>Countries</a:t>
                      </a:r>
                    </a:p>
                  </a:txBody>
                  <a:tcPr marL="6647" marR="6647" marT="6647"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r>
                        <a:rPr lang="en-US" sz="1500" b="1" i="0" u="none" strike="noStrike">
                          <a:solidFill>
                            <a:srgbClr val="0070C0"/>
                          </a:solidFill>
                          <a:effectLst/>
                          <a:latin typeface="Arial" panose="020B0604020202020204" pitchFamily="34" charset="0"/>
                        </a:rPr>
                        <a:t>Heart</a:t>
                      </a:r>
                    </a:p>
                  </a:txBody>
                  <a:tcPr marL="6647" marR="6647" marT="6647"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r>
                        <a:rPr lang="en-US" sz="1500" b="1" i="0" u="none" strike="noStrike">
                          <a:solidFill>
                            <a:srgbClr val="0070C0"/>
                          </a:solidFill>
                          <a:effectLst/>
                          <a:latin typeface="Arial" panose="020B0604020202020204" pitchFamily="34" charset="0"/>
                        </a:rPr>
                        <a:t>Heart-Lung  </a:t>
                      </a:r>
                    </a:p>
                  </a:txBody>
                  <a:tcPr marL="6647" marR="6647" marT="6647"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r>
                        <a:rPr lang="en-US" sz="1500" b="1" i="0" u="none" strike="noStrike">
                          <a:solidFill>
                            <a:srgbClr val="0070C0"/>
                          </a:solidFill>
                          <a:effectLst/>
                          <a:latin typeface="Arial" panose="020B0604020202020204" pitchFamily="34" charset="0"/>
                        </a:rPr>
                        <a:t>Lung</a:t>
                      </a:r>
                    </a:p>
                  </a:txBody>
                  <a:tcPr marL="6647" marR="6647" marT="6647"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118833"/>
                  </a:ext>
                </a:extLst>
              </a:tr>
              <a:tr h="395057">
                <a:tc>
                  <a:txBody>
                    <a:bodyPr/>
                    <a:lstStyle/>
                    <a:p>
                      <a:pPr algn="ctr" rtl="0" fontAlgn="ctr"/>
                      <a:r>
                        <a:rPr lang="en-US" sz="1500" b="1" i="0" u="none" strike="noStrike">
                          <a:solidFill>
                            <a:srgbClr val="002060"/>
                          </a:solidFill>
                          <a:effectLst/>
                          <a:latin typeface="Arial" panose="020B0604020202020204" pitchFamily="34" charset="0"/>
                        </a:rPr>
                        <a:t>BC Transplant</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Canada</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48671"/>
                  </a:ext>
                </a:extLst>
              </a:tr>
              <a:tr h="395057">
                <a:tc>
                  <a:txBody>
                    <a:bodyPr/>
                    <a:lstStyle/>
                    <a:p>
                      <a:pPr algn="ctr" rtl="0" fontAlgn="ctr"/>
                      <a:r>
                        <a:rPr lang="en-US" sz="1500" b="1" i="0" u="none" strike="noStrike">
                          <a:solidFill>
                            <a:srgbClr val="002060"/>
                          </a:solidFill>
                          <a:effectLst/>
                          <a:latin typeface="Arial" panose="020B0604020202020204" pitchFamily="34" charset="0"/>
                        </a:rPr>
                        <a:t>Brazilian Association of Organ Transplantation</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Brazil</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7740872"/>
                  </a:ext>
                </a:extLst>
              </a:tr>
              <a:tr h="395057">
                <a:tc>
                  <a:txBody>
                    <a:bodyPr/>
                    <a:lstStyle/>
                    <a:p>
                      <a:pPr algn="ctr" rtl="0" fontAlgn="ctr"/>
                      <a:r>
                        <a:rPr lang="en-US" sz="1500" b="1" i="0" u="none" strike="noStrike">
                          <a:solidFill>
                            <a:srgbClr val="002060"/>
                          </a:solidFill>
                          <a:effectLst/>
                          <a:latin typeface="Arial" panose="020B0604020202020204" pitchFamily="34" charset="0"/>
                        </a:rPr>
                        <a:t>Canadian Blood Services</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Canada</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749883"/>
                  </a:ext>
                </a:extLst>
              </a:tr>
              <a:tr h="395057">
                <a:tc>
                  <a:txBody>
                    <a:bodyPr/>
                    <a:lstStyle/>
                    <a:p>
                      <a:pPr algn="ctr" rtl="0" fontAlgn="ctr"/>
                      <a:r>
                        <a:rPr lang="en-US" sz="1500" b="1" i="0" u="none" strike="noStrike">
                          <a:solidFill>
                            <a:srgbClr val="002060"/>
                          </a:solidFill>
                          <a:effectLst/>
                          <a:latin typeface="Arial" panose="020B0604020202020204" pitchFamily="34" charset="0"/>
                        </a:rPr>
                        <a:t>Hong Kong – Queen Mary Hospital</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Hong Kong</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712107"/>
                  </a:ext>
                </a:extLst>
              </a:tr>
              <a:tr h="471388">
                <a:tc>
                  <a:txBody>
                    <a:bodyPr/>
                    <a:lstStyle/>
                    <a:p>
                      <a:pPr algn="ctr" rtl="0" fontAlgn="ctr"/>
                      <a:r>
                        <a:rPr lang="en-US" sz="1500" b="1" i="0" u="none" strike="noStrike">
                          <a:solidFill>
                            <a:srgbClr val="002060"/>
                          </a:solidFill>
                          <a:effectLst/>
                          <a:latin typeface="Arial" panose="020B0604020202020204" pitchFamily="34" charset="0"/>
                        </a:rPr>
                        <a:t>Korean Organ Transplantation Registry (KOTRY)</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South Korea</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536697"/>
                  </a:ext>
                </a:extLst>
              </a:tr>
              <a:tr h="395057">
                <a:tc>
                  <a:txBody>
                    <a:bodyPr/>
                    <a:lstStyle/>
                    <a:p>
                      <a:pPr algn="ctr" rtl="0" fontAlgn="ctr"/>
                      <a:r>
                        <a:rPr lang="en-US" sz="1500" b="1" i="0" u="none" strike="noStrike">
                          <a:solidFill>
                            <a:srgbClr val="002060"/>
                          </a:solidFill>
                          <a:effectLst/>
                          <a:latin typeface="Arial" panose="020B0604020202020204" pitchFamily="34" charset="0"/>
                        </a:rPr>
                        <a:t>NHS Blood and Transplant</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United Kingdom</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312375"/>
                  </a:ext>
                </a:extLst>
              </a:tr>
              <a:tr h="395057">
                <a:tc>
                  <a:txBody>
                    <a:bodyPr/>
                    <a:lstStyle/>
                    <a:p>
                      <a:pPr algn="ctr" rtl="0" fontAlgn="ctr"/>
                      <a:r>
                        <a:rPr lang="es-ES" sz="1500" b="1" i="0" u="none" strike="noStrike">
                          <a:solidFill>
                            <a:srgbClr val="002060"/>
                          </a:solidFill>
                          <a:effectLst/>
                          <a:latin typeface="Arial" panose="020B0604020202020204" pitchFamily="34" charset="0"/>
                        </a:rPr>
                        <a:t>Organización Nacional de Trasplantes (ONT)</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Spain</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183211"/>
                  </a:ext>
                </a:extLst>
              </a:tr>
              <a:tr h="395057">
                <a:tc>
                  <a:txBody>
                    <a:bodyPr/>
                    <a:lstStyle/>
                    <a:p>
                      <a:pPr algn="ctr" rtl="0" fontAlgn="ctr"/>
                      <a:r>
                        <a:rPr lang="es-ES" sz="1500" b="1" i="0" u="none" strike="noStrike">
                          <a:solidFill>
                            <a:srgbClr val="002060"/>
                          </a:solidFill>
                          <a:effectLst/>
                          <a:latin typeface="Arial" panose="020B0604020202020204" pitchFamily="34" charset="0"/>
                        </a:rPr>
                        <a:t>Registro Español de Trasplante Cardíaco</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Spain</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1937312"/>
                  </a:ext>
                </a:extLst>
              </a:tr>
              <a:tr h="395057">
                <a:tc>
                  <a:txBody>
                    <a:bodyPr/>
                    <a:lstStyle/>
                    <a:p>
                      <a:pPr algn="ctr" rtl="0" fontAlgn="ctr"/>
                      <a:r>
                        <a:rPr lang="en-US" sz="1500" b="1" i="0" u="none" strike="noStrike">
                          <a:solidFill>
                            <a:srgbClr val="002060"/>
                          </a:solidFill>
                          <a:effectLst/>
                          <a:latin typeface="Arial" panose="020B0604020202020204" pitchFamily="34" charset="0"/>
                        </a:rPr>
                        <a:t>Scandiatransplant</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Denmark, Estonia, Finland, Iceland, Norway, Sweden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3352701"/>
                  </a:ext>
                </a:extLst>
              </a:tr>
              <a:tr h="395057">
                <a:tc>
                  <a:txBody>
                    <a:bodyPr/>
                    <a:lstStyle/>
                    <a:p>
                      <a:pPr algn="ctr" rtl="0" fontAlgn="ctr"/>
                      <a:r>
                        <a:rPr lang="en-US" sz="1500" b="1" i="0" u="none" strike="noStrike">
                          <a:solidFill>
                            <a:srgbClr val="002060"/>
                          </a:solidFill>
                          <a:effectLst/>
                          <a:latin typeface="Arial" panose="020B0604020202020204" pitchFamily="34" charset="0"/>
                        </a:rPr>
                        <a:t>St. Vincent’s Hospital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Australia</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782309"/>
                  </a:ext>
                </a:extLst>
              </a:tr>
              <a:tr h="395057">
                <a:tc>
                  <a:txBody>
                    <a:bodyPr/>
                    <a:lstStyle/>
                    <a:p>
                      <a:pPr algn="ctr" rtl="0" fontAlgn="ctr"/>
                      <a:r>
                        <a:rPr lang="en-US" sz="1500" b="1" i="0" u="none" strike="noStrike">
                          <a:solidFill>
                            <a:srgbClr val="002060"/>
                          </a:solidFill>
                          <a:effectLst/>
                          <a:latin typeface="Arial" panose="020B0604020202020204" pitchFamily="34" charset="0"/>
                        </a:rPr>
                        <a:t>The Israeli National Transplant Center</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Israel</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 </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6617900"/>
                  </a:ext>
                </a:extLst>
              </a:tr>
              <a:tr h="395057">
                <a:tc>
                  <a:txBody>
                    <a:bodyPr/>
                    <a:lstStyle/>
                    <a:p>
                      <a:pPr algn="ctr" rtl="0" fontAlgn="ctr"/>
                      <a:r>
                        <a:rPr lang="en-US" sz="1500" b="1" i="0" u="none" strike="noStrike">
                          <a:solidFill>
                            <a:srgbClr val="002060"/>
                          </a:solidFill>
                          <a:effectLst/>
                          <a:latin typeface="Arial" panose="020B0604020202020204" pitchFamily="34" charset="0"/>
                        </a:rPr>
                        <a:t>United Network for Organ Sharing (UNOS)</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United States</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500" b="1" i="0" u="none" strike="noStrike">
                          <a:solidFill>
                            <a:srgbClr val="002060"/>
                          </a:solidFill>
                          <a:effectLst/>
                          <a:latin typeface="Arial" panose="020B0604020202020204" pitchFamily="34" charset="0"/>
                        </a:rPr>
                        <a:t>x</a:t>
                      </a:r>
                    </a:p>
                  </a:txBody>
                  <a:tcPr marL="6647" marR="6647" marT="664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2775475"/>
                  </a:ext>
                </a:extLst>
              </a:tr>
            </a:tbl>
          </a:graphicData>
        </a:graphic>
      </p:graphicFrame>
      <p:sp>
        <p:nvSpPr>
          <p:cNvPr id="3" name="Rectangle 2">
            <a:extLst>
              <a:ext uri="{FF2B5EF4-FFF2-40B4-BE49-F238E27FC236}">
                <a16:creationId xmlns:a16="http://schemas.microsoft.com/office/drawing/2014/main" id="{CC222ADD-D412-8DB5-2C04-873B7DFC51B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1066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BCC2-81A8-AFD5-5733-3251AB7D1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EEBCF-9FC5-73FA-A8D5-3FFDBB1CBBC3}"/>
              </a:ext>
            </a:extLst>
          </p:cNvPr>
          <p:cNvSpPr>
            <a:spLocks noGrp="1"/>
          </p:cNvSpPr>
          <p:nvPr>
            <p:ph type="title"/>
          </p:nvPr>
        </p:nvSpPr>
        <p:spPr>
          <a:xfrm>
            <a:off x="196483" y="165684"/>
            <a:ext cx="12174367" cy="812800"/>
          </a:xfrm>
        </p:spPr>
        <p:txBody>
          <a:bodyPr/>
          <a:lstStyle/>
          <a:p>
            <a:r>
              <a:rPr lang="en-US" sz="3600">
                <a:solidFill>
                  <a:srgbClr val="002060"/>
                </a:solidFill>
              </a:rPr>
              <a:t>Heart Transplants by Donor Cause of Death, 1992-2024 </a:t>
            </a:r>
          </a:p>
        </p:txBody>
      </p:sp>
      <p:graphicFrame>
        <p:nvGraphicFramePr>
          <p:cNvPr id="14" name="Content Placeholder 10">
            <a:extLst>
              <a:ext uri="{FF2B5EF4-FFF2-40B4-BE49-F238E27FC236}">
                <a16:creationId xmlns:a16="http://schemas.microsoft.com/office/drawing/2014/main" id="{E024044B-FFA6-D3BA-E097-0C5581EF19CB}"/>
              </a:ext>
            </a:extLst>
          </p:cNvPr>
          <p:cNvGraphicFramePr>
            <a:graphicFrameLocks/>
          </p:cNvGraphicFramePr>
          <p:nvPr>
            <p:extLst>
              <p:ext uri="{D42A27DB-BD31-4B8C-83A1-F6EECF244321}">
                <p14:modId xmlns:p14="http://schemas.microsoft.com/office/powerpoint/2010/main" val="410528090"/>
              </p:ext>
            </p:extLst>
          </p:nvPr>
        </p:nvGraphicFramePr>
        <p:xfrm>
          <a:off x="123401" y="1002940"/>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5A4E9E51-54E9-FBFA-67E1-EF7B8E5B64E2}"/>
              </a:ext>
            </a:extLst>
          </p:cNvPr>
          <p:cNvGraphicFramePr>
            <a:graphicFrameLocks/>
          </p:cNvGraphicFramePr>
          <p:nvPr>
            <p:extLst>
              <p:ext uri="{D42A27DB-BD31-4B8C-83A1-F6EECF244321}">
                <p14:modId xmlns:p14="http://schemas.microsoft.com/office/powerpoint/2010/main" val="1797387796"/>
              </p:ext>
            </p:extLst>
          </p:nvPr>
        </p:nvGraphicFramePr>
        <p:xfrm>
          <a:off x="4428639" y="914909"/>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C26EE8C4-0B1B-B215-F206-CF0750FD7C52}"/>
              </a:ext>
            </a:extLst>
          </p:cNvPr>
          <p:cNvSpPr txBox="1"/>
          <p:nvPr/>
        </p:nvSpPr>
        <p:spPr>
          <a:xfrm>
            <a:off x="1515842" y="571562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21F11D4C-EBE5-ECF1-CF56-3FF9131DBAD7}"/>
              </a:ext>
            </a:extLst>
          </p:cNvPr>
          <p:cNvSpPr txBox="1"/>
          <p:nvPr/>
        </p:nvSpPr>
        <p:spPr>
          <a:xfrm>
            <a:off x="8370473" y="5679517"/>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582CD72D-C52E-3B01-2CF4-9731AFC592D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3109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1FD1-1E3B-D935-ACFA-92241C293F6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4368FC-75AC-7D96-10A4-A2FBB8FBED20}"/>
              </a:ext>
            </a:extLst>
          </p:cNvPr>
          <p:cNvGraphicFramePr>
            <a:graphicFrameLocks noGrp="1"/>
          </p:cNvGraphicFramePr>
          <p:nvPr>
            <p:ph idx="1"/>
            <p:extLst>
              <p:ext uri="{D42A27DB-BD31-4B8C-83A1-F6EECF244321}">
                <p14:modId xmlns:p14="http://schemas.microsoft.com/office/powerpoint/2010/main" val="195666376"/>
              </p:ext>
            </p:extLst>
          </p:nvPr>
        </p:nvGraphicFramePr>
        <p:xfrm>
          <a:off x="136184" y="877025"/>
          <a:ext cx="12529225" cy="4742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DCD61A80-1B1E-28CA-0CC7-6001B143B18F}"/>
              </a:ext>
            </a:extLst>
          </p:cNvPr>
          <p:cNvSpPr txBox="1">
            <a:spLocks/>
          </p:cNvSpPr>
          <p:nvPr/>
        </p:nvSpPr>
        <p:spPr bwMode="auto">
          <a:xfrm>
            <a:off x="1346324" y="183106"/>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Heart Alone Transplants, 1992-2023</a:t>
            </a:r>
            <a:br>
              <a:rPr lang="en-US" sz="3200" kern="0">
                <a:solidFill>
                  <a:srgbClr val="002060"/>
                </a:solidFill>
              </a:rPr>
            </a:br>
            <a:r>
              <a:rPr lang="en-US" sz="3200" kern="0">
                <a:solidFill>
                  <a:srgbClr val="002060"/>
                </a:solidFill>
              </a:rPr>
              <a:t>Kaplan-Meier Survival by Era </a:t>
            </a:r>
            <a:br>
              <a:rPr lang="en-US" sz="3200" kern="0">
                <a:solidFill>
                  <a:srgbClr val="002060"/>
                </a:solidFill>
              </a:rPr>
            </a:br>
            <a:endParaRPr lang="en-US" sz="3200" kern="0">
              <a:solidFill>
                <a:srgbClr val="002060"/>
              </a:solidFill>
            </a:endParaRPr>
          </a:p>
        </p:txBody>
      </p:sp>
      <p:sp>
        <p:nvSpPr>
          <p:cNvPr id="2" name="TextBox 1">
            <a:extLst>
              <a:ext uri="{FF2B5EF4-FFF2-40B4-BE49-F238E27FC236}">
                <a16:creationId xmlns:a16="http://schemas.microsoft.com/office/drawing/2014/main" id="{17BE068B-12DF-81C9-DC8C-1DE06207257F}"/>
              </a:ext>
            </a:extLst>
          </p:cNvPr>
          <p:cNvSpPr txBox="1"/>
          <p:nvPr/>
        </p:nvSpPr>
        <p:spPr>
          <a:xfrm>
            <a:off x="7920235" y="6606291"/>
            <a:ext cx="4358852" cy="430887"/>
          </a:xfrm>
          <a:prstGeom prst="rect">
            <a:avLst/>
          </a:prstGeom>
          <a:noFill/>
        </p:spPr>
        <p:txBody>
          <a:bodyPr wrap="square">
            <a:spAutoFit/>
          </a:bodyPr>
          <a:lstStyle/>
          <a:p>
            <a:r>
              <a:rPr lang="en-US" sz="1100" b="1" u="sng">
                <a:solidFill>
                  <a:srgbClr val="002060"/>
                </a:solidFill>
              </a:rPr>
              <a:t>Note</a:t>
            </a:r>
            <a:r>
              <a:rPr lang="en-US" sz="1100" b="1">
                <a:solidFill>
                  <a:srgbClr val="002060"/>
                </a:solidFill>
              </a:rPr>
              <a:t>: The Y-axis was truncated to better highlight the differences in survival rates.</a:t>
            </a:r>
            <a:endParaRPr lang="en-US" sz="1100"/>
          </a:p>
        </p:txBody>
      </p:sp>
      <p:sp>
        <p:nvSpPr>
          <p:cNvPr id="3" name="Rectangle 2">
            <a:extLst>
              <a:ext uri="{FF2B5EF4-FFF2-40B4-BE49-F238E27FC236}">
                <a16:creationId xmlns:a16="http://schemas.microsoft.com/office/drawing/2014/main" id="{C7F6A82E-E94E-E6BC-83E4-910BE681449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8" name="Table 7">
            <a:extLst>
              <a:ext uri="{FF2B5EF4-FFF2-40B4-BE49-F238E27FC236}">
                <a16:creationId xmlns:a16="http://schemas.microsoft.com/office/drawing/2014/main" id="{C81AB270-59B3-ED66-6FBC-1F9686617EC4}"/>
              </a:ext>
            </a:extLst>
          </p:cNvPr>
          <p:cNvGraphicFramePr>
            <a:graphicFrameLocks noGrp="1"/>
          </p:cNvGraphicFramePr>
          <p:nvPr>
            <p:extLst>
              <p:ext uri="{D42A27DB-BD31-4B8C-83A1-F6EECF244321}">
                <p14:modId xmlns:p14="http://schemas.microsoft.com/office/powerpoint/2010/main" val="2333615044"/>
              </p:ext>
            </p:extLst>
          </p:nvPr>
        </p:nvGraphicFramePr>
        <p:xfrm>
          <a:off x="136185" y="5375755"/>
          <a:ext cx="12529225" cy="822960"/>
        </p:xfrm>
        <a:graphic>
          <a:graphicData uri="http://schemas.openxmlformats.org/drawingml/2006/table">
            <a:tbl>
              <a:tblPr>
                <a:effectLst/>
                <a:tableStyleId>{69C7853C-536D-4A76-A0AE-DD22124D55A5}</a:tableStyleId>
              </a:tblPr>
              <a:tblGrid>
                <a:gridCol w="953579">
                  <a:extLst>
                    <a:ext uri="{9D8B030D-6E8A-4147-A177-3AD203B41FA5}">
                      <a16:colId xmlns:a16="http://schemas.microsoft.com/office/drawing/2014/main" val="317221400"/>
                    </a:ext>
                  </a:extLst>
                </a:gridCol>
                <a:gridCol w="901874">
                  <a:extLst>
                    <a:ext uri="{9D8B030D-6E8A-4147-A177-3AD203B41FA5}">
                      <a16:colId xmlns:a16="http://schemas.microsoft.com/office/drawing/2014/main" val="279950494"/>
                    </a:ext>
                  </a:extLst>
                </a:gridCol>
                <a:gridCol w="901874">
                  <a:extLst>
                    <a:ext uri="{9D8B030D-6E8A-4147-A177-3AD203B41FA5}">
                      <a16:colId xmlns:a16="http://schemas.microsoft.com/office/drawing/2014/main" val="1789990235"/>
                    </a:ext>
                  </a:extLst>
                </a:gridCol>
                <a:gridCol w="964504">
                  <a:extLst>
                    <a:ext uri="{9D8B030D-6E8A-4147-A177-3AD203B41FA5}">
                      <a16:colId xmlns:a16="http://schemas.microsoft.com/office/drawing/2014/main" val="1508922394"/>
                    </a:ext>
                  </a:extLst>
                </a:gridCol>
                <a:gridCol w="814192">
                  <a:extLst>
                    <a:ext uri="{9D8B030D-6E8A-4147-A177-3AD203B41FA5}">
                      <a16:colId xmlns:a16="http://schemas.microsoft.com/office/drawing/2014/main" val="3101902195"/>
                    </a:ext>
                  </a:extLst>
                </a:gridCol>
                <a:gridCol w="977030">
                  <a:extLst>
                    <a:ext uri="{9D8B030D-6E8A-4147-A177-3AD203B41FA5}">
                      <a16:colId xmlns:a16="http://schemas.microsoft.com/office/drawing/2014/main" val="1064153591"/>
                    </a:ext>
                  </a:extLst>
                </a:gridCol>
                <a:gridCol w="989557">
                  <a:extLst>
                    <a:ext uri="{9D8B030D-6E8A-4147-A177-3AD203B41FA5}">
                      <a16:colId xmlns:a16="http://schemas.microsoft.com/office/drawing/2014/main" val="1222942607"/>
                    </a:ext>
                  </a:extLst>
                </a:gridCol>
                <a:gridCol w="876821">
                  <a:extLst>
                    <a:ext uri="{9D8B030D-6E8A-4147-A177-3AD203B41FA5}">
                      <a16:colId xmlns:a16="http://schemas.microsoft.com/office/drawing/2014/main" val="694065554"/>
                    </a:ext>
                  </a:extLst>
                </a:gridCol>
                <a:gridCol w="889348">
                  <a:extLst>
                    <a:ext uri="{9D8B030D-6E8A-4147-A177-3AD203B41FA5}">
                      <a16:colId xmlns:a16="http://schemas.microsoft.com/office/drawing/2014/main" val="2377037578"/>
                    </a:ext>
                  </a:extLst>
                </a:gridCol>
                <a:gridCol w="926926">
                  <a:extLst>
                    <a:ext uri="{9D8B030D-6E8A-4147-A177-3AD203B41FA5}">
                      <a16:colId xmlns:a16="http://schemas.microsoft.com/office/drawing/2014/main" val="2132622560"/>
                    </a:ext>
                  </a:extLst>
                </a:gridCol>
                <a:gridCol w="939452">
                  <a:extLst>
                    <a:ext uri="{9D8B030D-6E8A-4147-A177-3AD203B41FA5}">
                      <a16:colId xmlns:a16="http://schemas.microsoft.com/office/drawing/2014/main" val="477171754"/>
                    </a:ext>
                  </a:extLst>
                </a:gridCol>
                <a:gridCol w="914400">
                  <a:extLst>
                    <a:ext uri="{9D8B030D-6E8A-4147-A177-3AD203B41FA5}">
                      <a16:colId xmlns:a16="http://schemas.microsoft.com/office/drawing/2014/main" val="1074110077"/>
                    </a:ext>
                  </a:extLst>
                </a:gridCol>
                <a:gridCol w="914400">
                  <a:extLst>
                    <a:ext uri="{9D8B030D-6E8A-4147-A177-3AD203B41FA5}">
                      <a16:colId xmlns:a16="http://schemas.microsoft.com/office/drawing/2014/main" val="949714205"/>
                    </a:ext>
                  </a:extLst>
                </a:gridCol>
                <a:gridCol w="565268">
                  <a:extLst>
                    <a:ext uri="{9D8B030D-6E8A-4147-A177-3AD203B41FA5}">
                      <a16:colId xmlns:a16="http://schemas.microsoft.com/office/drawing/2014/main" val="3242607391"/>
                    </a:ext>
                  </a:extLst>
                </a:gridCol>
              </a:tblGrid>
              <a:tr h="193964">
                <a:tc>
                  <a:txBody>
                    <a:bodyPr/>
                    <a:lstStyle/>
                    <a:p>
                      <a:pPr algn="l" fontAlgn="ctr"/>
                      <a:r>
                        <a:rPr lang="en-US" sz="1300" b="1" i="0" u="none" strike="noStrike">
                          <a:solidFill>
                            <a:srgbClr val="00B0F0"/>
                          </a:solidFill>
                          <a:effectLst/>
                          <a:latin typeface="+mn-lt"/>
                        </a:rPr>
                        <a:t>1992-2000</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21692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20245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19798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19602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19437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19315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19188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19051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18495</a:t>
                      </a:r>
                    </a:p>
                  </a:txBody>
                  <a:tcPr marL="7620" marR="7620" marT="7620" marB="0">
                    <a:solidFill>
                      <a:schemeClr val="tx1"/>
                    </a:solidFill>
                  </a:tcPr>
                </a:tc>
                <a:extLst>
                  <a:ext uri="{0D108BD9-81ED-4DB2-BD59-A6C34878D82A}">
                    <a16:rowId xmlns:a16="http://schemas.microsoft.com/office/drawing/2014/main" val="2263289337"/>
                  </a:ext>
                </a:extLst>
              </a:tr>
              <a:tr h="193964">
                <a:tc>
                  <a:txBody>
                    <a:bodyPr/>
                    <a:lstStyle/>
                    <a:p>
                      <a:pPr algn="l" fontAlgn="ctr"/>
                      <a:r>
                        <a:rPr lang="en-US" sz="1300" b="1" u="none" strike="noStrike">
                          <a:solidFill>
                            <a:srgbClr val="33CC33"/>
                          </a:solidFill>
                          <a:effectLst/>
                        </a:rPr>
                        <a:t>2001-2009</a:t>
                      </a:r>
                      <a:endParaRPr lang="en-US" sz="1300" b="1" i="0" u="none" strike="noStrike">
                        <a:solidFill>
                          <a:srgbClr val="33CC33"/>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19117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17949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17687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17169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17096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17024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16925</a:t>
                      </a:r>
                    </a:p>
                  </a:txBody>
                  <a:tcPr marL="7620" marR="7620" marT="7620" marB="0">
                    <a:solidFill>
                      <a:schemeClr val="tx1"/>
                    </a:solidFill>
                  </a:tcPr>
                </a:tc>
                <a:extLst>
                  <a:ext uri="{0D108BD9-81ED-4DB2-BD59-A6C34878D82A}">
                    <a16:rowId xmlns:a16="http://schemas.microsoft.com/office/drawing/2014/main" val="2763635583"/>
                  </a:ext>
                </a:extLst>
              </a:tr>
              <a:tr h="188421">
                <a:tc>
                  <a:txBody>
                    <a:bodyPr/>
                    <a:lstStyle/>
                    <a:p>
                      <a:pPr algn="l" fontAlgn="ctr"/>
                      <a:r>
                        <a:rPr lang="en-US" sz="1300" b="1" u="none" strike="noStrike">
                          <a:solidFill>
                            <a:srgbClr val="FF0000"/>
                          </a:solidFill>
                          <a:effectLst/>
                        </a:rPr>
                        <a:t>2010-2017</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20306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19636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19393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19254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19141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19067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18982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18792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18725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18613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18541</a:t>
                      </a:r>
                    </a:p>
                  </a:txBody>
                  <a:tcPr marL="7620" marR="7620" marT="7620" marB="0">
                    <a:solidFill>
                      <a:schemeClr val="tx1"/>
                    </a:solidFill>
                  </a:tcPr>
                </a:tc>
                <a:extLst>
                  <a:ext uri="{0D108BD9-81ED-4DB2-BD59-A6C34878D82A}">
                    <a16:rowId xmlns:a16="http://schemas.microsoft.com/office/drawing/2014/main" val="2925383263"/>
                  </a:ext>
                </a:extLst>
              </a:tr>
              <a:tr h="188421">
                <a:tc>
                  <a:txBody>
                    <a:bodyPr/>
                    <a:lstStyle/>
                    <a:p>
                      <a:pPr algn="l" fontAlgn="ctr"/>
                      <a:r>
                        <a:rPr lang="en-US" sz="1300" b="1" u="none" strike="noStrike">
                          <a:solidFill>
                            <a:schemeClr val="accent6">
                              <a:lumMod val="75000"/>
                            </a:schemeClr>
                          </a:solidFill>
                          <a:effectLst/>
                        </a:rPr>
                        <a:t>2018-2023</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20600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20079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19831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19620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19424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19285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17746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17380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15961</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9" name="pvalues">
            <a:extLst>
              <a:ext uri="{FF2B5EF4-FFF2-40B4-BE49-F238E27FC236}">
                <a16:creationId xmlns:a16="http://schemas.microsoft.com/office/drawing/2014/main" id="{2BD7747C-24DD-BE72-29BB-DF70E45E57CE}"/>
              </a:ext>
            </a:extLst>
          </p:cNvPr>
          <p:cNvSpPr txBox="1"/>
          <p:nvPr/>
        </p:nvSpPr>
        <p:spPr>
          <a:xfrm>
            <a:off x="6669438" y="3657600"/>
            <a:ext cx="4666621" cy="492443"/>
          </a:xfrm>
          <a:prstGeom prst="rect">
            <a:avLst/>
          </a:prstGeom>
          <a:solidFill>
            <a:schemeClr val="tx1"/>
          </a:solidFill>
          <a:ln>
            <a:solidFill>
              <a:schemeClr val="bg1"/>
            </a:solidFill>
          </a:ln>
        </p:spPr>
        <p:txBody>
          <a:bodyPr wrap="square" rtlCol="0">
            <a:spAutoFit/>
          </a:bodyPr>
          <a:lstStyle/>
          <a:p>
            <a:r>
              <a:rPr lang="en-US" sz="1300" b="1">
                <a:solidFill>
                  <a:schemeClr val="bg2"/>
                </a:solidFill>
              </a:rPr>
              <a:t>All pairwise comparisons were statistically significant at p &lt; 0.0001, except 2010-2017 vs. 2018-2023 (p=0.0818)</a:t>
            </a:r>
          </a:p>
        </p:txBody>
      </p:sp>
      <p:sp>
        <p:nvSpPr>
          <p:cNvPr id="5" name="TextBox 4">
            <a:extLst>
              <a:ext uri="{FF2B5EF4-FFF2-40B4-BE49-F238E27FC236}">
                <a16:creationId xmlns:a16="http://schemas.microsoft.com/office/drawing/2014/main" id="{AE7886B2-89B1-E36C-124C-FA0AC0D83740}"/>
              </a:ext>
            </a:extLst>
          </p:cNvPr>
          <p:cNvSpPr txBox="1"/>
          <p:nvPr/>
        </p:nvSpPr>
        <p:spPr>
          <a:xfrm>
            <a:off x="5977783" y="6233023"/>
            <a:ext cx="1622560" cy="338554"/>
          </a:xfrm>
          <a:prstGeom prst="rect">
            <a:avLst/>
          </a:prstGeom>
          <a:noFill/>
        </p:spPr>
        <p:txBody>
          <a:bodyPr wrap="none" rtlCol="0">
            <a:spAutoFit/>
          </a:bodyPr>
          <a:lstStyle/>
          <a:p>
            <a:r>
              <a:rPr lang="en-US" sz="1600" b="1">
                <a:solidFill>
                  <a:schemeClr val="bg2"/>
                </a:solidFill>
              </a:rPr>
              <a:t>Number at risk</a:t>
            </a:r>
          </a:p>
        </p:txBody>
      </p:sp>
    </p:spTree>
    <p:extLst>
      <p:ext uri="{BB962C8B-B14F-4D97-AF65-F5344CB8AC3E}">
        <p14:creationId xmlns:p14="http://schemas.microsoft.com/office/powerpoint/2010/main" val="204108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2FFF-6940-7991-46B9-476F1000FD8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40ADDF6-9943-26A1-714D-E9BA5BB2AC2D}"/>
              </a:ext>
            </a:extLst>
          </p:cNvPr>
          <p:cNvGraphicFramePr>
            <a:graphicFrameLocks noGrp="1"/>
          </p:cNvGraphicFramePr>
          <p:nvPr>
            <p:ph idx="1"/>
            <p:extLst>
              <p:ext uri="{D42A27DB-BD31-4B8C-83A1-F6EECF244321}">
                <p14:modId xmlns:p14="http://schemas.microsoft.com/office/powerpoint/2010/main" val="1781397665"/>
              </p:ext>
            </p:extLst>
          </p:nvPr>
        </p:nvGraphicFramePr>
        <p:xfrm>
          <a:off x="87682" y="983726"/>
          <a:ext cx="12526028" cy="46279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25A31D6-9399-5C99-6F09-6273AF08DAEF}"/>
              </a:ext>
            </a:extLst>
          </p:cNvPr>
          <p:cNvSpPr txBox="1">
            <a:spLocks/>
          </p:cNvSpPr>
          <p:nvPr/>
        </p:nvSpPr>
        <p:spPr bwMode="auto">
          <a:xfrm>
            <a:off x="1385233" y="159709"/>
            <a:ext cx="106462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Heart Alone Transplants, 1992-2023</a:t>
            </a:r>
            <a:br>
              <a:rPr lang="en-US" sz="3200" kern="0">
                <a:solidFill>
                  <a:srgbClr val="002060"/>
                </a:solidFill>
              </a:rPr>
            </a:br>
            <a:r>
              <a:rPr lang="en-US" sz="3200" kern="0">
                <a:solidFill>
                  <a:srgbClr val="002060"/>
                </a:solidFill>
              </a:rPr>
              <a:t>Kaplan-Meier Survival by Era </a:t>
            </a:r>
            <a:br>
              <a:rPr lang="en-US" sz="3200" kern="0">
                <a:solidFill>
                  <a:srgbClr val="002060"/>
                </a:solidFill>
              </a:rPr>
            </a:br>
            <a:endParaRPr lang="en-US" sz="3200" kern="0">
              <a:solidFill>
                <a:srgbClr val="002060"/>
              </a:solidFill>
            </a:endParaRPr>
          </a:p>
        </p:txBody>
      </p:sp>
      <p:sp>
        <p:nvSpPr>
          <p:cNvPr id="5" name="Rectangle 4">
            <a:extLst>
              <a:ext uri="{FF2B5EF4-FFF2-40B4-BE49-F238E27FC236}">
                <a16:creationId xmlns:a16="http://schemas.microsoft.com/office/drawing/2014/main" id="{21E1D47E-2D30-F538-AA43-8E734CFCFB4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6" name="Table 5">
            <a:extLst>
              <a:ext uri="{FF2B5EF4-FFF2-40B4-BE49-F238E27FC236}">
                <a16:creationId xmlns:a16="http://schemas.microsoft.com/office/drawing/2014/main" id="{F5F9B16D-BAB0-78BB-0E1E-41425C45C3EE}"/>
              </a:ext>
            </a:extLst>
          </p:cNvPr>
          <p:cNvGraphicFramePr>
            <a:graphicFrameLocks noGrp="1"/>
          </p:cNvGraphicFramePr>
          <p:nvPr>
            <p:extLst>
              <p:ext uri="{D42A27DB-BD31-4B8C-83A1-F6EECF244321}">
                <p14:modId xmlns:p14="http://schemas.microsoft.com/office/powerpoint/2010/main" val="2964568458"/>
              </p:ext>
            </p:extLst>
          </p:nvPr>
        </p:nvGraphicFramePr>
        <p:xfrm>
          <a:off x="187890" y="5424855"/>
          <a:ext cx="12425821" cy="823120"/>
        </p:xfrm>
        <a:graphic>
          <a:graphicData uri="http://schemas.openxmlformats.org/drawingml/2006/table">
            <a:tbl>
              <a:tblPr>
                <a:effectLst/>
                <a:tableStyleId>{69C7853C-536D-4A76-A0AE-DD22124D55A5}</a:tableStyleId>
              </a:tblPr>
              <a:tblGrid>
                <a:gridCol w="945709">
                  <a:extLst>
                    <a:ext uri="{9D8B030D-6E8A-4147-A177-3AD203B41FA5}">
                      <a16:colId xmlns:a16="http://schemas.microsoft.com/office/drawing/2014/main" val="317221400"/>
                    </a:ext>
                  </a:extLst>
                </a:gridCol>
                <a:gridCol w="894431">
                  <a:extLst>
                    <a:ext uri="{9D8B030D-6E8A-4147-A177-3AD203B41FA5}">
                      <a16:colId xmlns:a16="http://schemas.microsoft.com/office/drawing/2014/main" val="279950494"/>
                    </a:ext>
                  </a:extLst>
                </a:gridCol>
                <a:gridCol w="894431">
                  <a:extLst>
                    <a:ext uri="{9D8B030D-6E8A-4147-A177-3AD203B41FA5}">
                      <a16:colId xmlns:a16="http://schemas.microsoft.com/office/drawing/2014/main" val="1789990235"/>
                    </a:ext>
                  </a:extLst>
                </a:gridCol>
                <a:gridCol w="956544">
                  <a:extLst>
                    <a:ext uri="{9D8B030D-6E8A-4147-A177-3AD203B41FA5}">
                      <a16:colId xmlns:a16="http://schemas.microsoft.com/office/drawing/2014/main" val="1508922394"/>
                    </a:ext>
                  </a:extLst>
                </a:gridCol>
                <a:gridCol w="807472">
                  <a:extLst>
                    <a:ext uri="{9D8B030D-6E8A-4147-A177-3AD203B41FA5}">
                      <a16:colId xmlns:a16="http://schemas.microsoft.com/office/drawing/2014/main" val="3101902195"/>
                    </a:ext>
                  </a:extLst>
                </a:gridCol>
                <a:gridCol w="968967">
                  <a:extLst>
                    <a:ext uri="{9D8B030D-6E8A-4147-A177-3AD203B41FA5}">
                      <a16:colId xmlns:a16="http://schemas.microsoft.com/office/drawing/2014/main" val="1064153591"/>
                    </a:ext>
                  </a:extLst>
                </a:gridCol>
                <a:gridCol w="981390">
                  <a:extLst>
                    <a:ext uri="{9D8B030D-6E8A-4147-A177-3AD203B41FA5}">
                      <a16:colId xmlns:a16="http://schemas.microsoft.com/office/drawing/2014/main" val="1222942607"/>
                    </a:ext>
                  </a:extLst>
                </a:gridCol>
                <a:gridCol w="869584">
                  <a:extLst>
                    <a:ext uri="{9D8B030D-6E8A-4147-A177-3AD203B41FA5}">
                      <a16:colId xmlns:a16="http://schemas.microsoft.com/office/drawing/2014/main" val="694065554"/>
                    </a:ext>
                  </a:extLst>
                </a:gridCol>
                <a:gridCol w="882008">
                  <a:extLst>
                    <a:ext uri="{9D8B030D-6E8A-4147-A177-3AD203B41FA5}">
                      <a16:colId xmlns:a16="http://schemas.microsoft.com/office/drawing/2014/main" val="2377037578"/>
                    </a:ext>
                  </a:extLst>
                </a:gridCol>
                <a:gridCol w="919276">
                  <a:extLst>
                    <a:ext uri="{9D8B030D-6E8A-4147-A177-3AD203B41FA5}">
                      <a16:colId xmlns:a16="http://schemas.microsoft.com/office/drawing/2014/main" val="2132622560"/>
                    </a:ext>
                  </a:extLst>
                </a:gridCol>
                <a:gridCol w="931698">
                  <a:extLst>
                    <a:ext uri="{9D8B030D-6E8A-4147-A177-3AD203B41FA5}">
                      <a16:colId xmlns:a16="http://schemas.microsoft.com/office/drawing/2014/main" val="477171754"/>
                    </a:ext>
                  </a:extLst>
                </a:gridCol>
                <a:gridCol w="906854">
                  <a:extLst>
                    <a:ext uri="{9D8B030D-6E8A-4147-A177-3AD203B41FA5}">
                      <a16:colId xmlns:a16="http://schemas.microsoft.com/office/drawing/2014/main" val="1074110077"/>
                    </a:ext>
                  </a:extLst>
                </a:gridCol>
                <a:gridCol w="906854">
                  <a:extLst>
                    <a:ext uri="{9D8B030D-6E8A-4147-A177-3AD203B41FA5}">
                      <a16:colId xmlns:a16="http://schemas.microsoft.com/office/drawing/2014/main" val="949714205"/>
                    </a:ext>
                  </a:extLst>
                </a:gridCol>
                <a:gridCol w="560603">
                  <a:extLst>
                    <a:ext uri="{9D8B030D-6E8A-4147-A177-3AD203B41FA5}">
                      <a16:colId xmlns:a16="http://schemas.microsoft.com/office/drawing/2014/main" val="3242607391"/>
                    </a:ext>
                  </a:extLst>
                </a:gridCol>
              </a:tblGrid>
              <a:tr h="205780">
                <a:tc>
                  <a:txBody>
                    <a:bodyPr/>
                    <a:lstStyle/>
                    <a:p>
                      <a:pPr algn="l" fontAlgn="ctr"/>
                      <a:r>
                        <a:rPr lang="en-US" sz="1300" b="1" i="0" u="none" strike="noStrike">
                          <a:solidFill>
                            <a:srgbClr val="00B0F0"/>
                          </a:solidFill>
                          <a:effectLst/>
                          <a:latin typeface="+mn-lt"/>
                        </a:rPr>
                        <a:t>1992-2000</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2629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2305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2249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2223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2181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2161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2124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2113</a:t>
                      </a:r>
                    </a:p>
                  </a:txBody>
                  <a:tcPr marL="7620" marR="7620" marT="7620" marB="0">
                    <a:solidFill>
                      <a:schemeClr val="tx1"/>
                    </a:solidFill>
                  </a:tcPr>
                </a:tc>
                <a:extLst>
                  <a:ext uri="{0D108BD9-81ED-4DB2-BD59-A6C34878D82A}">
                    <a16:rowId xmlns:a16="http://schemas.microsoft.com/office/drawing/2014/main" val="2263289337"/>
                  </a:ext>
                </a:extLst>
              </a:tr>
              <a:tr h="205780">
                <a:tc>
                  <a:txBody>
                    <a:bodyPr/>
                    <a:lstStyle/>
                    <a:p>
                      <a:pPr algn="l" fontAlgn="ctr"/>
                      <a:r>
                        <a:rPr lang="en-US" sz="1300" b="1" u="none" strike="noStrike">
                          <a:solidFill>
                            <a:srgbClr val="33CC33"/>
                          </a:solidFill>
                          <a:effectLst/>
                        </a:rPr>
                        <a:t>2001-2009</a:t>
                      </a:r>
                      <a:endParaRPr lang="en-US" sz="1300" b="1" i="0" u="none" strike="noStrike">
                        <a:solidFill>
                          <a:srgbClr val="33CC33"/>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3057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2901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2802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2754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2713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2684</a:t>
                      </a:r>
                    </a:p>
                  </a:txBody>
                  <a:tcPr marL="7620" marR="7620" marT="7620" marB="0">
                    <a:solidFill>
                      <a:schemeClr val="tx1"/>
                    </a:solidFill>
                  </a:tcPr>
                </a:tc>
                <a:extLst>
                  <a:ext uri="{0D108BD9-81ED-4DB2-BD59-A6C34878D82A}">
                    <a16:rowId xmlns:a16="http://schemas.microsoft.com/office/drawing/2014/main" val="2763635583"/>
                  </a:ext>
                </a:extLst>
              </a:tr>
              <a:tr h="205780">
                <a:tc>
                  <a:txBody>
                    <a:bodyPr/>
                    <a:lstStyle/>
                    <a:p>
                      <a:pPr algn="l" fontAlgn="ctr"/>
                      <a:r>
                        <a:rPr lang="en-US" sz="1300" b="1" u="none" strike="noStrike">
                          <a:solidFill>
                            <a:srgbClr val="FF0000"/>
                          </a:solidFill>
                          <a:effectLst/>
                        </a:rPr>
                        <a:t>2010-2017</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3511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3431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3375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3288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3259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3227</a:t>
                      </a:r>
                    </a:p>
                  </a:txBody>
                  <a:tcPr marL="7620" marR="7620" marT="7620" marB="0">
                    <a:solidFill>
                      <a:schemeClr val="tx1"/>
                    </a:solidFill>
                  </a:tcPr>
                </a:tc>
                <a:extLst>
                  <a:ext uri="{0D108BD9-81ED-4DB2-BD59-A6C34878D82A}">
                    <a16:rowId xmlns:a16="http://schemas.microsoft.com/office/drawing/2014/main" val="2925383263"/>
                  </a:ext>
                </a:extLst>
              </a:tr>
              <a:tr h="205780">
                <a:tc>
                  <a:txBody>
                    <a:bodyPr/>
                    <a:lstStyle/>
                    <a:p>
                      <a:pPr algn="l" fontAlgn="ctr"/>
                      <a:r>
                        <a:rPr lang="en-US" sz="1300" b="1" u="none" strike="noStrike">
                          <a:solidFill>
                            <a:schemeClr val="accent6">
                              <a:lumMod val="75000"/>
                            </a:schemeClr>
                          </a:solidFill>
                          <a:effectLst/>
                        </a:rPr>
                        <a:t>2018-2023</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3125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3074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3011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2979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2903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2707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2677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2644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2499</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7" name="TextBox 6">
            <a:extLst>
              <a:ext uri="{FF2B5EF4-FFF2-40B4-BE49-F238E27FC236}">
                <a16:creationId xmlns:a16="http://schemas.microsoft.com/office/drawing/2014/main" id="{2C4C789B-4F22-F987-A5F3-984E329A4212}"/>
              </a:ext>
            </a:extLst>
          </p:cNvPr>
          <p:cNvSpPr txBox="1"/>
          <p:nvPr/>
        </p:nvSpPr>
        <p:spPr>
          <a:xfrm>
            <a:off x="5539416" y="6247977"/>
            <a:ext cx="1622560" cy="338554"/>
          </a:xfrm>
          <a:prstGeom prst="rect">
            <a:avLst/>
          </a:prstGeom>
          <a:noFill/>
        </p:spPr>
        <p:txBody>
          <a:bodyPr wrap="none" rtlCol="0">
            <a:spAutoFit/>
          </a:bodyPr>
          <a:lstStyle/>
          <a:p>
            <a:r>
              <a:rPr lang="en-US" sz="1600" b="1">
                <a:solidFill>
                  <a:schemeClr val="bg2"/>
                </a:solidFill>
              </a:rPr>
              <a:t>Number at risk</a:t>
            </a:r>
          </a:p>
        </p:txBody>
      </p:sp>
      <p:sp>
        <p:nvSpPr>
          <p:cNvPr id="8" name="TextBox 7">
            <a:extLst>
              <a:ext uri="{FF2B5EF4-FFF2-40B4-BE49-F238E27FC236}">
                <a16:creationId xmlns:a16="http://schemas.microsoft.com/office/drawing/2014/main" id="{69470962-9D68-57D2-CAD8-4CA7C574950D}"/>
              </a:ext>
            </a:extLst>
          </p:cNvPr>
          <p:cNvSpPr txBox="1"/>
          <p:nvPr/>
        </p:nvSpPr>
        <p:spPr>
          <a:xfrm>
            <a:off x="7920235" y="6606291"/>
            <a:ext cx="4358852" cy="430887"/>
          </a:xfrm>
          <a:prstGeom prst="rect">
            <a:avLst/>
          </a:prstGeom>
          <a:noFill/>
        </p:spPr>
        <p:txBody>
          <a:bodyPr wrap="square">
            <a:spAutoFit/>
          </a:bodyPr>
          <a:lstStyle/>
          <a:p>
            <a:r>
              <a:rPr lang="en-US" sz="1100" b="1" u="sng">
                <a:solidFill>
                  <a:srgbClr val="002060"/>
                </a:solidFill>
              </a:rPr>
              <a:t>Note</a:t>
            </a:r>
            <a:r>
              <a:rPr lang="en-US" sz="1100" b="1">
                <a:solidFill>
                  <a:srgbClr val="002060"/>
                </a:solidFill>
              </a:rPr>
              <a:t>: The Y-axis was truncated to better highlight the differences in survival rates.</a:t>
            </a:r>
            <a:endParaRPr lang="en-US" sz="1100"/>
          </a:p>
        </p:txBody>
      </p:sp>
    </p:spTree>
    <p:extLst>
      <p:ext uri="{BB962C8B-B14F-4D97-AF65-F5344CB8AC3E}">
        <p14:creationId xmlns:p14="http://schemas.microsoft.com/office/powerpoint/2010/main" val="123801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8ECA4-980C-110A-AD97-D6E14FA4428D}"/>
              </a:ext>
            </a:extLst>
          </p:cNvPr>
          <p:cNvSpPr txBox="1">
            <a:spLocks/>
          </p:cNvSpPr>
          <p:nvPr/>
        </p:nvSpPr>
        <p:spPr bwMode="auto">
          <a:xfrm>
            <a:off x="2040191" y="3201293"/>
            <a:ext cx="8274269"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1"/>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a:lstStyle>
          <a:p>
            <a:pPr defTabSz="914400">
              <a:spcAft>
                <a:spcPts val="600"/>
              </a:spcAft>
            </a:pPr>
            <a:r>
              <a:rPr lang="en-US" sz="3200" kern="0">
                <a:solidFill>
                  <a:srgbClr val="004F8A"/>
                </a:solidFill>
              </a:rPr>
              <a:t>Multivariable Cox Model</a:t>
            </a:r>
            <a:br>
              <a:rPr lang="en-US" sz="3200" kern="0">
                <a:solidFill>
                  <a:srgbClr val="004F8A"/>
                </a:solidFill>
              </a:rPr>
            </a:br>
            <a:endParaRPr lang="en-US" sz="3200" kern="0">
              <a:solidFill>
                <a:srgbClr val="00B0F0"/>
              </a:solidFill>
            </a:endParaRPr>
          </a:p>
        </p:txBody>
      </p:sp>
      <p:sp>
        <p:nvSpPr>
          <p:cNvPr id="2" name="TextBox 1">
            <a:extLst>
              <a:ext uri="{FF2B5EF4-FFF2-40B4-BE49-F238E27FC236}">
                <a16:creationId xmlns:a16="http://schemas.microsoft.com/office/drawing/2014/main" id="{6A337DF7-0BA0-12AA-D34A-1241A224DEE1}"/>
              </a:ext>
            </a:extLst>
          </p:cNvPr>
          <p:cNvSpPr txBox="1"/>
          <p:nvPr/>
        </p:nvSpPr>
        <p:spPr>
          <a:xfrm>
            <a:off x="1006577" y="2178678"/>
            <a:ext cx="10788445" cy="716030"/>
          </a:xfrm>
          <a:prstGeom prst="rect">
            <a:avLst/>
          </a:prstGeom>
          <a:noFill/>
        </p:spPr>
        <p:txBody>
          <a:bodyPr wrap="square" rtlCol="0">
            <a:spAutoFit/>
          </a:bodyPr>
          <a:lstStyle/>
          <a:p>
            <a:pPr algn="ctr"/>
            <a:r>
              <a:rPr lang="en-US" sz="4053" b="1">
                <a:solidFill>
                  <a:srgbClr val="002060"/>
                </a:solidFill>
              </a:rPr>
              <a:t>ADULT HEART TRANSPLANTATION</a:t>
            </a:r>
            <a:endParaRPr lang="en-US" sz="4053">
              <a:solidFill>
                <a:srgbClr val="002060"/>
              </a:solidFill>
            </a:endParaRPr>
          </a:p>
        </p:txBody>
      </p:sp>
      <p:sp>
        <p:nvSpPr>
          <p:cNvPr id="3" name="Rectangle 2">
            <a:extLst>
              <a:ext uri="{FF2B5EF4-FFF2-40B4-BE49-F238E27FC236}">
                <a16:creationId xmlns:a16="http://schemas.microsoft.com/office/drawing/2014/main" id="{2C9D0912-6CFE-235C-8AAC-AFA3DF713D2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4168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A324-A8D2-1DB9-BFF0-07359FD2424B}"/>
              </a:ext>
            </a:extLst>
          </p:cNvPr>
          <p:cNvSpPr>
            <a:spLocks noGrp="1"/>
          </p:cNvSpPr>
          <p:nvPr>
            <p:ph type="title"/>
          </p:nvPr>
        </p:nvSpPr>
        <p:spPr>
          <a:xfrm>
            <a:off x="698027" y="-198936"/>
            <a:ext cx="11689080" cy="917944"/>
          </a:xfrm>
        </p:spPr>
        <p:txBody>
          <a:bodyPr/>
          <a:lstStyle/>
          <a:p>
            <a:r>
              <a:rPr lang="en-US" sz="3000">
                <a:solidFill>
                  <a:srgbClr val="002060"/>
                </a:solidFill>
              </a:rPr>
              <a:t>Adult Primary Heart Alone Transplants, 2005-2023</a:t>
            </a:r>
            <a:endParaRPr lang="en-US" sz="3000"/>
          </a:p>
        </p:txBody>
      </p:sp>
      <p:sp>
        <p:nvSpPr>
          <p:cNvPr id="5" name="Title 2">
            <a:extLst>
              <a:ext uri="{FF2B5EF4-FFF2-40B4-BE49-F238E27FC236}">
                <a16:creationId xmlns:a16="http://schemas.microsoft.com/office/drawing/2014/main" id="{776896E9-20CA-E9BD-AB6A-C6418FC5B0E4}"/>
              </a:ext>
            </a:extLst>
          </p:cNvPr>
          <p:cNvSpPr txBox="1">
            <a:spLocks/>
          </p:cNvSpPr>
          <p:nvPr/>
        </p:nvSpPr>
        <p:spPr bwMode="auto">
          <a:xfrm>
            <a:off x="698026" y="223708"/>
            <a:ext cx="11480575" cy="10243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kern="0">
                <a:solidFill>
                  <a:srgbClr val="002060"/>
                </a:solidFill>
              </a:rPr>
              <a:t>
</a:t>
            </a:r>
            <a:r>
              <a:rPr lang="en-US" sz="2400" b="1" kern="0">
                <a:solidFill>
                  <a:srgbClr val="002060"/>
                </a:solidFill>
              </a:rPr>
              <a:t>Categorical Risk Factors For One-Year Mortality with 95% Confidence Limits</a:t>
            </a:r>
            <a:r>
              <a:rPr lang="en-US" sz="2000" b="1" kern="0">
                <a:solidFill>
                  <a:srgbClr val="002060"/>
                </a:solidFill>
              </a:rPr>
              <a:t>
</a:t>
            </a:r>
          </a:p>
        </p:txBody>
      </p:sp>
      <p:pic>
        <p:nvPicPr>
          <p:cNvPr id="4" name="Picture 3" descr="A diagram of a graph&#10;&#10;AI-generated content may be incorrect.">
            <a:extLst>
              <a:ext uri="{FF2B5EF4-FFF2-40B4-BE49-F238E27FC236}">
                <a16:creationId xmlns:a16="http://schemas.microsoft.com/office/drawing/2014/main" id="{0F7BD17F-A3A3-168C-FF17-0FC0B7835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1231"/>
            <a:ext cx="12481712" cy="5426831"/>
          </a:xfrm>
          <a:prstGeom prst="rect">
            <a:avLst/>
          </a:prstGeom>
        </p:spPr>
      </p:pic>
      <p:sp>
        <p:nvSpPr>
          <p:cNvPr id="3" name="Rectangle 2">
            <a:extLst>
              <a:ext uri="{FF2B5EF4-FFF2-40B4-BE49-F238E27FC236}">
                <a16:creationId xmlns:a16="http://schemas.microsoft.com/office/drawing/2014/main" id="{99FF8766-9E95-AC0B-8E07-D8F22D3CBE9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3362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1DE4394-EE67-E388-D5AF-DFBCD6748D41}"/>
              </a:ext>
            </a:extLst>
          </p:cNvPr>
          <p:cNvSpPr txBox="1">
            <a:spLocks/>
          </p:cNvSpPr>
          <p:nvPr/>
        </p:nvSpPr>
        <p:spPr bwMode="auto">
          <a:xfrm>
            <a:off x="899371" y="549905"/>
            <a:ext cx="10771832"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a:solidFill>
                  <a:srgbClr val="002060"/>
                </a:solidFill>
              </a:rPr>
              <a:t>
Statistically Significant Continuous Risk Factors for One-Year Mortality
</a:t>
            </a:r>
          </a:p>
        </p:txBody>
      </p:sp>
      <p:sp>
        <p:nvSpPr>
          <p:cNvPr id="6" name="Title 1">
            <a:extLst>
              <a:ext uri="{FF2B5EF4-FFF2-40B4-BE49-F238E27FC236}">
                <a16:creationId xmlns:a16="http://schemas.microsoft.com/office/drawing/2014/main" id="{7F3846A4-7961-9860-C25B-B845AB6E2F71}"/>
              </a:ext>
            </a:extLst>
          </p:cNvPr>
          <p:cNvSpPr>
            <a:spLocks noGrp="1"/>
          </p:cNvSpPr>
          <p:nvPr>
            <p:ph type="title"/>
          </p:nvPr>
        </p:nvSpPr>
        <p:spPr>
          <a:xfrm>
            <a:off x="1267810" y="368462"/>
            <a:ext cx="9753600" cy="1056640"/>
          </a:xfrm>
        </p:spPr>
        <p:txBody>
          <a:bodyPr/>
          <a:lstStyle/>
          <a:p>
            <a:r>
              <a:rPr lang="en-US" sz="2800">
                <a:solidFill>
                  <a:srgbClr val="002060"/>
                </a:solidFill>
              </a:rPr>
              <a:t>Adult Primary Heart Alone </a:t>
            </a:r>
            <a:r>
              <a:rPr lang="en-US" sz="3000">
                <a:solidFill>
                  <a:srgbClr val="002060"/>
                </a:solidFill>
              </a:rPr>
              <a:t>Transplants</a:t>
            </a:r>
            <a:r>
              <a:rPr lang="en-US" sz="2800">
                <a:solidFill>
                  <a:srgbClr val="002060"/>
                </a:solidFill>
              </a:rPr>
              <a:t>, 2005-2023</a:t>
            </a:r>
            <a:r>
              <a:rPr lang="en-US" sz="2560">
                <a:solidFill>
                  <a:srgbClr val="002060"/>
                </a:solidFill>
              </a:rPr>
              <a:t>
</a:t>
            </a:r>
          </a:p>
        </p:txBody>
      </p:sp>
      <p:graphicFrame>
        <p:nvGraphicFramePr>
          <p:cNvPr id="2" name="contTable">
            <a:extLst>
              <a:ext uri="{FF2B5EF4-FFF2-40B4-BE49-F238E27FC236}">
                <a16:creationId xmlns:a16="http://schemas.microsoft.com/office/drawing/2014/main" id="{84D6E226-00DE-E606-966E-E7AA13320EE5}"/>
              </a:ext>
            </a:extLst>
          </p:cNvPr>
          <p:cNvGraphicFramePr>
            <a:graphicFrameLocks/>
          </p:cNvGraphicFramePr>
          <p:nvPr>
            <p:extLst>
              <p:ext uri="{D42A27DB-BD31-4B8C-83A1-F6EECF244321}">
                <p14:modId xmlns:p14="http://schemas.microsoft.com/office/powerpoint/2010/main" val="2994198521"/>
              </p:ext>
            </p:extLst>
          </p:nvPr>
        </p:nvGraphicFramePr>
        <p:xfrm>
          <a:off x="1904999" y="1166478"/>
          <a:ext cx="8479222" cy="4937761"/>
        </p:xfrm>
        <a:graphic>
          <a:graphicData uri="http://schemas.openxmlformats.org/drawingml/2006/table">
            <a:tbl>
              <a:tblPr firstRow="1" bandRow="1">
                <a:tableStyleId>{2D5ABB26-0587-4C30-8999-92F81FD0307C}</a:tableStyleId>
              </a:tblPr>
              <a:tblGrid>
                <a:gridCol w="8479222">
                  <a:extLst>
                    <a:ext uri="{9D8B030D-6E8A-4147-A177-3AD203B41FA5}">
                      <a16:colId xmlns:a16="http://schemas.microsoft.com/office/drawing/2014/main" val="3282298964"/>
                    </a:ext>
                  </a:extLst>
                </a:gridCol>
              </a:tblGrid>
              <a:tr h="618241">
                <a:tc>
                  <a:txBody>
                    <a:bodyPr/>
                    <a:lstStyle/>
                    <a:p>
                      <a:pPr algn="ctr"/>
                      <a:r>
                        <a:rPr lang="en-US" sz="2000" b="1" i="1">
                          <a:solidFill>
                            <a:srgbClr val="0070C0"/>
                          </a:solidFill>
                          <a:latin typeface="+mj-lt"/>
                        </a:rPr>
                        <a:t>Continuous Factors (see figures)</a:t>
                      </a:r>
                    </a:p>
                  </a:txBody>
                  <a:tcPr/>
                </a:tc>
                <a:extLst>
                  <a:ext uri="{0D108BD9-81ED-4DB2-BD59-A6C34878D82A}">
                    <a16:rowId xmlns:a16="http://schemas.microsoft.com/office/drawing/2014/main" val="113061413"/>
                  </a:ext>
                </a:extLst>
              </a:tr>
              <a:tr h="618241">
                <a:tc>
                  <a:txBody>
                    <a:bodyPr/>
                    <a:lstStyle/>
                    <a:p>
                      <a:pPr algn="ctr"/>
                      <a:r>
                        <a:rPr lang="en-US" sz="2000">
                          <a:solidFill>
                            <a:schemeClr val="bg2"/>
                          </a:solidFill>
                          <a:effectLst/>
                          <a:latin typeface="+mj-lt"/>
                        </a:rPr>
                        <a:t>Recipient age (years)</a:t>
                      </a:r>
                      <a:endParaRPr lang="en-US" sz="2000">
                        <a:solidFill>
                          <a:schemeClr val="bg2"/>
                        </a:solidFill>
                        <a:latin typeface="+mj-lt"/>
                      </a:endParaRPr>
                    </a:p>
                  </a:txBody>
                  <a:tcPr/>
                </a:tc>
                <a:extLst>
                  <a:ext uri="{0D108BD9-81ED-4DB2-BD59-A6C34878D82A}">
                    <a16:rowId xmlns:a16="http://schemas.microsoft.com/office/drawing/2014/main" val="1570479825"/>
                  </a:ext>
                </a:extLst>
              </a:tr>
              <a:tr h="618241">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sz="2000">
                          <a:solidFill>
                            <a:schemeClr val="bg2"/>
                          </a:solidFill>
                          <a:effectLst/>
                          <a:latin typeface="+mj-lt"/>
                        </a:rPr>
                        <a:t>Recipient eGFR (mL/min/1.73 m²)</a:t>
                      </a:r>
                      <a:endParaRPr lang="en-US" sz="2000">
                        <a:solidFill>
                          <a:schemeClr val="bg2"/>
                        </a:solidFill>
                        <a:latin typeface="+mj-lt"/>
                      </a:endParaRPr>
                    </a:p>
                  </a:txBody>
                  <a:tcPr/>
                </a:tc>
                <a:extLst>
                  <a:ext uri="{0D108BD9-81ED-4DB2-BD59-A6C34878D82A}">
                    <a16:rowId xmlns:a16="http://schemas.microsoft.com/office/drawing/2014/main" val="1352203219"/>
                  </a:ext>
                </a:extLst>
              </a:tr>
              <a:tr h="618241">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sz="2000">
                          <a:solidFill>
                            <a:schemeClr val="bg2"/>
                          </a:solidFill>
                          <a:latin typeface="+mj-lt"/>
                        </a:rPr>
                        <a:t>Recipient bilirubin (mg/dL) </a:t>
                      </a:r>
                    </a:p>
                  </a:txBody>
                  <a:tcPr/>
                </a:tc>
                <a:extLst>
                  <a:ext uri="{0D108BD9-81ED-4DB2-BD59-A6C34878D82A}">
                    <a16:rowId xmlns:a16="http://schemas.microsoft.com/office/drawing/2014/main" val="1143985523"/>
                  </a:ext>
                </a:extLst>
              </a:tr>
              <a:tr h="573149">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sz="2000">
                          <a:solidFill>
                            <a:schemeClr val="bg2"/>
                          </a:solidFill>
                          <a:latin typeface="+mj-lt"/>
                        </a:rPr>
                        <a:t>PVR (Wood units)</a:t>
                      </a:r>
                    </a:p>
                  </a:txBody>
                  <a:tcPr/>
                </a:tc>
                <a:extLst>
                  <a:ext uri="{0D108BD9-81ED-4DB2-BD59-A6C34878D82A}">
                    <a16:rowId xmlns:a16="http://schemas.microsoft.com/office/drawing/2014/main" val="1705226216"/>
                  </a:ext>
                </a:extLst>
              </a:tr>
              <a:tr h="618241">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sz="2000">
                          <a:solidFill>
                            <a:schemeClr val="bg2"/>
                          </a:solidFill>
                          <a:latin typeface="+mj-lt"/>
                        </a:rPr>
                        <a:t>Donor age (years) </a:t>
                      </a:r>
                    </a:p>
                  </a:txBody>
                  <a:tcPr/>
                </a:tc>
                <a:extLst>
                  <a:ext uri="{0D108BD9-81ED-4DB2-BD59-A6C34878D82A}">
                    <a16:rowId xmlns:a16="http://schemas.microsoft.com/office/drawing/2014/main" val="1620485292"/>
                  </a:ext>
                </a:extLst>
              </a:tr>
              <a:tr h="618241">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sz="2000" kern="1200">
                          <a:solidFill>
                            <a:schemeClr val="bg2"/>
                          </a:solidFill>
                          <a:latin typeface="+mn-lt"/>
                          <a:ea typeface="+mn-ea"/>
                          <a:cs typeface="+mn-cs"/>
                        </a:rPr>
                        <a:t>Organ preservation time (hours)</a:t>
                      </a:r>
                    </a:p>
                  </a:txBody>
                  <a:tcPr/>
                </a:tc>
                <a:extLst>
                  <a:ext uri="{0D108BD9-81ED-4DB2-BD59-A6C34878D82A}">
                    <a16:rowId xmlns:a16="http://schemas.microsoft.com/office/drawing/2014/main" val="2520749942"/>
                  </a:ext>
                </a:extLst>
              </a:tr>
              <a:tr h="655166">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endParaRPr lang="en-US" sz="2000">
                        <a:solidFill>
                          <a:schemeClr val="bg2"/>
                        </a:solidFill>
                        <a:latin typeface="+mj-lt"/>
                      </a:endParaRPr>
                    </a:p>
                  </a:txBody>
                  <a:tcPr/>
                </a:tc>
                <a:extLst>
                  <a:ext uri="{0D108BD9-81ED-4DB2-BD59-A6C34878D82A}">
                    <a16:rowId xmlns:a16="http://schemas.microsoft.com/office/drawing/2014/main" val="1176541171"/>
                  </a:ext>
                </a:extLst>
              </a:tr>
            </a:tbl>
          </a:graphicData>
        </a:graphic>
      </p:graphicFrame>
      <p:sp>
        <p:nvSpPr>
          <p:cNvPr id="3" name="Rectangle 2">
            <a:extLst>
              <a:ext uri="{FF2B5EF4-FFF2-40B4-BE49-F238E27FC236}">
                <a16:creationId xmlns:a16="http://schemas.microsoft.com/office/drawing/2014/main" id="{354C30AF-20D6-DB0B-86A0-6CDBA3BAAFF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77806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p:cNvSpPr txBox="1">
            <a:spLocks/>
          </p:cNvSpPr>
          <p:nvPr/>
        </p:nvSpPr>
        <p:spPr bwMode="auto">
          <a:xfrm>
            <a:off x="1562100" y="770162"/>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Recipient age (years) 
</a:t>
            </a:r>
          </a:p>
        </p:txBody>
      </p:sp>
      <p:sp>
        <p:nvSpPr>
          <p:cNvPr id="16" name="Title 2"/>
          <p:cNvSpPr txBox="1">
            <a:spLocks/>
          </p:cNvSpPr>
          <p:nvPr/>
        </p:nvSpPr>
        <p:spPr bwMode="auto">
          <a:xfrm>
            <a:off x="1491342" y="486255"/>
            <a:ext cx="9824358"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300" kern="0">
                <a:solidFill>
                  <a:srgbClr val="002060"/>
                </a:solidFill>
              </a:rPr>
              <a:t>
</a:t>
            </a:r>
            <a:r>
              <a:rPr lang="en-US" sz="2100" kern="0">
                <a:solidFill>
                  <a:srgbClr val="002060"/>
                </a:solidFill>
              </a:rPr>
              <a:t>Statistically Significant Continuous Risk Factors For One-Year Mortality with 95% Confidence Limits
</a:t>
            </a:r>
            <a:r>
              <a:rPr lang="en-US" sz="2300" kern="0">
                <a:solidFill>
                  <a:srgbClr val="002060"/>
                </a:solidFill>
              </a:rPr>
              <a:t>
</a:t>
            </a:r>
          </a:p>
        </p:txBody>
      </p:sp>
      <p:sp>
        <p:nvSpPr>
          <p:cNvPr id="2" name="Title 1"/>
          <p:cNvSpPr>
            <a:spLocks noGrp="1"/>
          </p:cNvSpPr>
          <p:nvPr>
            <p:ph type="title"/>
          </p:nvPr>
        </p:nvSpPr>
        <p:spPr>
          <a:xfrm>
            <a:off x="1690636" y="-42746"/>
            <a:ext cx="9753600" cy="1056640"/>
          </a:xfrm>
        </p:spPr>
        <p:txBody>
          <a:bodyPr/>
          <a:lstStyle/>
          <a:p>
            <a:r>
              <a:rPr lang="en-US" sz="3000">
                <a:solidFill>
                  <a:srgbClr val="002060"/>
                </a:solidFill>
              </a:rPr>
              <a:t>Adult Primary Heart Alone Transplants, 2005-2023
</a:t>
            </a:r>
          </a:p>
        </p:txBody>
      </p:sp>
      <p:graphicFrame>
        <p:nvGraphicFramePr>
          <p:cNvPr id="3" name="chart">
            <a:extLst>
              <a:ext uri="{FF2B5EF4-FFF2-40B4-BE49-F238E27FC236}">
                <a16:creationId xmlns:a16="http://schemas.microsoft.com/office/drawing/2014/main" id="{0D4EEAFD-6168-3311-9697-CF4F6CDC70E9}"/>
              </a:ext>
            </a:extLst>
          </p:cNvPr>
          <p:cNvGraphicFramePr>
            <a:graphicFrameLocks/>
          </p:cNvGraphicFramePr>
          <p:nvPr>
            <p:extLst>
              <p:ext uri="{D42A27DB-BD31-4B8C-83A1-F6EECF244321}">
                <p14:modId xmlns:p14="http://schemas.microsoft.com/office/powerpoint/2010/main" val="395558835"/>
              </p:ext>
            </p:extLst>
          </p:nvPr>
        </p:nvGraphicFramePr>
        <p:xfrm>
          <a:off x="1195754" y="1420348"/>
          <a:ext cx="10158046" cy="52126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A11AB67-4F94-86D3-1D1F-EB0EC4BEEFD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15639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0D4EEAFD-6168-3311-9697-CF4F6CDC70E9}"/>
              </a:ext>
            </a:extLst>
          </p:cNvPr>
          <p:cNvGraphicFramePr>
            <a:graphicFrameLocks/>
          </p:cNvGraphicFramePr>
          <p:nvPr>
            <p:extLst>
              <p:ext uri="{D42A27DB-BD31-4B8C-83A1-F6EECF244321}">
                <p14:modId xmlns:p14="http://schemas.microsoft.com/office/powerpoint/2010/main" val="1289026236"/>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5602124" y="18430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Recipient eGFR (mL/min/1.73</a:t>
            </a:r>
            <a:r>
              <a:rPr lang="en-US" sz="2400" b="1" i="0" u="none" strike="noStrike" kern="1200" baseline="0">
                <a:solidFill>
                  <a:srgbClr val="0070C0"/>
                </a:solidFill>
              </a:rPr>
              <a:t>m</a:t>
            </a:r>
            <a:r>
              <a:rPr lang="en-US" sz="2400" b="1" i="0" u="none" strike="noStrike" kern="1200" baseline="30000">
                <a:solidFill>
                  <a:srgbClr val="0070C0"/>
                </a:solidFill>
              </a:rPr>
              <a:t>2</a:t>
            </a:r>
            <a:r>
              <a:rPr lang="en-US" sz="2133" kern="0">
                <a:solidFill>
                  <a:srgbClr val="0070C0"/>
                </a:solidFill>
              </a:rPr>
              <a:t>) 
</a:t>
            </a:r>
          </a:p>
        </p:txBody>
      </p:sp>
      <p:sp>
        <p:nvSpPr>
          <p:cNvPr id="16" name="Title 2"/>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One-Year Mortality with 95% Confidence Limits
</a:t>
            </a:r>
          </a:p>
        </p:txBody>
      </p:sp>
      <p:sp>
        <p:nvSpPr>
          <p:cNvPr id="2" name="Title 1"/>
          <p:cNvSpPr>
            <a:spLocks noGrp="1"/>
          </p:cNvSpPr>
          <p:nvPr>
            <p:ph type="title"/>
          </p:nvPr>
        </p:nvSpPr>
        <p:spPr>
          <a:xfrm>
            <a:off x="1600200" y="19493"/>
            <a:ext cx="9753600" cy="1056640"/>
          </a:xfrm>
        </p:spPr>
        <p:txBody>
          <a:bodyPr/>
          <a:lstStyle/>
          <a:p>
            <a:r>
              <a:rPr lang="en-US" sz="3000">
                <a:solidFill>
                  <a:srgbClr val="002060"/>
                </a:solidFill>
              </a:rPr>
              <a:t>Adult Primary Heart Alone Transplants, 2005-2023
</a:t>
            </a:r>
          </a:p>
        </p:txBody>
      </p:sp>
      <p:sp>
        <p:nvSpPr>
          <p:cNvPr id="4" name="Rectangle 3">
            <a:extLst>
              <a:ext uri="{FF2B5EF4-FFF2-40B4-BE49-F238E27FC236}">
                <a16:creationId xmlns:a16="http://schemas.microsoft.com/office/drawing/2014/main" id="{63A370C2-3D5B-512B-5725-D37D45D9962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269600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5691-98F6-300A-62A8-3378899A672B}"/>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B3E2FC22-8A3C-3749-684E-1BB85EC4505C}"/>
              </a:ext>
            </a:extLst>
          </p:cNvPr>
          <p:cNvGraphicFramePr>
            <a:graphicFrameLocks/>
          </p:cNvGraphicFramePr>
          <p:nvPr>
            <p:extLst>
              <p:ext uri="{D42A27DB-BD31-4B8C-83A1-F6EECF244321}">
                <p14:modId xmlns:p14="http://schemas.microsoft.com/office/powerpoint/2010/main" val="350407971"/>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4EE8CBD9-B8C9-929B-C583-498419601244}"/>
              </a:ext>
            </a:extLst>
          </p:cNvPr>
          <p:cNvSpPr txBox="1"/>
          <p:nvPr/>
        </p:nvSpPr>
        <p:spPr>
          <a:xfrm>
            <a:off x="5425440" y="19119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13F6DF98-3AE4-DD56-A7CE-3498D842AF9A}"/>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351C038B-2BA1-CE29-05C6-090C084FEF84}"/>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Recipient bilirubin (mg/dL)
</a:t>
            </a:r>
          </a:p>
        </p:txBody>
      </p:sp>
      <p:sp>
        <p:nvSpPr>
          <p:cNvPr id="16" name="Title 2">
            <a:extLst>
              <a:ext uri="{FF2B5EF4-FFF2-40B4-BE49-F238E27FC236}">
                <a16:creationId xmlns:a16="http://schemas.microsoft.com/office/drawing/2014/main" id="{EDC699D9-E03E-2099-DC75-9074E85FCA59}"/>
              </a:ext>
            </a:extLst>
          </p:cNvPr>
          <p:cNvSpPr txBox="1">
            <a:spLocks/>
          </p:cNvSpPr>
          <p:nvPr/>
        </p:nvSpPr>
        <p:spPr bwMode="auto">
          <a:xfrm>
            <a:off x="1299587" y="472996"/>
            <a:ext cx="10202426"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659DB415-FE3F-8B79-3A12-E53006DB18F5}"/>
              </a:ext>
            </a:extLst>
          </p:cNvPr>
          <p:cNvSpPr>
            <a:spLocks noGrp="1"/>
          </p:cNvSpPr>
          <p:nvPr>
            <p:ph type="title"/>
          </p:nvPr>
        </p:nvSpPr>
        <p:spPr>
          <a:xfrm>
            <a:off x="1632857" y="-19300"/>
            <a:ext cx="9753600" cy="1056640"/>
          </a:xfrm>
        </p:spPr>
        <p:txBody>
          <a:bodyPr/>
          <a:lstStyle/>
          <a:p>
            <a:r>
              <a:rPr lang="en-US" sz="3000">
                <a:solidFill>
                  <a:srgbClr val="002060"/>
                </a:solidFill>
              </a:rPr>
              <a:t>Adult Primary Heart Alone Transplants, 2005-2023
</a:t>
            </a:r>
          </a:p>
        </p:txBody>
      </p:sp>
      <p:sp>
        <p:nvSpPr>
          <p:cNvPr id="4" name="Rectangle 3">
            <a:extLst>
              <a:ext uri="{FF2B5EF4-FFF2-40B4-BE49-F238E27FC236}">
                <a16:creationId xmlns:a16="http://schemas.microsoft.com/office/drawing/2014/main" id="{07614EDA-A536-8C56-E9B3-61E388AA967F}"/>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9163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B732A-7D10-010F-050F-096FC98BC48C}"/>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4F8E8104-5C7B-81F0-4D6E-1C5AC68C3D20}"/>
              </a:ext>
            </a:extLst>
          </p:cNvPr>
          <p:cNvGraphicFramePr>
            <a:graphicFrameLocks/>
          </p:cNvGraphicFramePr>
          <p:nvPr>
            <p:extLst>
              <p:ext uri="{D42A27DB-BD31-4B8C-83A1-F6EECF244321}">
                <p14:modId xmlns:p14="http://schemas.microsoft.com/office/powerpoint/2010/main" val="93653938"/>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ABFB34DD-4C1E-4556-495C-F0D248363ECE}"/>
              </a:ext>
            </a:extLst>
          </p:cNvPr>
          <p:cNvSpPr txBox="1"/>
          <p:nvPr/>
        </p:nvSpPr>
        <p:spPr>
          <a:xfrm>
            <a:off x="5425440" y="19119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CE2E59D6-6B7C-2272-23CE-26A0C3D8AA56}"/>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08290900-C98D-622D-77CF-253DA67EE638}"/>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PVR (Wood units) 
</a:t>
            </a:r>
          </a:p>
        </p:txBody>
      </p:sp>
      <p:sp>
        <p:nvSpPr>
          <p:cNvPr id="16" name="Title 2">
            <a:extLst>
              <a:ext uri="{FF2B5EF4-FFF2-40B4-BE49-F238E27FC236}">
                <a16:creationId xmlns:a16="http://schemas.microsoft.com/office/drawing/2014/main" id="{CC30374B-C273-EF8E-1C89-9D4D1FDECD4D}"/>
              </a:ext>
            </a:extLst>
          </p:cNvPr>
          <p:cNvSpPr txBox="1">
            <a:spLocks/>
          </p:cNvSpPr>
          <p:nvPr/>
        </p:nvSpPr>
        <p:spPr bwMode="auto">
          <a:xfrm>
            <a:off x="1694392" y="453082"/>
            <a:ext cx="10272765"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2937A6C2-C15E-4A84-936E-273C84B730FB}"/>
              </a:ext>
            </a:extLst>
          </p:cNvPr>
          <p:cNvSpPr>
            <a:spLocks noGrp="1"/>
          </p:cNvSpPr>
          <p:nvPr>
            <p:ph type="title"/>
          </p:nvPr>
        </p:nvSpPr>
        <p:spPr>
          <a:xfrm>
            <a:off x="1868779" y="-65735"/>
            <a:ext cx="9753600" cy="1056640"/>
          </a:xfrm>
        </p:spPr>
        <p:txBody>
          <a:bodyPr/>
          <a:lstStyle/>
          <a:p>
            <a:r>
              <a:rPr lang="en-US" sz="3000">
                <a:solidFill>
                  <a:srgbClr val="002060"/>
                </a:solidFill>
              </a:rPr>
              <a:t>Adult Primary Heart Alone Transplants, 2005-2023
</a:t>
            </a:r>
          </a:p>
        </p:txBody>
      </p:sp>
      <p:sp>
        <p:nvSpPr>
          <p:cNvPr id="4" name="Rectangle 3">
            <a:extLst>
              <a:ext uri="{FF2B5EF4-FFF2-40B4-BE49-F238E27FC236}">
                <a16:creationId xmlns:a16="http://schemas.microsoft.com/office/drawing/2014/main" id="{66044241-9705-A7D2-0CCD-CAD0EDB746F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99266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47135" y="325121"/>
            <a:ext cx="10230465" cy="683264"/>
          </a:xfrm>
          <a:prstGeom prst="rect">
            <a:avLst/>
          </a:prstGeom>
          <a:noFill/>
        </p:spPr>
        <p:txBody>
          <a:bodyPr wrap="square" rtlCol="0">
            <a:spAutoFit/>
          </a:bodyPr>
          <a:lstStyle/>
          <a:p>
            <a:pPr algn="ctr"/>
            <a:r>
              <a:rPr lang="en-US" sz="3840" b="1">
                <a:solidFill>
                  <a:srgbClr val="002060"/>
                </a:solidFill>
              </a:rPr>
              <a:t>TTX REGISTRY STEERING COMMITTEE</a:t>
            </a:r>
            <a:endParaRPr lang="en-US" sz="3840">
              <a:solidFill>
                <a:srgbClr val="002060"/>
              </a:solidFill>
            </a:endParaRPr>
          </a:p>
        </p:txBody>
      </p:sp>
      <p:sp>
        <p:nvSpPr>
          <p:cNvPr id="7" name="TextBox 6"/>
          <p:cNvSpPr txBox="1"/>
          <p:nvPr/>
        </p:nvSpPr>
        <p:spPr>
          <a:xfrm>
            <a:off x="634182" y="1064065"/>
            <a:ext cx="11769212" cy="3926972"/>
          </a:xfrm>
          <a:prstGeom prst="rect">
            <a:avLst/>
          </a:prstGeom>
          <a:noFill/>
        </p:spPr>
        <p:txBody>
          <a:bodyPr wrap="square" lIns="0" rIns="0" rtlCol="0">
            <a:spAutoFit/>
          </a:bodyPr>
          <a:lstStyle/>
          <a:p>
            <a:pPr>
              <a:lnSpc>
                <a:spcPct val="151000"/>
              </a:lnSpc>
            </a:pPr>
            <a:r>
              <a:rPr lang="en-US" sz="2400" b="1">
                <a:solidFill>
                  <a:srgbClr val="002060"/>
                </a:solidFill>
              </a:rPr>
              <a:t>Rebecca Cogswell – </a:t>
            </a:r>
            <a:r>
              <a:rPr lang="en-US" sz="2400" b="1">
                <a:solidFill>
                  <a:srgbClr val="0070C0"/>
                </a:solidFill>
              </a:rPr>
              <a:t>Medical Director/Chair</a:t>
            </a:r>
          </a:p>
          <a:p>
            <a:pPr>
              <a:lnSpc>
                <a:spcPct val="151000"/>
              </a:lnSpc>
            </a:pPr>
            <a:r>
              <a:rPr lang="en-US" sz="2400" b="1">
                <a:solidFill>
                  <a:srgbClr val="00004C"/>
                </a:solidFill>
              </a:rPr>
              <a:t>Göran Dellgren</a:t>
            </a:r>
            <a:r>
              <a:rPr lang="en-US" sz="2400" b="1">
                <a:solidFill>
                  <a:srgbClr val="0070C0"/>
                </a:solidFill>
              </a:rPr>
              <a:t> – Vice Chair</a:t>
            </a:r>
          </a:p>
          <a:p>
            <a:pPr>
              <a:lnSpc>
                <a:spcPct val="151000"/>
              </a:lnSpc>
            </a:pPr>
            <a:r>
              <a:rPr lang="en-US" sz="2400" b="1">
                <a:solidFill>
                  <a:srgbClr val="002060"/>
                </a:solidFill>
              </a:rPr>
              <a:t>Michael Perch – </a:t>
            </a:r>
            <a:r>
              <a:rPr lang="en-US" sz="2400" b="1">
                <a:solidFill>
                  <a:srgbClr val="0070C0"/>
                </a:solidFill>
              </a:rPr>
              <a:t>Associate Dir. for Lung/Heart-Lung Transplantation</a:t>
            </a:r>
          </a:p>
          <a:p>
            <a:pPr>
              <a:lnSpc>
                <a:spcPct val="151000"/>
              </a:lnSpc>
            </a:pPr>
            <a:r>
              <a:rPr lang="en-US" sz="2400" b="1">
                <a:solidFill>
                  <a:srgbClr val="002060"/>
                </a:solidFill>
              </a:rPr>
              <a:t>Eileen Hsich – </a:t>
            </a:r>
            <a:r>
              <a:rPr lang="en-US" sz="2400" b="1">
                <a:solidFill>
                  <a:srgbClr val="0070C0"/>
                </a:solidFill>
              </a:rPr>
              <a:t>Associate Dir. for Heart Transplantation</a:t>
            </a:r>
          </a:p>
          <a:p>
            <a:pPr>
              <a:lnSpc>
                <a:spcPct val="151000"/>
              </a:lnSpc>
            </a:pPr>
            <a:r>
              <a:rPr lang="en-US" sz="2400" b="1">
                <a:solidFill>
                  <a:srgbClr val="002060"/>
                </a:solidFill>
              </a:rPr>
              <a:t>TP Singh – </a:t>
            </a:r>
            <a:r>
              <a:rPr lang="en-US" sz="2400" b="1">
                <a:solidFill>
                  <a:srgbClr val="0070C0"/>
                </a:solidFill>
              </a:rPr>
              <a:t>Associate Dir. for Pediatric Heart Transplantation</a:t>
            </a:r>
          </a:p>
          <a:p>
            <a:pPr>
              <a:lnSpc>
                <a:spcPct val="151000"/>
              </a:lnSpc>
            </a:pPr>
            <a:r>
              <a:rPr lang="en-US" sz="2400" b="1">
                <a:solidFill>
                  <a:srgbClr val="002060"/>
                </a:solidFill>
              </a:rPr>
              <a:t>Don Hayes – </a:t>
            </a:r>
            <a:r>
              <a:rPr lang="en-US" sz="2400" b="1">
                <a:solidFill>
                  <a:srgbClr val="0070C0"/>
                </a:solidFill>
              </a:rPr>
              <a:t>Associate Dir. for Pediatric Lung/Heart-Lung Transplantation</a:t>
            </a:r>
          </a:p>
          <a:p>
            <a:pPr>
              <a:lnSpc>
                <a:spcPct val="151000"/>
              </a:lnSpc>
            </a:pPr>
            <a:r>
              <a:rPr lang="en-US" sz="2400" b="1">
                <a:solidFill>
                  <a:srgbClr val="002060"/>
                </a:solidFill>
              </a:rPr>
              <a:t>Wida Cherikh – </a:t>
            </a:r>
            <a:r>
              <a:rPr lang="en-US" sz="2400" b="1">
                <a:solidFill>
                  <a:srgbClr val="0070C0"/>
                </a:solidFill>
              </a:rPr>
              <a:t>Biostatistician</a:t>
            </a:r>
          </a:p>
        </p:txBody>
      </p:sp>
      <p:sp>
        <p:nvSpPr>
          <p:cNvPr id="2" name="Rectangle 1">
            <a:extLst>
              <a:ext uri="{FF2B5EF4-FFF2-40B4-BE49-F238E27FC236}">
                <a16:creationId xmlns:a16="http://schemas.microsoft.com/office/drawing/2014/main" id="{FB7B7730-FED4-F0FF-9BFB-D34304A0728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95607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34EB-9B0C-2859-E8F7-0964724AB688}"/>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04C0063E-5EBC-DFB2-6037-D7C0B76E7C94}"/>
              </a:ext>
            </a:extLst>
          </p:cNvPr>
          <p:cNvGraphicFramePr>
            <a:graphicFrameLocks/>
          </p:cNvGraphicFramePr>
          <p:nvPr>
            <p:extLst>
              <p:ext uri="{D42A27DB-BD31-4B8C-83A1-F6EECF244321}">
                <p14:modId xmlns:p14="http://schemas.microsoft.com/office/powerpoint/2010/main" val="2669468905"/>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4">
            <a:extLst>
              <a:ext uri="{FF2B5EF4-FFF2-40B4-BE49-F238E27FC236}">
                <a16:creationId xmlns:a16="http://schemas.microsoft.com/office/drawing/2014/main" id="{710EAA4D-E498-C958-406F-2E9D20D2628D}"/>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D630F9E6-5874-D6BE-156E-8986073E366B}"/>
              </a:ext>
            </a:extLst>
          </p:cNvPr>
          <p:cNvSpPr txBox="1">
            <a:spLocks/>
          </p:cNvSpPr>
          <p:nvPr/>
        </p:nvSpPr>
        <p:spPr bwMode="auto">
          <a:xfrm>
            <a:off x="1524000" y="776823"/>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Donor age (years)
</a:t>
            </a:r>
          </a:p>
        </p:txBody>
      </p:sp>
      <p:sp>
        <p:nvSpPr>
          <p:cNvPr id="16" name="Title 2">
            <a:extLst>
              <a:ext uri="{FF2B5EF4-FFF2-40B4-BE49-F238E27FC236}">
                <a16:creationId xmlns:a16="http://schemas.microsoft.com/office/drawing/2014/main" id="{24F91417-B21D-08BD-0780-B37247FDAD0F}"/>
              </a:ext>
            </a:extLst>
          </p:cNvPr>
          <p:cNvSpPr txBox="1">
            <a:spLocks/>
          </p:cNvSpPr>
          <p:nvPr/>
        </p:nvSpPr>
        <p:spPr bwMode="auto">
          <a:xfrm>
            <a:off x="1524000" y="509020"/>
            <a:ext cx="10534022"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11F531D2-A23A-BDDC-3672-9791C29FB6C6}"/>
              </a:ext>
            </a:extLst>
          </p:cNvPr>
          <p:cNvSpPr>
            <a:spLocks noGrp="1"/>
          </p:cNvSpPr>
          <p:nvPr>
            <p:ph type="title"/>
          </p:nvPr>
        </p:nvSpPr>
        <p:spPr>
          <a:xfrm>
            <a:off x="1865643" y="-19300"/>
            <a:ext cx="9753600" cy="1056640"/>
          </a:xfrm>
        </p:spPr>
        <p:txBody>
          <a:bodyPr/>
          <a:lstStyle/>
          <a:p>
            <a:r>
              <a:rPr lang="en-US" sz="3000">
                <a:solidFill>
                  <a:srgbClr val="002060"/>
                </a:solidFill>
              </a:rPr>
              <a:t>Adult Primary Heart Alone Transplants, 2005-2023
</a:t>
            </a:r>
          </a:p>
        </p:txBody>
      </p:sp>
      <p:sp>
        <p:nvSpPr>
          <p:cNvPr id="4" name="Rectangle 3">
            <a:extLst>
              <a:ext uri="{FF2B5EF4-FFF2-40B4-BE49-F238E27FC236}">
                <a16:creationId xmlns:a16="http://schemas.microsoft.com/office/drawing/2014/main" id="{D9326AFB-E80C-83F0-529C-1E6FC64F3ED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058425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0D4EEAFD-6168-3311-9697-CF4F6CDC70E9}"/>
              </a:ext>
            </a:extLst>
          </p:cNvPr>
          <p:cNvGraphicFramePr>
            <a:graphicFrameLocks/>
          </p:cNvGraphicFramePr>
          <p:nvPr>
            <p:extLst>
              <p:ext uri="{D42A27DB-BD31-4B8C-83A1-F6EECF244321}">
                <p14:modId xmlns:p14="http://schemas.microsoft.com/office/powerpoint/2010/main" val="347255346"/>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5425440" y="19119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p:cNvSpPr txBox="1">
            <a:spLocks/>
          </p:cNvSpPr>
          <p:nvPr/>
        </p:nvSpPr>
        <p:spPr bwMode="auto">
          <a:xfrm>
            <a:off x="1578429" y="7471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Organ preservation time (hours) 
</a:t>
            </a:r>
          </a:p>
        </p:txBody>
      </p:sp>
      <p:sp>
        <p:nvSpPr>
          <p:cNvPr id="16" name="Title 2"/>
          <p:cNvSpPr txBox="1">
            <a:spLocks/>
          </p:cNvSpPr>
          <p:nvPr/>
        </p:nvSpPr>
        <p:spPr bwMode="auto">
          <a:xfrm>
            <a:off x="1197428" y="492411"/>
            <a:ext cx="10624457"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2060"/>
                </a:solidFill>
              </a:rPr>
              <a:t>
Statistically Significant Continuous Risk Factors For One-Year Mortality with 95% Confidence Limits
</a:t>
            </a:r>
          </a:p>
        </p:txBody>
      </p:sp>
      <p:sp>
        <p:nvSpPr>
          <p:cNvPr id="2" name="Title 1"/>
          <p:cNvSpPr>
            <a:spLocks noGrp="1"/>
          </p:cNvSpPr>
          <p:nvPr>
            <p:ph type="title"/>
          </p:nvPr>
        </p:nvSpPr>
        <p:spPr>
          <a:xfrm>
            <a:off x="1632857" y="0"/>
            <a:ext cx="9753600" cy="1056640"/>
          </a:xfrm>
        </p:spPr>
        <p:txBody>
          <a:bodyPr/>
          <a:lstStyle/>
          <a:p>
            <a:r>
              <a:rPr lang="en-US" sz="3000">
                <a:solidFill>
                  <a:srgbClr val="002060"/>
                </a:solidFill>
              </a:rPr>
              <a:t>Adult Primary Heart Alone Transplants, 2005-2023
</a:t>
            </a:r>
          </a:p>
        </p:txBody>
      </p:sp>
      <p:sp>
        <p:nvSpPr>
          <p:cNvPr id="4" name="Rectangle 3">
            <a:extLst>
              <a:ext uri="{FF2B5EF4-FFF2-40B4-BE49-F238E27FC236}">
                <a16:creationId xmlns:a16="http://schemas.microsoft.com/office/drawing/2014/main" id="{63AC408A-5FDA-9C0C-E87C-488DD0FC5EF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99595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47A1-1317-7838-6B4C-79ECECDE14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B1C374-13EE-3165-173E-749C9BCD57BA}"/>
              </a:ext>
            </a:extLst>
          </p:cNvPr>
          <p:cNvSpPr txBox="1">
            <a:spLocks/>
          </p:cNvSpPr>
          <p:nvPr/>
        </p:nvSpPr>
        <p:spPr bwMode="auto">
          <a:xfrm>
            <a:off x="2432077" y="3481587"/>
            <a:ext cx="8274269"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1"/>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a:lstStyle>
          <a:p>
            <a:pPr defTabSz="914400">
              <a:spcAft>
                <a:spcPts val="600"/>
              </a:spcAft>
            </a:pPr>
            <a:r>
              <a:rPr lang="en-US" sz="3200" kern="0">
                <a:solidFill>
                  <a:srgbClr val="004F8A"/>
                </a:solidFill>
              </a:rPr>
              <a:t>Multivariable Cox Model</a:t>
            </a:r>
            <a:br>
              <a:rPr lang="en-US" sz="3200" kern="0">
                <a:solidFill>
                  <a:srgbClr val="004F8A"/>
                </a:solidFill>
              </a:rPr>
            </a:br>
            <a:endParaRPr lang="en-US" sz="3200" kern="0">
              <a:solidFill>
                <a:srgbClr val="00B0F0"/>
              </a:solidFill>
            </a:endParaRPr>
          </a:p>
        </p:txBody>
      </p:sp>
      <p:sp>
        <p:nvSpPr>
          <p:cNvPr id="2" name="TextBox 1">
            <a:extLst>
              <a:ext uri="{FF2B5EF4-FFF2-40B4-BE49-F238E27FC236}">
                <a16:creationId xmlns:a16="http://schemas.microsoft.com/office/drawing/2014/main" id="{10C0282E-4638-15AF-6EE5-3295F5BD3AAA}"/>
              </a:ext>
            </a:extLst>
          </p:cNvPr>
          <p:cNvSpPr txBox="1"/>
          <p:nvPr/>
        </p:nvSpPr>
        <p:spPr>
          <a:xfrm>
            <a:off x="1006577" y="2178678"/>
            <a:ext cx="10788445" cy="716030"/>
          </a:xfrm>
          <a:prstGeom prst="rect">
            <a:avLst/>
          </a:prstGeom>
          <a:noFill/>
        </p:spPr>
        <p:txBody>
          <a:bodyPr wrap="square" rtlCol="0">
            <a:spAutoFit/>
          </a:bodyPr>
          <a:lstStyle/>
          <a:p>
            <a:pPr algn="ctr"/>
            <a:r>
              <a:rPr lang="en-US" sz="4053" b="1">
                <a:solidFill>
                  <a:srgbClr val="002060"/>
                </a:solidFill>
              </a:rPr>
              <a:t>PEDIATRIC HEART TRANSPLANTATION</a:t>
            </a:r>
            <a:endParaRPr lang="en-US" sz="4053">
              <a:solidFill>
                <a:srgbClr val="002060"/>
              </a:solidFill>
            </a:endParaRPr>
          </a:p>
        </p:txBody>
      </p:sp>
      <p:sp>
        <p:nvSpPr>
          <p:cNvPr id="3" name="Rectangle 2">
            <a:extLst>
              <a:ext uri="{FF2B5EF4-FFF2-40B4-BE49-F238E27FC236}">
                <a16:creationId xmlns:a16="http://schemas.microsoft.com/office/drawing/2014/main" id="{3A5E7B98-9FB7-D245-5D6F-16AEE90B451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204077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250E-D223-7E29-05B2-6DE4E074F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A6450-77F6-3AC0-6684-AF34B2E66192}"/>
              </a:ext>
            </a:extLst>
          </p:cNvPr>
          <p:cNvSpPr>
            <a:spLocks noGrp="1"/>
          </p:cNvSpPr>
          <p:nvPr>
            <p:ph type="title"/>
          </p:nvPr>
        </p:nvSpPr>
        <p:spPr>
          <a:xfrm>
            <a:off x="698027" y="-198936"/>
            <a:ext cx="11689080" cy="917944"/>
          </a:xfrm>
        </p:spPr>
        <p:txBody>
          <a:bodyPr/>
          <a:lstStyle/>
          <a:p>
            <a:r>
              <a:rPr lang="en-US" sz="3000">
                <a:solidFill>
                  <a:srgbClr val="002060"/>
                </a:solidFill>
              </a:rPr>
              <a:t>Pediatric Primary Heart Alone Transplants, 2005-2023</a:t>
            </a:r>
            <a:endParaRPr lang="en-US" sz="3000"/>
          </a:p>
        </p:txBody>
      </p:sp>
      <p:sp>
        <p:nvSpPr>
          <p:cNvPr id="5" name="Title 2">
            <a:extLst>
              <a:ext uri="{FF2B5EF4-FFF2-40B4-BE49-F238E27FC236}">
                <a16:creationId xmlns:a16="http://schemas.microsoft.com/office/drawing/2014/main" id="{FB5DB3E1-2914-33BF-3FA6-0F1E6D8ADF4A}"/>
              </a:ext>
            </a:extLst>
          </p:cNvPr>
          <p:cNvSpPr txBox="1">
            <a:spLocks/>
          </p:cNvSpPr>
          <p:nvPr/>
        </p:nvSpPr>
        <p:spPr bwMode="auto">
          <a:xfrm>
            <a:off x="864158" y="216448"/>
            <a:ext cx="11304395"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0">
                <a:solidFill>
                  <a:srgbClr val="002060"/>
                </a:solidFill>
              </a:rPr>
              <a:t>
Categorical Risk Factors For One-Year Mortality with 95% Confidence Limits
</a:t>
            </a:r>
          </a:p>
        </p:txBody>
      </p:sp>
      <p:pic>
        <p:nvPicPr>
          <p:cNvPr id="4" name="Picture 3" descr="A graph with blue and green squares&#10;&#10;AI-generated content may be incorrect.">
            <a:extLst>
              <a:ext uri="{FF2B5EF4-FFF2-40B4-BE49-F238E27FC236}">
                <a16:creationId xmlns:a16="http://schemas.microsoft.com/office/drawing/2014/main" id="{01E50810-2372-970D-B6C3-8EBFF2CB4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25" y="992865"/>
            <a:ext cx="12257782" cy="5329470"/>
          </a:xfrm>
          <a:prstGeom prst="rect">
            <a:avLst/>
          </a:prstGeom>
        </p:spPr>
      </p:pic>
      <p:sp>
        <p:nvSpPr>
          <p:cNvPr id="3" name="Rectangle 2">
            <a:extLst>
              <a:ext uri="{FF2B5EF4-FFF2-40B4-BE49-F238E27FC236}">
                <a16:creationId xmlns:a16="http://schemas.microsoft.com/office/drawing/2014/main" id="{2ACF1972-3DCD-D1E6-8C65-B3230251AE3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926803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57D5-3042-B094-E18C-E732C4423D76}"/>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5967230A-9242-A582-5F3E-9D37BACD0A5E}"/>
              </a:ext>
            </a:extLst>
          </p:cNvPr>
          <p:cNvSpPr txBox="1">
            <a:spLocks/>
          </p:cNvSpPr>
          <p:nvPr/>
        </p:nvSpPr>
        <p:spPr bwMode="auto">
          <a:xfrm>
            <a:off x="864158" y="601137"/>
            <a:ext cx="11505363"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a:solidFill>
                  <a:srgbClr val="002060"/>
                </a:solidFill>
              </a:rPr>
              <a:t>
Statistically Significant Continuous Risk Factors for One-Year Mortality
</a:t>
            </a:r>
          </a:p>
        </p:txBody>
      </p:sp>
      <p:sp>
        <p:nvSpPr>
          <p:cNvPr id="6" name="Title 1">
            <a:extLst>
              <a:ext uri="{FF2B5EF4-FFF2-40B4-BE49-F238E27FC236}">
                <a16:creationId xmlns:a16="http://schemas.microsoft.com/office/drawing/2014/main" id="{1E446B9A-281A-13AC-4A0D-2774D795E2D5}"/>
              </a:ext>
            </a:extLst>
          </p:cNvPr>
          <p:cNvSpPr>
            <a:spLocks noGrp="1"/>
          </p:cNvSpPr>
          <p:nvPr>
            <p:ph type="title"/>
          </p:nvPr>
        </p:nvSpPr>
        <p:spPr>
          <a:xfrm>
            <a:off x="1267810" y="483443"/>
            <a:ext cx="9753600" cy="1056640"/>
          </a:xfrm>
        </p:spPr>
        <p:txBody>
          <a:bodyPr/>
          <a:lstStyle/>
          <a:p>
            <a:r>
              <a:rPr lang="en-US" sz="2800">
                <a:solidFill>
                  <a:srgbClr val="002060"/>
                </a:solidFill>
              </a:rPr>
              <a:t>Pediatric Primary Heart Alone Transplants, 2005-2023</a:t>
            </a:r>
            <a:r>
              <a:rPr lang="en-US" sz="2560">
                <a:solidFill>
                  <a:srgbClr val="002060"/>
                </a:solidFill>
              </a:rPr>
              <a:t>
</a:t>
            </a:r>
          </a:p>
        </p:txBody>
      </p:sp>
      <p:graphicFrame>
        <p:nvGraphicFramePr>
          <p:cNvPr id="2" name="contTable">
            <a:extLst>
              <a:ext uri="{FF2B5EF4-FFF2-40B4-BE49-F238E27FC236}">
                <a16:creationId xmlns:a16="http://schemas.microsoft.com/office/drawing/2014/main" id="{79A6B5C5-3CCB-8CEE-2899-A6169B1B0D69}"/>
              </a:ext>
            </a:extLst>
          </p:cNvPr>
          <p:cNvGraphicFramePr>
            <a:graphicFrameLocks/>
          </p:cNvGraphicFramePr>
          <p:nvPr>
            <p:extLst>
              <p:ext uri="{D42A27DB-BD31-4B8C-83A1-F6EECF244321}">
                <p14:modId xmlns:p14="http://schemas.microsoft.com/office/powerpoint/2010/main" val="1144602104"/>
              </p:ext>
            </p:extLst>
          </p:nvPr>
        </p:nvGraphicFramePr>
        <p:xfrm>
          <a:off x="1904999" y="1452534"/>
          <a:ext cx="8479222" cy="3524250"/>
        </p:xfrm>
        <a:graphic>
          <a:graphicData uri="http://schemas.openxmlformats.org/drawingml/2006/table">
            <a:tbl>
              <a:tblPr firstRow="1" bandRow="1">
                <a:tableStyleId>{2D5ABB26-0587-4C30-8999-92F81FD0307C}</a:tableStyleId>
              </a:tblPr>
              <a:tblGrid>
                <a:gridCol w="8479222">
                  <a:extLst>
                    <a:ext uri="{9D8B030D-6E8A-4147-A177-3AD203B41FA5}">
                      <a16:colId xmlns:a16="http://schemas.microsoft.com/office/drawing/2014/main" val="3282298964"/>
                    </a:ext>
                  </a:extLst>
                </a:gridCol>
              </a:tblGrid>
              <a:tr h="704850">
                <a:tc>
                  <a:txBody>
                    <a:bodyPr/>
                    <a:lstStyle/>
                    <a:p>
                      <a:pPr algn="ctr"/>
                      <a:r>
                        <a:rPr lang="en-US" sz="2400" b="1" i="1">
                          <a:solidFill>
                            <a:srgbClr val="0070C0"/>
                          </a:solidFill>
                          <a:latin typeface="Arial" panose="020B0604020202020204" pitchFamily="34" charset="0"/>
                        </a:rPr>
                        <a:t>Continuous Factors (see figures)</a:t>
                      </a:r>
                    </a:p>
                  </a:txBody>
                  <a:tcPr/>
                </a:tc>
                <a:extLst>
                  <a:ext uri="{0D108BD9-81ED-4DB2-BD59-A6C34878D82A}">
                    <a16:rowId xmlns:a16="http://schemas.microsoft.com/office/drawing/2014/main" val="113061413"/>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effectLst/>
                        </a:rPr>
                        <a:t>Recipient eGFR (mL/min/1.73 m²)</a:t>
                      </a:r>
                      <a:endParaRPr lang="en-US">
                        <a:solidFill>
                          <a:schemeClr val="bg2"/>
                        </a:solidFill>
                      </a:endParaRPr>
                    </a:p>
                  </a:txBody>
                  <a:tcPr/>
                </a:tc>
                <a:extLst>
                  <a:ext uri="{0D108BD9-81ED-4DB2-BD59-A6C34878D82A}">
                    <a16:rowId xmlns:a16="http://schemas.microsoft.com/office/drawing/2014/main" val="1352203219"/>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rPr>
                        <a:t>Peak PRA/CPRA (%)</a:t>
                      </a:r>
                    </a:p>
                  </a:txBody>
                  <a:tcPr/>
                </a:tc>
                <a:extLst>
                  <a:ext uri="{0D108BD9-81ED-4DB2-BD59-A6C34878D82A}">
                    <a16:rowId xmlns:a16="http://schemas.microsoft.com/office/drawing/2014/main" val="1944102078"/>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rPr>
                        <a:t>Organ preservation time (hours)</a:t>
                      </a:r>
                    </a:p>
                    <a:p>
                      <a:pPr marL="0" marR="0" lvl="0" indent="0" algn="ctr" defTabSz="960120" rtl="0" eaLnBrk="1" fontAlgn="auto" latinLnBrk="0" hangingPunct="1">
                        <a:lnSpc>
                          <a:spcPct val="100000"/>
                        </a:lnSpc>
                        <a:spcBef>
                          <a:spcPts val="0"/>
                        </a:spcBef>
                        <a:spcAft>
                          <a:spcPts val="0"/>
                        </a:spcAft>
                        <a:buClrTx/>
                        <a:buSzTx/>
                        <a:buFontTx/>
                        <a:buNone/>
                        <a:tabLst/>
                        <a:defRPr/>
                      </a:pPr>
                      <a:endParaRPr lang="en-US">
                        <a:solidFill>
                          <a:schemeClr val="bg2"/>
                        </a:solidFill>
                      </a:endParaRPr>
                    </a:p>
                  </a:txBody>
                  <a:tcPr/>
                </a:tc>
                <a:extLst>
                  <a:ext uri="{0D108BD9-81ED-4DB2-BD59-A6C34878D82A}">
                    <a16:rowId xmlns:a16="http://schemas.microsoft.com/office/drawing/2014/main" val="2431682677"/>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endParaRPr lang="en-US">
                        <a:solidFill>
                          <a:schemeClr val="bg2"/>
                        </a:solidFill>
                      </a:endParaRPr>
                    </a:p>
                  </a:txBody>
                  <a:tcPr/>
                </a:tc>
                <a:extLst>
                  <a:ext uri="{0D108BD9-81ED-4DB2-BD59-A6C34878D82A}">
                    <a16:rowId xmlns:a16="http://schemas.microsoft.com/office/drawing/2014/main" val="3728461653"/>
                  </a:ext>
                </a:extLst>
              </a:tr>
            </a:tbl>
          </a:graphicData>
        </a:graphic>
      </p:graphicFrame>
      <p:sp>
        <p:nvSpPr>
          <p:cNvPr id="3" name="Rectangle 2">
            <a:extLst>
              <a:ext uri="{FF2B5EF4-FFF2-40B4-BE49-F238E27FC236}">
                <a16:creationId xmlns:a16="http://schemas.microsoft.com/office/drawing/2014/main" id="{175261E8-B567-C349-2216-261039609B3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996433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C291-A4E8-9B42-16C0-81EACE6E2277}"/>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C0EFE3DF-AB32-5697-F51F-64E58563CE00}"/>
              </a:ext>
            </a:extLst>
          </p:cNvPr>
          <p:cNvGraphicFramePr>
            <a:graphicFrameLocks/>
          </p:cNvGraphicFramePr>
          <p:nvPr>
            <p:extLst>
              <p:ext uri="{D42A27DB-BD31-4B8C-83A1-F6EECF244321}">
                <p14:modId xmlns:p14="http://schemas.microsoft.com/office/powerpoint/2010/main" val="4070491169"/>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C4711A2B-0B87-3C53-CD35-BBB6E5262F17}"/>
              </a:ext>
            </a:extLst>
          </p:cNvPr>
          <p:cNvSpPr txBox="1"/>
          <p:nvPr/>
        </p:nvSpPr>
        <p:spPr>
          <a:xfrm>
            <a:off x="5622220" y="2161543"/>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B67D2F03-4908-10F7-C8A9-E6F0191BE7D3}"/>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A9DAFD53-DBB2-6775-4F43-73EB90051437}"/>
              </a:ext>
            </a:extLst>
          </p:cNvPr>
          <p:cNvSpPr txBox="1">
            <a:spLocks/>
          </p:cNvSpPr>
          <p:nvPr/>
        </p:nvSpPr>
        <p:spPr bwMode="auto">
          <a:xfrm>
            <a:off x="1524000" y="877481"/>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70C0"/>
                </a:solidFill>
              </a:rPr>
              <a:t>
 Recipient eGFR (mL/min/1.73</a:t>
            </a:r>
            <a:r>
              <a:rPr lang="en-US" sz="2200" b="1" i="0" u="none" strike="noStrike" kern="1200" baseline="0">
                <a:solidFill>
                  <a:srgbClr val="0070C0"/>
                </a:solidFill>
              </a:rPr>
              <a:t>m</a:t>
            </a:r>
            <a:r>
              <a:rPr lang="en-US" sz="2200" b="1" i="0" u="none" strike="noStrike" kern="1200" baseline="30000">
                <a:solidFill>
                  <a:srgbClr val="0070C0"/>
                </a:solidFill>
              </a:rPr>
              <a:t>2</a:t>
            </a:r>
            <a:r>
              <a:rPr lang="en-US" sz="2200" kern="0">
                <a:solidFill>
                  <a:srgbClr val="0070C0"/>
                </a:solidFill>
              </a:rPr>
              <a:t>) 
</a:t>
            </a:r>
          </a:p>
        </p:txBody>
      </p:sp>
      <p:sp>
        <p:nvSpPr>
          <p:cNvPr id="16" name="Title 2">
            <a:extLst>
              <a:ext uri="{FF2B5EF4-FFF2-40B4-BE49-F238E27FC236}">
                <a16:creationId xmlns:a16="http://schemas.microsoft.com/office/drawing/2014/main" id="{DDD8EBFA-F2DA-BD97-4CE2-26B538B309E0}"/>
              </a:ext>
            </a:extLst>
          </p:cNvPr>
          <p:cNvSpPr txBox="1">
            <a:spLocks/>
          </p:cNvSpPr>
          <p:nvPr/>
        </p:nvSpPr>
        <p:spPr bwMode="auto">
          <a:xfrm>
            <a:off x="956268" y="527808"/>
            <a:ext cx="10801977"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a:solidFill>
                  <a:srgbClr val="002060"/>
                </a:solidFill>
              </a:rPr>
              <a:t>
Statistically </a:t>
            </a:r>
            <a:r>
              <a:rPr lang="en-US" sz="2200" kern="0">
                <a:solidFill>
                  <a:srgbClr val="002060"/>
                </a:solidFill>
              </a:rPr>
              <a:t>Significant Continuous Risk Factors For One-Year Mortality with 95% Confidence Limits</a:t>
            </a:r>
            <a:r>
              <a:rPr lang="en-US" sz="2400" kern="0">
                <a:solidFill>
                  <a:srgbClr val="002060"/>
                </a:solidFill>
              </a:rPr>
              <a:t>
</a:t>
            </a:r>
          </a:p>
        </p:txBody>
      </p:sp>
      <p:sp>
        <p:nvSpPr>
          <p:cNvPr id="2" name="Title 1">
            <a:extLst>
              <a:ext uri="{FF2B5EF4-FFF2-40B4-BE49-F238E27FC236}">
                <a16:creationId xmlns:a16="http://schemas.microsoft.com/office/drawing/2014/main" id="{1DCA870E-2145-02A4-218C-C26914FAC956}"/>
              </a:ext>
            </a:extLst>
          </p:cNvPr>
          <p:cNvSpPr>
            <a:spLocks noGrp="1"/>
          </p:cNvSpPr>
          <p:nvPr>
            <p:ph type="title"/>
          </p:nvPr>
        </p:nvSpPr>
        <p:spPr>
          <a:xfrm>
            <a:off x="1600200" y="19493"/>
            <a:ext cx="9753600" cy="1056640"/>
          </a:xfrm>
        </p:spPr>
        <p:txBody>
          <a:bodyPr/>
          <a:lstStyle/>
          <a:p>
            <a:r>
              <a:rPr lang="en-US" sz="3000">
                <a:solidFill>
                  <a:srgbClr val="002060"/>
                </a:solidFill>
              </a:rPr>
              <a:t>Pediatric Heart Transplants, 2005-2023
</a:t>
            </a:r>
          </a:p>
        </p:txBody>
      </p:sp>
      <p:sp>
        <p:nvSpPr>
          <p:cNvPr id="4" name="Rectangle 3">
            <a:extLst>
              <a:ext uri="{FF2B5EF4-FFF2-40B4-BE49-F238E27FC236}">
                <a16:creationId xmlns:a16="http://schemas.microsoft.com/office/drawing/2014/main" id="{6FE73D0E-759D-62A2-60D9-84F483181C3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462867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66E22-0070-8A25-D7A6-98B1EFC075C2}"/>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B8D78C07-3469-5AAD-E135-09F8C2DFF70B}"/>
              </a:ext>
            </a:extLst>
          </p:cNvPr>
          <p:cNvGraphicFramePr>
            <a:graphicFrameLocks/>
          </p:cNvGraphicFramePr>
          <p:nvPr>
            <p:extLst>
              <p:ext uri="{D42A27DB-BD31-4B8C-83A1-F6EECF244321}">
                <p14:modId xmlns:p14="http://schemas.microsoft.com/office/powerpoint/2010/main" val="2525281781"/>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6A64F2F5-7FD0-CC7D-B11F-5A4E71A05AC2}"/>
              </a:ext>
            </a:extLst>
          </p:cNvPr>
          <p:cNvSpPr txBox="1"/>
          <p:nvPr/>
        </p:nvSpPr>
        <p:spPr>
          <a:xfrm>
            <a:off x="5672462" y="2071633"/>
            <a:ext cx="1950720" cy="338554"/>
          </a:xfrm>
          <a:prstGeom prst="rect">
            <a:avLst/>
          </a:prstGeom>
          <a:noFill/>
        </p:spPr>
        <p:txBody>
          <a:bodyPr wrap="square" rtlCol="0">
            <a:spAutoFit/>
          </a:bodyPr>
          <a:lstStyle/>
          <a:p>
            <a:pPr algn="ctr"/>
            <a:r>
              <a:rPr lang="en-US" sz="1600" b="1">
                <a:solidFill>
                  <a:schemeClr val="bg2"/>
                </a:solidFill>
              </a:rPr>
              <a:t>p = 0.0059</a:t>
            </a:r>
          </a:p>
        </p:txBody>
      </p:sp>
      <p:sp>
        <p:nvSpPr>
          <p:cNvPr id="18" name="Title 4">
            <a:extLst>
              <a:ext uri="{FF2B5EF4-FFF2-40B4-BE49-F238E27FC236}">
                <a16:creationId xmlns:a16="http://schemas.microsoft.com/office/drawing/2014/main" id="{D24941B3-4E70-DE07-A7D3-8D16FE88A985}"/>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7CAB5403-7ADE-FAA3-B36C-1E44AB58BFAB}"/>
              </a:ext>
            </a:extLst>
          </p:cNvPr>
          <p:cNvSpPr txBox="1">
            <a:spLocks/>
          </p:cNvSpPr>
          <p:nvPr/>
        </p:nvSpPr>
        <p:spPr bwMode="auto">
          <a:xfrm>
            <a:off x="1524000" y="758706"/>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Peak PRA/CPRA (%) 
</a:t>
            </a:r>
          </a:p>
        </p:txBody>
      </p:sp>
      <p:sp>
        <p:nvSpPr>
          <p:cNvPr id="16" name="Title 2">
            <a:extLst>
              <a:ext uri="{FF2B5EF4-FFF2-40B4-BE49-F238E27FC236}">
                <a16:creationId xmlns:a16="http://schemas.microsoft.com/office/drawing/2014/main" id="{92B188F5-5712-4402-A1C4-0DB472381304}"/>
              </a:ext>
            </a:extLst>
          </p:cNvPr>
          <p:cNvSpPr txBox="1">
            <a:spLocks/>
          </p:cNvSpPr>
          <p:nvPr/>
        </p:nvSpPr>
        <p:spPr bwMode="auto">
          <a:xfrm>
            <a:off x="939521" y="530116"/>
            <a:ext cx="10922558"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6F942DD2-53FB-6BF6-7B05-0B39BB2B35AC}"/>
              </a:ext>
            </a:extLst>
          </p:cNvPr>
          <p:cNvSpPr>
            <a:spLocks noGrp="1"/>
          </p:cNvSpPr>
          <p:nvPr>
            <p:ph type="title"/>
          </p:nvPr>
        </p:nvSpPr>
        <p:spPr>
          <a:xfrm>
            <a:off x="1045029" y="18553"/>
            <a:ext cx="10711542" cy="1056640"/>
          </a:xfrm>
        </p:spPr>
        <p:txBody>
          <a:bodyPr/>
          <a:lstStyle/>
          <a:p>
            <a:r>
              <a:rPr lang="en-US" sz="3000">
                <a:solidFill>
                  <a:srgbClr val="002060"/>
                </a:solidFill>
              </a:rPr>
              <a:t>Pediatric Primary  Heart Alone Transplants, 2005-2023
</a:t>
            </a:r>
          </a:p>
        </p:txBody>
      </p:sp>
      <p:sp>
        <p:nvSpPr>
          <p:cNvPr id="4" name="Rectangle 3">
            <a:extLst>
              <a:ext uri="{FF2B5EF4-FFF2-40B4-BE49-F238E27FC236}">
                <a16:creationId xmlns:a16="http://schemas.microsoft.com/office/drawing/2014/main" id="{245A7D9C-9A78-352C-0611-EEA575BD17B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155016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0A51-7E9D-A23F-BD81-61E7CCAE4BBE}"/>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E065D515-A572-7831-50D0-C7DDD143143F}"/>
              </a:ext>
            </a:extLst>
          </p:cNvPr>
          <p:cNvGraphicFramePr>
            <a:graphicFrameLocks/>
          </p:cNvGraphicFramePr>
          <p:nvPr>
            <p:extLst>
              <p:ext uri="{D42A27DB-BD31-4B8C-83A1-F6EECF244321}">
                <p14:modId xmlns:p14="http://schemas.microsoft.com/office/powerpoint/2010/main" val="4283643179"/>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27945AE9-B099-25F3-6BD1-29F2B79C1D7F}"/>
              </a:ext>
            </a:extLst>
          </p:cNvPr>
          <p:cNvSpPr txBox="1"/>
          <p:nvPr/>
        </p:nvSpPr>
        <p:spPr>
          <a:xfrm>
            <a:off x="5425440" y="1911974"/>
            <a:ext cx="1950720" cy="338554"/>
          </a:xfrm>
          <a:prstGeom prst="rect">
            <a:avLst/>
          </a:prstGeom>
          <a:noFill/>
        </p:spPr>
        <p:txBody>
          <a:bodyPr wrap="square" rtlCol="0">
            <a:spAutoFit/>
          </a:bodyPr>
          <a:lstStyle/>
          <a:p>
            <a:pPr algn="ctr"/>
            <a:r>
              <a:rPr lang="en-US" sz="1600" b="1">
                <a:solidFill>
                  <a:schemeClr val="bg2"/>
                </a:solidFill>
              </a:rPr>
              <a:t>p = 0.0022</a:t>
            </a:r>
          </a:p>
        </p:txBody>
      </p:sp>
      <p:sp>
        <p:nvSpPr>
          <p:cNvPr id="18" name="Title 4">
            <a:extLst>
              <a:ext uri="{FF2B5EF4-FFF2-40B4-BE49-F238E27FC236}">
                <a16:creationId xmlns:a16="http://schemas.microsoft.com/office/drawing/2014/main" id="{873A4714-6D93-CE83-E57A-381C6519F8F8}"/>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9B48E974-7730-C394-2A36-9FC1C9B1AA52}"/>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Organ preservation time (hours) 
</a:t>
            </a:r>
          </a:p>
        </p:txBody>
      </p:sp>
      <p:sp>
        <p:nvSpPr>
          <p:cNvPr id="16" name="Title 2">
            <a:extLst>
              <a:ext uri="{FF2B5EF4-FFF2-40B4-BE49-F238E27FC236}">
                <a16:creationId xmlns:a16="http://schemas.microsoft.com/office/drawing/2014/main" id="{DA6C003B-7ED1-1406-ABBA-405B8416B7E0}"/>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2A2172A2-BA36-21A3-CE77-8CEE64A9BBE0}"/>
              </a:ext>
            </a:extLst>
          </p:cNvPr>
          <p:cNvSpPr>
            <a:spLocks noGrp="1"/>
          </p:cNvSpPr>
          <p:nvPr>
            <p:ph type="title"/>
          </p:nvPr>
        </p:nvSpPr>
        <p:spPr>
          <a:xfrm>
            <a:off x="1328057" y="33878"/>
            <a:ext cx="10258530" cy="1056640"/>
          </a:xfrm>
        </p:spPr>
        <p:txBody>
          <a:bodyPr/>
          <a:lstStyle/>
          <a:p>
            <a:r>
              <a:rPr lang="en-US" sz="3000">
                <a:solidFill>
                  <a:srgbClr val="002060"/>
                </a:solidFill>
              </a:rPr>
              <a:t>Pediatric Primary  Heart Alone Transplants, 2005-2023
</a:t>
            </a:r>
          </a:p>
        </p:txBody>
      </p:sp>
      <p:sp>
        <p:nvSpPr>
          <p:cNvPr id="4" name="Rectangle 3">
            <a:extLst>
              <a:ext uri="{FF2B5EF4-FFF2-40B4-BE49-F238E27FC236}">
                <a16:creationId xmlns:a16="http://schemas.microsoft.com/office/drawing/2014/main" id="{A72DC3A4-E61A-39CF-EADD-F6A8A282695E}"/>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9787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D5EA8-E70E-77F8-389C-266233217649}"/>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0D0E03A1-EDFF-7778-EAEC-EF731DA73C65}"/>
              </a:ext>
            </a:extLst>
          </p:cNvPr>
          <p:cNvSpPr txBox="1"/>
          <p:nvPr/>
        </p:nvSpPr>
        <p:spPr>
          <a:xfrm>
            <a:off x="1006577" y="2178678"/>
            <a:ext cx="10788445" cy="716030"/>
          </a:xfrm>
          <a:prstGeom prst="rect">
            <a:avLst/>
          </a:prstGeom>
          <a:noFill/>
        </p:spPr>
        <p:txBody>
          <a:bodyPr wrap="square" rtlCol="0">
            <a:spAutoFit/>
          </a:bodyPr>
          <a:lstStyle/>
          <a:p>
            <a:pPr algn="ctr"/>
            <a:r>
              <a:rPr lang="en-US" sz="4053" b="1">
                <a:solidFill>
                  <a:srgbClr val="002060"/>
                </a:solidFill>
              </a:rPr>
              <a:t>LUNG TRANSPLANTATION</a:t>
            </a:r>
            <a:endParaRPr lang="en-US" sz="4053">
              <a:solidFill>
                <a:srgbClr val="002060"/>
              </a:solidFill>
            </a:endParaRPr>
          </a:p>
        </p:txBody>
      </p:sp>
      <p:sp>
        <p:nvSpPr>
          <p:cNvPr id="2" name="Title 1">
            <a:extLst>
              <a:ext uri="{FF2B5EF4-FFF2-40B4-BE49-F238E27FC236}">
                <a16:creationId xmlns:a16="http://schemas.microsoft.com/office/drawing/2014/main" id="{99BA9B85-5BFA-C569-75AE-5A5AEC8BAF31}"/>
              </a:ext>
            </a:extLst>
          </p:cNvPr>
          <p:cNvSpPr txBox="1">
            <a:spLocks/>
          </p:cNvSpPr>
          <p:nvPr/>
        </p:nvSpPr>
        <p:spPr bwMode="auto">
          <a:xfrm>
            <a:off x="533400" y="3032760"/>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Descriptive Analysis</a:t>
            </a:r>
          </a:p>
        </p:txBody>
      </p:sp>
      <p:sp>
        <p:nvSpPr>
          <p:cNvPr id="3" name="Rectangle 2">
            <a:extLst>
              <a:ext uri="{FF2B5EF4-FFF2-40B4-BE49-F238E27FC236}">
                <a16:creationId xmlns:a16="http://schemas.microsoft.com/office/drawing/2014/main" id="{A84F8199-FE4F-DC8C-64E4-3938D414BC2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775329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0" y="-121920"/>
            <a:ext cx="9184640" cy="1219200"/>
          </a:xfrm>
        </p:spPr>
        <p:txBody>
          <a:bodyPr/>
          <a:lstStyle/>
          <a:p>
            <a:r>
              <a:rPr lang="en-US" sz="2773">
                <a:solidFill>
                  <a:srgbClr val="002060"/>
                </a:solidFill>
              </a:rPr>
              <a:t>Adult and Pediatric Lung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732115"/>
              </p:ext>
            </p:extLst>
          </p:nvPr>
        </p:nvGraphicFramePr>
        <p:xfrm>
          <a:off x="1174173" y="793214"/>
          <a:ext cx="10525741" cy="55451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DD01250-6038-09B7-B0DB-4F7F3126B865}"/>
              </a:ext>
            </a:extLst>
          </p:cNvPr>
          <p:cNvSpPr txBox="1"/>
          <p:nvPr/>
        </p:nvSpPr>
        <p:spPr>
          <a:xfrm>
            <a:off x="7780593" y="6338315"/>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5" name="Rectangle 4">
            <a:extLst>
              <a:ext uri="{FF2B5EF4-FFF2-40B4-BE49-F238E27FC236}">
                <a16:creationId xmlns:a16="http://schemas.microsoft.com/office/drawing/2014/main" id="{EBEA7320-6B21-B713-E0C1-85E88E03E61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65133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16068" y="266455"/>
            <a:ext cx="8209280" cy="880241"/>
          </a:xfrm>
          <a:prstGeom prst="rect">
            <a:avLst/>
          </a:prstGeom>
          <a:noFill/>
        </p:spPr>
        <p:txBody>
          <a:bodyPr wrap="square" rtlCol="0">
            <a:spAutoFit/>
          </a:bodyPr>
          <a:lstStyle/>
          <a:p>
            <a:pPr algn="ctr"/>
            <a:r>
              <a:rPr lang="en-US" sz="5120" b="1">
                <a:solidFill>
                  <a:srgbClr val="002060"/>
                </a:solidFill>
              </a:rPr>
              <a:t>ACKNOWLEDGMENTS:</a:t>
            </a:r>
            <a:endParaRPr lang="en-US" sz="5120">
              <a:solidFill>
                <a:srgbClr val="002060"/>
              </a:solidFill>
            </a:endParaRPr>
          </a:p>
        </p:txBody>
      </p:sp>
      <p:sp>
        <p:nvSpPr>
          <p:cNvPr id="7" name="TextBox 6"/>
          <p:cNvSpPr txBox="1"/>
          <p:nvPr/>
        </p:nvSpPr>
        <p:spPr>
          <a:xfrm>
            <a:off x="1047136" y="1404210"/>
            <a:ext cx="10921180" cy="3637919"/>
          </a:xfrm>
          <a:prstGeom prst="rect">
            <a:avLst/>
          </a:prstGeom>
          <a:noFill/>
        </p:spPr>
        <p:txBody>
          <a:bodyPr wrap="square" rtlCol="0">
            <a:spAutoFit/>
          </a:bodyPr>
          <a:lstStyle/>
          <a:p>
            <a:pPr algn="ctr"/>
            <a:r>
              <a:rPr lang="en-US" sz="3840">
                <a:solidFill>
                  <a:srgbClr val="0070C0"/>
                </a:solidFill>
              </a:rPr>
              <a:t>We wish to extend our sincere thanks</a:t>
            </a:r>
          </a:p>
          <a:p>
            <a:pPr algn="ctr"/>
            <a:r>
              <a:rPr lang="en-US" sz="3840">
                <a:solidFill>
                  <a:srgbClr val="0070C0"/>
                </a:solidFill>
              </a:rPr>
              <a:t>to the many thoracic transplant </a:t>
            </a:r>
          </a:p>
          <a:p>
            <a:pPr algn="ctr"/>
            <a:r>
              <a:rPr lang="en-US" sz="3840">
                <a:solidFill>
                  <a:srgbClr val="0070C0"/>
                </a:solidFill>
              </a:rPr>
              <a:t>surgeons, physicians and data </a:t>
            </a:r>
          </a:p>
          <a:p>
            <a:pPr algn="ctr"/>
            <a:r>
              <a:rPr lang="en-US" sz="3840">
                <a:solidFill>
                  <a:srgbClr val="0070C0"/>
                </a:solidFill>
              </a:rPr>
              <a:t>coordinators in transplant programs</a:t>
            </a:r>
          </a:p>
          <a:p>
            <a:pPr algn="ctr"/>
            <a:r>
              <a:rPr lang="en-US" sz="3840">
                <a:solidFill>
                  <a:srgbClr val="0070C0"/>
                </a:solidFill>
              </a:rPr>
              <a:t>throughout the world whose submission of data has made these analyses possible.</a:t>
            </a:r>
            <a:endParaRPr lang="en-US" sz="3840">
              <a:solidFill>
                <a:srgbClr val="0070C0"/>
              </a:solidFill>
              <a:effectLst>
                <a:outerShdw blurRad="50800" dist="38100" algn="tr" rotWithShape="0">
                  <a:prstClr val="black">
                    <a:alpha val="40000"/>
                  </a:prstClr>
                </a:outerShdw>
              </a:effectLst>
            </a:endParaRPr>
          </a:p>
        </p:txBody>
      </p:sp>
      <p:sp>
        <p:nvSpPr>
          <p:cNvPr id="2" name="Rectangle 1">
            <a:extLst>
              <a:ext uri="{FF2B5EF4-FFF2-40B4-BE49-F238E27FC236}">
                <a16:creationId xmlns:a16="http://schemas.microsoft.com/office/drawing/2014/main" id="{7FF69654-FB7B-8A34-2217-E167BF23A9A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9838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5C43-E018-E55F-7A22-0D7FC39BE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A4CDA-6482-AE21-6D10-2F34556CF3B7}"/>
              </a:ext>
            </a:extLst>
          </p:cNvPr>
          <p:cNvSpPr>
            <a:spLocks noGrp="1"/>
          </p:cNvSpPr>
          <p:nvPr>
            <p:ph type="title"/>
          </p:nvPr>
        </p:nvSpPr>
        <p:spPr>
          <a:xfrm>
            <a:off x="1767840" y="-121920"/>
            <a:ext cx="9184640" cy="1219200"/>
          </a:xfrm>
        </p:spPr>
        <p:txBody>
          <a:bodyPr/>
          <a:lstStyle/>
          <a:p>
            <a:r>
              <a:rPr lang="en-US" sz="2773">
                <a:solidFill>
                  <a:srgbClr val="002060"/>
                </a:solidFill>
              </a:rPr>
              <a:t>Adult Lung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a:extLst>
              <a:ext uri="{FF2B5EF4-FFF2-40B4-BE49-F238E27FC236}">
                <a16:creationId xmlns:a16="http://schemas.microsoft.com/office/drawing/2014/main" id="{746E64B2-F5E4-4044-AFE6-8CC1C19DCB16}"/>
              </a:ext>
            </a:extLst>
          </p:cNvPr>
          <p:cNvGraphicFramePr>
            <a:graphicFrameLocks noGrp="1"/>
          </p:cNvGraphicFramePr>
          <p:nvPr>
            <p:ph idx="1"/>
          </p:nvPr>
        </p:nvGraphicFramePr>
        <p:xfrm>
          <a:off x="1355076" y="758536"/>
          <a:ext cx="10417824" cy="545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9064FC1-5BC2-F0DB-2EA8-719FF500568C}"/>
              </a:ext>
            </a:extLst>
          </p:cNvPr>
          <p:cNvSpPr txBox="1"/>
          <p:nvPr/>
        </p:nvSpPr>
        <p:spPr>
          <a:xfrm>
            <a:off x="7780593" y="6338315"/>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5" name="Rectangle 4">
            <a:extLst>
              <a:ext uri="{FF2B5EF4-FFF2-40B4-BE49-F238E27FC236}">
                <a16:creationId xmlns:a16="http://schemas.microsoft.com/office/drawing/2014/main" id="{E31C6686-B9F4-1C06-D05D-561AE9D5A52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
        <p:nvSpPr>
          <p:cNvPr id="6" name="Rectangle 5">
            <a:extLst>
              <a:ext uri="{FF2B5EF4-FFF2-40B4-BE49-F238E27FC236}">
                <a16:creationId xmlns:a16="http://schemas.microsoft.com/office/drawing/2014/main" id="{A2F468DB-32FC-88B3-E578-2C334EA36091}"/>
              </a:ext>
            </a:extLst>
          </p:cNvPr>
          <p:cNvSpPr/>
          <p:nvPr/>
        </p:nvSpPr>
        <p:spPr bwMode="auto">
          <a:xfrm>
            <a:off x="5834094" y="6939912"/>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40080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F054-223D-AB2F-E750-BE8A9DE39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44E3-26E4-EC56-4A04-2CFF9636EBC2}"/>
              </a:ext>
            </a:extLst>
          </p:cNvPr>
          <p:cNvSpPr>
            <a:spLocks noGrp="1"/>
          </p:cNvSpPr>
          <p:nvPr>
            <p:ph type="title"/>
          </p:nvPr>
        </p:nvSpPr>
        <p:spPr>
          <a:xfrm>
            <a:off x="1767840" y="-121920"/>
            <a:ext cx="9184640" cy="1219200"/>
          </a:xfrm>
        </p:spPr>
        <p:txBody>
          <a:bodyPr/>
          <a:lstStyle/>
          <a:p>
            <a:r>
              <a:rPr lang="en-US" sz="2773">
                <a:solidFill>
                  <a:srgbClr val="002060"/>
                </a:solidFill>
              </a:rPr>
              <a:t>Pediatric Lung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a:extLst>
              <a:ext uri="{FF2B5EF4-FFF2-40B4-BE49-F238E27FC236}">
                <a16:creationId xmlns:a16="http://schemas.microsoft.com/office/drawing/2014/main" id="{825FACE7-D898-6794-459E-276D944A20B8}"/>
              </a:ext>
            </a:extLst>
          </p:cNvPr>
          <p:cNvGraphicFramePr>
            <a:graphicFrameLocks noGrp="1"/>
          </p:cNvGraphicFramePr>
          <p:nvPr>
            <p:ph idx="1"/>
          </p:nvPr>
        </p:nvGraphicFramePr>
        <p:xfrm>
          <a:off x="1355076" y="793214"/>
          <a:ext cx="10344838" cy="54202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238E600-9D36-F8BB-69EE-ADB1779F5F64}"/>
              </a:ext>
            </a:extLst>
          </p:cNvPr>
          <p:cNvSpPr txBox="1"/>
          <p:nvPr/>
        </p:nvSpPr>
        <p:spPr>
          <a:xfrm>
            <a:off x="7780593" y="6338315"/>
            <a:ext cx="4145280"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3" name="Rectangle 2">
            <a:extLst>
              <a:ext uri="{FF2B5EF4-FFF2-40B4-BE49-F238E27FC236}">
                <a16:creationId xmlns:a16="http://schemas.microsoft.com/office/drawing/2014/main" id="{262B60EF-E6AE-3727-0FA2-DE28DC6DA28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1659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5C37-0037-FA89-2A6A-133981B45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50751-5103-90BF-F17F-8B61F143C0B5}"/>
              </a:ext>
            </a:extLst>
          </p:cNvPr>
          <p:cNvSpPr>
            <a:spLocks noGrp="1"/>
          </p:cNvSpPr>
          <p:nvPr>
            <p:ph type="title"/>
          </p:nvPr>
        </p:nvSpPr>
        <p:spPr>
          <a:xfrm>
            <a:off x="1980355" y="-142495"/>
            <a:ext cx="9144000" cy="990600"/>
          </a:xfrm>
        </p:spPr>
        <p:txBody>
          <a:bodyPr/>
          <a:lstStyle/>
          <a:p>
            <a:r>
              <a:rPr lang="en-US" sz="3600">
                <a:solidFill>
                  <a:srgbClr val="002060"/>
                </a:solidFill>
              </a:rPr>
              <a:t>Lung Transplants, 1992-2024</a:t>
            </a:r>
          </a:p>
        </p:txBody>
      </p:sp>
      <p:sp>
        <p:nvSpPr>
          <p:cNvPr id="9" name="TextBox 8">
            <a:extLst>
              <a:ext uri="{FF2B5EF4-FFF2-40B4-BE49-F238E27FC236}">
                <a16:creationId xmlns:a16="http://schemas.microsoft.com/office/drawing/2014/main" id="{B121EAC7-4A3E-E52D-8E47-CD284977A7F8}"/>
              </a:ext>
            </a:extLst>
          </p:cNvPr>
          <p:cNvSpPr txBox="1"/>
          <p:nvPr/>
        </p:nvSpPr>
        <p:spPr>
          <a:xfrm>
            <a:off x="5403177" y="6766741"/>
            <a:ext cx="6858000" cy="276999"/>
          </a:xfrm>
          <a:prstGeom prst="rect">
            <a:avLst/>
          </a:prstGeom>
          <a:noFill/>
        </p:spPr>
        <p:txBody>
          <a:bodyPr wrap="square" rtlCol="0">
            <a:spAutoFit/>
          </a:bodyPr>
          <a:lstStyle/>
          <a:p>
            <a:pPr algn="ctr"/>
            <a:r>
              <a:rPr lang="en-US" sz="1200" b="1">
                <a:solidFill>
                  <a:srgbClr val="002060"/>
                </a:solidFill>
              </a:rPr>
              <a:t>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p:txBody>
      </p:sp>
      <p:sp>
        <p:nvSpPr>
          <p:cNvPr id="11" name="TextBox 10">
            <a:extLst>
              <a:ext uri="{FF2B5EF4-FFF2-40B4-BE49-F238E27FC236}">
                <a16:creationId xmlns:a16="http://schemas.microsoft.com/office/drawing/2014/main" id="{0D191D2E-7735-8D0F-76A9-DAB2C043CBC8}"/>
              </a:ext>
            </a:extLst>
          </p:cNvPr>
          <p:cNvSpPr txBox="1"/>
          <p:nvPr/>
        </p:nvSpPr>
        <p:spPr>
          <a:xfrm>
            <a:off x="6309979" y="6562079"/>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3" name="Table 2">
            <a:extLst>
              <a:ext uri="{FF2B5EF4-FFF2-40B4-BE49-F238E27FC236}">
                <a16:creationId xmlns:a16="http://schemas.microsoft.com/office/drawing/2014/main" id="{9F60EA5B-ED1A-6B5F-D962-EE63A65D36A1}"/>
              </a:ext>
            </a:extLst>
          </p:cNvPr>
          <p:cNvGraphicFramePr>
            <a:graphicFrameLocks noGrp="1"/>
          </p:cNvGraphicFramePr>
          <p:nvPr>
            <p:extLst>
              <p:ext uri="{D42A27DB-BD31-4B8C-83A1-F6EECF244321}">
                <p14:modId xmlns:p14="http://schemas.microsoft.com/office/powerpoint/2010/main" val="2734187164"/>
              </p:ext>
            </p:extLst>
          </p:nvPr>
        </p:nvGraphicFramePr>
        <p:xfrm>
          <a:off x="1677245" y="702321"/>
          <a:ext cx="9447111" cy="5654937"/>
        </p:xfrm>
        <a:graphic>
          <a:graphicData uri="http://schemas.openxmlformats.org/drawingml/2006/table">
            <a:tbl>
              <a:tblPr/>
              <a:tblGrid>
                <a:gridCol w="4891967">
                  <a:extLst>
                    <a:ext uri="{9D8B030D-6E8A-4147-A177-3AD203B41FA5}">
                      <a16:colId xmlns:a16="http://schemas.microsoft.com/office/drawing/2014/main" val="1761432222"/>
                    </a:ext>
                  </a:extLst>
                </a:gridCol>
                <a:gridCol w="2277572">
                  <a:extLst>
                    <a:ext uri="{9D8B030D-6E8A-4147-A177-3AD203B41FA5}">
                      <a16:colId xmlns:a16="http://schemas.microsoft.com/office/drawing/2014/main" val="3442960603"/>
                    </a:ext>
                  </a:extLst>
                </a:gridCol>
                <a:gridCol w="2277572">
                  <a:extLst>
                    <a:ext uri="{9D8B030D-6E8A-4147-A177-3AD203B41FA5}">
                      <a16:colId xmlns:a16="http://schemas.microsoft.com/office/drawing/2014/main" val="3979351252"/>
                    </a:ext>
                  </a:extLst>
                </a:gridCol>
              </a:tblGrid>
              <a:tr h="297171">
                <a:tc rowSpan="2">
                  <a:txBody>
                    <a:bodyPr/>
                    <a:lstStyle/>
                    <a:p>
                      <a:pPr algn="l" fontAlgn="ctr"/>
                      <a:r>
                        <a:rPr lang="en-US" sz="1800" b="0"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Lung</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Lung</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529234612"/>
                  </a:ext>
                </a:extLst>
              </a:tr>
              <a:tr h="297171">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 = 67,861)</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 = 1,925)</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3705081886"/>
                  </a:ext>
                </a:extLst>
              </a:tr>
              <a:tr h="337373">
                <a:tc>
                  <a:txBody>
                    <a:bodyPr/>
                    <a:lstStyle/>
                    <a:p>
                      <a:pPr algn="l" rtl="0" fontAlgn="ctr"/>
                      <a:r>
                        <a:rPr lang="en-US" sz="1800" b="1" i="0" u="none" strike="noStrike">
                          <a:solidFill>
                            <a:srgbClr val="000000"/>
                          </a:solidFill>
                          <a:effectLst/>
                          <a:latin typeface="Arial" panose="020B0604020202020204" pitchFamily="34" charset="0"/>
                        </a:rPr>
                        <a:t>Geographic location</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78266281"/>
                  </a:ext>
                </a:extLst>
              </a:tr>
              <a:tr h="337373">
                <a:tc>
                  <a:txBody>
                    <a:bodyPr/>
                    <a:lstStyle/>
                    <a:p>
                      <a:pPr algn="l" rtl="0" fontAlgn="ctr"/>
                      <a:r>
                        <a:rPr lang="en-US" sz="1800" b="1" i="0" u="none" strike="noStrike">
                          <a:solidFill>
                            <a:srgbClr val="000000"/>
                          </a:solidFill>
                          <a:effectLst/>
                          <a:latin typeface="Arial" panose="020B0604020202020204" pitchFamily="34" charset="0"/>
                        </a:rPr>
                        <a:t>    Europe</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18.8%</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21.2%</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341223127"/>
                  </a:ext>
                </a:extLst>
              </a:tr>
              <a:tr h="337373">
                <a:tc>
                  <a:txBody>
                    <a:bodyPr/>
                    <a:lstStyle/>
                    <a:p>
                      <a:pPr algn="l" rtl="0" fontAlgn="ctr"/>
                      <a:r>
                        <a:rPr lang="en-US" sz="1800" b="1" i="0" u="none" strike="noStrike">
                          <a:solidFill>
                            <a:srgbClr val="000000"/>
                          </a:solidFill>
                          <a:effectLst/>
                          <a:latin typeface="Arial" panose="020B0604020202020204" pitchFamily="34" charset="0"/>
                        </a:rPr>
                        <a:t>    North America</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79.5%</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76.0%</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38873092"/>
                  </a:ext>
                </a:extLst>
              </a:tr>
              <a:tr h="337373">
                <a:tc>
                  <a:txBody>
                    <a:bodyPr/>
                    <a:lstStyle/>
                    <a:p>
                      <a:pPr algn="l" rtl="0" fontAlgn="ctr"/>
                      <a:r>
                        <a:rPr lang="en-US" sz="1800" b="1" i="0" u="none" strike="noStrike">
                          <a:solidFill>
                            <a:srgbClr val="000000"/>
                          </a:solidFill>
                          <a:effectLst/>
                          <a:latin typeface="Arial" panose="020B0604020202020204" pitchFamily="34" charset="0"/>
                        </a:rPr>
                        <a:t>    Other</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1.7%</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2.8%</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87078428"/>
                  </a:ext>
                </a:extLst>
              </a:tr>
              <a:tr h="337373">
                <a:tc>
                  <a:txBody>
                    <a:bodyPr/>
                    <a:lstStyle/>
                    <a:p>
                      <a:pPr algn="l" rtl="0" fontAlgn="ctr"/>
                      <a:r>
                        <a:rPr lang="en-US" sz="1800" b="1" i="0" u="none" strike="noStrike">
                          <a:solidFill>
                            <a:srgbClr val="000000"/>
                          </a:solidFill>
                          <a:effectLst/>
                          <a:latin typeface="Arial" panose="020B0604020202020204" pitchFamily="34" charset="0"/>
                        </a:rPr>
                        <a:t>Transplant era</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15942377"/>
                  </a:ext>
                </a:extLst>
              </a:tr>
              <a:tr h="337373">
                <a:tc>
                  <a:txBody>
                    <a:bodyPr/>
                    <a:lstStyle/>
                    <a:p>
                      <a:pPr algn="l" rtl="0" fontAlgn="ctr"/>
                      <a:r>
                        <a:rPr lang="en-US" sz="1800" b="1" i="0" u="none" strike="noStrike">
                          <a:solidFill>
                            <a:srgbClr val="000000"/>
                          </a:solidFill>
                          <a:effectLst/>
                          <a:latin typeface="Arial" panose="020B0604020202020204" pitchFamily="34" charset="0"/>
                        </a:rPr>
                        <a:t>    1992-2000</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11.9%</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24.9%</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835196021"/>
                  </a:ext>
                </a:extLst>
              </a:tr>
              <a:tr h="337373">
                <a:tc>
                  <a:txBody>
                    <a:bodyPr/>
                    <a:lstStyle/>
                    <a:p>
                      <a:pPr algn="l" rtl="0" fontAlgn="ctr"/>
                      <a:r>
                        <a:rPr lang="en-US" sz="1800" b="1" i="0" u="none" strike="noStrike">
                          <a:solidFill>
                            <a:srgbClr val="000000"/>
                          </a:solidFill>
                          <a:effectLst/>
                          <a:latin typeface="Arial" panose="020B0604020202020204" pitchFamily="34" charset="0"/>
                        </a:rPr>
                        <a:t>    2001-2009</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21.7%</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31.2%</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758619418"/>
                  </a:ext>
                </a:extLst>
              </a:tr>
              <a:tr h="337373">
                <a:tc>
                  <a:txBody>
                    <a:bodyPr/>
                    <a:lstStyle/>
                    <a:p>
                      <a:pPr algn="l" rtl="0" fontAlgn="ctr"/>
                      <a:r>
                        <a:rPr lang="en-US" sz="1800" b="1" i="0" u="none" strike="noStrike">
                          <a:solidFill>
                            <a:srgbClr val="000000"/>
                          </a:solidFill>
                          <a:effectLst/>
                          <a:latin typeface="Arial" panose="020B0604020202020204" pitchFamily="34" charset="0"/>
                        </a:rPr>
                        <a:t>    2010-2017</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30.8%</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26.6%</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956495867"/>
                  </a:ext>
                </a:extLst>
              </a:tr>
              <a:tr h="337373">
                <a:tc>
                  <a:txBody>
                    <a:bodyPr/>
                    <a:lstStyle/>
                    <a:p>
                      <a:pPr algn="l" rtl="0" fontAlgn="ctr"/>
                      <a:r>
                        <a:rPr lang="en-US" sz="1800" b="1" i="0" u="none" strike="noStrike">
                          <a:solidFill>
                            <a:srgbClr val="000000"/>
                          </a:solidFill>
                          <a:effectLst/>
                          <a:latin typeface="Arial" panose="020B0604020202020204" pitchFamily="34" charset="0"/>
                        </a:rPr>
                        <a:t>    2018-2024</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35.6%</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17.2%</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047239321"/>
                  </a:ext>
                </a:extLst>
              </a:tr>
              <a:tr h="337373">
                <a:tc>
                  <a:txBody>
                    <a:bodyPr/>
                    <a:lstStyle/>
                    <a:p>
                      <a:pPr algn="l" rtl="0" fontAlgn="ctr"/>
                      <a:r>
                        <a:rPr lang="en-US" sz="1800" b="1" i="0" u="none" strike="noStrike">
                          <a:solidFill>
                            <a:srgbClr val="000000"/>
                          </a:solidFill>
                          <a:effectLst/>
                          <a:latin typeface="Arial" panose="020B0604020202020204" pitchFamily="34" charset="0"/>
                        </a:rPr>
                        <a:t>DCD transplant</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5.2%</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362087614"/>
                  </a:ext>
                </a:extLst>
              </a:tr>
              <a:tr h="337373">
                <a:tc>
                  <a:txBody>
                    <a:bodyPr/>
                    <a:lstStyle/>
                    <a:p>
                      <a:pPr algn="l" rtl="0" fontAlgn="ctr"/>
                      <a:r>
                        <a:rPr lang="en-US" sz="1800" b="1" i="0" u="none" strike="noStrike">
                          <a:solidFill>
                            <a:srgbClr val="000000"/>
                          </a:solidFill>
                          <a:effectLst/>
                          <a:latin typeface="Arial" panose="020B0604020202020204" pitchFamily="34" charset="0"/>
                        </a:rPr>
                        <a:t>Multiorgan transplant</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4.6%</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85822440"/>
                  </a:ext>
                </a:extLst>
              </a:tr>
              <a:tr h="337373">
                <a:tc>
                  <a:txBody>
                    <a:bodyPr/>
                    <a:lstStyle/>
                    <a:p>
                      <a:pPr algn="l" rtl="0" fontAlgn="ctr"/>
                      <a:r>
                        <a:rPr lang="en-US" sz="1800" b="1" i="0" u="none" strike="noStrike">
                          <a:solidFill>
                            <a:srgbClr val="000000"/>
                          </a:solidFill>
                          <a:effectLst/>
                          <a:latin typeface="Arial" panose="020B0604020202020204" pitchFamily="34" charset="0"/>
                        </a:rPr>
                        <a:t>Total organ preservation time (hours)</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5.3 (2.7 - 10.5)</a:t>
                      </a:r>
                    </a:p>
                  </a:txBody>
                  <a:tcPr marL="7620" marR="7620" marT="762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5.4 (1.8 - 7.9)</a:t>
                      </a:r>
                    </a:p>
                  </a:txBody>
                  <a:tcPr marL="7620" marR="7620" marT="7620"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923491845"/>
                  </a:ext>
                </a:extLst>
              </a:tr>
              <a:tr h="337373">
                <a:tc>
                  <a:txBody>
                    <a:bodyPr/>
                    <a:lstStyle/>
                    <a:p>
                      <a:pPr algn="l" rtl="0" fontAlgn="ctr"/>
                      <a:r>
                        <a:rPr lang="en-US" sz="1800" b="1" i="0" u="none" strike="noStrike">
                          <a:solidFill>
                            <a:srgbClr val="000000"/>
                          </a:solidFill>
                          <a:effectLst/>
                          <a:latin typeface="Arial" panose="020B0604020202020204" pitchFamily="34" charset="0"/>
                        </a:rPr>
                        <a:t>Procedure Type</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 </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288492985"/>
                  </a:ext>
                </a:extLst>
              </a:tr>
              <a:tr h="337373">
                <a:tc>
                  <a:txBody>
                    <a:bodyPr/>
                    <a:lstStyle/>
                    <a:p>
                      <a:pPr algn="l" fontAlgn="ctr"/>
                      <a:r>
                        <a:rPr lang="en-US" sz="1800" b="1" i="0" u="none" strike="noStrike">
                          <a:solidFill>
                            <a:srgbClr val="000000"/>
                          </a:solidFill>
                          <a:effectLst/>
                          <a:latin typeface="Arial" panose="020B0604020202020204" pitchFamily="34" charset="0"/>
                        </a:rPr>
                        <a:t>  Single</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31.9%</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2.5%</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446629857"/>
                  </a:ext>
                </a:extLst>
              </a:tr>
              <a:tr h="337373">
                <a:tc>
                  <a:txBody>
                    <a:bodyPr/>
                    <a:lstStyle/>
                    <a:p>
                      <a:pPr algn="l" fontAlgn="ctr"/>
                      <a:r>
                        <a:rPr lang="en-US" sz="1800" b="1" i="0" u="none" strike="noStrike">
                          <a:solidFill>
                            <a:srgbClr val="000000"/>
                          </a:solidFill>
                          <a:effectLst/>
                          <a:latin typeface="Arial" panose="020B0604020202020204" pitchFamily="34" charset="0"/>
                        </a:rPr>
                        <a:t>  Double</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68.1%</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97.5%</a:t>
                      </a:r>
                    </a:p>
                  </a:txBody>
                  <a:tcPr marL="6631" marR="6631" marT="663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904418619"/>
                  </a:ext>
                </a:extLst>
              </a:tr>
            </a:tbl>
          </a:graphicData>
        </a:graphic>
      </p:graphicFrame>
      <p:sp>
        <p:nvSpPr>
          <p:cNvPr id="4" name="Rectangle 3">
            <a:extLst>
              <a:ext uri="{FF2B5EF4-FFF2-40B4-BE49-F238E27FC236}">
                <a16:creationId xmlns:a16="http://schemas.microsoft.com/office/drawing/2014/main" id="{1C8B317F-5290-9025-0551-3309D0DC9E3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882106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649F-A755-D706-6C1F-E402BF203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4E090-5964-3B14-870C-71EE010F2A46}"/>
              </a:ext>
            </a:extLst>
          </p:cNvPr>
          <p:cNvSpPr>
            <a:spLocks noGrp="1"/>
          </p:cNvSpPr>
          <p:nvPr>
            <p:ph type="title"/>
          </p:nvPr>
        </p:nvSpPr>
        <p:spPr>
          <a:xfrm>
            <a:off x="1866378" y="-89191"/>
            <a:ext cx="9144000" cy="990600"/>
          </a:xfrm>
        </p:spPr>
        <p:txBody>
          <a:bodyPr/>
          <a:lstStyle/>
          <a:p>
            <a:r>
              <a:rPr lang="en-US" sz="3600">
                <a:solidFill>
                  <a:srgbClr val="002060"/>
                </a:solidFill>
              </a:rPr>
              <a:t>Lung Transplants, 1992-2024</a:t>
            </a:r>
          </a:p>
        </p:txBody>
      </p:sp>
      <p:sp>
        <p:nvSpPr>
          <p:cNvPr id="9" name="TextBox 8">
            <a:extLst>
              <a:ext uri="{FF2B5EF4-FFF2-40B4-BE49-F238E27FC236}">
                <a16:creationId xmlns:a16="http://schemas.microsoft.com/office/drawing/2014/main" id="{86ADE175-E7D1-C5C2-3E8F-5B0A98382F2D}"/>
              </a:ext>
            </a:extLst>
          </p:cNvPr>
          <p:cNvSpPr txBox="1"/>
          <p:nvPr/>
        </p:nvSpPr>
        <p:spPr>
          <a:xfrm>
            <a:off x="3254226" y="5729478"/>
            <a:ext cx="6858000" cy="276999"/>
          </a:xfrm>
          <a:prstGeom prst="rect">
            <a:avLst/>
          </a:prstGeom>
          <a:noFill/>
        </p:spPr>
        <p:txBody>
          <a:bodyPr wrap="square" rtlCol="0">
            <a:spAutoFit/>
          </a:bodyPr>
          <a:lstStyle/>
          <a:p>
            <a:pPr algn="ctr"/>
            <a:r>
              <a:rPr lang="en-US" sz="1200" b="1">
                <a:solidFill>
                  <a:srgbClr val="002060"/>
                </a:solidFill>
              </a:rPr>
              <a:t>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p:txBody>
      </p:sp>
      <p:sp>
        <p:nvSpPr>
          <p:cNvPr id="11" name="TextBox 10">
            <a:extLst>
              <a:ext uri="{FF2B5EF4-FFF2-40B4-BE49-F238E27FC236}">
                <a16:creationId xmlns:a16="http://schemas.microsoft.com/office/drawing/2014/main" id="{5C497534-CF99-27D2-E113-57BEF03B7381}"/>
              </a:ext>
            </a:extLst>
          </p:cNvPr>
          <p:cNvSpPr txBox="1"/>
          <p:nvPr/>
        </p:nvSpPr>
        <p:spPr>
          <a:xfrm>
            <a:off x="4259309" y="5426787"/>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5" name="Table 4">
            <a:extLst>
              <a:ext uri="{FF2B5EF4-FFF2-40B4-BE49-F238E27FC236}">
                <a16:creationId xmlns:a16="http://schemas.microsoft.com/office/drawing/2014/main" id="{A4E63E04-0D3C-ED09-290A-06254E8E4E55}"/>
              </a:ext>
            </a:extLst>
          </p:cNvPr>
          <p:cNvGraphicFramePr>
            <a:graphicFrameLocks noGrp="1"/>
          </p:cNvGraphicFramePr>
          <p:nvPr>
            <p:extLst>
              <p:ext uri="{D42A27DB-BD31-4B8C-83A1-F6EECF244321}">
                <p14:modId xmlns:p14="http://schemas.microsoft.com/office/powerpoint/2010/main" val="1308195469"/>
              </p:ext>
            </p:extLst>
          </p:nvPr>
        </p:nvGraphicFramePr>
        <p:xfrm>
          <a:off x="1160600" y="776300"/>
          <a:ext cx="10239769" cy="4364686"/>
        </p:xfrm>
        <a:graphic>
          <a:graphicData uri="http://schemas.openxmlformats.org/drawingml/2006/table">
            <a:tbl>
              <a:tblPr/>
              <a:tblGrid>
                <a:gridCol w="5339473">
                  <a:extLst>
                    <a:ext uri="{9D8B030D-6E8A-4147-A177-3AD203B41FA5}">
                      <a16:colId xmlns:a16="http://schemas.microsoft.com/office/drawing/2014/main" val="3815773570"/>
                    </a:ext>
                  </a:extLst>
                </a:gridCol>
                <a:gridCol w="2450148">
                  <a:extLst>
                    <a:ext uri="{9D8B030D-6E8A-4147-A177-3AD203B41FA5}">
                      <a16:colId xmlns:a16="http://schemas.microsoft.com/office/drawing/2014/main" val="963843764"/>
                    </a:ext>
                  </a:extLst>
                </a:gridCol>
                <a:gridCol w="2450148">
                  <a:extLst>
                    <a:ext uri="{9D8B030D-6E8A-4147-A177-3AD203B41FA5}">
                      <a16:colId xmlns:a16="http://schemas.microsoft.com/office/drawing/2014/main" val="3055964565"/>
                    </a:ext>
                  </a:extLst>
                </a:gridCol>
              </a:tblGrid>
              <a:tr h="374651">
                <a:tc rowSpan="2">
                  <a:txBody>
                    <a:bodyPr/>
                    <a:lstStyle/>
                    <a:p>
                      <a:pPr algn="l" fontAlgn="ctr"/>
                      <a:r>
                        <a:rPr lang="en-US" sz="1800" b="0" i="0" u="none" strike="noStrike">
                          <a:solidFill>
                            <a:srgbClr val="000000"/>
                          </a:solidFill>
                          <a:effectLst/>
                          <a:latin typeface="Arial" panose="020B0604020202020204" pitchFamily="34" charset="0"/>
                        </a:rPr>
                        <a:t> </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Adult Lung</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Pediatric Lung</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1339280357"/>
                  </a:ext>
                </a:extLst>
              </a:tr>
              <a:tr h="374651">
                <a:tc vMerge="1">
                  <a:txBody>
                    <a:bodyPr/>
                    <a:lstStyle/>
                    <a:p>
                      <a:endParaRPr lang="en-US"/>
                    </a:p>
                  </a:txBody>
                  <a:tcPr/>
                </a:tc>
                <a:tc>
                  <a:txBody>
                    <a:bodyPr/>
                    <a:lstStyle/>
                    <a:p>
                      <a:pPr algn="ctr" rtl="0" fontAlgn="ctr"/>
                      <a:r>
                        <a:rPr lang="en-US" sz="1800" b="1" i="0" u="none" strike="noStrike">
                          <a:solidFill>
                            <a:srgbClr val="000000"/>
                          </a:solidFill>
                          <a:effectLst/>
                          <a:latin typeface="Arial" panose="020B0604020202020204" pitchFamily="34" charset="0"/>
                        </a:rPr>
                        <a:t>(N = 67,861)</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800" b="1" i="0" u="none" strike="noStrike">
                          <a:solidFill>
                            <a:srgbClr val="000000"/>
                          </a:solidFill>
                          <a:effectLst/>
                          <a:latin typeface="Arial" panose="020B0604020202020204" pitchFamily="34" charset="0"/>
                        </a:rPr>
                        <a:t>(N = 1,925)</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799542773"/>
                  </a:ext>
                </a:extLst>
              </a:tr>
              <a:tr h="374651">
                <a:tc>
                  <a:txBody>
                    <a:bodyPr/>
                    <a:lstStyle/>
                    <a:p>
                      <a:pPr algn="l" rtl="0" fontAlgn="ctr"/>
                      <a:r>
                        <a:rPr lang="en-US" sz="1800" b="1" i="0" u="none" strike="noStrike">
                          <a:solidFill>
                            <a:srgbClr val="000000"/>
                          </a:solidFill>
                          <a:effectLst/>
                          <a:latin typeface="Arial" panose="020B0604020202020204" pitchFamily="34" charset="0"/>
                        </a:rPr>
                        <a:t>Recipient age (years)</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58.0 (26.0 - 70.0)</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14.0 (0.6 - 17.0)</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530988361"/>
                  </a:ext>
                </a:extLst>
              </a:tr>
              <a:tr h="309088">
                <a:tc>
                  <a:txBody>
                    <a:bodyPr/>
                    <a:lstStyle/>
                    <a:p>
                      <a:pPr algn="l" rtl="0" fontAlgn="ctr"/>
                      <a:r>
                        <a:rPr lang="en-US" sz="1800" b="1" i="0" u="none" strike="noStrike">
                          <a:solidFill>
                            <a:srgbClr val="000000"/>
                          </a:solidFill>
                          <a:effectLst/>
                          <a:latin typeface="Arial" panose="020B0604020202020204" pitchFamily="34" charset="0"/>
                        </a:rPr>
                        <a:t>Recipient male</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58.0%</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42.2%</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170005567"/>
                  </a:ext>
                </a:extLst>
              </a:tr>
              <a:tr h="309088">
                <a:tc>
                  <a:txBody>
                    <a:bodyPr/>
                    <a:lstStyle/>
                    <a:p>
                      <a:pPr algn="l" rtl="0" fontAlgn="ctr"/>
                      <a:r>
                        <a:rPr lang="en-US" sz="1800" b="1" i="0" u="none" strike="noStrike">
                          <a:solidFill>
                            <a:srgbClr val="000000"/>
                          </a:solidFill>
                          <a:effectLst/>
                          <a:latin typeface="Arial" panose="020B0604020202020204" pitchFamily="34" charset="0"/>
                        </a:rPr>
                        <a:t>Recipient BMI (kg/m²)</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24.9 (17.5 - 32.4)</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16.9 (13.1 - 24.2)</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86589537"/>
                  </a:ext>
                </a:extLst>
              </a:tr>
              <a:tr h="374651">
                <a:tc>
                  <a:txBody>
                    <a:bodyPr/>
                    <a:lstStyle/>
                    <a:p>
                      <a:pPr algn="l" rtl="0" fontAlgn="ctr"/>
                      <a:r>
                        <a:rPr lang="en-US" sz="1800" b="1" i="0" u="none" strike="noStrike">
                          <a:solidFill>
                            <a:srgbClr val="000000"/>
                          </a:solidFill>
                          <a:effectLst/>
                          <a:latin typeface="Arial" panose="020B0604020202020204" pitchFamily="34" charset="0"/>
                        </a:rPr>
                        <a:t>Recipient previous transplant</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3.4%</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5.8%</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231206513"/>
                  </a:ext>
                </a:extLst>
              </a:tr>
              <a:tr h="374651">
                <a:tc>
                  <a:txBody>
                    <a:bodyPr/>
                    <a:lstStyle/>
                    <a:p>
                      <a:pPr algn="l" rtl="0" fontAlgn="ctr"/>
                      <a:r>
                        <a:rPr lang="en-US" sz="1800" b="1" i="0" u="none" strike="noStrike">
                          <a:solidFill>
                            <a:srgbClr val="000000"/>
                          </a:solidFill>
                          <a:effectLst/>
                          <a:latin typeface="Arial" panose="020B0604020202020204" pitchFamily="34" charset="0"/>
                        </a:rPr>
                        <a:t>Pre-transplant ECMO</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4.0%</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5.4%</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962797800"/>
                  </a:ext>
                </a:extLst>
              </a:tr>
              <a:tr h="374651">
                <a:tc>
                  <a:txBody>
                    <a:bodyPr/>
                    <a:lstStyle/>
                    <a:p>
                      <a:pPr algn="l" rtl="0" fontAlgn="ctr"/>
                      <a:r>
                        <a:rPr lang="en-US" sz="1800" b="1" i="0" u="none" strike="noStrike">
                          <a:solidFill>
                            <a:srgbClr val="000000"/>
                          </a:solidFill>
                          <a:effectLst/>
                          <a:latin typeface="Arial" panose="020B0604020202020204" pitchFamily="34" charset="0"/>
                        </a:rPr>
                        <a:t>Pre-transplant ventilator</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5.2%</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17.9%</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855993865"/>
                  </a:ext>
                </a:extLst>
              </a:tr>
              <a:tr h="374651">
                <a:tc>
                  <a:txBody>
                    <a:bodyPr/>
                    <a:lstStyle/>
                    <a:p>
                      <a:pPr algn="l" rtl="0" fontAlgn="ctr"/>
                      <a:r>
                        <a:rPr lang="en-US" sz="1800" b="1" i="0" u="none" strike="noStrike">
                          <a:solidFill>
                            <a:srgbClr val="000000"/>
                          </a:solidFill>
                          <a:effectLst/>
                          <a:latin typeface="Arial" panose="020B0604020202020204" pitchFamily="34" charset="0"/>
                        </a:rPr>
                        <a:t>Pre-transplant intravenous inotropes</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70 (0.1%)</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Arial" panose="020B0604020202020204" pitchFamily="34" charset="0"/>
                        </a:rPr>
                        <a:t>78 (4.9%</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027829271"/>
                  </a:ext>
                </a:extLst>
              </a:tr>
              <a:tr h="374651">
                <a:tc>
                  <a:txBody>
                    <a:bodyPr/>
                    <a:lstStyle/>
                    <a:p>
                      <a:pPr algn="l" fontAlgn="ctr"/>
                      <a:r>
                        <a:rPr lang="en-US" sz="1800" b="1" i="0" u="none" strike="noStrike">
                          <a:solidFill>
                            <a:srgbClr val="000000"/>
                          </a:solidFill>
                          <a:effectLst/>
                          <a:latin typeface="Arial" panose="020B0604020202020204" pitchFamily="34" charset="0"/>
                        </a:rPr>
                        <a:t>Recipient total bilirubin (mg/dl)</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0.5 (0.2 - 1.3)</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0.4 (0.1 - 2.1)</a:t>
                      </a:r>
                    </a:p>
                  </a:txBody>
                  <a:tcPr marL="9525" marR="9525" marT="9525"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785391205"/>
                  </a:ext>
                </a:extLst>
              </a:tr>
              <a:tr h="374651">
                <a:tc>
                  <a:txBody>
                    <a:bodyPr/>
                    <a:lstStyle/>
                    <a:p>
                      <a:pPr algn="l" fontAlgn="ctr"/>
                      <a:r>
                        <a:rPr lang="en-US" sz="1800" b="1" i="0" u="none" strike="noStrike">
                          <a:solidFill>
                            <a:srgbClr val="000000"/>
                          </a:solidFill>
                          <a:effectLst/>
                          <a:latin typeface="Arial" panose="020B0604020202020204" pitchFamily="34" charset="0"/>
                        </a:rPr>
                        <a:t>Recipient eGFR (mL/min/1.73m</a:t>
                      </a:r>
                      <a:r>
                        <a:rPr lang="en-US" sz="1800" b="1" i="0" u="none" strike="noStrike" baseline="30000">
                          <a:solidFill>
                            <a:srgbClr val="000000"/>
                          </a:solidFill>
                          <a:effectLst/>
                          <a:latin typeface="Arial" panose="020B0604020202020204" pitchFamily="34" charset="0"/>
                        </a:rPr>
                        <a:t>2</a:t>
                      </a:r>
                      <a:r>
                        <a:rPr lang="en-US" sz="1800" b="1" i="0" u="none" strike="noStrike">
                          <a:solidFill>
                            <a:srgbClr val="000000"/>
                          </a:solidFill>
                          <a:effectLst/>
                          <a:latin typeface="Arial" panose="020B0604020202020204" pitchFamily="34" charset="0"/>
                        </a:rPr>
                        <a:t>)</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86.5 (52.5 - 140.6)</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124.7 (56.8 - 227.2)</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8884309"/>
                  </a:ext>
                </a:extLst>
              </a:tr>
              <a:tr h="374651">
                <a:tc>
                  <a:txBody>
                    <a:bodyPr/>
                    <a:lstStyle/>
                    <a:p>
                      <a:pPr algn="l" fontAlgn="ctr"/>
                      <a:r>
                        <a:rPr lang="en-US" sz="1800" b="1" i="0" u="none" strike="noStrike">
                          <a:solidFill>
                            <a:srgbClr val="000000"/>
                          </a:solidFill>
                          <a:effectLst/>
                          <a:latin typeface="Arial" panose="020B0604020202020204" pitchFamily="34" charset="0"/>
                        </a:rPr>
                        <a:t>PVR (Wood units)</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2.7 (1.0 - 8.7)</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fontAlgn="ctr"/>
                      <a:r>
                        <a:rPr lang="en-US" sz="1800" b="1" i="0" u="none" strike="noStrike">
                          <a:solidFill>
                            <a:srgbClr val="000000"/>
                          </a:solidFill>
                          <a:effectLst/>
                          <a:latin typeface="Arial" panose="020B0604020202020204" pitchFamily="34" charset="0"/>
                        </a:rPr>
                        <a:t>4.8 (1.7 - 32.4)</a:t>
                      </a:r>
                    </a:p>
                  </a:txBody>
                  <a:tcPr marL="8039" marR="8039" marT="8039"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1026092385"/>
                  </a:ext>
                </a:extLst>
              </a:tr>
            </a:tbl>
          </a:graphicData>
        </a:graphic>
      </p:graphicFrame>
      <p:sp>
        <p:nvSpPr>
          <p:cNvPr id="3" name="Rectangle 2">
            <a:extLst>
              <a:ext uri="{FF2B5EF4-FFF2-40B4-BE49-F238E27FC236}">
                <a16:creationId xmlns:a16="http://schemas.microsoft.com/office/drawing/2014/main" id="{6AB39E91-9CCB-F688-E19F-0C6D990CDE8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00589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809A1-AC01-EA6D-396D-899567381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BC1CD-9DE4-ECAF-1A5D-1F4C1188FF3C}"/>
              </a:ext>
            </a:extLst>
          </p:cNvPr>
          <p:cNvSpPr>
            <a:spLocks noGrp="1"/>
          </p:cNvSpPr>
          <p:nvPr>
            <p:ph type="title"/>
          </p:nvPr>
        </p:nvSpPr>
        <p:spPr>
          <a:xfrm>
            <a:off x="1735279" y="-107983"/>
            <a:ext cx="9144000" cy="990600"/>
          </a:xfrm>
        </p:spPr>
        <p:txBody>
          <a:bodyPr/>
          <a:lstStyle/>
          <a:p>
            <a:r>
              <a:rPr lang="en-US" sz="3600">
                <a:solidFill>
                  <a:srgbClr val="002060"/>
                </a:solidFill>
              </a:rPr>
              <a:t>Lung Transplants, 1992-2024</a:t>
            </a:r>
          </a:p>
        </p:txBody>
      </p:sp>
      <p:sp>
        <p:nvSpPr>
          <p:cNvPr id="9" name="TextBox 8">
            <a:extLst>
              <a:ext uri="{FF2B5EF4-FFF2-40B4-BE49-F238E27FC236}">
                <a16:creationId xmlns:a16="http://schemas.microsoft.com/office/drawing/2014/main" id="{3B564236-F81A-287C-17DB-4F7BBDEEE1F4}"/>
              </a:ext>
            </a:extLst>
          </p:cNvPr>
          <p:cNvSpPr txBox="1"/>
          <p:nvPr/>
        </p:nvSpPr>
        <p:spPr>
          <a:xfrm>
            <a:off x="2971800" y="5837007"/>
            <a:ext cx="6858000" cy="276999"/>
          </a:xfrm>
          <a:prstGeom prst="rect">
            <a:avLst/>
          </a:prstGeom>
          <a:noFill/>
        </p:spPr>
        <p:txBody>
          <a:bodyPr wrap="square" rtlCol="0">
            <a:spAutoFit/>
          </a:bodyPr>
          <a:lstStyle/>
          <a:p>
            <a:pPr algn="ctr"/>
            <a:r>
              <a:rPr lang="en-US" sz="1200" b="1">
                <a:solidFill>
                  <a:srgbClr val="002060"/>
                </a:solidFill>
              </a:rPr>
              <a:t>Continuous factors are expressed as median (5</a:t>
            </a:r>
            <a:r>
              <a:rPr lang="en-US" sz="1200" b="1" baseline="30000">
                <a:solidFill>
                  <a:srgbClr val="002060"/>
                </a:solidFill>
              </a:rPr>
              <a:t>th </a:t>
            </a:r>
            <a:r>
              <a:rPr lang="en-US" sz="1200" b="1">
                <a:solidFill>
                  <a:srgbClr val="002060"/>
                </a:solidFill>
              </a:rPr>
              <a:t>– 95</a:t>
            </a:r>
            <a:r>
              <a:rPr lang="en-US" sz="1200" b="1" baseline="30000">
                <a:solidFill>
                  <a:srgbClr val="002060"/>
                </a:solidFill>
              </a:rPr>
              <a:t>th</a:t>
            </a:r>
            <a:r>
              <a:rPr lang="en-US" sz="1200" b="1">
                <a:solidFill>
                  <a:srgbClr val="002060"/>
                </a:solidFill>
              </a:rPr>
              <a:t> percentiles) </a:t>
            </a:r>
            <a:endParaRPr lang="en-US" sz="1200">
              <a:solidFill>
                <a:srgbClr val="002060"/>
              </a:solidFill>
            </a:endParaRPr>
          </a:p>
        </p:txBody>
      </p:sp>
      <p:sp>
        <p:nvSpPr>
          <p:cNvPr id="11" name="TextBox 10">
            <a:extLst>
              <a:ext uri="{FF2B5EF4-FFF2-40B4-BE49-F238E27FC236}">
                <a16:creationId xmlns:a16="http://schemas.microsoft.com/office/drawing/2014/main" id="{E3570C44-D757-10D9-5861-ABD7355829E6}"/>
              </a:ext>
            </a:extLst>
          </p:cNvPr>
          <p:cNvSpPr txBox="1"/>
          <p:nvPr/>
        </p:nvSpPr>
        <p:spPr>
          <a:xfrm>
            <a:off x="3972560" y="5585293"/>
            <a:ext cx="6491621" cy="276999"/>
          </a:xfrm>
          <a:prstGeom prst="rect">
            <a:avLst/>
          </a:prstGeom>
          <a:noFill/>
        </p:spPr>
        <p:txBody>
          <a:bodyPr wrap="square" rtlCol="0">
            <a:spAutoFit/>
          </a:bodyPr>
          <a:lstStyle/>
          <a:p>
            <a:r>
              <a:rPr lang="en-US" sz="1200" b="1">
                <a:solidFill>
                  <a:srgbClr val="002060"/>
                </a:solidFill>
              </a:rPr>
              <a:t>Summary statistics included transplants with non-missing data</a:t>
            </a:r>
            <a:endParaRPr lang="en-US" sz="1200">
              <a:solidFill>
                <a:srgbClr val="002060"/>
              </a:solidFill>
            </a:endParaRPr>
          </a:p>
        </p:txBody>
      </p:sp>
      <p:graphicFrame>
        <p:nvGraphicFramePr>
          <p:cNvPr id="3" name="Table 2">
            <a:extLst>
              <a:ext uri="{FF2B5EF4-FFF2-40B4-BE49-F238E27FC236}">
                <a16:creationId xmlns:a16="http://schemas.microsoft.com/office/drawing/2014/main" id="{AE695469-EE29-C3B6-3711-629BCAC998A0}"/>
              </a:ext>
            </a:extLst>
          </p:cNvPr>
          <p:cNvGraphicFramePr>
            <a:graphicFrameLocks noGrp="1"/>
          </p:cNvGraphicFramePr>
          <p:nvPr>
            <p:extLst>
              <p:ext uri="{D42A27DB-BD31-4B8C-83A1-F6EECF244321}">
                <p14:modId xmlns:p14="http://schemas.microsoft.com/office/powerpoint/2010/main" val="1032211817"/>
              </p:ext>
            </p:extLst>
          </p:nvPr>
        </p:nvGraphicFramePr>
        <p:xfrm>
          <a:off x="1257300" y="799488"/>
          <a:ext cx="9942210" cy="4672590"/>
        </p:xfrm>
        <a:graphic>
          <a:graphicData uri="http://schemas.openxmlformats.org/drawingml/2006/table">
            <a:tbl>
              <a:tblPr/>
              <a:tblGrid>
                <a:gridCol w="5148344">
                  <a:extLst>
                    <a:ext uri="{9D8B030D-6E8A-4147-A177-3AD203B41FA5}">
                      <a16:colId xmlns:a16="http://schemas.microsoft.com/office/drawing/2014/main" val="1097481008"/>
                    </a:ext>
                  </a:extLst>
                </a:gridCol>
                <a:gridCol w="2396933">
                  <a:extLst>
                    <a:ext uri="{9D8B030D-6E8A-4147-A177-3AD203B41FA5}">
                      <a16:colId xmlns:a16="http://schemas.microsoft.com/office/drawing/2014/main" val="4233254899"/>
                    </a:ext>
                  </a:extLst>
                </a:gridCol>
                <a:gridCol w="2396933">
                  <a:extLst>
                    <a:ext uri="{9D8B030D-6E8A-4147-A177-3AD203B41FA5}">
                      <a16:colId xmlns:a16="http://schemas.microsoft.com/office/drawing/2014/main" val="3224152902"/>
                    </a:ext>
                  </a:extLst>
                </a:gridCol>
              </a:tblGrid>
              <a:tr h="311506">
                <a:tc rowSpan="2">
                  <a:txBody>
                    <a:bodyPr/>
                    <a:lstStyle/>
                    <a:p>
                      <a:pPr algn="l" fontAlgn="ctr"/>
                      <a:r>
                        <a:rPr lang="en-US" sz="1700" b="0" i="0" u="none" strike="noStrike">
                          <a:solidFill>
                            <a:srgbClr val="000000"/>
                          </a:solidFill>
                          <a:effectLst/>
                          <a:latin typeface="Arial" panose="020B0604020202020204" pitchFamily="34" charset="0"/>
                        </a:rPr>
                        <a:t> </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700" b="1" i="0" u="none" strike="noStrike">
                          <a:solidFill>
                            <a:srgbClr val="000000"/>
                          </a:solidFill>
                          <a:effectLst/>
                          <a:latin typeface="Arial" panose="020B0604020202020204" pitchFamily="34" charset="0"/>
                        </a:rPr>
                        <a:t>Adult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700" b="1" i="0" u="none" strike="noStrike">
                          <a:solidFill>
                            <a:srgbClr val="000000"/>
                          </a:solidFill>
                          <a:effectLst/>
                          <a:latin typeface="Arial" panose="020B0604020202020204" pitchFamily="34" charset="0"/>
                        </a:rPr>
                        <a:t>Pediatric Lung</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2838458271"/>
                  </a:ext>
                </a:extLst>
              </a:tr>
              <a:tr h="311506">
                <a:tc vMerge="1">
                  <a:txBody>
                    <a:bodyPr/>
                    <a:lstStyle/>
                    <a:p>
                      <a:endParaRPr lang="en-US"/>
                    </a:p>
                  </a:txBody>
                  <a:tcPr/>
                </a:tc>
                <a:tc>
                  <a:txBody>
                    <a:bodyPr/>
                    <a:lstStyle/>
                    <a:p>
                      <a:pPr algn="ctr" rtl="0" fontAlgn="ctr"/>
                      <a:r>
                        <a:rPr lang="en-US" sz="1700" b="1" i="0" u="none" strike="noStrike">
                          <a:solidFill>
                            <a:srgbClr val="000000"/>
                          </a:solidFill>
                          <a:effectLst/>
                          <a:latin typeface="Arial" panose="020B0604020202020204" pitchFamily="34" charset="0"/>
                        </a:rPr>
                        <a:t>(N = 67,861)</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tc>
                  <a:txBody>
                    <a:bodyPr/>
                    <a:lstStyle/>
                    <a:p>
                      <a:pPr algn="ctr" rtl="0" fontAlgn="ctr"/>
                      <a:r>
                        <a:rPr lang="en-US" sz="1700" b="1" i="0" u="none" strike="noStrike">
                          <a:solidFill>
                            <a:srgbClr val="000000"/>
                          </a:solidFill>
                          <a:effectLst/>
                          <a:latin typeface="Arial" panose="020B0604020202020204" pitchFamily="34" charset="0"/>
                        </a:rPr>
                        <a:t>(N = 1,925)</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E2EFDA"/>
                    </a:solidFill>
                  </a:tcPr>
                </a:tc>
                <a:extLst>
                  <a:ext uri="{0D108BD9-81ED-4DB2-BD59-A6C34878D82A}">
                    <a16:rowId xmlns:a16="http://schemas.microsoft.com/office/drawing/2014/main" val="594231981"/>
                  </a:ext>
                </a:extLst>
              </a:tr>
              <a:tr h="311506">
                <a:tc>
                  <a:txBody>
                    <a:bodyPr/>
                    <a:lstStyle/>
                    <a:p>
                      <a:pPr algn="l" rtl="0" fontAlgn="ctr"/>
                      <a:r>
                        <a:rPr lang="en-US" sz="1700" b="1" i="0" u="none" strike="noStrike">
                          <a:solidFill>
                            <a:srgbClr val="000000"/>
                          </a:solidFill>
                          <a:effectLst/>
                          <a:latin typeface="Arial" panose="020B0604020202020204" pitchFamily="34" charset="0"/>
                        </a:rPr>
                        <a:t>Donor age (years)</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36.0 (16.0 - 62.0) </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14.0 (0.0 - 49.0)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65324843"/>
                  </a:ext>
                </a:extLst>
              </a:tr>
              <a:tr h="311506">
                <a:tc>
                  <a:txBody>
                    <a:bodyPr/>
                    <a:lstStyle/>
                    <a:p>
                      <a:pPr algn="l" rtl="0" fontAlgn="ctr"/>
                      <a:r>
                        <a:rPr lang="en-US" sz="1700" b="1" i="0" u="none" strike="noStrike">
                          <a:solidFill>
                            <a:srgbClr val="000000"/>
                          </a:solidFill>
                          <a:effectLst/>
                          <a:latin typeface="Arial" panose="020B0604020202020204" pitchFamily="34" charset="0"/>
                        </a:rPr>
                        <a:t>Donor male</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58.7%</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49.4%</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70844069"/>
                  </a:ext>
                </a:extLst>
              </a:tr>
              <a:tr h="311506">
                <a:tc>
                  <a:txBody>
                    <a:bodyPr/>
                    <a:lstStyle/>
                    <a:p>
                      <a:pPr algn="l" rtl="0" fontAlgn="ctr"/>
                      <a:r>
                        <a:rPr lang="en-US" sz="1700" b="1" i="0" u="none" strike="noStrike">
                          <a:solidFill>
                            <a:srgbClr val="000000"/>
                          </a:solidFill>
                          <a:effectLst/>
                          <a:latin typeface="Arial" panose="020B0604020202020204" pitchFamily="34" charset="0"/>
                        </a:rPr>
                        <a:t>Male donor to female recipient</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15.7%</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26.7%</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696439322"/>
                  </a:ext>
                </a:extLst>
              </a:tr>
              <a:tr h="311506">
                <a:tc>
                  <a:txBody>
                    <a:bodyPr/>
                    <a:lstStyle/>
                    <a:p>
                      <a:pPr algn="l" rtl="0" fontAlgn="ctr"/>
                      <a:r>
                        <a:rPr lang="en-US" sz="1700" b="1" i="0" u="none" strike="noStrike">
                          <a:solidFill>
                            <a:srgbClr val="000000"/>
                          </a:solidFill>
                          <a:effectLst/>
                          <a:latin typeface="Arial" panose="020B0604020202020204" pitchFamily="34" charset="0"/>
                        </a:rPr>
                        <a:t>Donor history of diabetes</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7.0%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1.9%</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017856971"/>
                  </a:ext>
                </a:extLst>
              </a:tr>
              <a:tr h="311506">
                <a:tc>
                  <a:txBody>
                    <a:bodyPr/>
                    <a:lstStyle/>
                    <a:p>
                      <a:pPr algn="l" rtl="0" fontAlgn="ctr"/>
                      <a:r>
                        <a:rPr lang="en-US" sz="1700" b="1" i="0" u="none" strike="noStrike">
                          <a:solidFill>
                            <a:srgbClr val="000000"/>
                          </a:solidFill>
                          <a:effectLst/>
                          <a:latin typeface="Arial" panose="020B0604020202020204" pitchFamily="34" charset="0"/>
                        </a:rPr>
                        <a:t>Donor history of hypertension</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22.2%</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4.7%</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97434544"/>
                  </a:ext>
                </a:extLst>
              </a:tr>
              <a:tr h="311506">
                <a:tc>
                  <a:txBody>
                    <a:bodyPr/>
                    <a:lstStyle/>
                    <a:p>
                      <a:pPr algn="l" rtl="0" fontAlgn="ctr"/>
                      <a:r>
                        <a:rPr lang="en-US" sz="1700" b="1" i="0" u="none" strike="noStrike">
                          <a:solidFill>
                            <a:srgbClr val="000000"/>
                          </a:solidFill>
                          <a:effectLst/>
                          <a:latin typeface="Arial" panose="020B0604020202020204" pitchFamily="34" charset="0"/>
                        </a:rPr>
                        <a:t>Donor drug use </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44.8%</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16.6%</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527567984"/>
                  </a:ext>
                </a:extLst>
              </a:tr>
              <a:tr h="311506">
                <a:tc>
                  <a:txBody>
                    <a:bodyPr/>
                    <a:lstStyle/>
                    <a:p>
                      <a:pPr algn="l" rtl="0" fontAlgn="ctr"/>
                      <a:r>
                        <a:rPr lang="en-US" sz="1700" b="1" i="0" u="none" strike="noStrike">
                          <a:solidFill>
                            <a:srgbClr val="000000"/>
                          </a:solidFill>
                          <a:effectLst/>
                          <a:latin typeface="Arial" panose="020B0604020202020204" pitchFamily="34" charset="0"/>
                        </a:rPr>
                        <a:t>Donor cigarette use</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14.5%</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4.2%</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860495100"/>
                  </a:ext>
                </a:extLst>
              </a:tr>
              <a:tr h="311506">
                <a:tc>
                  <a:txBody>
                    <a:bodyPr/>
                    <a:lstStyle/>
                    <a:p>
                      <a:pPr algn="l" rtl="0" fontAlgn="ctr"/>
                      <a:r>
                        <a:rPr lang="en-US" sz="1700" b="1" i="0" u="none" strike="noStrike">
                          <a:solidFill>
                            <a:srgbClr val="000000"/>
                          </a:solidFill>
                          <a:effectLst/>
                          <a:latin typeface="Arial" panose="020B0604020202020204" pitchFamily="34" charset="0"/>
                        </a:rPr>
                        <a:t>Donor anti-HCV positive</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8.7%</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6.5%</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523404096"/>
                  </a:ext>
                </a:extLst>
              </a:tr>
              <a:tr h="311506">
                <a:tc>
                  <a:txBody>
                    <a:bodyPr/>
                    <a:lstStyle/>
                    <a:p>
                      <a:pPr algn="l" rtl="0" fontAlgn="ctr"/>
                      <a:r>
                        <a:rPr lang="en-US" sz="1700" b="1" i="0" u="none" strike="noStrike">
                          <a:solidFill>
                            <a:srgbClr val="000000"/>
                          </a:solidFill>
                          <a:effectLst/>
                          <a:latin typeface="Arial" panose="020B0604020202020204" pitchFamily="34" charset="0"/>
                        </a:rPr>
                        <a:t>Donor HCV NAT positive</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2.8%</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0.0%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187275990"/>
                  </a:ext>
                </a:extLst>
              </a:tr>
              <a:tr h="311506">
                <a:tc>
                  <a:txBody>
                    <a:bodyPr/>
                    <a:lstStyle/>
                    <a:p>
                      <a:pPr algn="l" rtl="0" fontAlgn="ctr"/>
                      <a:r>
                        <a:rPr lang="en-US" sz="1700" b="1" i="0" u="none" strike="noStrike">
                          <a:solidFill>
                            <a:srgbClr val="000000"/>
                          </a:solidFill>
                          <a:effectLst/>
                          <a:latin typeface="Arial" panose="020B0604020202020204" pitchFamily="34" charset="0"/>
                        </a:rPr>
                        <a:t>Donor pO2</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420.0 (63.3 - 571.0)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434.0 (81.4 - 575.0)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3171997605"/>
                  </a:ext>
                </a:extLst>
              </a:tr>
              <a:tr h="311506">
                <a:tc>
                  <a:txBody>
                    <a:bodyPr/>
                    <a:lstStyle/>
                    <a:p>
                      <a:pPr algn="l" rtl="0" fontAlgn="ctr"/>
                      <a:r>
                        <a:rPr lang="en-US" sz="1700" b="1" i="0" u="none" strike="noStrike">
                          <a:solidFill>
                            <a:srgbClr val="000000"/>
                          </a:solidFill>
                          <a:effectLst/>
                          <a:latin typeface="Arial" panose="020B0604020202020204" pitchFamily="34" charset="0"/>
                        </a:rPr>
                        <a:t>Donor pO2/FiO2 ratio</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438.0 (168.8 - 584.5)</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451.0 (201.0 - 586.0)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2672734004"/>
                  </a:ext>
                </a:extLst>
              </a:tr>
              <a:tr h="311506">
                <a:tc>
                  <a:txBody>
                    <a:bodyPr/>
                    <a:lstStyle/>
                    <a:p>
                      <a:pPr algn="l" rtl="0" fontAlgn="ctr"/>
                      <a:r>
                        <a:rPr lang="en-US" sz="1700" b="1" i="0" u="none" strike="noStrike">
                          <a:solidFill>
                            <a:srgbClr val="000000"/>
                          </a:solidFill>
                          <a:effectLst/>
                          <a:latin typeface="Arial" panose="020B0604020202020204" pitchFamily="34" charset="0"/>
                        </a:rPr>
                        <a:t>Donor LV ejection fraction (%)</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60.0 (34.0 - 73.0)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60.0 (35.0 - 77.0)</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934186422"/>
                  </a:ext>
                </a:extLst>
              </a:tr>
              <a:tr h="311506">
                <a:tc>
                  <a:txBody>
                    <a:bodyPr/>
                    <a:lstStyle/>
                    <a:p>
                      <a:pPr algn="l" rtl="0" fontAlgn="ctr"/>
                      <a:r>
                        <a:rPr lang="en-US" sz="1700" b="1" i="0" u="none" strike="noStrike">
                          <a:solidFill>
                            <a:srgbClr val="000000"/>
                          </a:solidFill>
                          <a:effectLst/>
                          <a:latin typeface="Arial" panose="020B0604020202020204" pitchFamily="34" charset="0"/>
                        </a:rPr>
                        <a:t>Donor-recipient height ratio</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1.0 (0.9 - 1.1)</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tc>
                  <a:txBody>
                    <a:bodyPr/>
                    <a:lstStyle/>
                    <a:p>
                      <a:pPr algn="ctr" rtl="0" fontAlgn="ctr"/>
                      <a:r>
                        <a:rPr lang="en-US" sz="1700" b="1" i="0" u="none" strike="noStrike">
                          <a:solidFill>
                            <a:srgbClr val="000000"/>
                          </a:solidFill>
                          <a:effectLst/>
                          <a:latin typeface="Arial" panose="020B0604020202020204" pitchFamily="34" charset="0"/>
                        </a:rPr>
                        <a:t>1.0 (0.9 - 1.2)</a:t>
                      </a:r>
                    </a:p>
                  </a:txBody>
                  <a:tcPr marL="4771" marR="4771" marT="4771" marB="0"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noFill/>
                  </a:tcPr>
                </a:tc>
                <a:extLst>
                  <a:ext uri="{0D108BD9-81ED-4DB2-BD59-A6C34878D82A}">
                    <a16:rowId xmlns:a16="http://schemas.microsoft.com/office/drawing/2014/main" val="4064806984"/>
                  </a:ext>
                </a:extLst>
              </a:tr>
            </a:tbl>
          </a:graphicData>
        </a:graphic>
      </p:graphicFrame>
      <p:sp>
        <p:nvSpPr>
          <p:cNvPr id="4" name="Rectangle 3">
            <a:extLst>
              <a:ext uri="{FF2B5EF4-FFF2-40B4-BE49-F238E27FC236}">
                <a16:creationId xmlns:a16="http://schemas.microsoft.com/office/drawing/2014/main" id="{2FD1462C-E79A-2B19-5DA4-AE60FF2E2BE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721505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8E3E-6744-013F-39F6-0C3973BF4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3A19F-E28D-B5DB-61A1-0F95A9DE7F51}"/>
              </a:ext>
            </a:extLst>
          </p:cNvPr>
          <p:cNvSpPr>
            <a:spLocks noGrp="1"/>
          </p:cNvSpPr>
          <p:nvPr>
            <p:ph type="title"/>
          </p:nvPr>
        </p:nvSpPr>
        <p:spPr>
          <a:xfrm>
            <a:off x="566777" y="165836"/>
            <a:ext cx="11668046" cy="812800"/>
          </a:xfrm>
        </p:spPr>
        <p:txBody>
          <a:bodyPr/>
          <a:lstStyle/>
          <a:p>
            <a:r>
              <a:rPr lang="en-US" sz="3600">
                <a:solidFill>
                  <a:srgbClr val="002060"/>
                </a:solidFill>
              </a:rPr>
              <a:t>Lung Transplants by ABO Blood Group, 1992-2024 </a:t>
            </a:r>
          </a:p>
        </p:txBody>
      </p:sp>
      <p:graphicFrame>
        <p:nvGraphicFramePr>
          <p:cNvPr id="14" name="Content Placeholder 10">
            <a:extLst>
              <a:ext uri="{FF2B5EF4-FFF2-40B4-BE49-F238E27FC236}">
                <a16:creationId xmlns:a16="http://schemas.microsoft.com/office/drawing/2014/main" id="{58FAEFE7-DCA9-79BC-1254-24502AB84353}"/>
              </a:ext>
            </a:extLst>
          </p:cNvPr>
          <p:cNvGraphicFramePr>
            <a:graphicFrameLocks/>
          </p:cNvGraphicFramePr>
          <p:nvPr/>
        </p:nvGraphicFramePr>
        <p:xfrm>
          <a:off x="705292" y="1042057"/>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DB390A13-89E9-5AA1-68D4-EF8FAA1F17DE}"/>
              </a:ext>
            </a:extLst>
          </p:cNvPr>
          <p:cNvGraphicFramePr>
            <a:graphicFrameLocks/>
          </p:cNvGraphicFramePr>
          <p:nvPr/>
        </p:nvGraphicFramePr>
        <p:xfrm>
          <a:off x="4283478" y="914910"/>
          <a:ext cx="9032844" cy="4995607"/>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C19C71B-C68E-1E31-B2E5-29E66F874BBD}"/>
              </a:ext>
            </a:extLst>
          </p:cNvPr>
          <p:cNvSpPr txBox="1"/>
          <p:nvPr/>
        </p:nvSpPr>
        <p:spPr>
          <a:xfrm>
            <a:off x="1814630" y="5575665"/>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655CBBC1-513C-C19F-0778-E8C74CC1EB8D}"/>
              </a:ext>
            </a:extLst>
          </p:cNvPr>
          <p:cNvSpPr txBox="1"/>
          <p:nvPr/>
        </p:nvSpPr>
        <p:spPr>
          <a:xfrm>
            <a:off x="8381600" y="5575665"/>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E1D95F4E-5251-B964-168E-F6F5FA6EAFDC}"/>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709749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368B-43A6-3FBA-7E75-FF3396412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C0A1E-FDE9-BAD4-06C8-1A8AAFE4BAF0}"/>
              </a:ext>
            </a:extLst>
          </p:cNvPr>
          <p:cNvSpPr>
            <a:spLocks noGrp="1"/>
          </p:cNvSpPr>
          <p:nvPr>
            <p:ph type="title"/>
          </p:nvPr>
        </p:nvSpPr>
        <p:spPr>
          <a:xfrm>
            <a:off x="993674" y="-30822"/>
            <a:ext cx="11548153" cy="1219200"/>
          </a:xfrm>
        </p:spPr>
        <p:txBody>
          <a:bodyPr/>
          <a:lstStyle/>
          <a:p>
            <a:r>
              <a:rPr lang="en-US" sz="3200">
                <a:solidFill>
                  <a:srgbClr val="002060"/>
                </a:solidFill>
              </a:rPr>
              <a:t>Annual Number of Lung Transplants with ECMO by Region</a:t>
            </a:r>
            <a:br>
              <a:rPr lang="en-US" sz="3200">
                <a:solidFill>
                  <a:srgbClr val="002060"/>
                </a:solidFill>
              </a:rPr>
            </a:br>
            <a:r>
              <a:rPr lang="en-US" sz="2800">
                <a:solidFill>
                  <a:srgbClr val="002060"/>
                </a:solidFill>
              </a:rPr>
              <a:t>2005-2023 (Adults) and 2009-2023 (Pediatrics)</a:t>
            </a:r>
          </a:p>
        </p:txBody>
      </p:sp>
      <p:graphicFrame>
        <p:nvGraphicFramePr>
          <p:cNvPr id="4" name="Content Placeholder 3">
            <a:extLst>
              <a:ext uri="{FF2B5EF4-FFF2-40B4-BE49-F238E27FC236}">
                <a16:creationId xmlns:a16="http://schemas.microsoft.com/office/drawing/2014/main" id="{4F3502D8-7635-B2A1-524F-9ACD85205F53}"/>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E4357101-EBB9-E4CF-4E6F-B9B6040471E3}"/>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E5E66BB-C252-DD50-C63D-86C87D6730AD}"/>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126182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2F7B-757F-AB2E-3429-F0538807F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503AD-34FA-0396-9DA8-D348BE1A3329}"/>
              </a:ext>
            </a:extLst>
          </p:cNvPr>
          <p:cNvSpPr>
            <a:spLocks noGrp="1"/>
          </p:cNvSpPr>
          <p:nvPr>
            <p:ph type="title"/>
          </p:nvPr>
        </p:nvSpPr>
        <p:spPr>
          <a:xfrm>
            <a:off x="1524000" y="175080"/>
            <a:ext cx="9753600" cy="812800"/>
          </a:xfrm>
        </p:spPr>
        <p:txBody>
          <a:bodyPr/>
          <a:lstStyle/>
          <a:p>
            <a:r>
              <a:rPr lang="en-US" sz="3200">
                <a:solidFill>
                  <a:srgbClr val="002060"/>
                </a:solidFill>
              </a:rPr>
              <a:t>Lung Transplants by Diagnosis, 1992-2024 </a:t>
            </a:r>
          </a:p>
        </p:txBody>
      </p:sp>
      <p:graphicFrame>
        <p:nvGraphicFramePr>
          <p:cNvPr id="14" name="Content Placeholder 10">
            <a:extLst>
              <a:ext uri="{FF2B5EF4-FFF2-40B4-BE49-F238E27FC236}">
                <a16:creationId xmlns:a16="http://schemas.microsoft.com/office/drawing/2014/main" id="{07941BB4-C209-2F00-C9BB-33C736198809}"/>
              </a:ext>
            </a:extLst>
          </p:cNvPr>
          <p:cNvGraphicFramePr>
            <a:graphicFrameLocks/>
          </p:cNvGraphicFramePr>
          <p:nvPr/>
        </p:nvGraphicFramePr>
        <p:xfrm>
          <a:off x="135080" y="1264877"/>
          <a:ext cx="6321867" cy="4691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C14B652-794F-6861-2FE4-7129731B5437}"/>
              </a:ext>
            </a:extLst>
          </p:cNvPr>
          <p:cNvGraphicFramePr>
            <a:graphicFrameLocks/>
          </p:cNvGraphicFramePr>
          <p:nvPr/>
        </p:nvGraphicFramePr>
        <p:xfrm>
          <a:off x="6400800" y="785224"/>
          <a:ext cx="6607039" cy="5339440"/>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C1BF173-4D11-3799-D8A6-F241A624771F}"/>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0B78D626-FE54-5A26-6854-525B7E3C8794}"/>
              </a:ext>
            </a:extLst>
          </p:cNvPr>
          <p:cNvSpPr txBox="1"/>
          <p:nvPr/>
        </p:nvSpPr>
        <p:spPr>
          <a:xfrm>
            <a:off x="8087123" y="5507378"/>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E02DB617-67BC-46A8-FA35-00A3DC4AA6F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63964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F3E9-BB23-743E-E343-C657375996ED}"/>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A6A7B7D-8C49-5631-20D5-99054982D6B4}"/>
              </a:ext>
            </a:extLst>
          </p:cNvPr>
          <p:cNvGraphicFramePr>
            <a:graphicFrameLocks noGrp="1"/>
          </p:cNvGraphicFramePr>
          <p:nvPr>
            <p:ph idx="1"/>
            <p:extLst>
              <p:ext uri="{D42A27DB-BD31-4B8C-83A1-F6EECF244321}">
                <p14:modId xmlns:p14="http://schemas.microsoft.com/office/powerpoint/2010/main" val="118523128"/>
              </p:ext>
            </p:extLst>
          </p:nvPr>
        </p:nvGraphicFramePr>
        <p:xfrm>
          <a:off x="719847" y="1119195"/>
          <a:ext cx="11111588"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A037B0A-C429-CE19-102A-3148949D0E99}"/>
              </a:ext>
            </a:extLst>
          </p:cNvPr>
          <p:cNvSpPr>
            <a:spLocks noGrp="1"/>
          </p:cNvSpPr>
          <p:nvPr>
            <p:ph type="title"/>
          </p:nvPr>
        </p:nvSpPr>
        <p:spPr>
          <a:xfrm>
            <a:off x="2006486" y="-100005"/>
            <a:ext cx="8788624" cy="1219200"/>
          </a:xfrm>
        </p:spPr>
        <p:txBody>
          <a:bodyPr/>
          <a:lstStyle/>
          <a:p>
            <a:r>
              <a:rPr lang="en-US" sz="3200">
                <a:solidFill>
                  <a:srgbClr val="002060"/>
                </a:solidFill>
              </a:rPr>
              <a:t>Annual Number of Adult Lung Transplants by Diagnosis, 1992-2023 </a:t>
            </a:r>
          </a:p>
        </p:txBody>
      </p:sp>
      <p:sp>
        <p:nvSpPr>
          <p:cNvPr id="2" name="Rectangle 1">
            <a:extLst>
              <a:ext uri="{FF2B5EF4-FFF2-40B4-BE49-F238E27FC236}">
                <a16:creationId xmlns:a16="http://schemas.microsoft.com/office/drawing/2014/main" id="{41D4F530-265E-42E8-6178-E9E463C92260}"/>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690847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6D949-0859-AEA9-A512-64F5FFF16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06400-2FE2-7E28-B436-33FCBDB61C19}"/>
              </a:ext>
            </a:extLst>
          </p:cNvPr>
          <p:cNvSpPr>
            <a:spLocks noGrp="1"/>
          </p:cNvSpPr>
          <p:nvPr>
            <p:ph type="title"/>
          </p:nvPr>
        </p:nvSpPr>
        <p:spPr>
          <a:xfrm>
            <a:off x="1194603" y="-71678"/>
            <a:ext cx="10963901" cy="1219200"/>
          </a:xfrm>
        </p:spPr>
        <p:txBody>
          <a:bodyPr/>
          <a:lstStyle/>
          <a:p>
            <a:r>
              <a:rPr lang="en-US" sz="3000">
                <a:solidFill>
                  <a:srgbClr val="002060"/>
                </a:solidFill>
              </a:rPr>
              <a:t>Annual Number of Lung Transplants</a:t>
            </a:r>
            <a:br>
              <a:rPr lang="en-US" sz="3000">
                <a:solidFill>
                  <a:srgbClr val="002060"/>
                </a:solidFill>
              </a:rPr>
            </a:br>
            <a:r>
              <a:rPr lang="en-US" sz="2800">
                <a:solidFill>
                  <a:srgbClr val="002060"/>
                </a:solidFill>
              </a:rPr>
              <a:t>with Cystic Fibrosis Diagnoses by Region, 2005-2023</a:t>
            </a:r>
          </a:p>
        </p:txBody>
      </p:sp>
      <p:graphicFrame>
        <p:nvGraphicFramePr>
          <p:cNvPr id="4" name="Content Placeholder 3">
            <a:extLst>
              <a:ext uri="{FF2B5EF4-FFF2-40B4-BE49-F238E27FC236}">
                <a16:creationId xmlns:a16="http://schemas.microsoft.com/office/drawing/2014/main" id="{6CFB4D02-5A11-3BCA-CEF6-03A67BD7D6BB}"/>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FCF611C4-DB8A-3A00-807E-1844D821BDC8}"/>
              </a:ext>
            </a:extLst>
          </p:cNvPr>
          <p:cNvGraphicFramePr>
            <a:graphicFrameLocks/>
          </p:cNvGraphicFramePr>
          <p:nvPr/>
        </p:nvGraphicFramePr>
        <p:xfrm>
          <a:off x="6542810" y="947448"/>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52AC5922-3CBA-2284-6602-25D67510E6BB}"/>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06074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4233B-27A5-D9D0-872C-0F76C8CFF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00664-8E29-7888-98B6-C49D5DA46A76}"/>
              </a:ext>
            </a:extLst>
          </p:cNvPr>
          <p:cNvSpPr>
            <a:spLocks noGrp="1"/>
          </p:cNvSpPr>
          <p:nvPr>
            <p:ph type="title"/>
          </p:nvPr>
        </p:nvSpPr>
        <p:spPr>
          <a:xfrm>
            <a:off x="1524000" y="316200"/>
            <a:ext cx="9753600" cy="1137920"/>
          </a:xfrm>
        </p:spPr>
        <p:txBody>
          <a:bodyPr/>
          <a:lstStyle/>
          <a:p>
            <a:r>
              <a:rPr lang="en-US" sz="3840">
                <a:solidFill>
                  <a:srgbClr val="002060"/>
                </a:solidFill>
              </a:rPr>
              <a:t>TTX REGISTRY DATABASE:</a:t>
            </a:r>
            <a:br>
              <a:rPr lang="en-US" sz="2560">
                <a:solidFill>
                  <a:srgbClr val="002060"/>
                </a:solidFill>
              </a:rPr>
            </a:br>
            <a:r>
              <a:rPr lang="en-US" sz="2987">
                <a:solidFill>
                  <a:srgbClr val="002060"/>
                </a:solidFill>
              </a:rPr>
              <a:t>Number of Transplants Reported</a:t>
            </a:r>
            <a:br>
              <a:rPr lang="en-US" sz="2987">
                <a:solidFill>
                  <a:srgbClr val="002060"/>
                </a:solidFill>
              </a:rPr>
            </a:br>
            <a:r>
              <a:rPr lang="en-US" sz="2987">
                <a:solidFill>
                  <a:srgbClr val="002060"/>
                </a:solidFill>
              </a:rPr>
              <a:t>by Organ and Age Group</a:t>
            </a:r>
          </a:p>
        </p:txBody>
      </p:sp>
      <p:sp>
        <p:nvSpPr>
          <p:cNvPr id="10" name="TextBox 9">
            <a:extLst>
              <a:ext uri="{FF2B5EF4-FFF2-40B4-BE49-F238E27FC236}">
                <a16:creationId xmlns:a16="http://schemas.microsoft.com/office/drawing/2014/main" id="{C4A8E58B-2385-EA25-21A4-915288FEBA9B}"/>
              </a:ext>
            </a:extLst>
          </p:cNvPr>
          <p:cNvSpPr txBox="1"/>
          <p:nvPr/>
        </p:nvSpPr>
        <p:spPr>
          <a:xfrm>
            <a:off x="3935401" y="5728621"/>
            <a:ext cx="5621481" cy="307777"/>
          </a:xfrm>
          <a:prstGeom prst="rect">
            <a:avLst/>
          </a:prstGeom>
          <a:noFill/>
        </p:spPr>
        <p:txBody>
          <a:bodyPr wrap="square" rtlCol="0">
            <a:spAutoFit/>
          </a:bodyPr>
          <a:lstStyle/>
          <a:p>
            <a:r>
              <a:rPr lang="en-US" sz="1400" b="1" u="sng">
                <a:solidFill>
                  <a:schemeClr val="bg2"/>
                </a:solidFill>
              </a:rPr>
              <a:t>Note</a:t>
            </a:r>
            <a:r>
              <a:rPr lang="en-US" sz="1400" b="1">
                <a:solidFill>
                  <a:schemeClr val="bg2"/>
                </a:solidFill>
              </a:rPr>
              <a:t>: Excludes transplants with unknown organ type or age. </a:t>
            </a:r>
          </a:p>
        </p:txBody>
      </p:sp>
      <p:graphicFrame>
        <p:nvGraphicFramePr>
          <p:cNvPr id="13" name="Table 12">
            <a:extLst>
              <a:ext uri="{FF2B5EF4-FFF2-40B4-BE49-F238E27FC236}">
                <a16:creationId xmlns:a16="http://schemas.microsoft.com/office/drawing/2014/main" id="{961003D8-B17B-14CA-5183-BD1FA25C8F12}"/>
              </a:ext>
            </a:extLst>
          </p:cNvPr>
          <p:cNvGraphicFramePr>
            <a:graphicFrameLocks noGrp="1"/>
          </p:cNvGraphicFramePr>
          <p:nvPr>
            <p:extLst>
              <p:ext uri="{D42A27DB-BD31-4B8C-83A1-F6EECF244321}">
                <p14:modId xmlns:p14="http://schemas.microsoft.com/office/powerpoint/2010/main" val="455677801"/>
              </p:ext>
            </p:extLst>
          </p:nvPr>
        </p:nvGraphicFramePr>
        <p:xfrm>
          <a:off x="2529192" y="1750218"/>
          <a:ext cx="8015592" cy="3836194"/>
        </p:xfrm>
        <a:graphic>
          <a:graphicData uri="http://schemas.openxmlformats.org/drawingml/2006/table">
            <a:tbl>
              <a:tblPr/>
              <a:tblGrid>
                <a:gridCol w="2292094">
                  <a:extLst>
                    <a:ext uri="{9D8B030D-6E8A-4147-A177-3AD203B41FA5}">
                      <a16:colId xmlns:a16="http://schemas.microsoft.com/office/drawing/2014/main" val="3426967131"/>
                    </a:ext>
                  </a:extLst>
                </a:gridCol>
                <a:gridCol w="1998744">
                  <a:extLst>
                    <a:ext uri="{9D8B030D-6E8A-4147-A177-3AD203B41FA5}">
                      <a16:colId xmlns:a16="http://schemas.microsoft.com/office/drawing/2014/main" val="1252568241"/>
                    </a:ext>
                  </a:extLst>
                </a:gridCol>
                <a:gridCol w="1916923">
                  <a:extLst>
                    <a:ext uri="{9D8B030D-6E8A-4147-A177-3AD203B41FA5}">
                      <a16:colId xmlns:a16="http://schemas.microsoft.com/office/drawing/2014/main" val="1312337547"/>
                    </a:ext>
                  </a:extLst>
                </a:gridCol>
                <a:gridCol w="1807831">
                  <a:extLst>
                    <a:ext uri="{9D8B030D-6E8A-4147-A177-3AD203B41FA5}">
                      <a16:colId xmlns:a16="http://schemas.microsoft.com/office/drawing/2014/main" val="3036328961"/>
                    </a:ext>
                  </a:extLst>
                </a:gridCol>
              </a:tblGrid>
              <a:tr h="982382">
                <a:tc rowSpan="2">
                  <a:txBody>
                    <a:bodyPr/>
                    <a:lstStyle/>
                    <a:p>
                      <a:pPr algn="l" rtl="0" fontAlgn="ctr"/>
                      <a:r>
                        <a:rPr lang="en-US" sz="2200" b="1" i="0" u="none" strike="noStrike">
                          <a:solidFill>
                            <a:srgbClr val="000000"/>
                          </a:solidFill>
                          <a:effectLst/>
                          <a:latin typeface="Arial" panose="020B0604020202020204" pitchFamily="34" charset="0"/>
                        </a:rPr>
                        <a:t>Organ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gridSpan="3">
                  <a:txBody>
                    <a:bodyPr/>
                    <a:lstStyle/>
                    <a:p>
                      <a:pPr algn="ctr" rtl="0" fontAlgn="ctr"/>
                      <a:r>
                        <a:rPr lang="en-US" sz="2200" b="1" i="0" u="none" strike="noStrike">
                          <a:solidFill>
                            <a:srgbClr val="000000"/>
                          </a:solidFill>
                          <a:effectLst/>
                          <a:latin typeface="Arial" panose="020B0604020202020204" pitchFamily="34" charset="0"/>
                        </a:rPr>
                        <a:t>Transplants Performed during 1992-2024</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0303229"/>
                  </a:ext>
                </a:extLst>
              </a:tr>
              <a:tr h="982382">
                <a:tc vMerge="1">
                  <a:txBody>
                    <a:bodyPr/>
                    <a:lstStyle/>
                    <a:p>
                      <a:endParaRPr lang="en-US"/>
                    </a:p>
                  </a:txBody>
                  <a:tcPr/>
                </a:tc>
                <a:tc>
                  <a:txBody>
                    <a:bodyPr/>
                    <a:lstStyle/>
                    <a:p>
                      <a:pPr algn="ctr" rtl="0" fontAlgn="ctr"/>
                      <a:r>
                        <a:rPr lang="en-US" sz="2200" b="1" i="0" u="none" strike="noStrike">
                          <a:solidFill>
                            <a:srgbClr val="000000"/>
                          </a:solidFill>
                          <a:effectLst/>
                          <a:latin typeface="Arial" panose="020B0604020202020204" pitchFamily="34" charset="0"/>
                        </a:rPr>
                        <a:t>Adult</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a:txBody>
                    <a:bodyPr/>
                    <a:lstStyle/>
                    <a:p>
                      <a:pPr algn="ctr" rtl="0" fontAlgn="ctr"/>
                      <a:r>
                        <a:rPr lang="en-US" sz="2200" b="1" i="0" u="none" strike="noStrike">
                          <a:solidFill>
                            <a:srgbClr val="000000"/>
                          </a:solidFill>
                          <a:effectLst/>
                          <a:latin typeface="Arial" panose="020B0604020202020204" pitchFamily="34" charset="0"/>
                        </a:rPr>
                        <a:t>Pediatric</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tc>
                  <a:txBody>
                    <a:bodyPr/>
                    <a:lstStyle/>
                    <a:p>
                      <a:pPr algn="ctr" rtl="0" fontAlgn="ctr"/>
                      <a:r>
                        <a:rPr lang="en-US" sz="2200" b="1"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solidFill>
                      <a:srgbClr val="E2EFDA"/>
                    </a:solidFill>
                  </a:tcPr>
                </a:tc>
                <a:extLst>
                  <a:ext uri="{0D108BD9-81ED-4DB2-BD59-A6C34878D82A}">
                    <a16:rowId xmlns:a16="http://schemas.microsoft.com/office/drawing/2014/main" val="2220116660"/>
                  </a:ext>
                </a:extLst>
              </a:tr>
              <a:tr h="623810">
                <a:tc>
                  <a:txBody>
                    <a:bodyPr/>
                    <a:lstStyle/>
                    <a:p>
                      <a:pPr algn="l" rtl="0" fontAlgn="ctr"/>
                      <a:r>
                        <a:rPr lang="en-US" sz="2200" b="1" i="0" u="none" strike="noStrike">
                          <a:solidFill>
                            <a:srgbClr val="000000"/>
                          </a:solidFill>
                          <a:effectLst/>
                          <a:latin typeface="Arial" panose="020B0604020202020204" pitchFamily="34" charset="0"/>
                        </a:rPr>
                        <a:t>Heart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98,176</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14,357</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112,533</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extLst>
                  <a:ext uri="{0D108BD9-81ED-4DB2-BD59-A6C34878D82A}">
                    <a16:rowId xmlns:a16="http://schemas.microsoft.com/office/drawing/2014/main" val="1296888936"/>
                  </a:ext>
                </a:extLst>
              </a:tr>
              <a:tr h="623810">
                <a:tc>
                  <a:txBody>
                    <a:bodyPr/>
                    <a:lstStyle/>
                    <a:p>
                      <a:pPr algn="l" rtl="0" fontAlgn="ctr"/>
                      <a:r>
                        <a:rPr lang="en-US" sz="2200" b="1" i="0" u="none" strike="noStrike">
                          <a:solidFill>
                            <a:srgbClr val="000000"/>
                          </a:solidFill>
                          <a:effectLst/>
                          <a:latin typeface="Arial" panose="020B0604020202020204" pitchFamily="34" charset="0"/>
                        </a:rPr>
                        <a:t>Heart-Lung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1,906</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301</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2,207</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ADADAD"/>
                      </a:solidFill>
                      <a:prstDash val="solid"/>
                      <a:round/>
                      <a:headEnd type="none" w="med" len="med"/>
                      <a:tailEnd type="none" w="med" len="med"/>
                    </a:lnB>
                    <a:noFill/>
                  </a:tcPr>
                </a:tc>
                <a:extLst>
                  <a:ext uri="{0D108BD9-81ED-4DB2-BD59-A6C34878D82A}">
                    <a16:rowId xmlns:a16="http://schemas.microsoft.com/office/drawing/2014/main" val="4235438062"/>
                  </a:ext>
                </a:extLst>
              </a:tr>
              <a:tr h="623810">
                <a:tc>
                  <a:txBody>
                    <a:bodyPr/>
                    <a:lstStyle/>
                    <a:p>
                      <a:pPr algn="l" rtl="0" fontAlgn="ctr"/>
                      <a:r>
                        <a:rPr lang="en-US" sz="2200" b="1" i="0" u="none" strike="noStrike">
                          <a:solidFill>
                            <a:srgbClr val="000000"/>
                          </a:solidFill>
                          <a:effectLst/>
                          <a:latin typeface="Arial" panose="020B0604020202020204" pitchFamily="34" charset="0"/>
                        </a:rPr>
                        <a:t>Lung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67,861</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1,925</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ADADAD"/>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200" b="1" i="0" u="none" strike="noStrike">
                          <a:solidFill>
                            <a:srgbClr val="000000"/>
                          </a:solidFill>
                          <a:effectLst/>
                          <a:latin typeface="Arial" panose="020B0604020202020204" pitchFamily="34" charset="0"/>
                        </a:rPr>
                        <a:t>69,786</a:t>
                      </a:r>
                    </a:p>
                  </a:txBody>
                  <a:tcPr marL="9525" marR="9525" marT="9525" marB="0" anchor="ctr">
                    <a:lnL w="12700" cap="flat" cmpd="sng" algn="ctr">
                      <a:solidFill>
                        <a:srgbClr val="ADADA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DADA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7790533"/>
                  </a:ext>
                </a:extLst>
              </a:tr>
            </a:tbl>
          </a:graphicData>
        </a:graphic>
      </p:graphicFrame>
      <p:sp>
        <p:nvSpPr>
          <p:cNvPr id="3" name="Rectangle 2">
            <a:extLst>
              <a:ext uri="{FF2B5EF4-FFF2-40B4-BE49-F238E27FC236}">
                <a16:creationId xmlns:a16="http://schemas.microsoft.com/office/drawing/2014/main" id="{E6C95DE5-D45C-827F-388E-E862E2F6AA2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18499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ADCF-DDCE-5C26-D3D1-906A457FE51E}"/>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8D3B799-C61E-55C5-B106-D244926753FA}"/>
              </a:ext>
            </a:extLst>
          </p:cNvPr>
          <p:cNvGraphicFramePr>
            <a:graphicFrameLocks noGrp="1"/>
          </p:cNvGraphicFramePr>
          <p:nvPr>
            <p:ph idx="1"/>
            <p:extLst>
              <p:ext uri="{D42A27DB-BD31-4B8C-83A1-F6EECF244321}">
                <p14:modId xmlns:p14="http://schemas.microsoft.com/office/powerpoint/2010/main" val="4248108004"/>
              </p:ext>
            </p:extLst>
          </p:nvPr>
        </p:nvGraphicFramePr>
        <p:xfrm>
          <a:off x="763298" y="1219200"/>
          <a:ext cx="11048682" cy="5373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6880137-7704-B14D-B25E-A033F6D57EF7}"/>
              </a:ext>
            </a:extLst>
          </p:cNvPr>
          <p:cNvSpPr>
            <a:spLocks noGrp="1"/>
          </p:cNvSpPr>
          <p:nvPr>
            <p:ph type="title"/>
          </p:nvPr>
        </p:nvSpPr>
        <p:spPr>
          <a:xfrm>
            <a:off x="1914193" y="0"/>
            <a:ext cx="9444688" cy="1219200"/>
          </a:xfrm>
        </p:spPr>
        <p:txBody>
          <a:bodyPr/>
          <a:lstStyle/>
          <a:p>
            <a:r>
              <a:rPr lang="en-US" sz="3200">
                <a:solidFill>
                  <a:srgbClr val="002060"/>
                </a:solidFill>
              </a:rPr>
              <a:t>Annual Number of Pediatric Lung Transplants by Diagnosis, 1992-2023</a:t>
            </a:r>
          </a:p>
        </p:txBody>
      </p:sp>
      <p:sp>
        <p:nvSpPr>
          <p:cNvPr id="2" name="Rectangle 1">
            <a:extLst>
              <a:ext uri="{FF2B5EF4-FFF2-40B4-BE49-F238E27FC236}">
                <a16:creationId xmlns:a16="http://schemas.microsoft.com/office/drawing/2014/main" id="{30271982-24AE-84A9-5F86-4324B7197C6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819474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706E-F063-26CC-394C-04F63280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31F4C-169D-5800-5909-CDF22827DB10}"/>
              </a:ext>
            </a:extLst>
          </p:cNvPr>
          <p:cNvSpPr>
            <a:spLocks noGrp="1"/>
          </p:cNvSpPr>
          <p:nvPr>
            <p:ph type="title"/>
          </p:nvPr>
        </p:nvSpPr>
        <p:spPr>
          <a:xfrm>
            <a:off x="1523999" y="151996"/>
            <a:ext cx="10455667" cy="812800"/>
          </a:xfrm>
        </p:spPr>
        <p:txBody>
          <a:bodyPr/>
          <a:lstStyle/>
          <a:p>
            <a:r>
              <a:rPr lang="en-US" sz="3400">
                <a:solidFill>
                  <a:srgbClr val="002060"/>
                </a:solidFill>
              </a:rPr>
              <a:t>Lung Transplants by Peak PRA/CPRA, 1992-2024 </a:t>
            </a:r>
          </a:p>
        </p:txBody>
      </p:sp>
      <p:graphicFrame>
        <p:nvGraphicFramePr>
          <p:cNvPr id="14" name="Content Placeholder 10">
            <a:extLst>
              <a:ext uri="{FF2B5EF4-FFF2-40B4-BE49-F238E27FC236}">
                <a16:creationId xmlns:a16="http://schemas.microsoft.com/office/drawing/2014/main" id="{3C215CE4-FB83-73F7-6F9D-ECEAF438E203}"/>
              </a:ext>
            </a:extLst>
          </p:cNvPr>
          <p:cNvGraphicFramePr>
            <a:graphicFrameLocks/>
          </p:cNvGraphicFramePr>
          <p:nvPr/>
        </p:nvGraphicFramePr>
        <p:xfrm>
          <a:off x="135080" y="1264877"/>
          <a:ext cx="7447248" cy="4485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C7B07F64-D242-A418-789F-150BDD6B45C4}"/>
              </a:ext>
            </a:extLst>
          </p:cNvPr>
          <p:cNvGraphicFramePr>
            <a:graphicFrameLocks/>
          </p:cNvGraphicFramePr>
          <p:nvPr/>
        </p:nvGraphicFramePr>
        <p:xfrm>
          <a:off x="6959366" y="729834"/>
          <a:ext cx="6550891" cy="5108441"/>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99034876-F007-34AD-B836-3EA0668DB74F}"/>
              </a:ext>
            </a:extLst>
          </p:cNvPr>
          <p:cNvSpPr txBox="1"/>
          <p:nvPr/>
        </p:nvSpPr>
        <p:spPr>
          <a:xfrm>
            <a:off x="1278081" y="5588324"/>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0070C0"/>
                </a:solidFill>
              </a:rPr>
              <a:t>Adult Transplants</a:t>
            </a:r>
          </a:p>
        </p:txBody>
      </p:sp>
      <p:sp>
        <p:nvSpPr>
          <p:cNvPr id="3" name="title_cohort">
            <a:extLst>
              <a:ext uri="{FF2B5EF4-FFF2-40B4-BE49-F238E27FC236}">
                <a16:creationId xmlns:a16="http://schemas.microsoft.com/office/drawing/2014/main" id="{83C2D52B-5A9D-38A7-F74B-C3B41C0C18C5}"/>
              </a:ext>
            </a:extLst>
          </p:cNvPr>
          <p:cNvSpPr txBox="1"/>
          <p:nvPr/>
        </p:nvSpPr>
        <p:spPr>
          <a:xfrm>
            <a:off x="8102367" y="5618329"/>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a:solidFill>
                  <a:srgbClr val="0070C0"/>
                </a:solidFill>
              </a:rPr>
              <a:t>Pediatric Transplants</a:t>
            </a:r>
          </a:p>
        </p:txBody>
      </p:sp>
      <p:sp>
        <p:nvSpPr>
          <p:cNvPr id="4" name="Rectangle 3">
            <a:extLst>
              <a:ext uri="{FF2B5EF4-FFF2-40B4-BE49-F238E27FC236}">
                <a16:creationId xmlns:a16="http://schemas.microsoft.com/office/drawing/2014/main" id="{463A3035-EE87-071D-DF40-D654B82D064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310358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8BAE-FA45-DF33-6984-27273B107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93AB-D40A-C9F0-2F3B-7C6EDEA3DA0A}"/>
              </a:ext>
            </a:extLst>
          </p:cNvPr>
          <p:cNvSpPr>
            <a:spLocks noGrp="1"/>
          </p:cNvSpPr>
          <p:nvPr>
            <p:ph type="title"/>
          </p:nvPr>
        </p:nvSpPr>
        <p:spPr>
          <a:xfrm>
            <a:off x="196483" y="165684"/>
            <a:ext cx="12174367" cy="812800"/>
          </a:xfrm>
        </p:spPr>
        <p:txBody>
          <a:bodyPr/>
          <a:lstStyle/>
          <a:p>
            <a:r>
              <a:rPr lang="en-US" sz="3600">
                <a:solidFill>
                  <a:srgbClr val="002060"/>
                </a:solidFill>
              </a:rPr>
              <a:t>Lung Transplants by Donor Cause of Death, 1992-2024 </a:t>
            </a:r>
          </a:p>
        </p:txBody>
      </p:sp>
      <p:graphicFrame>
        <p:nvGraphicFramePr>
          <p:cNvPr id="14" name="Content Placeholder 10">
            <a:extLst>
              <a:ext uri="{FF2B5EF4-FFF2-40B4-BE49-F238E27FC236}">
                <a16:creationId xmlns:a16="http://schemas.microsoft.com/office/drawing/2014/main" id="{52F9CFB3-18D0-7434-5174-14FB5924A556}"/>
              </a:ext>
            </a:extLst>
          </p:cNvPr>
          <p:cNvGraphicFramePr>
            <a:graphicFrameLocks/>
          </p:cNvGraphicFramePr>
          <p:nvPr/>
        </p:nvGraphicFramePr>
        <p:xfrm>
          <a:off x="0" y="987119"/>
          <a:ext cx="7535215" cy="5023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a:extLst>
              <a:ext uri="{FF2B5EF4-FFF2-40B4-BE49-F238E27FC236}">
                <a16:creationId xmlns:a16="http://schemas.microsoft.com/office/drawing/2014/main" id="{BEFBD5A6-7DE8-2DC7-9BEE-762314568DD3}"/>
              </a:ext>
            </a:extLst>
          </p:cNvPr>
          <p:cNvGraphicFramePr>
            <a:graphicFrameLocks/>
          </p:cNvGraphicFramePr>
          <p:nvPr/>
        </p:nvGraphicFramePr>
        <p:xfrm>
          <a:off x="4644662" y="1023224"/>
          <a:ext cx="8973902" cy="4860416"/>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_cohort">
            <a:extLst>
              <a:ext uri="{FF2B5EF4-FFF2-40B4-BE49-F238E27FC236}">
                <a16:creationId xmlns:a16="http://schemas.microsoft.com/office/drawing/2014/main" id="{4BAF09A4-9004-00DC-5399-B8C6A6E6DF81}"/>
              </a:ext>
            </a:extLst>
          </p:cNvPr>
          <p:cNvSpPr txBox="1"/>
          <p:nvPr/>
        </p:nvSpPr>
        <p:spPr>
          <a:xfrm>
            <a:off x="1515842" y="571562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Adult Transplants</a:t>
            </a:r>
          </a:p>
        </p:txBody>
      </p:sp>
      <p:sp>
        <p:nvSpPr>
          <p:cNvPr id="3" name="title_cohort">
            <a:extLst>
              <a:ext uri="{FF2B5EF4-FFF2-40B4-BE49-F238E27FC236}">
                <a16:creationId xmlns:a16="http://schemas.microsoft.com/office/drawing/2014/main" id="{0476DA63-1E6C-F393-88D4-F82494A840FE}"/>
              </a:ext>
            </a:extLst>
          </p:cNvPr>
          <p:cNvSpPr txBox="1"/>
          <p:nvPr/>
        </p:nvSpPr>
        <p:spPr>
          <a:xfrm>
            <a:off x="8370473" y="5736351"/>
            <a:ext cx="2767636" cy="461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920" b="1">
                <a:solidFill>
                  <a:srgbClr val="0070C0"/>
                </a:solidFill>
              </a:rPr>
              <a:t>Pediatric Transplants</a:t>
            </a:r>
          </a:p>
        </p:txBody>
      </p:sp>
      <p:sp>
        <p:nvSpPr>
          <p:cNvPr id="4" name="Rectangle 3">
            <a:extLst>
              <a:ext uri="{FF2B5EF4-FFF2-40B4-BE49-F238E27FC236}">
                <a16:creationId xmlns:a16="http://schemas.microsoft.com/office/drawing/2014/main" id="{F560B4DB-CDFC-A4CF-ADC5-74BB30CBBC6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409115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4D7EF-FDE2-DB65-0D2C-4B9E9263D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1C835-A938-6D8A-B918-C0EA59F7DAB4}"/>
              </a:ext>
            </a:extLst>
          </p:cNvPr>
          <p:cNvSpPr>
            <a:spLocks noGrp="1"/>
          </p:cNvSpPr>
          <p:nvPr>
            <p:ph type="title"/>
          </p:nvPr>
        </p:nvSpPr>
        <p:spPr>
          <a:xfrm>
            <a:off x="2347315" y="-121920"/>
            <a:ext cx="8930285" cy="1219200"/>
          </a:xfrm>
        </p:spPr>
        <p:txBody>
          <a:bodyPr/>
          <a:lstStyle/>
          <a:p>
            <a:r>
              <a:rPr lang="en-US" sz="3200">
                <a:solidFill>
                  <a:srgbClr val="002060"/>
                </a:solidFill>
              </a:rPr>
              <a:t>Annual Number of Lung Transplants from HCV Seropositive Donors, 2005-2023</a:t>
            </a:r>
          </a:p>
        </p:txBody>
      </p:sp>
      <p:graphicFrame>
        <p:nvGraphicFramePr>
          <p:cNvPr id="4" name="Content Placeholder 3">
            <a:extLst>
              <a:ext uri="{FF2B5EF4-FFF2-40B4-BE49-F238E27FC236}">
                <a16:creationId xmlns:a16="http://schemas.microsoft.com/office/drawing/2014/main" id="{7BF61470-AE6B-5AC9-72DE-D0F2AA0AF2A7}"/>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1F3829A2-C9DC-4D84-1523-A2A5F23DD94E}"/>
              </a:ext>
            </a:extLst>
          </p:cNvPr>
          <p:cNvGraphicFramePr>
            <a:graphicFrameLocks/>
          </p:cNvGraphicFramePr>
          <p:nvPr>
            <p:extLst>
              <p:ext uri="{D42A27DB-BD31-4B8C-83A1-F6EECF244321}">
                <p14:modId xmlns:p14="http://schemas.microsoft.com/office/powerpoint/2010/main" val="2443437457"/>
              </p:ext>
            </p:extLst>
          </p:nvPr>
        </p:nvGraphicFramePr>
        <p:xfrm>
          <a:off x="6542810" y="947448"/>
          <a:ext cx="6141027" cy="566600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2B8BB77F-536F-675C-B875-55F91102237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8784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CAAA3-AA4C-68A7-E579-9DA48CD06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5B2C6-44C1-188C-BB05-2F4E52F71D80}"/>
              </a:ext>
            </a:extLst>
          </p:cNvPr>
          <p:cNvSpPr>
            <a:spLocks noGrp="1"/>
          </p:cNvSpPr>
          <p:nvPr>
            <p:ph type="title"/>
          </p:nvPr>
        </p:nvSpPr>
        <p:spPr>
          <a:xfrm>
            <a:off x="2499360" y="-101600"/>
            <a:ext cx="8869680" cy="1219200"/>
          </a:xfrm>
        </p:spPr>
        <p:txBody>
          <a:bodyPr/>
          <a:lstStyle/>
          <a:p>
            <a:r>
              <a:rPr lang="en-US" sz="3100">
                <a:solidFill>
                  <a:srgbClr val="002060"/>
                </a:solidFill>
              </a:rPr>
              <a:t>Annual Number of Lung Transplants from Donors with Drug Use*, 2005-2023</a:t>
            </a:r>
          </a:p>
        </p:txBody>
      </p:sp>
      <p:graphicFrame>
        <p:nvGraphicFramePr>
          <p:cNvPr id="4" name="Content Placeholder 3">
            <a:extLst>
              <a:ext uri="{FF2B5EF4-FFF2-40B4-BE49-F238E27FC236}">
                <a16:creationId xmlns:a16="http://schemas.microsoft.com/office/drawing/2014/main" id="{5D157C07-8CCE-E29E-82EF-62A3548CA62B}"/>
              </a:ext>
            </a:extLst>
          </p:cNvPr>
          <p:cNvGraphicFramePr>
            <a:graphicFrameLocks noGrp="1"/>
          </p:cNvGraphicFramePr>
          <p:nvPr>
            <p:ph idx="1"/>
          </p:nvPr>
        </p:nvGraphicFramePr>
        <p:xfrm>
          <a:off x="259773" y="959714"/>
          <a:ext cx="6141027" cy="5536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a:extLst>
              <a:ext uri="{FF2B5EF4-FFF2-40B4-BE49-F238E27FC236}">
                <a16:creationId xmlns:a16="http://schemas.microsoft.com/office/drawing/2014/main" id="{E2FB2274-0CCD-5057-202E-90457B1B74D7}"/>
              </a:ext>
            </a:extLst>
          </p:cNvPr>
          <p:cNvGraphicFramePr>
            <a:graphicFrameLocks/>
          </p:cNvGraphicFramePr>
          <p:nvPr/>
        </p:nvGraphicFramePr>
        <p:xfrm>
          <a:off x="6542810" y="964421"/>
          <a:ext cx="6141027" cy="55364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797EB95-8BA8-0071-9EED-235C1FB642A9}"/>
              </a:ext>
            </a:extLst>
          </p:cNvPr>
          <p:cNvSpPr txBox="1"/>
          <p:nvPr/>
        </p:nvSpPr>
        <p:spPr>
          <a:xfrm>
            <a:off x="8246806" y="6729662"/>
            <a:ext cx="4358852" cy="261610"/>
          </a:xfrm>
          <a:prstGeom prst="rect">
            <a:avLst/>
          </a:prstGeom>
          <a:noFill/>
        </p:spPr>
        <p:txBody>
          <a:bodyPr wrap="square">
            <a:spAutoFit/>
          </a:bodyPr>
          <a:lstStyle/>
          <a:p>
            <a:r>
              <a:rPr lang="en-US" sz="1100" b="1">
                <a:solidFill>
                  <a:srgbClr val="002060"/>
                </a:solidFill>
              </a:rPr>
              <a:t>* Includes cocaine and other non-intravenous drug use</a:t>
            </a:r>
            <a:endParaRPr lang="en-US" sz="1100"/>
          </a:p>
        </p:txBody>
      </p:sp>
      <p:sp>
        <p:nvSpPr>
          <p:cNvPr id="6" name="Rectangle 5">
            <a:extLst>
              <a:ext uri="{FF2B5EF4-FFF2-40B4-BE49-F238E27FC236}">
                <a16:creationId xmlns:a16="http://schemas.microsoft.com/office/drawing/2014/main" id="{955A6C2A-314A-D621-08A1-F1EE905DF808}"/>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711220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1E36-6BD7-E96F-D1DE-1E586D58CDB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A6E141-C38B-C677-E9CF-2AF4048A01AA}"/>
              </a:ext>
            </a:extLst>
          </p:cNvPr>
          <p:cNvGraphicFramePr>
            <a:graphicFrameLocks noGrp="1"/>
          </p:cNvGraphicFramePr>
          <p:nvPr>
            <p:ph idx="1"/>
            <p:extLst>
              <p:ext uri="{D42A27DB-BD31-4B8C-83A1-F6EECF244321}">
                <p14:modId xmlns:p14="http://schemas.microsoft.com/office/powerpoint/2010/main" val="3262022670"/>
              </p:ext>
            </p:extLst>
          </p:nvPr>
        </p:nvGraphicFramePr>
        <p:xfrm>
          <a:off x="162838" y="1027417"/>
          <a:ext cx="12538553" cy="42710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D3F8A23B-93CC-3C9A-103A-FADFFBEAB75C}"/>
              </a:ext>
            </a:extLst>
          </p:cNvPr>
          <p:cNvSpPr txBox="1">
            <a:spLocks/>
          </p:cNvSpPr>
          <p:nvPr/>
        </p:nvSpPr>
        <p:spPr bwMode="auto">
          <a:xfrm>
            <a:off x="1147099" y="174663"/>
            <a:ext cx="10570029" cy="113792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Adult Primary Lung Alone Transplants, 1992-2023</a:t>
            </a:r>
            <a:br>
              <a:rPr lang="en-US" sz="3200" kern="0">
                <a:solidFill>
                  <a:srgbClr val="002060"/>
                </a:solidFill>
              </a:rPr>
            </a:br>
            <a:r>
              <a:rPr lang="en-US" sz="3200" kern="0">
                <a:solidFill>
                  <a:srgbClr val="002060"/>
                </a:solidFill>
              </a:rPr>
              <a:t>Kaplan-Meier Survival by Era </a:t>
            </a:r>
            <a:br>
              <a:rPr lang="en-US" sz="3200" kern="0">
                <a:solidFill>
                  <a:srgbClr val="002060"/>
                </a:solidFill>
              </a:rPr>
            </a:br>
            <a:endParaRPr lang="en-US" sz="3200" kern="0">
              <a:solidFill>
                <a:srgbClr val="002060"/>
              </a:solidFill>
            </a:endParaRPr>
          </a:p>
        </p:txBody>
      </p:sp>
      <p:sp>
        <p:nvSpPr>
          <p:cNvPr id="2" name="Rectangle 1">
            <a:extLst>
              <a:ext uri="{FF2B5EF4-FFF2-40B4-BE49-F238E27FC236}">
                <a16:creationId xmlns:a16="http://schemas.microsoft.com/office/drawing/2014/main" id="{6BFC2A2F-1D1C-53BA-C818-6F2EBBE5DF1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3" name="Table 2">
            <a:extLst>
              <a:ext uri="{FF2B5EF4-FFF2-40B4-BE49-F238E27FC236}">
                <a16:creationId xmlns:a16="http://schemas.microsoft.com/office/drawing/2014/main" id="{C6CC149F-45BB-6EE7-D25A-2DEDDB2ADCA1}"/>
              </a:ext>
            </a:extLst>
          </p:cNvPr>
          <p:cNvGraphicFramePr>
            <a:graphicFrameLocks noGrp="1"/>
          </p:cNvGraphicFramePr>
          <p:nvPr>
            <p:extLst>
              <p:ext uri="{D42A27DB-BD31-4B8C-83A1-F6EECF244321}">
                <p14:modId xmlns:p14="http://schemas.microsoft.com/office/powerpoint/2010/main" val="4172688439"/>
              </p:ext>
            </p:extLst>
          </p:nvPr>
        </p:nvGraphicFramePr>
        <p:xfrm>
          <a:off x="162841" y="5375755"/>
          <a:ext cx="12402454" cy="822960"/>
        </p:xfrm>
        <a:graphic>
          <a:graphicData uri="http://schemas.openxmlformats.org/drawingml/2006/table">
            <a:tbl>
              <a:tblPr>
                <a:effectLst/>
                <a:tableStyleId>{69C7853C-536D-4A76-A0AE-DD22124D55A5}</a:tableStyleId>
              </a:tblPr>
              <a:tblGrid>
                <a:gridCol w="943930">
                  <a:extLst>
                    <a:ext uri="{9D8B030D-6E8A-4147-A177-3AD203B41FA5}">
                      <a16:colId xmlns:a16="http://schemas.microsoft.com/office/drawing/2014/main" val="317221400"/>
                    </a:ext>
                  </a:extLst>
                </a:gridCol>
                <a:gridCol w="892749">
                  <a:extLst>
                    <a:ext uri="{9D8B030D-6E8A-4147-A177-3AD203B41FA5}">
                      <a16:colId xmlns:a16="http://schemas.microsoft.com/office/drawing/2014/main" val="279950494"/>
                    </a:ext>
                  </a:extLst>
                </a:gridCol>
                <a:gridCol w="892749">
                  <a:extLst>
                    <a:ext uri="{9D8B030D-6E8A-4147-A177-3AD203B41FA5}">
                      <a16:colId xmlns:a16="http://schemas.microsoft.com/office/drawing/2014/main" val="1789990235"/>
                    </a:ext>
                  </a:extLst>
                </a:gridCol>
                <a:gridCol w="954745">
                  <a:extLst>
                    <a:ext uri="{9D8B030D-6E8A-4147-A177-3AD203B41FA5}">
                      <a16:colId xmlns:a16="http://schemas.microsoft.com/office/drawing/2014/main" val="1508922394"/>
                    </a:ext>
                  </a:extLst>
                </a:gridCol>
                <a:gridCol w="805954">
                  <a:extLst>
                    <a:ext uri="{9D8B030D-6E8A-4147-A177-3AD203B41FA5}">
                      <a16:colId xmlns:a16="http://schemas.microsoft.com/office/drawing/2014/main" val="3101902195"/>
                    </a:ext>
                  </a:extLst>
                </a:gridCol>
                <a:gridCol w="967145">
                  <a:extLst>
                    <a:ext uri="{9D8B030D-6E8A-4147-A177-3AD203B41FA5}">
                      <a16:colId xmlns:a16="http://schemas.microsoft.com/office/drawing/2014/main" val="1064153591"/>
                    </a:ext>
                  </a:extLst>
                </a:gridCol>
                <a:gridCol w="979545">
                  <a:extLst>
                    <a:ext uri="{9D8B030D-6E8A-4147-A177-3AD203B41FA5}">
                      <a16:colId xmlns:a16="http://schemas.microsoft.com/office/drawing/2014/main" val="1222942607"/>
                    </a:ext>
                  </a:extLst>
                </a:gridCol>
                <a:gridCol w="867949">
                  <a:extLst>
                    <a:ext uri="{9D8B030D-6E8A-4147-A177-3AD203B41FA5}">
                      <a16:colId xmlns:a16="http://schemas.microsoft.com/office/drawing/2014/main" val="694065554"/>
                    </a:ext>
                  </a:extLst>
                </a:gridCol>
                <a:gridCol w="880349">
                  <a:extLst>
                    <a:ext uri="{9D8B030D-6E8A-4147-A177-3AD203B41FA5}">
                      <a16:colId xmlns:a16="http://schemas.microsoft.com/office/drawing/2014/main" val="2377037578"/>
                    </a:ext>
                  </a:extLst>
                </a:gridCol>
                <a:gridCol w="917547">
                  <a:extLst>
                    <a:ext uri="{9D8B030D-6E8A-4147-A177-3AD203B41FA5}">
                      <a16:colId xmlns:a16="http://schemas.microsoft.com/office/drawing/2014/main" val="2132622560"/>
                    </a:ext>
                  </a:extLst>
                </a:gridCol>
                <a:gridCol w="929947">
                  <a:extLst>
                    <a:ext uri="{9D8B030D-6E8A-4147-A177-3AD203B41FA5}">
                      <a16:colId xmlns:a16="http://schemas.microsoft.com/office/drawing/2014/main" val="477171754"/>
                    </a:ext>
                  </a:extLst>
                </a:gridCol>
                <a:gridCol w="905148">
                  <a:extLst>
                    <a:ext uri="{9D8B030D-6E8A-4147-A177-3AD203B41FA5}">
                      <a16:colId xmlns:a16="http://schemas.microsoft.com/office/drawing/2014/main" val="1074110077"/>
                    </a:ext>
                  </a:extLst>
                </a:gridCol>
                <a:gridCol w="967146">
                  <a:extLst>
                    <a:ext uri="{9D8B030D-6E8A-4147-A177-3AD203B41FA5}">
                      <a16:colId xmlns:a16="http://schemas.microsoft.com/office/drawing/2014/main" val="949714205"/>
                    </a:ext>
                  </a:extLst>
                </a:gridCol>
                <a:gridCol w="497551">
                  <a:extLst>
                    <a:ext uri="{9D8B030D-6E8A-4147-A177-3AD203B41FA5}">
                      <a16:colId xmlns:a16="http://schemas.microsoft.com/office/drawing/2014/main" val="3242607391"/>
                    </a:ext>
                  </a:extLst>
                </a:gridCol>
              </a:tblGrid>
              <a:tr h="193878">
                <a:tc>
                  <a:txBody>
                    <a:bodyPr/>
                    <a:lstStyle/>
                    <a:p>
                      <a:pPr algn="l" fontAlgn="ctr"/>
                      <a:r>
                        <a:rPr lang="en-US" sz="1300" b="1" i="0" u="none" strike="noStrike">
                          <a:solidFill>
                            <a:srgbClr val="00B0F0"/>
                          </a:solidFill>
                          <a:effectLst/>
                          <a:latin typeface="+mn-lt"/>
                        </a:rPr>
                        <a:t>1992-2000</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7709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6984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6764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6621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6513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6415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6302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6214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6126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6041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5903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5825</a:t>
                      </a:r>
                    </a:p>
                  </a:txBody>
                  <a:tcPr marL="7620" marR="7620" marT="7620" marB="0">
                    <a:solidFill>
                      <a:schemeClr val="tx1"/>
                    </a:solidFill>
                  </a:tcPr>
                </a:tc>
                <a:extLst>
                  <a:ext uri="{0D108BD9-81ED-4DB2-BD59-A6C34878D82A}">
                    <a16:rowId xmlns:a16="http://schemas.microsoft.com/office/drawing/2014/main" val="2263289337"/>
                  </a:ext>
                </a:extLst>
              </a:tr>
              <a:tr h="193878">
                <a:tc>
                  <a:txBody>
                    <a:bodyPr/>
                    <a:lstStyle/>
                    <a:p>
                      <a:pPr algn="l" fontAlgn="ctr"/>
                      <a:r>
                        <a:rPr lang="en-US" sz="1300" b="1" u="none" strike="noStrike">
                          <a:solidFill>
                            <a:srgbClr val="33CC33"/>
                          </a:solidFill>
                          <a:effectLst/>
                        </a:rPr>
                        <a:t>2001-2009</a:t>
                      </a:r>
                      <a:endParaRPr lang="en-US" sz="1300" b="1" i="0" u="none" strike="noStrike">
                        <a:solidFill>
                          <a:srgbClr val="33CC33"/>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13948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13172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12840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12627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12448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12286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12136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12009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11871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11747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11630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11501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11357</a:t>
                      </a:r>
                    </a:p>
                  </a:txBody>
                  <a:tcPr marL="7620" marR="7620" marT="7620" marB="0">
                    <a:solidFill>
                      <a:schemeClr val="tx1"/>
                    </a:solidFill>
                  </a:tcPr>
                </a:tc>
                <a:extLst>
                  <a:ext uri="{0D108BD9-81ED-4DB2-BD59-A6C34878D82A}">
                    <a16:rowId xmlns:a16="http://schemas.microsoft.com/office/drawing/2014/main" val="2763635583"/>
                  </a:ext>
                </a:extLst>
              </a:tr>
              <a:tr h="193878">
                <a:tc>
                  <a:txBody>
                    <a:bodyPr/>
                    <a:lstStyle/>
                    <a:p>
                      <a:pPr algn="l" fontAlgn="ctr"/>
                      <a:r>
                        <a:rPr lang="en-US" sz="1300" b="1" u="none" strike="noStrike">
                          <a:solidFill>
                            <a:srgbClr val="FF0000"/>
                          </a:solidFill>
                          <a:effectLst/>
                        </a:rPr>
                        <a:t>2010-2017</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19458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18814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18508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18315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18132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17960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17795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17610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17445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17297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17142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17009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16841</a:t>
                      </a:r>
                    </a:p>
                  </a:txBody>
                  <a:tcPr marL="7620" marR="7620" marT="7620" marB="0">
                    <a:solidFill>
                      <a:schemeClr val="tx1"/>
                    </a:solidFill>
                  </a:tcPr>
                </a:tc>
                <a:extLst>
                  <a:ext uri="{0D108BD9-81ED-4DB2-BD59-A6C34878D82A}">
                    <a16:rowId xmlns:a16="http://schemas.microsoft.com/office/drawing/2014/main" val="2925383263"/>
                  </a:ext>
                </a:extLst>
              </a:tr>
              <a:tr h="193878">
                <a:tc>
                  <a:txBody>
                    <a:bodyPr/>
                    <a:lstStyle/>
                    <a:p>
                      <a:pPr algn="l" fontAlgn="ctr"/>
                      <a:r>
                        <a:rPr lang="en-US" sz="1300" b="1" u="none" strike="noStrike">
                          <a:solidFill>
                            <a:schemeClr val="accent6">
                              <a:lumMod val="75000"/>
                            </a:schemeClr>
                          </a:solidFill>
                          <a:effectLst/>
                        </a:rPr>
                        <a:t>2018-2023</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19519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18876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18477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18191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17916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17671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17272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16560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16251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15886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15680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15490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14413</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820F0E55-BC7F-1C79-12A7-E5A56EE53FD9}"/>
              </a:ext>
            </a:extLst>
          </p:cNvPr>
          <p:cNvSpPr txBox="1"/>
          <p:nvPr/>
        </p:nvSpPr>
        <p:spPr>
          <a:xfrm>
            <a:off x="5977783" y="6233023"/>
            <a:ext cx="1622560" cy="338554"/>
          </a:xfrm>
          <a:prstGeom prst="rect">
            <a:avLst/>
          </a:prstGeom>
          <a:noFill/>
        </p:spPr>
        <p:txBody>
          <a:bodyPr wrap="squar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3F92769B-64A9-BD13-1EEE-FAC94EFDD97B}"/>
              </a:ext>
            </a:extLst>
          </p:cNvPr>
          <p:cNvSpPr txBox="1"/>
          <p:nvPr/>
        </p:nvSpPr>
        <p:spPr>
          <a:xfrm>
            <a:off x="7920235" y="6606291"/>
            <a:ext cx="4358852" cy="430887"/>
          </a:xfrm>
          <a:prstGeom prst="rect">
            <a:avLst/>
          </a:prstGeom>
          <a:noFill/>
        </p:spPr>
        <p:txBody>
          <a:bodyPr wrap="square">
            <a:spAutoFit/>
          </a:bodyPr>
          <a:lstStyle/>
          <a:p>
            <a:r>
              <a:rPr lang="en-US" sz="1100" b="1" u="sng">
                <a:solidFill>
                  <a:srgbClr val="002060"/>
                </a:solidFill>
              </a:rPr>
              <a:t>Note</a:t>
            </a:r>
            <a:r>
              <a:rPr lang="en-US" sz="1100" b="1">
                <a:solidFill>
                  <a:srgbClr val="002060"/>
                </a:solidFill>
              </a:rPr>
              <a:t>: The Y-axis was truncated to better highlight the differences in survival rates.</a:t>
            </a:r>
            <a:endParaRPr lang="en-US" sz="1100"/>
          </a:p>
        </p:txBody>
      </p:sp>
    </p:spTree>
    <p:extLst>
      <p:ext uri="{BB962C8B-B14F-4D97-AF65-F5344CB8AC3E}">
        <p14:creationId xmlns:p14="http://schemas.microsoft.com/office/powerpoint/2010/main" val="2578201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85646-B501-39D0-F118-AC8C434EB3D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E77A1C-C26C-889D-AD05-6FA1F12AB181}"/>
              </a:ext>
            </a:extLst>
          </p:cNvPr>
          <p:cNvGraphicFramePr>
            <a:graphicFrameLocks noGrp="1"/>
          </p:cNvGraphicFramePr>
          <p:nvPr>
            <p:ph idx="1"/>
            <p:extLst>
              <p:ext uri="{D42A27DB-BD31-4B8C-83A1-F6EECF244321}">
                <p14:modId xmlns:p14="http://schemas.microsoft.com/office/powerpoint/2010/main" val="409849311"/>
              </p:ext>
            </p:extLst>
          </p:nvPr>
        </p:nvGraphicFramePr>
        <p:xfrm>
          <a:off x="237995" y="965771"/>
          <a:ext cx="12377558" cy="43327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E7431A7E-2FB0-5706-20B1-6CDE4DAD8FEE}"/>
              </a:ext>
            </a:extLst>
          </p:cNvPr>
          <p:cNvSpPr txBox="1">
            <a:spLocks/>
          </p:cNvSpPr>
          <p:nvPr/>
        </p:nvSpPr>
        <p:spPr bwMode="auto">
          <a:xfrm>
            <a:off x="739468" y="262417"/>
            <a:ext cx="11657610" cy="1030313"/>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a:solidFill>
                  <a:srgbClr val="002060"/>
                </a:solidFill>
              </a:rPr>
              <a:t>Pediatric Primary Lung Alone Transplants, 1992-2023</a:t>
            </a:r>
            <a:br>
              <a:rPr lang="en-US" sz="3200" kern="0">
                <a:solidFill>
                  <a:srgbClr val="002060"/>
                </a:solidFill>
              </a:rPr>
            </a:br>
            <a:r>
              <a:rPr lang="en-US" sz="3200" kern="0">
                <a:solidFill>
                  <a:srgbClr val="002060"/>
                </a:solidFill>
              </a:rPr>
              <a:t>Kaplan-Meier Survival by Era </a:t>
            </a:r>
            <a:br>
              <a:rPr lang="en-US" sz="3200" kern="0">
                <a:solidFill>
                  <a:srgbClr val="002060"/>
                </a:solidFill>
              </a:rPr>
            </a:br>
            <a:endParaRPr lang="en-US" sz="3200" kern="0">
              <a:solidFill>
                <a:srgbClr val="002060"/>
              </a:solidFill>
            </a:endParaRPr>
          </a:p>
        </p:txBody>
      </p:sp>
      <p:sp>
        <p:nvSpPr>
          <p:cNvPr id="2" name="Rectangle 1">
            <a:extLst>
              <a:ext uri="{FF2B5EF4-FFF2-40B4-BE49-F238E27FC236}">
                <a16:creationId xmlns:a16="http://schemas.microsoft.com/office/drawing/2014/main" id="{1C85950C-D55E-46A2-FE4E-E8BE5BD60C5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graphicFrame>
        <p:nvGraphicFramePr>
          <p:cNvPr id="3" name="Table 2">
            <a:extLst>
              <a:ext uri="{FF2B5EF4-FFF2-40B4-BE49-F238E27FC236}">
                <a16:creationId xmlns:a16="http://schemas.microsoft.com/office/drawing/2014/main" id="{820C51EC-879D-BDFD-365B-7EE5AE8D44D2}"/>
              </a:ext>
            </a:extLst>
          </p:cNvPr>
          <p:cNvGraphicFramePr>
            <a:graphicFrameLocks noGrp="1"/>
          </p:cNvGraphicFramePr>
          <p:nvPr>
            <p:extLst>
              <p:ext uri="{D42A27DB-BD31-4B8C-83A1-F6EECF244321}">
                <p14:modId xmlns:p14="http://schemas.microsoft.com/office/powerpoint/2010/main" val="3879218065"/>
              </p:ext>
            </p:extLst>
          </p:nvPr>
        </p:nvGraphicFramePr>
        <p:xfrm>
          <a:off x="136187" y="5352934"/>
          <a:ext cx="12479366" cy="822960"/>
        </p:xfrm>
        <a:graphic>
          <a:graphicData uri="http://schemas.openxmlformats.org/drawingml/2006/table">
            <a:tbl>
              <a:tblPr>
                <a:effectLst/>
                <a:tableStyleId>{69C7853C-536D-4A76-A0AE-DD22124D55A5}</a:tableStyleId>
              </a:tblPr>
              <a:tblGrid>
                <a:gridCol w="1012164">
                  <a:extLst>
                    <a:ext uri="{9D8B030D-6E8A-4147-A177-3AD203B41FA5}">
                      <a16:colId xmlns:a16="http://schemas.microsoft.com/office/drawing/2014/main" val="317221400"/>
                    </a:ext>
                  </a:extLst>
                </a:gridCol>
                <a:gridCol w="910761">
                  <a:extLst>
                    <a:ext uri="{9D8B030D-6E8A-4147-A177-3AD203B41FA5}">
                      <a16:colId xmlns:a16="http://schemas.microsoft.com/office/drawing/2014/main" val="279950494"/>
                    </a:ext>
                  </a:extLst>
                </a:gridCol>
                <a:gridCol w="898284">
                  <a:extLst>
                    <a:ext uri="{9D8B030D-6E8A-4147-A177-3AD203B41FA5}">
                      <a16:colId xmlns:a16="http://schemas.microsoft.com/office/drawing/2014/main" val="1789990235"/>
                    </a:ext>
                  </a:extLst>
                </a:gridCol>
                <a:gridCol w="885811">
                  <a:extLst>
                    <a:ext uri="{9D8B030D-6E8A-4147-A177-3AD203B41FA5}">
                      <a16:colId xmlns:a16="http://schemas.microsoft.com/office/drawing/2014/main" val="1508922394"/>
                    </a:ext>
                  </a:extLst>
                </a:gridCol>
                <a:gridCol w="810952">
                  <a:extLst>
                    <a:ext uri="{9D8B030D-6E8A-4147-A177-3AD203B41FA5}">
                      <a16:colId xmlns:a16="http://schemas.microsoft.com/office/drawing/2014/main" val="3101902195"/>
                    </a:ext>
                  </a:extLst>
                </a:gridCol>
                <a:gridCol w="973142">
                  <a:extLst>
                    <a:ext uri="{9D8B030D-6E8A-4147-A177-3AD203B41FA5}">
                      <a16:colId xmlns:a16="http://schemas.microsoft.com/office/drawing/2014/main" val="1064153591"/>
                    </a:ext>
                  </a:extLst>
                </a:gridCol>
                <a:gridCol w="985619">
                  <a:extLst>
                    <a:ext uri="{9D8B030D-6E8A-4147-A177-3AD203B41FA5}">
                      <a16:colId xmlns:a16="http://schemas.microsoft.com/office/drawing/2014/main" val="1222942607"/>
                    </a:ext>
                  </a:extLst>
                </a:gridCol>
                <a:gridCol w="873332">
                  <a:extLst>
                    <a:ext uri="{9D8B030D-6E8A-4147-A177-3AD203B41FA5}">
                      <a16:colId xmlns:a16="http://schemas.microsoft.com/office/drawing/2014/main" val="694065554"/>
                    </a:ext>
                  </a:extLst>
                </a:gridCol>
                <a:gridCol w="885809">
                  <a:extLst>
                    <a:ext uri="{9D8B030D-6E8A-4147-A177-3AD203B41FA5}">
                      <a16:colId xmlns:a16="http://schemas.microsoft.com/office/drawing/2014/main" val="2377037578"/>
                    </a:ext>
                  </a:extLst>
                </a:gridCol>
                <a:gridCol w="923237">
                  <a:extLst>
                    <a:ext uri="{9D8B030D-6E8A-4147-A177-3AD203B41FA5}">
                      <a16:colId xmlns:a16="http://schemas.microsoft.com/office/drawing/2014/main" val="2132622560"/>
                    </a:ext>
                  </a:extLst>
                </a:gridCol>
                <a:gridCol w="935714">
                  <a:extLst>
                    <a:ext uri="{9D8B030D-6E8A-4147-A177-3AD203B41FA5}">
                      <a16:colId xmlns:a16="http://schemas.microsoft.com/office/drawing/2014/main" val="477171754"/>
                    </a:ext>
                  </a:extLst>
                </a:gridCol>
                <a:gridCol w="910761">
                  <a:extLst>
                    <a:ext uri="{9D8B030D-6E8A-4147-A177-3AD203B41FA5}">
                      <a16:colId xmlns:a16="http://schemas.microsoft.com/office/drawing/2014/main" val="1074110077"/>
                    </a:ext>
                  </a:extLst>
                </a:gridCol>
                <a:gridCol w="973143">
                  <a:extLst>
                    <a:ext uri="{9D8B030D-6E8A-4147-A177-3AD203B41FA5}">
                      <a16:colId xmlns:a16="http://schemas.microsoft.com/office/drawing/2014/main" val="949714205"/>
                    </a:ext>
                  </a:extLst>
                </a:gridCol>
                <a:gridCol w="500637">
                  <a:extLst>
                    <a:ext uri="{9D8B030D-6E8A-4147-A177-3AD203B41FA5}">
                      <a16:colId xmlns:a16="http://schemas.microsoft.com/office/drawing/2014/main" val="3242607391"/>
                    </a:ext>
                  </a:extLst>
                </a:gridCol>
              </a:tblGrid>
              <a:tr h="193303">
                <a:tc>
                  <a:txBody>
                    <a:bodyPr/>
                    <a:lstStyle/>
                    <a:p>
                      <a:pPr algn="l" fontAlgn="ctr"/>
                      <a:r>
                        <a:rPr lang="en-US" sz="1300" b="1" i="0" u="none" strike="noStrike">
                          <a:solidFill>
                            <a:srgbClr val="00B0F0"/>
                          </a:solidFill>
                          <a:effectLst/>
                          <a:latin typeface="+mn-lt"/>
                        </a:rPr>
                        <a:t>1992-2000</a:t>
                      </a: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433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382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368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355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345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330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323</a:t>
                      </a:r>
                    </a:p>
                  </a:txBody>
                  <a:tcPr marL="7620" marR="7620" marT="7620" marB="0">
                    <a:solidFill>
                      <a:schemeClr val="tx1"/>
                    </a:solidFill>
                  </a:tcPr>
                </a:tc>
                <a:extLst>
                  <a:ext uri="{0D108BD9-81ED-4DB2-BD59-A6C34878D82A}">
                    <a16:rowId xmlns:a16="http://schemas.microsoft.com/office/drawing/2014/main" val="2263289337"/>
                  </a:ext>
                </a:extLst>
              </a:tr>
              <a:tr h="193303">
                <a:tc>
                  <a:txBody>
                    <a:bodyPr/>
                    <a:lstStyle/>
                    <a:p>
                      <a:pPr algn="l" fontAlgn="ctr"/>
                      <a:r>
                        <a:rPr lang="en-US" sz="1300" b="1" u="none" strike="noStrike">
                          <a:solidFill>
                            <a:srgbClr val="33CC33"/>
                          </a:solidFill>
                          <a:effectLst/>
                        </a:rPr>
                        <a:t>2001-2009</a:t>
                      </a:r>
                      <a:endParaRPr lang="en-US" sz="1300" b="1" i="0" u="none" strike="noStrike">
                        <a:solidFill>
                          <a:srgbClr val="33CC33"/>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550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502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493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480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476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464</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458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454</a:t>
                      </a:r>
                    </a:p>
                  </a:txBody>
                  <a:tcPr marL="7620" marR="7620" marT="7620" marB="0">
                    <a:solidFill>
                      <a:schemeClr val="tx1"/>
                    </a:solidFill>
                  </a:tcPr>
                </a:tc>
                <a:extLst>
                  <a:ext uri="{0D108BD9-81ED-4DB2-BD59-A6C34878D82A}">
                    <a16:rowId xmlns:a16="http://schemas.microsoft.com/office/drawing/2014/main" val="2763635583"/>
                  </a:ext>
                </a:extLst>
              </a:tr>
              <a:tr h="193303">
                <a:tc>
                  <a:txBody>
                    <a:bodyPr/>
                    <a:lstStyle/>
                    <a:p>
                      <a:pPr algn="l" fontAlgn="ctr"/>
                      <a:r>
                        <a:rPr lang="en-US" sz="1300" b="1" u="none" strike="noStrike">
                          <a:solidFill>
                            <a:srgbClr val="FF0000"/>
                          </a:solidFill>
                          <a:effectLst/>
                        </a:rPr>
                        <a:t>2010-2017</a:t>
                      </a:r>
                      <a:endParaRPr lang="en-US" sz="1300" b="1" i="0" u="none" strike="noStrike">
                        <a:solidFill>
                          <a:srgbClr val="FF0000"/>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453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438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430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420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416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410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403</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400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395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382</a:t>
                      </a:r>
                    </a:p>
                  </a:txBody>
                  <a:tcPr marL="7620" marR="7620" marT="7620" marB="0">
                    <a:solidFill>
                      <a:schemeClr val="tx1"/>
                    </a:solidFill>
                  </a:tcPr>
                </a:tc>
                <a:extLst>
                  <a:ext uri="{0D108BD9-81ED-4DB2-BD59-A6C34878D82A}">
                    <a16:rowId xmlns:a16="http://schemas.microsoft.com/office/drawing/2014/main" val="2925383263"/>
                  </a:ext>
                </a:extLst>
              </a:tr>
              <a:tr h="193303">
                <a:tc>
                  <a:txBody>
                    <a:bodyPr/>
                    <a:lstStyle/>
                    <a:p>
                      <a:pPr algn="l" fontAlgn="ctr"/>
                      <a:r>
                        <a:rPr lang="en-US" sz="1300" b="1" u="none" strike="noStrike">
                          <a:solidFill>
                            <a:schemeClr val="accent6">
                              <a:lumMod val="75000"/>
                            </a:schemeClr>
                          </a:solidFill>
                          <a:effectLst/>
                        </a:rPr>
                        <a:t>2018-2023</a:t>
                      </a:r>
                      <a:endParaRPr lang="en-US" sz="1300" b="1" i="0" u="none" strike="noStrike">
                        <a:solidFill>
                          <a:schemeClr val="accent6">
                            <a:lumMod val="75000"/>
                          </a:schemeClr>
                        </a:solidFill>
                        <a:effectLst/>
                        <a:latin typeface="+mn-lt"/>
                      </a:endParaRPr>
                    </a:p>
                  </a:txBody>
                  <a:tcPr marL="7620" marR="7620" marT="7620" marB="0" anchor="ctr">
                    <a:solidFill>
                      <a:schemeClr val="tx1"/>
                    </a:solidFill>
                  </a:tcPr>
                </a:tc>
                <a:tc>
                  <a:txBody>
                    <a:bodyPr/>
                    <a:lstStyle/>
                    <a:p>
                      <a:pPr algn="l" fontAlgn="t"/>
                      <a:r>
                        <a:rPr lang="en-US" sz="1300" b="1" i="0" u="none" strike="noStrike">
                          <a:solidFill>
                            <a:srgbClr val="000000"/>
                          </a:solidFill>
                          <a:effectLst/>
                          <a:latin typeface="+mn-lt"/>
                        </a:rPr>
                        <a:t>239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221</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217</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210</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206</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202</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198</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195</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189</a:t>
                      </a:r>
                    </a:p>
                  </a:txBody>
                  <a:tcPr marL="7620" marR="7620" marT="7620" marB="0">
                    <a:solidFill>
                      <a:schemeClr val="tx1"/>
                    </a:solidFill>
                  </a:tcPr>
                </a:tc>
                <a:tc>
                  <a:txBody>
                    <a:bodyPr/>
                    <a:lstStyle/>
                    <a:p>
                      <a:pPr algn="l" fontAlgn="t"/>
                      <a:r>
                        <a:rPr lang="en-US" sz="1300" b="1" i="0" u="none" strike="noStrike">
                          <a:solidFill>
                            <a:srgbClr val="000000"/>
                          </a:solidFill>
                          <a:effectLst/>
                          <a:latin typeface="+mn-lt"/>
                        </a:rPr>
                        <a:t>175</a:t>
                      </a:r>
                    </a:p>
                  </a:txBody>
                  <a:tcPr marL="7620" marR="7620" marT="7620" marB="0">
                    <a:solidFill>
                      <a:schemeClr val="tx1"/>
                    </a:solidFill>
                  </a:tcPr>
                </a:tc>
                <a:extLst>
                  <a:ext uri="{0D108BD9-81ED-4DB2-BD59-A6C34878D82A}">
                    <a16:rowId xmlns:a16="http://schemas.microsoft.com/office/drawing/2014/main" val="3869260773"/>
                  </a:ext>
                </a:extLst>
              </a:tr>
            </a:tbl>
          </a:graphicData>
        </a:graphic>
      </p:graphicFrame>
      <p:sp>
        <p:nvSpPr>
          <p:cNvPr id="5" name="TextBox 4">
            <a:extLst>
              <a:ext uri="{FF2B5EF4-FFF2-40B4-BE49-F238E27FC236}">
                <a16:creationId xmlns:a16="http://schemas.microsoft.com/office/drawing/2014/main" id="{6EB6D6CE-6AED-3333-681F-6E527A9D1E47}"/>
              </a:ext>
            </a:extLst>
          </p:cNvPr>
          <p:cNvSpPr txBox="1"/>
          <p:nvPr/>
        </p:nvSpPr>
        <p:spPr>
          <a:xfrm>
            <a:off x="5977785" y="6199072"/>
            <a:ext cx="1622560" cy="338554"/>
          </a:xfrm>
          <a:prstGeom prst="rect">
            <a:avLst/>
          </a:prstGeom>
          <a:noFill/>
        </p:spPr>
        <p:txBody>
          <a:bodyPr wrap="none" rtlCol="0">
            <a:spAutoFit/>
          </a:bodyPr>
          <a:lstStyle/>
          <a:p>
            <a:r>
              <a:rPr lang="en-US" sz="1600" b="1">
                <a:solidFill>
                  <a:schemeClr val="bg2"/>
                </a:solidFill>
              </a:rPr>
              <a:t>Number at risk</a:t>
            </a:r>
          </a:p>
        </p:txBody>
      </p:sp>
      <p:sp>
        <p:nvSpPr>
          <p:cNvPr id="6" name="TextBox 5">
            <a:extLst>
              <a:ext uri="{FF2B5EF4-FFF2-40B4-BE49-F238E27FC236}">
                <a16:creationId xmlns:a16="http://schemas.microsoft.com/office/drawing/2014/main" id="{8DE0846C-E4A6-5864-3FB3-98A745BD1716}"/>
              </a:ext>
            </a:extLst>
          </p:cNvPr>
          <p:cNvSpPr txBox="1"/>
          <p:nvPr/>
        </p:nvSpPr>
        <p:spPr>
          <a:xfrm>
            <a:off x="7920235" y="6606291"/>
            <a:ext cx="4358852" cy="430887"/>
          </a:xfrm>
          <a:prstGeom prst="rect">
            <a:avLst/>
          </a:prstGeom>
          <a:noFill/>
        </p:spPr>
        <p:txBody>
          <a:bodyPr wrap="square">
            <a:spAutoFit/>
          </a:bodyPr>
          <a:lstStyle/>
          <a:p>
            <a:r>
              <a:rPr lang="en-US" sz="1100" b="1" u="sng">
                <a:solidFill>
                  <a:srgbClr val="002060"/>
                </a:solidFill>
              </a:rPr>
              <a:t>Note</a:t>
            </a:r>
            <a:r>
              <a:rPr lang="en-US" sz="1100" b="1">
                <a:solidFill>
                  <a:srgbClr val="002060"/>
                </a:solidFill>
              </a:rPr>
              <a:t>: The Y-axis was truncated to better highlight the differences in survival rates.</a:t>
            </a:r>
            <a:endParaRPr lang="en-US" sz="1100"/>
          </a:p>
        </p:txBody>
      </p:sp>
    </p:spTree>
    <p:extLst>
      <p:ext uri="{BB962C8B-B14F-4D97-AF65-F5344CB8AC3E}">
        <p14:creationId xmlns:p14="http://schemas.microsoft.com/office/powerpoint/2010/main" val="1128436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16823F-2C1F-A10E-8348-9CEC0097DC31}"/>
              </a:ext>
            </a:extLst>
          </p:cNvPr>
          <p:cNvSpPr txBox="1">
            <a:spLocks/>
          </p:cNvSpPr>
          <p:nvPr/>
        </p:nvSpPr>
        <p:spPr bwMode="auto">
          <a:xfrm>
            <a:off x="2263663" y="3174441"/>
            <a:ext cx="8274269"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1"/>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a:lstStyle>
          <a:p>
            <a:pPr defTabSz="914400">
              <a:spcAft>
                <a:spcPts val="600"/>
              </a:spcAft>
            </a:pPr>
            <a:r>
              <a:rPr lang="en-US" sz="3200" kern="0">
                <a:solidFill>
                  <a:srgbClr val="004F8A"/>
                </a:solidFill>
              </a:rPr>
              <a:t>Multivariable Cox Model</a:t>
            </a:r>
            <a:br>
              <a:rPr lang="en-US" sz="3200" kern="0">
                <a:solidFill>
                  <a:srgbClr val="004F8A"/>
                </a:solidFill>
              </a:rPr>
            </a:br>
            <a:endParaRPr lang="en-US" sz="3200" kern="0">
              <a:solidFill>
                <a:srgbClr val="00B0F0"/>
              </a:solidFill>
            </a:endParaRPr>
          </a:p>
        </p:txBody>
      </p:sp>
      <p:sp>
        <p:nvSpPr>
          <p:cNvPr id="2" name="TextBox 1">
            <a:extLst>
              <a:ext uri="{FF2B5EF4-FFF2-40B4-BE49-F238E27FC236}">
                <a16:creationId xmlns:a16="http://schemas.microsoft.com/office/drawing/2014/main" id="{93D886C2-E58B-C739-EE32-40FFFFFFBC04}"/>
              </a:ext>
            </a:extLst>
          </p:cNvPr>
          <p:cNvSpPr txBox="1"/>
          <p:nvPr/>
        </p:nvSpPr>
        <p:spPr>
          <a:xfrm>
            <a:off x="1006574" y="1905752"/>
            <a:ext cx="10788445" cy="716030"/>
          </a:xfrm>
          <a:prstGeom prst="rect">
            <a:avLst/>
          </a:prstGeom>
          <a:noFill/>
        </p:spPr>
        <p:txBody>
          <a:bodyPr wrap="square" rtlCol="0">
            <a:spAutoFit/>
          </a:bodyPr>
          <a:lstStyle/>
          <a:p>
            <a:pPr algn="ctr"/>
            <a:r>
              <a:rPr lang="en-US" sz="4053" b="1">
                <a:solidFill>
                  <a:srgbClr val="002060"/>
                </a:solidFill>
              </a:rPr>
              <a:t>ADULT LUNG TRANSPLANTATION</a:t>
            </a:r>
            <a:endParaRPr lang="en-US" sz="4053">
              <a:solidFill>
                <a:srgbClr val="002060"/>
              </a:solidFill>
            </a:endParaRPr>
          </a:p>
        </p:txBody>
      </p:sp>
      <p:sp>
        <p:nvSpPr>
          <p:cNvPr id="3" name="Rectangle 2">
            <a:extLst>
              <a:ext uri="{FF2B5EF4-FFF2-40B4-BE49-F238E27FC236}">
                <a16:creationId xmlns:a16="http://schemas.microsoft.com/office/drawing/2014/main" id="{60E60A6A-14EB-85A2-F91C-A55B8CF028B9}"/>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083952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A324-A8D2-1DB9-BFF0-07359FD2424B}"/>
              </a:ext>
            </a:extLst>
          </p:cNvPr>
          <p:cNvSpPr>
            <a:spLocks noGrp="1"/>
          </p:cNvSpPr>
          <p:nvPr>
            <p:ph type="title"/>
          </p:nvPr>
        </p:nvSpPr>
        <p:spPr>
          <a:xfrm>
            <a:off x="698027" y="-198936"/>
            <a:ext cx="11689080" cy="917944"/>
          </a:xfrm>
        </p:spPr>
        <p:txBody>
          <a:bodyPr/>
          <a:lstStyle/>
          <a:p>
            <a:r>
              <a:rPr lang="en-US" sz="3000">
                <a:solidFill>
                  <a:srgbClr val="002060"/>
                </a:solidFill>
              </a:rPr>
              <a:t>Adult Primary Lung Alone Transplants, 2005-2023</a:t>
            </a:r>
            <a:endParaRPr lang="en-US" sz="3000"/>
          </a:p>
        </p:txBody>
      </p:sp>
      <p:sp>
        <p:nvSpPr>
          <p:cNvPr id="5" name="Title 2">
            <a:extLst>
              <a:ext uri="{FF2B5EF4-FFF2-40B4-BE49-F238E27FC236}">
                <a16:creationId xmlns:a16="http://schemas.microsoft.com/office/drawing/2014/main" id="{776896E9-20CA-E9BD-AB6A-C6418FC5B0E4}"/>
              </a:ext>
            </a:extLst>
          </p:cNvPr>
          <p:cNvSpPr txBox="1">
            <a:spLocks/>
          </p:cNvSpPr>
          <p:nvPr/>
        </p:nvSpPr>
        <p:spPr bwMode="auto">
          <a:xfrm>
            <a:off x="1015008" y="264832"/>
            <a:ext cx="11264077"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0">
                <a:solidFill>
                  <a:srgbClr val="002060"/>
                </a:solidFill>
              </a:rPr>
              <a:t>
Categorical Risk Factors For One-Year Mortality with 95% Confidence Limits
</a:t>
            </a:r>
          </a:p>
        </p:txBody>
      </p:sp>
      <p:pic>
        <p:nvPicPr>
          <p:cNvPr id="4" name="Picture 3" descr="A diagram of a number of numbers&#10;&#10;AI-generated content may be incorrect.">
            <a:extLst>
              <a:ext uri="{FF2B5EF4-FFF2-40B4-BE49-F238E27FC236}">
                <a16:creationId xmlns:a16="http://schemas.microsoft.com/office/drawing/2014/main" id="{C0047A8C-C6EA-3382-583B-494A9BF89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9" y="987973"/>
            <a:ext cx="12812109" cy="5570482"/>
          </a:xfrm>
          <a:prstGeom prst="rect">
            <a:avLst/>
          </a:prstGeom>
        </p:spPr>
      </p:pic>
      <p:sp>
        <p:nvSpPr>
          <p:cNvPr id="3" name="Rectangle 2">
            <a:extLst>
              <a:ext uri="{FF2B5EF4-FFF2-40B4-BE49-F238E27FC236}">
                <a16:creationId xmlns:a16="http://schemas.microsoft.com/office/drawing/2014/main" id="{9C8CBC34-1374-1E75-468E-8E0E953DF403}"/>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858039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912D2-12F5-5F03-C823-30F24FF8FE0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B947EC2-F88C-D17E-A0CE-B72890798D8A}"/>
              </a:ext>
            </a:extLst>
          </p:cNvPr>
          <p:cNvSpPr txBox="1">
            <a:spLocks/>
          </p:cNvSpPr>
          <p:nvPr/>
        </p:nvSpPr>
        <p:spPr bwMode="auto">
          <a:xfrm>
            <a:off x="2575560" y="598698"/>
            <a:ext cx="7643614"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a:solidFill>
                  <a:srgbClr val="002060"/>
                </a:solidFill>
              </a:rPr>
              <a:t>
Statistically Significant Continuous Risk Factors for One-Year Mortality
</a:t>
            </a:r>
          </a:p>
        </p:txBody>
      </p:sp>
      <p:sp>
        <p:nvSpPr>
          <p:cNvPr id="6" name="Title 1">
            <a:extLst>
              <a:ext uri="{FF2B5EF4-FFF2-40B4-BE49-F238E27FC236}">
                <a16:creationId xmlns:a16="http://schemas.microsoft.com/office/drawing/2014/main" id="{7D03BCB7-47A3-7555-DB29-D233DF242315}"/>
              </a:ext>
            </a:extLst>
          </p:cNvPr>
          <p:cNvSpPr>
            <a:spLocks noGrp="1"/>
          </p:cNvSpPr>
          <p:nvPr>
            <p:ph type="title"/>
          </p:nvPr>
        </p:nvSpPr>
        <p:spPr>
          <a:xfrm>
            <a:off x="1524000" y="514434"/>
            <a:ext cx="9753600" cy="1056640"/>
          </a:xfrm>
        </p:spPr>
        <p:txBody>
          <a:bodyPr/>
          <a:lstStyle/>
          <a:p>
            <a:r>
              <a:rPr lang="en-US" sz="3000">
                <a:solidFill>
                  <a:srgbClr val="002060"/>
                </a:solidFill>
              </a:rPr>
              <a:t>Adult Primary Lung Alone Transplants, 2005-2023
</a:t>
            </a:r>
          </a:p>
        </p:txBody>
      </p:sp>
      <p:graphicFrame>
        <p:nvGraphicFramePr>
          <p:cNvPr id="2" name="contTable">
            <a:extLst>
              <a:ext uri="{FF2B5EF4-FFF2-40B4-BE49-F238E27FC236}">
                <a16:creationId xmlns:a16="http://schemas.microsoft.com/office/drawing/2014/main" id="{C22006B9-BED1-179A-9FB0-0243ED36B113}"/>
              </a:ext>
            </a:extLst>
          </p:cNvPr>
          <p:cNvGraphicFramePr>
            <a:graphicFrameLocks/>
          </p:cNvGraphicFramePr>
          <p:nvPr>
            <p:extLst>
              <p:ext uri="{D42A27DB-BD31-4B8C-83A1-F6EECF244321}">
                <p14:modId xmlns:p14="http://schemas.microsoft.com/office/powerpoint/2010/main" val="1235285275"/>
              </p:ext>
            </p:extLst>
          </p:nvPr>
        </p:nvGraphicFramePr>
        <p:xfrm>
          <a:off x="2034697" y="1420348"/>
          <a:ext cx="8479222" cy="4767834"/>
        </p:xfrm>
        <a:graphic>
          <a:graphicData uri="http://schemas.openxmlformats.org/drawingml/2006/table">
            <a:tbl>
              <a:tblPr firstRow="1" bandRow="1">
                <a:tableStyleId>{2D5ABB26-0587-4C30-8999-92F81FD0307C}</a:tableStyleId>
              </a:tblPr>
              <a:tblGrid>
                <a:gridCol w="8479222">
                  <a:extLst>
                    <a:ext uri="{9D8B030D-6E8A-4147-A177-3AD203B41FA5}">
                      <a16:colId xmlns:a16="http://schemas.microsoft.com/office/drawing/2014/main" val="3282298964"/>
                    </a:ext>
                  </a:extLst>
                </a:gridCol>
              </a:tblGrid>
              <a:tr h="704850">
                <a:tc>
                  <a:txBody>
                    <a:bodyPr/>
                    <a:lstStyle/>
                    <a:p>
                      <a:pPr algn="ctr"/>
                      <a:r>
                        <a:rPr lang="en-US" sz="2400" b="1" i="1">
                          <a:solidFill>
                            <a:srgbClr val="0070C0"/>
                          </a:solidFill>
                          <a:latin typeface="Arial" panose="020B0604020202020204" pitchFamily="34" charset="0"/>
                        </a:rPr>
                        <a:t>Continuous Factors (see figures)</a:t>
                      </a:r>
                    </a:p>
                  </a:txBody>
                  <a:tcPr/>
                </a:tc>
                <a:extLst>
                  <a:ext uri="{0D108BD9-81ED-4DB2-BD59-A6C34878D82A}">
                    <a16:rowId xmlns:a16="http://schemas.microsoft.com/office/drawing/2014/main" val="113061413"/>
                  </a:ext>
                </a:extLst>
              </a:tr>
              <a:tr h="704850">
                <a:tc>
                  <a:txBody>
                    <a:bodyPr/>
                    <a:lstStyle/>
                    <a:p>
                      <a:pPr algn="ctr"/>
                      <a:r>
                        <a:rPr lang="en-US">
                          <a:solidFill>
                            <a:schemeClr val="bg2"/>
                          </a:solidFill>
                        </a:rPr>
                        <a:t>Recipient age (years)</a:t>
                      </a:r>
                    </a:p>
                  </a:txBody>
                  <a:tcPr/>
                </a:tc>
                <a:extLst>
                  <a:ext uri="{0D108BD9-81ED-4DB2-BD59-A6C34878D82A}">
                    <a16:rowId xmlns:a16="http://schemas.microsoft.com/office/drawing/2014/main" val="3761402170"/>
                  </a:ext>
                </a:extLst>
              </a:tr>
              <a:tr h="704850">
                <a:tc>
                  <a:txBody>
                    <a:bodyPr/>
                    <a:lstStyle/>
                    <a:p>
                      <a:pPr algn="ctr"/>
                      <a:r>
                        <a:rPr lang="en-US" sz="1890">
                          <a:solidFill>
                            <a:schemeClr val="bg2"/>
                          </a:solidFill>
                        </a:rPr>
                        <a:t>Recipient eGFR (</a:t>
                      </a:r>
                      <a:r>
                        <a:rPr lang="en-US" sz="1890" b="0" i="0" u="none" strike="noStrike" kern="1200" baseline="0">
                          <a:solidFill>
                            <a:schemeClr val="bg2"/>
                          </a:solidFill>
                        </a:rPr>
                        <a:t>mL/min/1.73m</a:t>
                      </a:r>
                      <a:r>
                        <a:rPr lang="en-US" sz="1890" b="0" i="0" u="none" strike="noStrike" kern="1200" baseline="30000">
                          <a:solidFill>
                            <a:schemeClr val="bg2"/>
                          </a:solidFill>
                        </a:rPr>
                        <a:t>2</a:t>
                      </a:r>
                      <a:r>
                        <a:rPr lang="en-US" sz="1890" b="0" i="0" u="none" strike="noStrike" kern="1200" baseline="0">
                          <a:solidFill>
                            <a:schemeClr val="bg2"/>
                          </a:solidFill>
                        </a:rPr>
                        <a:t>)</a:t>
                      </a:r>
                      <a:endParaRPr lang="en-US" sz="1890" b="0" baseline="0">
                        <a:solidFill>
                          <a:schemeClr val="bg2"/>
                        </a:solidFill>
                      </a:endParaRPr>
                    </a:p>
                  </a:txBody>
                  <a:tcPr/>
                </a:tc>
                <a:extLst>
                  <a:ext uri="{0D108BD9-81ED-4DB2-BD59-A6C34878D82A}">
                    <a16:rowId xmlns:a16="http://schemas.microsoft.com/office/drawing/2014/main" val="4054708779"/>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effectLst/>
                        </a:rPr>
                        <a:t>Recipient bilirubin (mg/dL)</a:t>
                      </a:r>
                    </a:p>
                    <a:p>
                      <a:pPr algn="ctr"/>
                      <a:endParaRPr lang="en-US">
                        <a:solidFill>
                          <a:schemeClr val="bg2"/>
                        </a:solidFill>
                        <a:effectLst/>
                      </a:endParaRPr>
                    </a:p>
                    <a:p>
                      <a:pPr algn="ctr"/>
                      <a:r>
                        <a:rPr lang="en-US">
                          <a:solidFill>
                            <a:schemeClr val="bg2"/>
                          </a:solidFill>
                          <a:effectLst/>
                        </a:rPr>
                        <a:t>Donor age (years)</a:t>
                      </a:r>
                    </a:p>
                    <a:p>
                      <a:pPr algn="ctr"/>
                      <a:endParaRPr lang="en-US">
                        <a:solidFill>
                          <a:schemeClr val="bg2"/>
                        </a:solidFill>
                      </a:endParaRPr>
                    </a:p>
                  </a:txBody>
                  <a:tcPr/>
                </a:tc>
                <a:extLst>
                  <a:ext uri="{0D108BD9-81ED-4DB2-BD59-A6C34878D82A}">
                    <a16:rowId xmlns:a16="http://schemas.microsoft.com/office/drawing/2014/main" val="1570479825"/>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effectLst/>
                        </a:rPr>
                        <a:t>Donor-recipient height ratio</a:t>
                      </a:r>
                    </a:p>
                  </a:txBody>
                  <a:tcPr/>
                </a:tc>
                <a:extLst>
                  <a:ext uri="{0D108BD9-81ED-4DB2-BD59-A6C34878D82A}">
                    <a16:rowId xmlns:a16="http://schemas.microsoft.com/office/drawing/2014/main" val="984380988"/>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en-US">
                          <a:solidFill>
                            <a:schemeClr val="bg2"/>
                          </a:solidFill>
                          <a:effectLst/>
                        </a:rPr>
                        <a:t>Organ preservation time (hours)</a:t>
                      </a:r>
                    </a:p>
                  </a:txBody>
                  <a:tcPr/>
                </a:tc>
                <a:extLst>
                  <a:ext uri="{0D108BD9-81ED-4DB2-BD59-A6C34878D82A}">
                    <a16:rowId xmlns:a16="http://schemas.microsoft.com/office/drawing/2014/main" val="2441513129"/>
                  </a:ext>
                </a:extLst>
              </a:tr>
            </a:tbl>
          </a:graphicData>
        </a:graphic>
      </p:graphicFrame>
      <p:sp>
        <p:nvSpPr>
          <p:cNvPr id="3" name="Rectangle 2">
            <a:extLst>
              <a:ext uri="{FF2B5EF4-FFF2-40B4-BE49-F238E27FC236}">
                <a16:creationId xmlns:a16="http://schemas.microsoft.com/office/drawing/2014/main" id="{8CEC974E-2C67-91F9-642F-82A7A0871D31}"/>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39821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C8E0F-0005-B350-5B8C-FD025127B37D}"/>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CE41FD8A-0DFA-7226-89D9-AE4CFD1FAF9F}"/>
              </a:ext>
            </a:extLst>
          </p:cNvPr>
          <p:cNvSpPr txBox="1"/>
          <p:nvPr/>
        </p:nvSpPr>
        <p:spPr>
          <a:xfrm>
            <a:off x="1006577" y="2178678"/>
            <a:ext cx="10788445" cy="716030"/>
          </a:xfrm>
          <a:prstGeom prst="rect">
            <a:avLst/>
          </a:prstGeom>
          <a:noFill/>
        </p:spPr>
        <p:txBody>
          <a:bodyPr wrap="square" rtlCol="0">
            <a:spAutoFit/>
          </a:bodyPr>
          <a:lstStyle/>
          <a:p>
            <a:pPr algn="ctr"/>
            <a:r>
              <a:rPr lang="en-US" sz="4053" b="1">
                <a:solidFill>
                  <a:srgbClr val="002060"/>
                </a:solidFill>
              </a:rPr>
              <a:t>HEART TRANSPLANTATION</a:t>
            </a:r>
            <a:endParaRPr lang="en-US" sz="4053">
              <a:solidFill>
                <a:srgbClr val="002060"/>
              </a:solidFill>
            </a:endParaRPr>
          </a:p>
        </p:txBody>
      </p:sp>
      <p:sp>
        <p:nvSpPr>
          <p:cNvPr id="2" name="Title 1">
            <a:extLst>
              <a:ext uri="{FF2B5EF4-FFF2-40B4-BE49-F238E27FC236}">
                <a16:creationId xmlns:a16="http://schemas.microsoft.com/office/drawing/2014/main" id="{5A8B9D75-69D8-FBD7-36F9-A9F3CFD4BB49}"/>
              </a:ext>
            </a:extLst>
          </p:cNvPr>
          <p:cNvSpPr txBox="1">
            <a:spLocks/>
          </p:cNvSpPr>
          <p:nvPr/>
        </p:nvSpPr>
        <p:spPr bwMode="auto">
          <a:xfrm>
            <a:off x="533400" y="3032760"/>
            <a:ext cx="117348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ctr">
              <a:lnSpc>
                <a:spcPct val="150000"/>
              </a:lnSpc>
              <a:spcBef>
                <a:spcPts val="600"/>
              </a:spcBef>
              <a:buClr>
                <a:srgbClr val="0070C0"/>
              </a:buClr>
            </a:pPr>
            <a:r>
              <a:rPr lang="en-US" sz="3200" b="1">
                <a:solidFill>
                  <a:srgbClr val="0070C0"/>
                </a:solidFill>
              </a:rPr>
              <a:t>Descriptive Analysis</a:t>
            </a:r>
          </a:p>
        </p:txBody>
      </p:sp>
      <p:sp>
        <p:nvSpPr>
          <p:cNvPr id="3" name="Rectangle 2">
            <a:extLst>
              <a:ext uri="{FF2B5EF4-FFF2-40B4-BE49-F238E27FC236}">
                <a16:creationId xmlns:a16="http://schemas.microsoft.com/office/drawing/2014/main" id="{804E962F-A315-EAA6-E386-9B5E27AF51D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9885254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C519-263E-1734-742F-AE1C7F7A36FD}"/>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12F55823-BC55-92E1-3A6B-BB70D5E35368}"/>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a:t>
            </a:r>
            <a:r>
              <a:rPr lang="en-US" sz="2000" kern="0">
                <a:solidFill>
                  <a:srgbClr val="002060"/>
                </a:solidFill>
              </a:rPr>
              <a:t>One-Year Mortality</a:t>
            </a:r>
            <a:r>
              <a:rPr lang="en-US" sz="2133" kern="0">
                <a:solidFill>
                  <a:srgbClr val="002060"/>
                </a:solidFill>
              </a:rPr>
              <a:t> with 95% Confidence Limits
</a:t>
            </a:r>
          </a:p>
        </p:txBody>
      </p:sp>
      <p:graphicFrame>
        <p:nvGraphicFramePr>
          <p:cNvPr id="6" name="chart">
            <a:extLst>
              <a:ext uri="{FF2B5EF4-FFF2-40B4-BE49-F238E27FC236}">
                <a16:creationId xmlns:a16="http://schemas.microsoft.com/office/drawing/2014/main" id="{6895D001-A2D5-890A-5FFF-DCDD9337F91B}"/>
              </a:ext>
            </a:extLst>
          </p:cNvPr>
          <p:cNvGraphicFramePr>
            <a:graphicFrameLocks/>
          </p:cNvGraphicFramePr>
          <p:nvPr>
            <p:extLst>
              <p:ext uri="{D42A27DB-BD31-4B8C-83A1-F6EECF244321}">
                <p14:modId xmlns:p14="http://schemas.microsoft.com/office/powerpoint/2010/main" val="1336223083"/>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51831BF2-056B-E7B7-283B-633DDD67FBF7}"/>
              </a:ext>
            </a:extLst>
          </p:cNvPr>
          <p:cNvSpPr txBox="1"/>
          <p:nvPr/>
        </p:nvSpPr>
        <p:spPr>
          <a:xfrm>
            <a:off x="5381897" y="1988386"/>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B8CB4457-15F7-E9D9-1267-0E26E5402F0C}"/>
              </a:ext>
            </a:extLst>
          </p:cNvPr>
          <p:cNvSpPr txBox="1">
            <a:spLocks/>
          </p:cNvSpPr>
          <p:nvPr/>
        </p:nvSpPr>
        <p:spPr bwMode="auto">
          <a:xfrm>
            <a:off x="1524000" y="373233"/>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70C0"/>
                </a:solidFill>
              </a:rPr>
              <a:t>
</a:t>
            </a:r>
          </a:p>
        </p:txBody>
      </p:sp>
      <p:sp>
        <p:nvSpPr>
          <p:cNvPr id="17" name="Title 3">
            <a:extLst>
              <a:ext uri="{FF2B5EF4-FFF2-40B4-BE49-F238E27FC236}">
                <a16:creationId xmlns:a16="http://schemas.microsoft.com/office/drawing/2014/main" id="{A0AF8FD0-0F9D-136A-6F76-A1A4A1D2B391}"/>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00" kern="0">
                <a:solidFill>
                  <a:srgbClr val="0070C0"/>
                </a:solidFill>
              </a:rPr>
              <a:t>
Recipient age (years)
</a:t>
            </a:r>
          </a:p>
        </p:txBody>
      </p:sp>
      <p:sp>
        <p:nvSpPr>
          <p:cNvPr id="2" name="Title 1">
            <a:extLst>
              <a:ext uri="{FF2B5EF4-FFF2-40B4-BE49-F238E27FC236}">
                <a16:creationId xmlns:a16="http://schemas.microsoft.com/office/drawing/2014/main" id="{F1D6AAC9-6872-AE53-B099-AC6AA979A617}"/>
              </a:ext>
            </a:extLst>
          </p:cNvPr>
          <p:cNvSpPr>
            <a:spLocks noGrp="1"/>
          </p:cNvSpPr>
          <p:nvPr>
            <p:ph type="title"/>
          </p:nvPr>
        </p:nvSpPr>
        <p:spPr>
          <a:xfrm>
            <a:off x="1600200" y="19493"/>
            <a:ext cx="9753600" cy="1056640"/>
          </a:xfrm>
        </p:spPr>
        <p:txBody>
          <a:bodyPr/>
          <a:lstStyle/>
          <a:p>
            <a:r>
              <a:rPr lang="en-US" sz="3000">
                <a:solidFill>
                  <a:srgbClr val="002060"/>
                </a:solidFill>
              </a:rPr>
              <a:t>Adult Primary Lung Alone Transplants, 2005-2023
</a:t>
            </a:r>
          </a:p>
        </p:txBody>
      </p:sp>
      <p:sp>
        <p:nvSpPr>
          <p:cNvPr id="3" name="Rectangle 2">
            <a:extLst>
              <a:ext uri="{FF2B5EF4-FFF2-40B4-BE49-F238E27FC236}">
                <a16:creationId xmlns:a16="http://schemas.microsoft.com/office/drawing/2014/main" id="{5613F106-6C20-373C-738B-14B35AD97A39}"/>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766909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F383C-CE7E-4690-1C17-C31B47E137F4}"/>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8341FE17-820E-1688-7B89-A988A2F87AC0}"/>
              </a:ext>
            </a:extLst>
          </p:cNvPr>
          <p:cNvGraphicFramePr>
            <a:graphicFrameLocks/>
          </p:cNvGraphicFramePr>
          <p:nvPr>
            <p:extLst>
              <p:ext uri="{D42A27DB-BD31-4B8C-83A1-F6EECF244321}">
                <p14:modId xmlns:p14="http://schemas.microsoft.com/office/powerpoint/2010/main" val="3522785795"/>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0F4352B4-8D23-491F-FC13-4D19061EB62E}"/>
              </a:ext>
            </a:extLst>
          </p:cNvPr>
          <p:cNvSpPr txBox="1"/>
          <p:nvPr/>
        </p:nvSpPr>
        <p:spPr>
          <a:xfrm>
            <a:off x="5601199" y="1988386"/>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CA4098D6-9C42-5BBF-EB56-86353811E02C}"/>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a:solidFill>
                  <a:srgbClr val="0070C0"/>
                </a:solidFill>
              </a:rPr>
              <a:t>
</a:t>
            </a:r>
          </a:p>
        </p:txBody>
      </p:sp>
      <p:sp>
        <p:nvSpPr>
          <p:cNvPr id="17" name="Title 3">
            <a:extLst>
              <a:ext uri="{FF2B5EF4-FFF2-40B4-BE49-F238E27FC236}">
                <a16:creationId xmlns:a16="http://schemas.microsoft.com/office/drawing/2014/main" id="{FFB64CE4-E505-C701-CB47-9A868F369149}"/>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Recipient eGFR (mL/min/</a:t>
            </a:r>
            <a:r>
              <a:rPr lang="en-US" sz="2000" kern="0">
                <a:solidFill>
                  <a:srgbClr val="0070C0"/>
                </a:solidFill>
              </a:rPr>
              <a:t>1.73</a:t>
            </a:r>
            <a:r>
              <a:rPr lang="en-US" sz="2000" b="1" i="0" u="none" strike="noStrike" kern="1200" baseline="0">
                <a:solidFill>
                  <a:srgbClr val="0070C0"/>
                </a:solidFill>
              </a:rPr>
              <a:t>m</a:t>
            </a:r>
            <a:r>
              <a:rPr lang="en-US" sz="2000" b="1" i="0" u="none" strike="noStrike" kern="1200" baseline="30000">
                <a:solidFill>
                  <a:srgbClr val="0070C0"/>
                </a:solidFill>
              </a:rPr>
              <a:t>2</a:t>
            </a:r>
            <a:r>
              <a:rPr lang="en-US" sz="2133" kern="0">
                <a:solidFill>
                  <a:srgbClr val="0070C0"/>
                </a:solidFill>
              </a:rPr>
              <a:t>) 
</a:t>
            </a:r>
          </a:p>
        </p:txBody>
      </p:sp>
      <p:sp>
        <p:nvSpPr>
          <p:cNvPr id="16" name="Title 2">
            <a:extLst>
              <a:ext uri="{FF2B5EF4-FFF2-40B4-BE49-F238E27FC236}">
                <a16:creationId xmlns:a16="http://schemas.microsoft.com/office/drawing/2014/main" id="{683F0F7C-4EB7-0949-D099-0EB981AABDBF}"/>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7101CC5F-2DF5-D2DC-7EA4-555D2C146420}"/>
              </a:ext>
            </a:extLst>
          </p:cNvPr>
          <p:cNvSpPr>
            <a:spLocks noGrp="1"/>
          </p:cNvSpPr>
          <p:nvPr>
            <p:ph type="title"/>
          </p:nvPr>
        </p:nvSpPr>
        <p:spPr>
          <a:xfrm>
            <a:off x="1600200" y="19493"/>
            <a:ext cx="9753600" cy="1056640"/>
          </a:xfrm>
        </p:spPr>
        <p:txBody>
          <a:bodyPr/>
          <a:lstStyle/>
          <a:p>
            <a:r>
              <a:rPr lang="en-US" sz="3000">
                <a:solidFill>
                  <a:srgbClr val="002060"/>
                </a:solidFill>
              </a:rPr>
              <a:t>Adult Primary Lung Alone Transplants, 2005-2023
</a:t>
            </a:r>
          </a:p>
        </p:txBody>
      </p:sp>
      <p:sp>
        <p:nvSpPr>
          <p:cNvPr id="4" name="Rectangle 3">
            <a:extLst>
              <a:ext uri="{FF2B5EF4-FFF2-40B4-BE49-F238E27FC236}">
                <a16:creationId xmlns:a16="http://schemas.microsoft.com/office/drawing/2014/main" id="{EE2D1D65-CE5A-3476-8F51-EBEBC752233A}"/>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927030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61029-A758-6FCE-1FBF-76047F341FB5}"/>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779C7A02-2303-0FC7-A282-C90595C2B8D7}"/>
              </a:ext>
            </a:extLst>
          </p:cNvPr>
          <p:cNvGraphicFramePr>
            <a:graphicFrameLocks/>
          </p:cNvGraphicFramePr>
          <p:nvPr>
            <p:extLst>
              <p:ext uri="{D42A27DB-BD31-4B8C-83A1-F6EECF244321}">
                <p14:modId xmlns:p14="http://schemas.microsoft.com/office/powerpoint/2010/main" val="1597265810"/>
              </p:ext>
            </p:extLst>
          </p:nvPr>
        </p:nvGraphicFramePr>
        <p:xfrm>
          <a:off x="1039167" y="1559142"/>
          <a:ext cx="10238433" cy="52126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10F4DD9A-AEDD-5C2E-5315-90797138EDE2}"/>
              </a:ext>
            </a:extLst>
          </p:cNvPr>
          <p:cNvSpPr txBox="1"/>
          <p:nvPr/>
        </p:nvSpPr>
        <p:spPr>
          <a:xfrm>
            <a:off x="5425440" y="19119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42B42EC8-EC3A-8A99-C004-BFA785406EBD}"/>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4CE7837C-7C75-19F5-643A-2D660944CFC4}"/>
              </a:ext>
            </a:extLst>
          </p:cNvPr>
          <p:cNvSpPr txBox="1">
            <a:spLocks/>
          </p:cNvSpPr>
          <p:nvPr/>
        </p:nvSpPr>
        <p:spPr bwMode="auto">
          <a:xfrm>
            <a:off x="1524000" y="78593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Recipient bilirubin (mg/dL)
</a:t>
            </a:r>
          </a:p>
        </p:txBody>
      </p:sp>
      <p:sp>
        <p:nvSpPr>
          <p:cNvPr id="16" name="Title 2">
            <a:extLst>
              <a:ext uri="{FF2B5EF4-FFF2-40B4-BE49-F238E27FC236}">
                <a16:creationId xmlns:a16="http://schemas.microsoft.com/office/drawing/2014/main" id="{FCF10D5C-6DBA-ED3B-6D97-E21793782745}"/>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a:t>
            </a:r>
            <a:r>
              <a:rPr lang="en-US" sz="2200" kern="0">
                <a:solidFill>
                  <a:srgbClr val="002060"/>
                </a:solidFill>
              </a:rPr>
              <a:t>Statistically Significant Continuous Risk Factors For One-Year Mortality with 95% Confidence Limits</a:t>
            </a:r>
            <a:r>
              <a:rPr lang="en-US" sz="2133" kern="0">
                <a:solidFill>
                  <a:srgbClr val="002060"/>
                </a:solidFill>
              </a:rPr>
              <a:t>
</a:t>
            </a:r>
          </a:p>
        </p:txBody>
      </p:sp>
      <p:sp>
        <p:nvSpPr>
          <p:cNvPr id="2" name="Title 1">
            <a:extLst>
              <a:ext uri="{FF2B5EF4-FFF2-40B4-BE49-F238E27FC236}">
                <a16:creationId xmlns:a16="http://schemas.microsoft.com/office/drawing/2014/main" id="{9A4BCF38-06EA-708C-4141-6A0E308D9661}"/>
              </a:ext>
            </a:extLst>
          </p:cNvPr>
          <p:cNvSpPr>
            <a:spLocks noGrp="1"/>
          </p:cNvSpPr>
          <p:nvPr>
            <p:ph type="title"/>
          </p:nvPr>
        </p:nvSpPr>
        <p:spPr>
          <a:xfrm>
            <a:off x="1600200" y="-21236"/>
            <a:ext cx="9753600" cy="1056640"/>
          </a:xfrm>
        </p:spPr>
        <p:txBody>
          <a:bodyPr/>
          <a:lstStyle/>
          <a:p>
            <a:r>
              <a:rPr lang="en-US" sz="3000">
                <a:solidFill>
                  <a:srgbClr val="002060"/>
                </a:solidFill>
              </a:rPr>
              <a:t>Adult Primary Lung Alone Transplant, 2005-2023
</a:t>
            </a:r>
          </a:p>
        </p:txBody>
      </p:sp>
      <p:sp>
        <p:nvSpPr>
          <p:cNvPr id="4" name="Rectangle 3">
            <a:extLst>
              <a:ext uri="{FF2B5EF4-FFF2-40B4-BE49-F238E27FC236}">
                <a16:creationId xmlns:a16="http://schemas.microsoft.com/office/drawing/2014/main" id="{9D891973-FB41-DF9A-B7A6-EF0FFA2E292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071682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a:t>
            </a:r>
            <a:r>
              <a:rPr lang="en-US" sz="2000" kern="0">
                <a:solidFill>
                  <a:srgbClr val="002060"/>
                </a:solidFill>
              </a:rPr>
              <a:t>One-Year Mortality</a:t>
            </a:r>
            <a:r>
              <a:rPr lang="en-US" sz="2133" kern="0">
                <a:solidFill>
                  <a:srgbClr val="002060"/>
                </a:solidFill>
              </a:rPr>
              <a:t> with 95% Confidence Limits
</a:t>
            </a:r>
          </a:p>
        </p:txBody>
      </p:sp>
      <p:graphicFrame>
        <p:nvGraphicFramePr>
          <p:cNvPr id="6" name="chart">
            <a:extLst>
              <a:ext uri="{FF2B5EF4-FFF2-40B4-BE49-F238E27FC236}">
                <a16:creationId xmlns:a16="http://schemas.microsoft.com/office/drawing/2014/main" id="{7A1E9253-E938-6ECA-E4AD-5406DB302B0E}"/>
              </a:ext>
            </a:extLst>
          </p:cNvPr>
          <p:cNvGraphicFramePr>
            <a:graphicFrameLocks/>
          </p:cNvGraphicFramePr>
          <p:nvPr>
            <p:extLst>
              <p:ext uri="{D42A27DB-BD31-4B8C-83A1-F6EECF244321}">
                <p14:modId xmlns:p14="http://schemas.microsoft.com/office/powerpoint/2010/main" val="1786451328"/>
              </p:ext>
            </p:extLst>
          </p:nvPr>
        </p:nvGraphicFramePr>
        <p:xfrm>
          <a:off x="1328057" y="1498859"/>
          <a:ext cx="10058400" cy="5105975"/>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5381897" y="1988386"/>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p:cNvSpPr txBox="1">
            <a:spLocks/>
          </p:cNvSpPr>
          <p:nvPr/>
        </p:nvSpPr>
        <p:spPr bwMode="auto">
          <a:xfrm>
            <a:off x="1524000" y="373233"/>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a:solidFill>
                  <a:srgbClr val="0070C0"/>
                </a:solidFill>
              </a:rPr>
              <a:t>
</a:t>
            </a:r>
          </a:p>
        </p:txBody>
      </p:sp>
      <p:sp>
        <p:nvSpPr>
          <p:cNvPr id="17" name="Title 3"/>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Donor age (years)
</a:t>
            </a:r>
          </a:p>
        </p:txBody>
      </p:sp>
      <p:sp>
        <p:nvSpPr>
          <p:cNvPr id="2" name="Title 1"/>
          <p:cNvSpPr>
            <a:spLocks noGrp="1"/>
          </p:cNvSpPr>
          <p:nvPr>
            <p:ph type="title"/>
          </p:nvPr>
        </p:nvSpPr>
        <p:spPr>
          <a:xfrm>
            <a:off x="1600200" y="19493"/>
            <a:ext cx="9753600" cy="1056640"/>
          </a:xfrm>
        </p:spPr>
        <p:txBody>
          <a:bodyPr/>
          <a:lstStyle/>
          <a:p>
            <a:r>
              <a:rPr lang="en-US" sz="3000">
                <a:solidFill>
                  <a:srgbClr val="002060"/>
                </a:solidFill>
              </a:rPr>
              <a:t>Adult Primary Lung Alone Transplants, 2005-2023
</a:t>
            </a:r>
          </a:p>
        </p:txBody>
      </p:sp>
      <p:sp>
        <p:nvSpPr>
          <p:cNvPr id="3" name="Rectangle 2">
            <a:extLst>
              <a:ext uri="{FF2B5EF4-FFF2-40B4-BE49-F238E27FC236}">
                <a16:creationId xmlns:a16="http://schemas.microsoft.com/office/drawing/2014/main" id="{D297845B-1C62-C360-C4E2-ED834D70BC8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2282550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0B25-21E6-12A7-2187-1C028FB2B9DF}"/>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F1ACACC2-068D-114F-5FEE-6BBACF34E2D9}"/>
              </a:ext>
            </a:extLst>
          </p:cNvPr>
          <p:cNvGraphicFramePr>
            <a:graphicFrameLocks/>
          </p:cNvGraphicFramePr>
          <p:nvPr>
            <p:extLst>
              <p:ext uri="{D42A27DB-BD31-4B8C-83A1-F6EECF244321}">
                <p14:modId xmlns:p14="http://schemas.microsoft.com/office/powerpoint/2010/main" val="484751392"/>
              </p:ext>
            </p:extLst>
          </p:nvPr>
        </p:nvGraphicFramePr>
        <p:xfrm>
          <a:off x="1030793" y="1498859"/>
          <a:ext cx="10740013" cy="5134164"/>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8EB9AE0E-8650-8B12-71BC-CB14A6AF73B4}"/>
              </a:ext>
            </a:extLst>
          </p:cNvPr>
          <p:cNvSpPr txBox="1"/>
          <p:nvPr/>
        </p:nvSpPr>
        <p:spPr>
          <a:xfrm>
            <a:off x="5501640" y="1843074"/>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712CEFC9-C0CE-43F0-7CAC-4CBCC1451891}"/>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0DBD8FB3-1A99-D8B9-7B57-4BB79624776F}"/>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Donor-recipient height ratio 
</a:t>
            </a:r>
          </a:p>
        </p:txBody>
      </p:sp>
      <p:sp>
        <p:nvSpPr>
          <p:cNvPr id="16" name="Title 2">
            <a:extLst>
              <a:ext uri="{FF2B5EF4-FFF2-40B4-BE49-F238E27FC236}">
                <a16:creationId xmlns:a16="http://schemas.microsoft.com/office/drawing/2014/main" id="{A3144D35-5599-D47A-C907-8775D3D529BD}"/>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300" kern="0">
                <a:solidFill>
                  <a:srgbClr val="002060"/>
                </a:solidFill>
              </a:rPr>
              <a:t>
Statistically Significant Continuous Risk Factors For One-Year Mortality with 95% Confidence Limits
</a:t>
            </a:r>
          </a:p>
        </p:txBody>
      </p:sp>
      <p:sp>
        <p:nvSpPr>
          <p:cNvPr id="2" name="Title 1">
            <a:extLst>
              <a:ext uri="{FF2B5EF4-FFF2-40B4-BE49-F238E27FC236}">
                <a16:creationId xmlns:a16="http://schemas.microsoft.com/office/drawing/2014/main" id="{45BAE4C9-B917-77BE-E63B-3A988559B808}"/>
              </a:ext>
            </a:extLst>
          </p:cNvPr>
          <p:cNvSpPr>
            <a:spLocks noGrp="1"/>
          </p:cNvSpPr>
          <p:nvPr>
            <p:ph type="title"/>
          </p:nvPr>
        </p:nvSpPr>
        <p:spPr>
          <a:xfrm>
            <a:off x="1600200" y="19493"/>
            <a:ext cx="9753600" cy="1056640"/>
          </a:xfrm>
        </p:spPr>
        <p:txBody>
          <a:bodyPr/>
          <a:lstStyle/>
          <a:p>
            <a:r>
              <a:rPr lang="en-US" sz="3000">
                <a:solidFill>
                  <a:srgbClr val="002060"/>
                </a:solidFill>
              </a:rPr>
              <a:t>Adult Primary Lung Alone Transplants, 2005-2023
</a:t>
            </a:r>
          </a:p>
        </p:txBody>
      </p:sp>
      <p:sp>
        <p:nvSpPr>
          <p:cNvPr id="4" name="Rectangle 3">
            <a:extLst>
              <a:ext uri="{FF2B5EF4-FFF2-40B4-BE49-F238E27FC236}">
                <a16:creationId xmlns:a16="http://schemas.microsoft.com/office/drawing/2014/main" id="{3CEB023E-DBE7-CFAA-EFC9-EDADEEA0B5F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4038317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83491-A477-D597-4B72-B02BE45DD8DC}"/>
            </a:ext>
          </a:extLst>
        </p:cNvPr>
        <p:cNvGrpSpPr/>
        <p:nvPr/>
      </p:nvGrpSpPr>
      <p:grpSpPr>
        <a:xfrm>
          <a:off x="0" y="0"/>
          <a:ext cx="0" cy="0"/>
          <a:chOff x="0" y="0"/>
          <a:chExt cx="0" cy="0"/>
        </a:xfrm>
      </p:grpSpPr>
      <p:graphicFrame>
        <p:nvGraphicFramePr>
          <p:cNvPr id="3" name="chart">
            <a:extLst>
              <a:ext uri="{FF2B5EF4-FFF2-40B4-BE49-F238E27FC236}">
                <a16:creationId xmlns:a16="http://schemas.microsoft.com/office/drawing/2014/main" id="{85D5D74D-C882-09C0-9BC4-2D2DD19E6145}"/>
              </a:ext>
            </a:extLst>
          </p:cNvPr>
          <p:cNvGraphicFramePr>
            <a:graphicFrameLocks/>
          </p:cNvGraphicFramePr>
          <p:nvPr>
            <p:extLst>
              <p:ext uri="{D42A27DB-BD31-4B8C-83A1-F6EECF244321}">
                <p14:modId xmlns:p14="http://schemas.microsoft.com/office/powerpoint/2010/main" val="882828575"/>
              </p:ext>
            </p:extLst>
          </p:nvPr>
        </p:nvGraphicFramePr>
        <p:xfrm>
          <a:off x="1125415" y="1420349"/>
          <a:ext cx="10261042" cy="5184486"/>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a:extLst>
              <a:ext uri="{FF2B5EF4-FFF2-40B4-BE49-F238E27FC236}">
                <a16:creationId xmlns:a16="http://schemas.microsoft.com/office/drawing/2014/main" id="{992F9CAB-CD21-91AF-352A-728CBBC3FB9A}"/>
              </a:ext>
            </a:extLst>
          </p:cNvPr>
          <p:cNvSpPr txBox="1"/>
          <p:nvPr/>
        </p:nvSpPr>
        <p:spPr>
          <a:xfrm>
            <a:off x="5463540" y="1947177"/>
            <a:ext cx="1950720" cy="338554"/>
          </a:xfrm>
          <a:prstGeom prst="rect">
            <a:avLst/>
          </a:prstGeom>
          <a:noFill/>
        </p:spPr>
        <p:txBody>
          <a:bodyPr wrap="square" rtlCol="0">
            <a:spAutoFit/>
          </a:bodyPr>
          <a:lstStyle/>
          <a:p>
            <a:pPr algn="ctr"/>
            <a:r>
              <a:rPr lang="en-US" sz="1600" b="1">
                <a:solidFill>
                  <a:schemeClr val="bg2"/>
                </a:solidFill>
              </a:rPr>
              <a:t>p &lt; 0.0001</a:t>
            </a:r>
          </a:p>
        </p:txBody>
      </p:sp>
      <p:sp>
        <p:nvSpPr>
          <p:cNvPr id="18" name="Title 4">
            <a:extLst>
              <a:ext uri="{FF2B5EF4-FFF2-40B4-BE49-F238E27FC236}">
                <a16:creationId xmlns:a16="http://schemas.microsoft.com/office/drawing/2014/main" id="{6C1F51C3-C901-0A85-B8B8-17BD2461B20F}"/>
              </a:ext>
            </a:extLst>
          </p:cNvPr>
          <p:cNvSpPr txBox="1">
            <a:spLocks/>
          </p:cNvSpPr>
          <p:nvPr/>
        </p:nvSpPr>
        <p:spPr bwMode="auto">
          <a:xfrm>
            <a:off x="1524000" y="363708"/>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CD65C135-8DE3-B35C-3B20-FC4587386FA0}"/>
              </a:ext>
            </a:extLst>
          </p:cNvPr>
          <p:cNvSpPr txBox="1">
            <a:spLocks/>
          </p:cNvSpPr>
          <p:nvPr/>
        </p:nvSpPr>
        <p:spPr bwMode="auto">
          <a:xfrm>
            <a:off x="1562100" y="719921"/>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Organ preservation time (hours) 
</a:t>
            </a:r>
          </a:p>
        </p:txBody>
      </p:sp>
      <p:sp>
        <p:nvSpPr>
          <p:cNvPr id="16" name="Title 2">
            <a:extLst>
              <a:ext uri="{FF2B5EF4-FFF2-40B4-BE49-F238E27FC236}">
                <a16:creationId xmlns:a16="http://schemas.microsoft.com/office/drawing/2014/main" id="{58DF889C-22D2-5D39-E031-0CDF84ED99D1}"/>
              </a:ext>
            </a:extLst>
          </p:cNvPr>
          <p:cNvSpPr txBox="1">
            <a:spLocks/>
          </p:cNvSpPr>
          <p:nvPr/>
        </p:nvSpPr>
        <p:spPr bwMode="auto">
          <a:xfrm>
            <a:off x="1798655" y="549305"/>
            <a:ext cx="9117204"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300" kern="0">
                <a:solidFill>
                  <a:srgbClr val="002060"/>
                </a:solidFill>
              </a:rPr>
              <a:t>
Statistically Continuous Risk Factors For One-Year Mortality with 95% Confidence Limits
</a:t>
            </a:r>
          </a:p>
        </p:txBody>
      </p:sp>
      <p:sp>
        <p:nvSpPr>
          <p:cNvPr id="2" name="Title 1">
            <a:extLst>
              <a:ext uri="{FF2B5EF4-FFF2-40B4-BE49-F238E27FC236}">
                <a16:creationId xmlns:a16="http://schemas.microsoft.com/office/drawing/2014/main" id="{40BF53D4-95B4-5318-BA91-E0CBA64BF148}"/>
              </a:ext>
            </a:extLst>
          </p:cNvPr>
          <p:cNvSpPr>
            <a:spLocks noGrp="1"/>
          </p:cNvSpPr>
          <p:nvPr>
            <p:ph type="title"/>
          </p:nvPr>
        </p:nvSpPr>
        <p:spPr>
          <a:xfrm>
            <a:off x="1600200" y="0"/>
            <a:ext cx="9753600" cy="1056640"/>
          </a:xfrm>
        </p:spPr>
        <p:txBody>
          <a:bodyPr/>
          <a:lstStyle/>
          <a:p>
            <a:r>
              <a:rPr lang="en-US" sz="3000">
                <a:solidFill>
                  <a:srgbClr val="002060"/>
                </a:solidFill>
              </a:rPr>
              <a:t>Adult Primary Lung Alone Transplants, 2005-2023
</a:t>
            </a:r>
          </a:p>
        </p:txBody>
      </p:sp>
      <p:sp>
        <p:nvSpPr>
          <p:cNvPr id="4" name="Rectangle 3">
            <a:extLst>
              <a:ext uri="{FF2B5EF4-FFF2-40B4-BE49-F238E27FC236}">
                <a16:creationId xmlns:a16="http://schemas.microsoft.com/office/drawing/2014/main" id="{73C8B31A-4884-9C72-1165-92ED86578255}"/>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7412042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878F-A098-1CFC-8E9E-373A29C72A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8031EBB-22B5-549C-8D4B-409339F6D8D5}"/>
              </a:ext>
            </a:extLst>
          </p:cNvPr>
          <p:cNvSpPr txBox="1">
            <a:spLocks/>
          </p:cNvSpPr>
          <p:nvPr/>
        </p:nvSpPr>
        <p:spPr bwMode="auto">
          <a:xfrm>
            <a:off x="2263663" y="3174441"/>
            <a:ext cx="8274269"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200" b="1">
                <a:solidFill>
                  <a:schemeClr val="tx1"/>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80060" algn="ctr" rtl="0" eaLnBrk="1" fontAlgn="base" hangingPunct="1">
              <a:spcBef>
                <a:spcPct val="0"/>
              </a:spcBef>
              <a:spcAft>
                <a:spcPct val="0"/>
              </a:spcAft>
              <a:defRPr sz="4200" b="1">
                <a:solidFill>
                  <a:schemeClr val="tx2"/>
                </a:solidFill>
                <a:latin typeface="Arial" charset="0"/>
              </a:defRPr>
            </a:lvl6pPr>
            <a:lvl7pPr marL="960120" algn="ctr" rtl="0" eaLnBrk="1" fontAlgn="base" hangingPunct="1">
              <a:spcBef>
                <a:spcPct val="0"/>
              </a:spcBef>
              <a:spcAft>
                <a:spcPct val="0"/>
              </a:spcAft>
              <a:defRPr sz="4200" b="1">
                <a:solidFill>
                  <a:schemeClr val="tx2"/>
                </a:solidFill>
                <a:latin typeface="Arial" charset="0"/>
              </a:defRPr>
            </a:lvl7pPr>
            <a:lvl8pPr marL="1440180" algn="ctr" rtl="0" eaLnBrk="1" fontAlgn="base" hangingPunct="1">
              <a:spcBef>
                <a:spcPct val="0"/>
              </a:spcBef>
              <a:spcAft>
                <a:spcPct val="0"/>
              </a:spcAft>
              <a:defRPr sz="4200" b="1">
                <a:solidFill>
                  <a:schemeClr val="tx2"/>
                </a:solidFill>
                <a:latin typeface="Arial" charset="0"/>
              </a:defRPr>
            </a:lvl8pPr>
            <a:lvl9pPr marL="1920240" algn="ctr" rtl="0" eaLnBrk="1" fontAlgn="base" hangingPunct="1">
              <a:spcBef>
                <a:spcPct val="0"/>
              </a:spcBef>
              <a:spcAft>
                <a:spcPct val="0"/>
              </a:spcAft>
              <a:defRPr sz="4200" b="1">
                <a:solidFill>
                  <a:schemeClr val="tx2"/>
                </a:solidFill>
                <a:latin typeface="Arial" charset="0"/>
              </a:defRPr>
            </a:lvl9pPr>
          </a:lstStyle>
          <a:p>
            <a:pPr defTabSz="914400">
              <a:spcAft>
                <a:spcPts val="600"/>
              </a:spcAft>
            </a:pPr>
            <a:r>
              <a:rPr lang="en-US" sz="3200" kern="0">
                <a:solidFill>
                  <a:srgbClr val="004F8A"/>
                </a:solidFill>
              </a:rPr>
              <a:t>Multivariable Cox Model</a:t>
            </a:r>
            <a:br>
              <a:rPr lang="en-US" sz="3200" kern="0">
                <a:solidFill>
                  <a:srgbClr val="004F8A"/>
                </a:solidFill>
              </a:rPr>
            </a:br>
            <a:endParaRPr lang="en-US" sz="3200" kern="0">
              <a:solidFill>
                <a:srgbClr val="00B0F0"/>
              </a:solidFill>
            </a:endParaRPr>
          </a:p>
        </p:txBody>
      </p:sp>
      <p:sp>
        <p:nvSpPr>
          <p:cNvPr id="2" name="TextBox 1">
            <a:extLst>
              <a:ext uri="{FF2B5EF4-FFF2-40B4-BE49-F238E27FC236}">
                <a16:creationId xmlns:a16="http://schemas.microsoft.com/office/drawing/2014/main" id="{BC2E6254-D13A-DF76-FE3C-89641BA46A29}"/>
              </a:ext>
            </a:extLst>
          </p:cNvPr>
          <p:cNvSpPr txBox="1"/>
          <p:nvPr/>
        </p:nvSpPr>
        <p:spPr>
          <a:xfrm>
            <a:off x="1006574" y="1905752"/>
            <a:ext cx="10788445" cy="716030"/>
          </a:xfrm>
          <a:prstGeom prst="rect">
            <a:avLst/>
          </a:prstGeom>
          <a:noFill/>
        </p:spPr>
        <p:txBody>
          <a:bodyPr wrap="square" rtlCol="0">
            <a:spAutoFit/>
          </a:bodyPr>
          <a:lstStyle/>
          <a:p>
            <a:pPr algn="ctr"/>
            <a:r>
              <a:rPr lang="en-US" sz="4053" b="1">
                <a:solidFill>
                  <a:srgbClr val="002060"/>
                </a:solidFill>
              </a:rPr>
              <a:t>PEDIATRIC LUNG TRANSPLANTATION</a:t>
            </a:r>
            <a:endParaRPr lang="en-US" sz="4053">
              <a:solidFill>
                <a:srgbClr val="002060"/>
              </a:solidFill>
            </a:endParaRPr>
          </a:p>
        </p:txBody>
      </p:sp>
      <p:sp>
        <p:nvSpPr>
          <p:cNvPr id="3" name="Rectangle 2">
            <a:extLst>
              <a:ext uri="{FF2B5EF4-FFF2-40B4-BE49-F238E27FC236}">
                <a16:creationId xmlns:a16="http://schemas.microsoft.com/office/drawing/2014/main" id="{418A092D-4FFD-353F-C498-4CB5B1DFD6E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218804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B3E0-77CC-FC47-DE47-D01B29EA9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D87C6-2CBC-A7A7-79E0-894DE4CF29FB}"/>
              </a:ext>
            </a:extLst>
          </p:cNvPr>
          <p:cNvSpPr>
            <a:spLocks noGrp="1"/>
          </p:cNvSpPr>
          <p:nvPr>
            <p:ph type="title"/>
          </p:nvPr>
        </p:nvSpPr>
        <p:spPr>
          <a:xfrm>
            <a:off x="698027" y="-198936"/>
            <a:ext cx="11689080" cy="917944"/>
          </a:xfrm>
        </p:spPr>
        <p:txBody>
          <a:bodyPr/>
          <a:lstStyle/>
          <a:p>
            <a:r>
              <a:rPr lang="en-US" sz="3000">
                <a:solidFill>
                  <a:srgbClr val="002060"/>
                </a:solidFill>
              </a:rPr>
              <a:t>Pediatric Primary Lung Alone Transplants, 2005-2023</a:t>
            </a:r>
            <a:endParaRPr lang="en-US" sz="3000"/>
          </a:p>
        </p:txBody>
      </p:sp>
      <p:sp>
        <p:nvSpPr>
          <p:cNvPr id="5" name="Title 2">
            <a:extLst>
              <a:ext uri="{FF2B5EF4-FFF2-40B4-BE49-F238E27FC236}">
                <a16:creationId xmlns:a16="http://schemas.microsoft.com/office/drawing/2014/main" id="{80590BD4-5413-BB25-FC80-956E8B812A98}"/>
              </a:ext>
            </a:extLst>
          </p:cNvPr>
          <p:cNvSpPr txBox="1">
            <a:spLocks/>
          </p:cNvSpPr>
          <p:nvPr/>
        </p:nvSpPr>
        <p:spPr bwMode="auto">
          <a:xfrm>
            <a:off x="1447800" y="387270"/>
            <a:ext cx="1018794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0">
                <a:solidFill>
                  <a:srgbClr val="002060"/>
                </a:solidFill>
              </a:rPr>
              <a:t>
Categorical Risk Factors For One-Year Mortality with 95% Confidence Limits
</a:t>
            </a:r>
          </a:p>
        </p:txBody>
      </p:sp>
      <p:pic>
        <p:nvPicPr>
          <p:cNvPr id="4" name="Picture 3" descr="A graph with numbers and lines&#10;&#10;AI-generated content may be incorrect.">
            <a:extLst>
              <a:ext uri="{FF2B5EF4-FFF2-40B4-BE49-F238E27FC236}">
                <a16:creationId xmlns:a16="http://schemas.microsoft.com/office/drawing/2014/main" id="{62110C35-01CB-47A9-0693-2E6FD4A5C8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04" y="1305214"/>
            <a:ext cx="11981792" cy="5209475"/>
          </a:xfrm>
          <a:prstGeom prst="rect">
            <a:avLst/>
          </a:prstGeom>
        </p:spPr>
      </p:pic>
      <p:sp>
        <p:nvSpPr>
          <p:cNvPr id="3" name="Rectangle 2">
            <a:extLst>
              <a:ext uri="{FF2B5EF4-FFF2-40B4-BE49-F238E27FC236}">
                <a16:creationId xmlns:a16="http://schemas.microsoft.com/office/drawing/2014/main" id="{B3934011-507C-CDC2-A797-8C67A2924114}"/>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507380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D17A-0568-95A8-C749-806DEFBA0B7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99D45945-B527-4661-34D9-4D394264C29C}"/>
              </a:ext>
            </a:extLst>
          </p:cNvPr>
          <p:cNvSpPr txBox="1">
            <a:spLocks/>
          </p:cNvSpPr>
          <p:nvPr/>
        </p:nvSpPr>
        <p:spPr bwMode="auto">
          <a:xfrm>
            <a:off x="1386674" y="550896"/>
            <a:ext cx="10560816"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a:solidFill>
                  <a:srgbClr val="002060"/>
                </a:solidFill>
              </a:rPr>
              <a:t>
Statistically Significant Continuous Risk Factors for One-Year Mortality
</a:t>
            </a:r>
          </a:p>
        </p:txBody>
      </p:sp>
      <p:sp>
        <p:nvSpPr>
          <p:cNvPr id="6" name="Title 1">
            <a:extLst>
              <a:ext uri="{FF2B5EF4-FFF2-40B4-BE49-F238E27FC236}">
                <a16:creationId xmlns:a16="http://schemas.microsoft.com/office/drawing/2014/main" id="{997E6C89-0082-E562-48CB-F3CA875410E6}"/>
              </a:ext>
            </a:extLst>
          </p:cNvPr>
          <p:cNvSpPr>
            <a:spLocks noGrp="1"/>
          </p:cNvSpPr>
          <p:nvPr>
            <p:ph type="title"/>
          </p:nvPr>
        </p:nvSpPr>
        <p:spPr>
          <a:xfrm>
            <a:off x="1493855" y="494336"/>
            <a:ext cx="10594312" cy="1056640"/>
          </a:xfrm>
        </p:spPr>
        <p:txBody>
          <a:bodyPr/>
          <a:lstStyle/>
          <a:p>
            <a:r>
              <a:rPr lang="en-US" sz="3000">
                <a:solidFill>
                  <a:srgbClr val="002060"/>
                </a:solidFill>
              </a:rPr>
              <a:t>Pediatric Primary Lung Alone Transplants, 2005-2023
</a:t>
            </a:r>
          </a:p>
        </p:txBody>
      </p:sp>
      <p:graphicFrame>
        <p:nvGraphicFramePr>
          <p:cNvPr id="2" name="contTable">
            <a:extLst>
              <a:ext uri="{FF2B5EF4-FFF2-40B4-BE49-F238E27FC236}">
                <a16:creationId xmlns:a16="http://schemas.microsoft.com/office/drawing/2014/main" id="{0252AA61-A6EC-69B8-E17D-93078DA2764F}"/>
              </a:ext>
            </a:extLst>
          </p:cNvPr>
          <p:cNvGraphicFramePr>
            <a:graphicFrameLocks/>
          </p:cNvGraphicFramePr>
          <p:nvPr>
            <p:extLst>
              <p:ext uri="{D42A27DB-BD31-4B8C-83A1-F6EECF244321}">
                <p14:modId xmlns:p14="http://schemas.microsoft.com/office/powerpoint/2010/main" val="1820306156"/>
              </p:ext>
            </p:extLst>
          </p:nvPr>
        </p:nvGraphicFramePr>
        <p:xfrm>
          <a:off x="2034697" y="1420348"/>
          <a:ext cx="8479222" cy="3542505"/>
        </p:xfrm>
        <a:graphic>
          <a:graphicData uri="http://schemas.openxmlformats.org/drawingml/2006/table">
            <a:tbl>
              <a:tblPr firstRow="1" bandRow="1">
                <a:tableStyleId>{2D5ABB26-0587-4C30-8999-92F81FD0307C}</a:tableStyleId>
              </a:tblPr>
              <a:tblGrid>
                <a:gridCol w="8479222">
                  <a:extLst>
                    <a:ext uri="{9D8B030D-6E8A-4147-A177-3AD203B41FA5}">
                      <a16:colId xmlns:a16="http://schemas.microsoft.com/office/drawing/2014/main" val="3282298964"/>
                    </a:ext>
                  </a:extLst>
                </a:gridCol>
              </a:tblGrid>
              <a:tr h="704850">
                <a:tc>
                  <a:txBody>
                    <a:bodyPr/>
                    <a:lstStyle/>
                    <a:p>
                      <a:pPr algn="ctr"/>
                      <a:r>
                        <a:rPr lang="en-US" sz="2400" b="1" i="1">
                          <a:solidFill>
                            <a:srgbClr val="0070C0"/>
                          </a:solidFill>
                          <a:latin typeface="Arial" panose="020B0604020202020204" pitchFamily="34" charset="0"/>
                        </a:rPr>
                        <a:t>Continuous Factors (see figures)</a:t>
                      </a:r>
                    </a:p>
                  </a:txBody>
                  <a:tcPr/>
                </a:tc>
                <a:extLst>
                  <a:ext uri="{0D108BD9-81ED-4DB2-BD59-A6C34878D82A}">
                    <a16:rowId xmlns:a16="http://schemas.microsoft.com/office/drawing/2014/main" val="113061413"/>
                  </a:ext>
                </a:extLst>
              </a:tr>
              <a:tr h="723105">
                <a:tc>
                  <a:txBody>
                    <a:bodyPr/>
                    <a:lstStyle/>
                    <a:p>
                      <a:pPr algn="ctr"/>
                      <a:r>
                        <a:rPr lang="en-US">
                          <a:solidFill>
                            <a:schemeClr val="bg2"/>
                          </a:solidFill>
                        </a:rPr>
                        <a:t>Donor age (years)</a:t>
                      </a:r>
                    </a:p>
                  </a:txBody>
                  <a:tcPr/>
                </a:tc>
                <a:extLst>
                  <a:ext uri="{0D108BD9-81ED-4DB2-BD59-A6C34878D82A}">
                    <a16:rowId xmlns:a16="http://schemas.microsoft.com/office/drawing/2014/main" val="3761402170"/>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endParaRPr lang="en-US">
                        <a:solidFill>
                          <a:schemeClr val="bg2"/>
                        </a:solidFill>
                        <a:effectLst/>
                      </a:endParaRPr>
                    </a:p>
                  </a:txBody>
                  <a:tcPr/>
                </a:tc>
                <a:extLst>
                  <a:ext uri="{0D108BD9-81ED-4DB2-BD59-A6C34878D82A}">
                    <a16:rowId xmlns:a16="http://schemas.microsoft.com/office/drawing/2014/main" val="1143985523"/>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endParaRPr lang="en-US">
                        <a:solidFill>
                          <a:schemeClr val="bg2"/>
                        </a:solidFill>
                        <a:effectLst/>
                      </a:endParaRPr>
                    </a:p>
                  </a:txBody>
                  <a:tcPr/>
                </a:tc>
                <a:extLst>
                  <a:ext uri="{0D108BD9-81ED-4DB2-BD59-A6C34878D82A}">
                    <a16:rowId xmlns:a16="http://schemas.microsoft.com/office/drawing/2014/main" val="984380988"/>
                  </a:ext>
                </a:extLst>
              </a:tr>
              <a:tr h="70485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endParaRPr lang="en-US">
                        <a:solidFill>
                          <a:schemeClr val="bg2"/>
                        </a:solidFill>
                        <a:effectLst/>
                      </a:endParaRPr>
                    </a:p>
                  </a:txBody>
                  <a:tcPr/>
                </a:tc>
                <a:extLst>
                  <a:ext uri="{0D108BD9-81ED-4DB2-BD59-A6C34878D82A}">
                    <a16:rowId xmlns:a16="http://schemas.microsoft.com/office/drawing/2014/main" val="2441513129"/>
                  </a:ext>
                </a:extLst>
              </a:tr>
            </a:tbl>
          </a:graphicData>
        </a:graphic>
      </p:graphicFrame>
      <p:sp>
        <p:nvSpPr>
          <p:cNvPr id="3" name="Rectangle 2">
            <a:extLst>
              <a:ext uri="{FF2B5EF4-FFF2-40B4-BE49-F238E27FC236}">
                <a16:creationId xmlns:a16="http://schemas.microsoft.com/office/drawing/2014/main" id="{1D8FC1BF-A340-CBA5-8273-9DCE43710577}"/>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274859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C7FF-5EFA-F99E-F651-F0A7F9768A11}"/>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5A00C126-44BA-5D00-9D18-5E58EE584EF7}"/>
              </a:ext>
            </a:extLst>
          </p:cNvPr>
          <p:cNvSpPr txBox="1">
            <a:spLocks/>
          </p:cNvSpPr>
          <p:nvPr/>
        </p:nvSpPr>
        <p:spPr bwMode="auto">
          <a:xfrm>
            <a:off x="1524000" y="509020"/>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2060"/>
                </a:solidFill>
              </a:rPr>
              <a:t>
Statistically Significant Continuous Risk Factors For </a:t>
            </a:r>
            <a:r>
              <a:rPr lang="en-US" sz="2000" kern="0">
                <a:solidFill>
                  <a:srgbClr val="002060"/>
                </a:solidFill>
              </a:rPr>
              <a:t>One-Year Mortality</a:t>
            </a:r>
            <a:r>
              <a:rPr lang="en-US" sz="2133" kern="0">
                <a:solidFill>
                  <a:srgbClr val="002060"/>
                </a:solidFill>
              </a:rPr>
              <a:t> with 95% Confidence Limits
</a:t>
            </a:r>
          </a:p>
        </p:txBody>
      </p:sp>
      <p:graphicFrame>
        <p:nvGraphicFramePr>
          <p:cNvPr id="6" name="chart">
            <a:extLst>
              <a:ext uri="{FF2B5EF4-FFF2-40B4-BE49-F238E27FC236}">
                <a16:creationId xmlns:a16="http://schemas.microsoft.com/office/drawing/2014/main" id="{CAA6197F-5065-7ADD-B03C-C00E1AE26DAE}"/>
              </a:ext>
            </a:extLst>
          </p:cNvPr>
          <p:cNvGraphicFramePr>
            <a:graphicFrameLocks/>
          </p:cNvGraphicFramePr>
          <p:nvPr>
            <p:extLst>
              <p:ext uri="{D42A27DB-BD31-4B8C-83A1-F6EECF244321}">
                <p14:modId xmlns:p14="http://schemas.microsoft.com/office/powerpoint/2010/main" val="2869239063"/>
              </p:ext>
            </p:extLst>
          </p:nvPr>
        </p:nvGraphicFramePr>
        <p:xfrm>
          <a:off x="1262046" y="1552657"/>
          <a:ext cx="10277504" cy="5241762"/>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4">
            <a:extLst>
              <a:ext uri="{FF2B5EF4-FFF2-40B4-BE49-F238E27FC236}">
                <a16:creationId xmlns:a16="http://schemas.microsoft.com/office/drawing/2014/main" id="{46AD9FF7-D260-1BC0-6F3D-844D38BB09F8}"/>
              </a:ext>
            </a:extLst>
          </p:cNvPr>
          <p:cNvSpPr txBox="1">
            <a:spLocks/>
          </p:cNvSpPr>
          <p:nvPr/>
        </p:nvSpPr>
        <p:spPr bwMode="auto">
          <a:xfrm>
            <a:off x="1524000" y="373233"/>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a:t>
            </a:r>
          </a:p>
        </p:txBody>
      </p:sp>
      <p:sp>
        <p:nvSpPr>
          <p:cNvPr id="17" name="Title 3">
            <a:extLst>
              <a:ext uri="{FF2B5EF4-FFF2-40B4-BE49-F238E27FC236}">
                <a16:creationId xmlns:a16="http://schemas.microsoft.com/office/drawing/2014/main" id="{534708EC-0C8B-DD24-9BE8-F42A1F7B0368}"/>
              </a:ext>
            </a:extLst>
          </p:cNvPr>
          <p:cNvSpPr txBox="1">
            <a:spLocks/>
          </p:cNvSpPr>
          <p:nvPr/>
        </p:nvSpPr>
        <p:spPr bwMode="auto">
          <a:xfrm>
            <a:off x="1524000" y="682177"/>
            <a:ext cx="9753600" cy="1056640"/>
          </a:xfrm>
          <a:prstGeom prst="rect">
            <a:avLst/>
          </a:prstGeom>
          <a:noFill/>
          <a:ln w="9525">
            <a:noFill/>
            <a:miter lim="800000"/>
            <a:headEnd/>
            <a:tailEnd/>
          </a:ln>
        </p:spPr>
        <p:txBody>
          <a:bodyPr vert="horz" wrap="square" lIns="97536" tIns="48768" rIns="97536" bIns="48768"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133" kern="0">
                <a:solidFill>
                  <a:srgbClr val="0070C0"/>
                </a:solidFill>
              </a:rPr>
              <a:t>
Donor age (years)
</a:t>
            </a:r>
          </a:p>
        </p:txBody>
      </p:sp>
      <p:sp>
        <p:nvSpPr>
          <p:cNvPr id="2" name="Title 1">
            <a:extLst>
              <a:ext uri="{FF2B5EF4-FFF2-40B4-BE49-F238E27FC236}">
                <a16:creationId xmlns:a16="http://schemas.microsoft.com/office/drawing/2014/main" id="{0F640346-6D5C-C8AE-1D1A-4FACC6B27A13}"/>
              </a:ext>
            </a:extLst>
          </p:cNvPr>
          <p:cNvSpPr>
            <a:spLocks noGrp="1"/>
          </p:cNvSpPr>
          <p:nvPr>
            <p:ph type="title"/>
          </p:nvPr>
        </p:nvSpPr>
        <p:spPr>
          <a:xfrm>
            <a:off x="1439425" y="34679"/>
            <a:ext cx="10487967" cy="1056640"/>
          </a:xfrm>
        </p:spPr>
        <p:txBody>
          <a:bodyPr/>
          <a:lstStyle/>
          <a:p>
            <a:r>
              <a:rPr lang="en-US" sz="3000">
                <a:solidFill>
                  <a:srgbClr val="002060"/>
                </a:solidFill>
              </a:rPr>
              <a:t>Pediatric Primary Lung Alone Transplants, 2005-2023
</a:t>
            </a:r>
          </a:p>
        </p:txBody>
      </p:sp>
      <p:sp>
        <p:nvSpPr>
          <p:cNvPr id="3" name="Rectangle 2">
            <a:extLst>
              <a:ext uri="{FF2B5EF4-FFF2-40B4-BE49-F238E27FC236}">
                <a16:creationId xmlns:a16="http://schemas.microsoft.com/office/drawing/2014/main" id="{D20DD14B-7861-CCB3-DE56-7823F204075F}"/>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88301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B1365-4673-60DD-0174-6B243FD8B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0C37A-7BEC-D60C-DA93-8AD25E97487D}"/>
              </a:ext>
            </a:extLst>
          </p:cNvPr>
          <p:cNvSpPr>
            <a:spLocks noGrp="1"/>
          </p:cNvSpPr>
          <p:nvPr>
            <p:ph type="title"/>
          </p:nvPr>
        </p:nvSpPr>
        <p:spPr>
          <a:xfrm>
            <a:off x="1767840" y="-121920"/>
            <a:ext cx="9184640" cy="1219200"/>
          </a:xfrm>
        </p:spPr>
        <p:txBody>
          <a:bodyPr/>
          <a:lstStyle/>
          <a:p>
            <a:r>
              <a:rPr lang="en-US" sz="2773">
                <a:solidFill>
                  <a:srgbClr val="002060"/>
                </a:solidFill>
              </a:rPr>
              <a:t>Adult and Pediatric Heart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a:extLst>
              <a:ext uri="{FF2B5EF4-FFF2-40B4-BE49-F238E27FC236}">
                <a16:creationId xmlns:a16="http://schemas.microsoft.com/office/drawing/2014/main" id="{B0E8A4B2-5D53-2529-78A3-FD597E4C4505}"/>
              </a:ext>
            </a:extLst>
          </p:cNvPr>
          <p:cNvGraphicFramePr>
            <a:graphicFrameLocks noGrp="1"/>
          </p:cNvGraphicFramePr>
          <p:nvPr>
            <p:ph idx="1"/>
            <p:extLst>
              <p:ext uri="{D42A27DB-BD31-4B8C-83A1-F6EECF244321}">
                <p14:modId xmlns:p14="http://schemas.microsoft.com/office/powerpoint/2010/main" val="4005317152"/>
              </p:ext>
            </p:extLst>
          </p:nvPr>
        </p:nvGraphicFramePr>
        <p:xfrm>
          <a:off x="1355076" y="793214"/>
          <a:ext cx="10344838" cy="54202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4FA04BD-BF97-9F5B-BCEE-2024C56BA982}"/>
              </a:ext>
            </a:extLst>
          </p:cNvPr>
          <p:cNvSpPr txBox="1"/>
          <p:nvPr/>
        </p:nvSpPr>
        <p:spPr>
          <a:xfrm>
            <a:off x="7802364" y="6403630"/>
            <a:ext cx="4052178"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5" name="Rectangle 4">
            <a:extLst>
              <a:ext uri="{FF2B5EF4-FFF2-40B4-BE49-F238E27FC236}">
                <a16:creationId xmlns:a16="http://schemas.microsoft.com/office/drawing/2014/main" id="{C0E0B716-1E72-2E65-F312-A2AA4ABA9686}"/>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053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2335-C603-AFF5-B1B3-5E9ACA63D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3ED96-B3BC-979D-2B42-CC0892A952CF}"/>
              </a:ext>
            </a:extLst>
          </p:cNvPr>
          <p:cNvSpPr>
            <a:spLocks noGrp="1"/>
          </p:cNvSpPr>
          <p:nvPr>
            <p:ph type="title"/>
          </p:nvPr>
        </p:nvSpPr>
        <p:spPr>
          <a:xfrm>
            <a:off x="1767840" y="-121920"/>
            <a:ext cx="9184640" cy="1219200"/>
          </a:xfrm>
        </p:spPr>
        <p:txBody>
          <a:bodyPr/>
          <a:lstStyle/>
          <a:p>
            <a:r>
              <a:rPr lang="en-US" sz="2773">
                <a:solidFill>
                  <a:srgbClr val="002060"/>
                </a:solidFill>
              </a:rPr>
              <a:t>Adult Heart Transplants, 1992-2023</a:t>
            </a:r>
            <a:br>
              <a:rPr lang="en-US" sz="2987">
                <a:solidFill>
                  <a:srgbClr val="002060"/>
                </a:solidFill>
              </a:rPr>
            </a:br>
            <a:r>
              <a:rPr lang="en-US" sz="2560">
                <a:solidFill>
                  <a:srgbClr val="002060"/>
                </a:solidFill>
              </a:rPr>
              <a:t>Number of Transplants by Year and Location</a:t>
            </a:r>
          </a:p>
        </p:txBody>
      </p:sp>
      <p:graphicFrame>
        <p:nvGraphicFramePr>
          <p:cNvPr id="4" name="Content Placeholder 3">
            <a:extLst>
              <a:ext uri="{FF2B5EF4-FFF2-40B4-BE49-F238E27FC236}">
                <a16:creationId xmlns:a16="http://schemas.microsoft.com/office/drawing/2014/main" id="{D0F0C10B-6403-5E52-4DC4-A73D6798915F}"/>
              </a:ext>
            </a:extLst>
          </p:cNvPr>
          <p:cNvGraphicFramePr>
            <a:graphicFrameLocks noGrp="1"/>
          </p:cNvGraphicFramePr>
          <p:nvPr>
            <p:ph idx="1"/>
            <p:extLst>
              <p:ext uri="{D42A27DB-BD31-4B8C-83A1-F6EECF244321}">
                <p14:modId xmlns:p14="http://schemas.microsoft.com/office/powerpoint/2010/main" val="52984820"/>
              </p:ext>
            </p:extLst>
          </p:nvPr>
        </p:nvGraphicFramePr>
        <p:xfrm>
          <a:off x="1355076" y="793214"/>
          <a:ext cx="10344838" cy="54202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B087AB3-90EF-EB3A-AA21-F85B2BD60C5D}"/>
              </a:ext>
            </a:extLst>
          </p:cNvPr>
          <p:cNvSpPr txBox="1"/>
          <p:nvPr/>
        </p:nvSpPr>
        <p:spPr>
          <a:xfrm>
            <a:off x="7835022" y="6414515"/>
            <a:ext cx="4019521" cy="814325"/>
          </a:xfrm>
          <a:prstGeom prst="rect">
            <a:avLst/>
          </a:prstGeom>
          <a:noFill/>
          <a:ln>
            <a:solidFill>
              <a:schemeClr val="bg2"/>
            </a:solidFill>
          </a:ln>
        </p:spPr>
        <p:txBody>
          <a:bodyPr wrap="square" rtlCol="0">
            <a:spAutoFit/>
          </a:bodyPr>
          <a:lstStyle/>
          <a:p>
            <a:r>
              <a:rPr lang="en-US" sz="1173" b="1">
                <a:solidFill>
                  <a:srgbClr val="002060"/>
                </a:solidFill>
              </a:rPr>
              <a:t>NOTE: This figure includes only the transplants that are reported to the ISHLT Transplant Registry. As such, the presented data may not mirror the changes in the number of transplants performed worldwide.</a:t>
            </a:r>
          </a:p>
        </p:txBody>
      </p:sp>
      <p:sp>
        <p:nvSpPr>
          <p:cNvPr id="5" name="Rectangle 4">
            <a:extLst>
              <a:ext uri="{FF2B5EF4-FFF2-40B4-BE49-F238E27FC236}">
                <a16:creationId xmlns:a16="http://schemas.microsoft.com/office/drawing/2014/main" id="{CE4B8310-9052-5C88-3DF4-71ADB37AB3D2}"/>
              </a:ext>
            </a:extLst>
          </p:cNvPr>
          <p:cNvSpPr/>
          <p:nvPr/>
        </p:nvSpPr>
        <p:spPr bwMode="auto">
          <a:xfrm>
            <a:off x="5809420" y="7007086"/>
            <a:ext cx="1182757" cy="30811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3594308691"/>
      </p:ext>
    </p:extLst>
  </p:cSld>
  <p:clrMapOvr>
    <a:masterClrMapping/>
  </p:clrMapOvr>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3a8adb47-a842-4ea2-a481-dc108eb5cad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812AD2EECEF34FA2F2444A57D6D52F" ma:contentTypeVersion="6" ma:contentTypeDescription="Create a new document." ma:contentTypeScope="" ma:versionID="320d9f4ec7c42834b35a9ccd8532bde6">
  <xsd:schema xmlns:xsd="http://www.w3.org/2001/XMLSchema" xmlns:xs="http://www.w3.org/2001/XMLSchema" xmlns:p="http://schemas.microsoft.com/office/2006/metadata/properties" xmlns:ns2="d3165002-48d7-443c-9565-4b654263b256" xmlns:ns3="3a8adb47-a842-4ea2-a481-dc108eb5cad6" targetNamespace="http://schemas.microsoft.com/office/2006/metadata/properties" ma:root="true" ma:fieldsID="950e667e9390d9fef3526e83fcdcaf47" ns2:_="" ns3:_="">
    <xsd:import namespace="d3165002-48d7-443c-9565-4b654263b256"/>
    <xsd:import namespace="3a8adb47-a842-4ea2-a481-dc108eb5cad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65002-48d7-443c-9565-4b654263b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8adb47-a842-4ea2-a481-dc108eb5cad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805D6-AC72-435D-A51A-1C2C01D7BD28}">
  <ds:schemaRefs>
    <ds:schemaRef ds:uri="3a8adb47-a842-4ea2-a481-dc108eb5cad6"/>
    <ds:schemaRef ds:uri="d3165002-48d7-443c-9565-4b654263b2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0DD01C-BD76-4F3F-9550-08DC0D1C841E}">
  <ds:schemaRefs>
    <ds:schemaRef ds:uri="3a8adb47-a842-4ea2-a481-dc108eb5cad6"/>
    <ds:schemaRef ds:uri="d3165002-48d7-443c-9565-4b654263b2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Application>Microsoft Office PowerPoint</Application>
  <PresentationFormat>Custom</PresentationFormat>
  <Slides>79</Slides>
  <Notes>77</Notes>
  <HiddenSlides>0</HiddenSlide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UNOSTemplate</vt:lpstr>
      <vt:lpstr>1_UNOSTemplate</vt:lpstr>
      <vt:lpstr>PowerPoint Presentation</vt:lpstr>
      <vt:lpstr>MAJOR CONTRIBUTORS TO THE ISHLT TTX REGISTRY</vt:lpstr>
      <vt:lpstr>MAJOR CONTRIBUTORS TO THE ISHLT TTX REGISTRY</vt:lpstr>
      <vt:lpstr>PowerPoint Presentation</vt:lpstr>
      <vt:lpstr>PowerPoint Presentation</vt:lpstr>
      <vt:lpstr>TTX REGISTRY DATABASE: Number of Transplants Reported by Organ and Age Group</vt:lpstr>
      <vt:lpstr>PowerPoint Presentation</vt:lpstr>
      <vt:lpstr>Adult and Pediatric Heart Transplants, 1992-2023 Number of Transplants by Year and Location</vt:lpstr>
      <vt:lpstr>Adult Heart Transplants, 1992-2023 Number of Transplants by Year and Location</vt:lpstr>
      <vt:lpstr>Pediatric Heart Transplants, 1992-2023 Number of Transplants by Year and Location</vt:lpstr>
      <vt:lpstr>Heart Transplants, 1992-2024</vt:lpstr>
      <vt:lpstr>Heart Transplants, 1992-2024</vt:lpstr>
      <vt:lpstr>Heart Transplants, 1992-2024</vt:lpstr>
      <vt:lpstr>Heart Transplants by ABO Blood Group, 1992-2024 </vt:lpstr>
      <vt:lpstr>Heart Transplants by Diagnosis, 1992-2024 </vt:lpstr>
      <vt:lpstr>Annual Number of Adult Heart Transplants by Diagnosis, 1992-2023 </vt:lpstr>
      <vt:lpstr>Annual Number of Pediatric Heart Transplants by Diagnosis, 1992-2023</vt:lpstr>
      <vt:lpstr>Heart Transplants by Peak PRA/CPRA, 1992-2024 </vt:lpstr>
      <vt:lpstr>PowerPoint Presentation</vt:lpstr>
      <vt:lpstr>Adult Heart Transplants by Year and Mechanical Circulatory Support Type, 2005-2024  </vt:lpstr>
      <vt:lpstr>Adult Heart Transplants, 2005-2024   % of Recipients Bridged with Mechanical Circulatory Support by Year</vt:lpstr>
      <vt:lpstr>PowerPoint Presentation</vt:lpstr>
      <vt:lpstr>Pediatric Heart Transplants by Year and Mechanical Circulatory Support Type, 2005-2024</vt:lpstr>
      <vt:lpstr>Pediatric Heart Transplants, 2005-2024  % of Recipients Bridged with Mechanical Circulatory Support by Year</vt:lpstr>
      <vt:lpstr>Annual Number of Heart Transplants with ECMO by Region, 2005-2023</vt:lpstr>
      <vt:lpstr>Annual Number of Heart Transplants with Durable LVAD by Region, 2005-2023</vt:lpstr>
      <vt:lpstr>Annual Number of Heart Transplants with Temporary MCS by Region, 2005-2023</vt:lpstr>
      <vt:lpstr>Annual Number of Heart Transplants from HCV Seropositive Donors, 2005-2023</vt:lpstr>
      <vt:lpstr>Annual Number of Heart Transplants from Donors with Drug Use*, 2005-2023</vt:lpstr>
      <vt:lpstr>Heart Transplants by Donor Cause of Death, 1992-2024 </vt:lpstr>
      <vt:lpstr>PowerPoint Presentation</vt:lpstr>
      <vt:lpstr>PowerPoint Presentation</vt:lpstr>
      <vt:lpstr>PowerPoint Presentation</vt:lpstr>
      <vt:lpstr>Adult Primary Heart Alone Transplants, 2005-2023</vt:lpstr>
      <vt:lpstr>Adult Primary Heart Alone Transplants, 2005-2023
</vt:lpstr>
      <vt:lpstr>Adult Primary Heart Alone Transplants, 2005-2023
</vt:lpstr>
      <vt:lpstr>Adult Primary Heart Alone Transplants, 2005-2023
</vt:lpstr>
      <vt:lpstr>Adult Primary Heart Alone Transplants, 2005-2023
</vt:lpstr>
      <vt:lpstr>Adult Primary Heart Alone Transplants, 2005-2023
</vt:lpstr>
      <vt:lpstr>Adult Primary Heart Alone Transplants, 2005-2023
</vt:lpstr>
      <vt:lpstr>Adult Primary Heart Alone Transplants, 2005-2023
</vt:lpstr>
      <vt:lpstr>PowerPoint Presentation</vt:lpstr>
      <vt:lpstr>Pediatric Primary Heart Alone Transplants, 2005-2023</vt:lpstr>
      <vt:lpstr>Pediatric Primary Heart Alone Transplants, 2005-2023
</vt:lpstr>
      <vt:lpstr>Pediatric Heart Transplants, 2005-2023
</vt:lpstr>
      <vt:lpstr>Pediatric Primary  Heart Alone Transplants, 2005-2023
</vt:lpstr>
      <vt:lpstr>Pediatric Primary  Heart Alone Transplants, 2005-2023
</vt:lpstr>
      <vt:lpstr>PowerPoint Presentation</vt:lpstr>
      <vt:lpstr>Adult and Pediatric Lung Transplants, 1992-2023 Number of Transplants by Year and Location</vt:lpstr>
      <vt:lpstr>Adult Lung Transplants, 1992-2023 Number of Transplants by Year and Location</vt:lpstr>
      <vt:lpstr>Pediatric Lung Transplants, 1992-2023 Number of Transplants by Year and Location</vt:lpstr>
      <vt:lpstr>Lung Transplants, 1992-2024</vt:lpstr>
      <vt:lpstr>Lung Transplants, 1992-2024</vt:lpstr>
      <vt:lpstr>Lung Transplants, 1992-2024</vt:lpstr>
      <vt:lpstr>Lung Transplants by ABO Blood Group, 1992-2024 </vt:lpstr>
      <vt:lpstr>Annual Number of Lung Transplants with ECMO by Region 2005-2023 (Adults) and 2009-2023 (Pediatrics)</vt:lpstr>
      <vt:lpstr>Lung Transplants by Diagnosis, 1992-2024 </vt:lpstr>
      <vt:lpstr>Annual Number of Adult Lung Transplants by Diagnosis, 1992-2023 </vt:lpstr>
      <vt:lpstr>Annual Number of Lung Transplants with Cystic Fibrosis Diagnoses by Region, 2005-2023</vt:lpstr>
      <vt:lpstr>Annual Number of Pediatric Lung Transplants by Diagnosis, 1992-2023</vt:lpstr>
      <vt:lpstr>Lung Transplants by Peak PRA/CPRA, 1992-2024 </vt:lpstr>
      <vt:lpstr>Lung Transplants by Donor Cause of Death, 1992-2024 </vt:lpstr>
      <vt:lpstr>Annual Number of Lung Transplants from HCV Seropositive Donors, 2005-2023</vt:lpstr>
      <vt:lpstr>Annual Number of Lung Transplants from Donors with Drug Use*, 2005-2023</vt:lpstr>
      <vt:lpstr>PowerPoint Presentation</vt:lpstr>
      <vt:lpstr>PowerPoint Presentation</vt:lpstr>
      <vt:lpstr>PowerPoint Presentation</vt:lpstr>
      <vt:lpstr>Adult Primary Lung Alone Transplants, 2005-2023</vt:lpstr>
      <vt:lpstr>Adult Primary Lung Alone Transplants, 2005-2023
</vt:lpstr>
      <vt:lpstr>Adult Primary Lung Alone Transplants, 2005-2023
</vt:lpstr>
      <vt:lpstr>Adult Primary Lung Alone Transplants, 2005-2023
</vt:lpstr>
      <vt:lpstr>Adult Primary Lung Alone Transplant, 2005-2023
</vt:lpstr>
      <vt:lpstr>Adult Primary Lung Alone Transplants, 2005-2023
</vt:lpstr>
      <vt:lpstr>Adult Primary Lung Alone Transplants, 2005-2023
</vt:lpstr>
      <vt:lpstr>Adult Primary Lung Alone Transplants, 2005-2023
</vt:lpstr>
      <vt:lpstr>PowerPoint Presentation</vt:lpstr>
      <vt:lpstr>Pediatric Primary Lung Alone Transplants, 2005-2023</vt:lpstr>
      <vt:lpstr>Pediatric Primary Lung Alone Transplants, 2005-2023
</vt:lpstr>
      <vt:lpstr>Pediatric Primary Lung Alone Transplants, 2005-2023
</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revision>1</cp:revision>
  <dcterms:created xsi:type="dcterms:W3CDTF">2009-06-30T12:53:17Z</dcterms:created>
  <dcterms:modified xsi:type="dcterms:W3CDTF">2025-04-22T13:05:12Z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0x010100CE812AD2EECEF34FA2F2444A57D6D52F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SIP_Label_72354e7a-28b9-4d3a-ba7e-6bd06350c289_Enabled">
    <vt:lpwstr>true</vt:lpwstr>
  </property>
  <property fmtid="{D5CDD505-2E9C-101B-9397-08002B2CF9AE}" pid="10" name="MSIP_Label_72354e7a-28b9-4d3a-ba7e-6bd06350c289_SetDate">
    <vt:lpwstr>2024-10-21T17:34:53Z</vt:lpwstr>
  </property>
  <property fmtid="{D5CDD505-2E9C-101B-9397-08002B2CF9AE}" pid="11" name="MSIP_Label_72354e7a-28b9-4d3a-ba7e-6bd06350c289_Method">
    <vt:lpwstr>Privileged</vt:lpwstr>
  </property>
  <property fmtid="{D5CDD505-2E9C-101B-9397-08002B2CF9AE}" pid="12" name="MSIP_Label_72354e7a-28b9-4d3a-ba7e-6bd06350c289_Name">
    <vt:lpwstr>UNOS Confidential</vt:lpwstr>
  </property>
  <property fmtid="{D5CDD505-2E9C-101B-9397-08002B2CF9AE}" pid="13" name="MSIP_Label_72354e7a-28b9-4d3a-ba7e-6bd06350c289_SiteId">
    <vt:lpwstr>d3e2d0b4-9ecc-4e88-9b79-caf6d43aa9f0</vt:lpwstr>
  </property>
  <property fmtid="{D5CDD505-2E9C-101B-9397-08002B2CF9AE}" pid="14" name="MSIP_Label_72354e7a-28b9-4d3a-ba7e-6bd06350c289_ActionId">
    <vt:lpwstr>769bf415-0494-4b0d-b905-4e9a1deb5b30</vt:lpwstr>
  </property>
  <property fmtid="{D5CDD505-2E9C-101B-9397-08002B2CF9AE}" pid="15" name="MSIP_Label_72354e7a-28b9-4d3a-ba7e-6bd06350c289_ContentBits">
    <vt:lpwstr>2</vt:lpwstr>
  </property>
  <property fmtid="{D5CDD505-2E9C-101B-9397-08002B2CF9AE}" pid="16" name="ClassificationContentMarkingFooterLocations">
    <vt:lpwstr>UNOSTemplate:3\1_UNOSTemplate:3\Office Theme:12</vt:lpwstr>
  </property>
  <property fmtid="{D5CDD505-2E9C-101B-9397-08002B2CF9AE}" pid="17" name="ClassificationContentMarkingFooterText">
    <vt:lpwstr>UNOS Confidential</vt:lpwstr>
  </property>
  <property fmtid="{D5CDD505-2E9C-101B-9397-08002B2CF9AE}" pid="18" name="Order">
    <vt:r8>514400</vt:r8>
  </property>
  <property fmtid="{D5CDD505-2E9C-101B-9397-08002B2CF9AE}" pid="19" name="Archive Status">
    <vt:lpwstr>Active</vt:lpwstr>
  </property>
</Properties>
</file>