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notesSlides/notesSlide26.xml" ContentType="application/vnd.openxmlformats-officedocument.presentationml.notesSlide+xml"/>
  <Override PartName="/ppt/charts/chart17.xml" ContentType="application/vnd.openxmlformats-officedocument.drawingml.chart+xml"/>
  <Override PartName="/ppt/drawings/drawing9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drawings/drawing10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19.xml" ContentType="application/vnd.openxmlformats-officedocument.drawingml.chart+xml"/>
  <Override PartName="/ppt/drawings/drawing11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20.xml" ContentType="application/vnd.openxmlformats-officedocument.drawingml.chart+xml"/>
  <Override PartName="/ppt/drawings/drawing12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21.xml" ContentType="application/vnd.openxmlformats-officedocument.drawingml.chart+xml"/>
  <Override PartName="/ppt/drawings/drawing13.xml" ContentType="application/vnd.openxmlformats-officedocument.drawingml.chartshape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2.xml" ContentType="application/vnd.openxmlformats-officedocument.drawingml.chart+xml"/>
  <Override PartName="/ppt/notesSlides/notesSlide33.xml" ContentType="application/vnd.openxmlformats-officedocument.presentationml.notesSlide+xml"/>
  <Override PartName="/ppt/charts/chart23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4.xml" ContentType="application/vnd.openxmlformats-officedocument.drawingml.chart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5"/>
  </p:notesMasterIdLst>
  <p:sldIdLst>
    <p:sldId id="1268" r:id="rId6"/>
    <p:sldId id="1269" r:id="rId7"/>
    <p:sldId id="1270" r:id="rId8"/>
    <p:sldId id="1736" r:id="rId9"/>
    <p:sldId id="1790" r:id="rId10"/>
    <p:sldId id="1791" r:id="rId11"/>
    <p:sldId id="1692" r:id="rId12"/>
    <p:sldId id="1787" r:id="rId13"/>
    <p:sldId id="1789" r:id="rId14"/>
    <p:sldId id="1788" r:id="rId15"/>
    <p:sldId id="1776" r:id="rId16"/>
    <p:sldId id="1739" r:id="rId17"/>
    <p:sldId id="1778" r:id="rId18"/>
    <p:sldId id="1806" r:id="rId19"/>
    <p:sldId id="1807" r:id="rId20"/>
    <p:sldId id="1294" r:id="rId21"/>
    <p:sldId id="1782" r:id="rId22"/>
    <p:sldId id="1769" r:id="rId23"/>
    <p:sldId id="1792" r:id="rId24"/>
    <p:sldId id="1793" r:id="rId25"/>
    <p:sldId id="1794" r:id="rId26"/>
    <p:sldId id="1759" r:id="rId27"/>
    <p:sldId id="1752" r:id="rId28"/>
    <p:sldId id="1763" r:id="rId29"/>
    <p:sldId id="1670" r:id="rId30"/>
    <p:sldId id="1795" r:id="rId31"/>
    <p:sldId id="1796" r:id="rId32"/>
    <p:sldId id="1797" r:id="rId33"/>
    <p:sldId id="1785" r:id="rId34"/>
    <p:sldId id="1786" r:id="rId35"/>
    <p:sldId id="1719" r:id="rId36"/>
    <p:sldId id="1772" r:id="rId37"/>
    <p:sldId id="1753" r:id="rId38"/>
    <p:sldId id="1805" r:id="rId39"/>
    <p:sldId id="1798" r:id="rId40"/>
    <p:sldId id="1799" r:id="rId41"/>
    <p:sldId id="1800" r:id="rId42"/>
    <p:sldId id="1801" r:id="rId43"/>
    <p:sldId id="1802" r:id="rId44"/>
  </p:sldIdLst>
  <p:sldSz cx="12801600" cy="7315200"/>
  <p:notesSz cx="6858000" cy="9144000"/>
  <p:defaultTextStyle>
    <a:defPPr>
      <a:defRPr lang="en-US"/>
    </a:defPPr>
    <a:lvl1pPr marL="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h Edwards" initials="LBE" lastIdx="5" clrIdx="0"/>
  <p:cmAuthor id="1" name="Christine M. Flavin" initials="CMF" lastIdx="30" clrIdx="1">
    <p:extLst>
      <p:ext uri="{19B8F6BF-5375-455C-9EA6-DF929625EA0E}">
        <p15:presenceInfo xmlns:p15="http://schemas.microsoft.com/office/powerpoint/2012/main" userId="S-1-5-21-3838001524-2532167733-2738084025-9616" providerId="AD"/>
      </p:ext>
    </p:extLst>
  </p:cmAuthor>
  <p:cmAuthor id="2" name="Wida Cherikh" initials="WC" lastIdx="198" clrIdx="2">
    <p:extLst>
      <p:ext uri="{19B8F6BF-5375-455C-9EA6-DF929625EA0E}">
        <p15:presenceInfo xmlns:p15="http://schemas.microsoft.com/office/powerpoint/2012/main" userId="S-1-5-21-3838001524-2532167733-2738084025-2225" providerId="AD"/>
      </p:ext>
    </p:extLst>
  </p:cmAuthor>
  <p:cmAuthor id="3" name="Aparna Sadavarte" initials="AS" lastIdx="75" clrIdx="3">
    <p:extLst>
      <p:ext uri="{19B8F6BF-5375-455C-9EA6-DF929625EA0E}">
        <p15:presenceInfo xmlns:p15="http://schemas.microsoft.com/office/powerpoint/2012/main" userId="S-1-5-21-3838001524-2532167733-2738084025-15799" providerId="AD"/>
      </p:ext>
    </p:extLst>
  </p:cmAuthor>
  <p:cmAuthor id="4" name="Lyna Cherikh" initials="LC" lastIdx="5" clrIdx="4">
    <p:extLst>
      <p:ext uri="{19B8F6BF-5375-455C-9EA6-DF929625EA0E}">
        <p15:presenceInfo xmlns:p15="http://schemas.microsoft.com/office/powerpoint/2012/main" userId="S-1-5-21-3838001524-2532167733-2738084025-209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A114"/>
    <a:srgbClr val="004F8A"/>
    <a:srgbClr val="C00000"/>
    <a:srgbClr val="A7722D"/>
    <a:srgbClr val="FF99CC"/>
    <a:srgbClr val="73AC39"/>
    <a:srgbClr val="C59456"/>
    <a:srgbClr val="009900"/>
    <a:srgbClr val="00B05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6" autoAdjust="0"/>
    <p:restoredTop sz="87442" autoAdjust="0"/>
  </p:normalViewPr>
  <p:slideViewPr>
    <p:cSldViewPr>
      <p:cViewPr varScale="1">
        <p:scale>
          <a:sx n="63" d="100"/>
          <a:sy n="63" d="100"/>
        </p:scale>
        <p:origin x="720" y="78"/>
      </p:cViewPr>
      <p:guideLst>
        <p:guide orient="horz" pos="2304"/>
        <p:guide pos="40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12"/>
    </p:cViewPr>
  </p:sorterViewPr>
  <p:notesViewPr>
    <p:cSldViewPr>
      <p:cViewPr varScale="1">
        <p:scale>
          <a:sx n="64" d="100"/>
          <a:sy n="64" d="100"/>
        </p:scale>
        <p:origin x="2261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8" Type="http://schemas.openxmlformats.org/officeDocument/2006/relationships/viewProps" Target="view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37722271471E-2"/>
          <c:y val="9.3521963910763492E-2"/>
          <c:w val="0.74659189476955068"/>
          <c:h val="0.754368692623780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IPAH</c:v>
                </c:pt>
              </c:strCache>
            </c:strRef>
          </c:tx>
          <c:spPr>
            <a:solidFill>
              <a:schemeClr val="bg1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38</c:v>
                </c:pt>
                <c:pt idx="1">
                  <c:v>26</c:v>
                </c:pt>
                <c:pt idx="2">
                  <c:v>71</c:v>
                </c:pt>
                <c:pt idx="3">
                  <c:v>0</c:v>
                </c:pt>
                <c:pt idx="4">
                  <c:v>66</c:v>
                </c:pt>
                <c:pt idx="5">
                  <c:v>70</c:v>
                </c:pt>
                <c:pt idx="6">
                  <c:v>48</c:v>
                </c:pt>
                <c:pt idx="7">
                  <c:v>0</c:v>
                </c:pt>
                <c:pt idx="8">
                  <c:v>3</c:v>
                </c:pt>
                <c:pt idx="9">
                  <c:v>9</c:v>
                </c:pt>
                <c:pt idx="1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PH-not IPAH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33</c:v>
                </c:pt>
                <c:pt idx="1">
                  <c:v>21</c:v>
                </c:pt>
                <c:pt idx="2">
                  <c:v>19</c:v>
                </c:pt>
                <c:pt idx="3">
                  <c:v>0</c:v>
                </c:pt>
                <c:pt idx="4">
                  <c:v>101</c:v>
                </c:pt>
                <c:pt idx="5">
                  <c:v>33</c:v>
                </c:pt>
                <c:pt idx="6">
                  <c:v>37</c:v>
                </c:pt>
                <c:pt idx="7">
                  <c:v>0</c:v>
                </c:pt>
                <c:pt idx="8">
                  <c:v>6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CF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189</c:v>
                </c:pt>
                <c:pt idx="1">
                  <c:v>222</c:v>
                </c:pt>
                <c:pt idx="2">
                  <c:v>228</c:v>
                </c:pt>
                <c:pt idx="3">
                  <c:v>0</c:v>
                </c:pt>
                <c:pt idx="4">
                  <c:v>190</c:v>
                </c:pt>
                <c:pt idx="5">
                  <c:v>249</c:v>
                </c:pt>
                <c:pt idx="6">
                  <c:v>204</c:v>
                </c:pt>
                <c:pt idx="7">
                  <c:v>0</c:v>
                </c:pt>
                <c:pt idx="8">
                  <c:v>12</c:v>
                </c:pt>
                <c:pt idx="9">
                  <c:v>33</c:v>
                </c:pt>
                <c:pt idx="1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1E-4CDD-9F40-F860FC99DDA7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OB (non-Retx)</c:v>
                </c:pt>
              </c:strCache>
            </c:strRef>
          </c:tx>
          <c:spPr>
            <a:solidFill>
              <a:srgbClr val="73AC39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6</c:v>
                </c:pt>
                <c:pt idx="1">
                  <c:v>17</c:v>
                </c:pt>
                <c:pt idx="2">
                  <c:v>20</c:v>
                </c:pt>
                <c:pt idx="3">
                  <c:v>0</c:v>
                </c:pt>
                <c:pt idx="4">
                  <c:v>8</c:v>
                </c:pt>
                <c:pt idx="5">
                  <c:v>27</c:v>
                </c:pt>
                <c:pt idx="6">
                  <c:v>21</c:v>
                </c:pt>
                <c:pt idx="7">
                  <c:v>0</c:v>
                </c:pt>
                <c:pt idx="8">
                  <c:v>0</c:v>
                </c:pt>
                <c:pt idx="9">
                  <c:v>7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1E-4CDD-9F40-F860FC99DDA7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ILD not IIP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3</c:v>
                </c:pt>
                <c:pt idx="1">
                  <c:v>10</c:v>
                </c:pt>
                <c:pt idx="2">
                  <c:v>12</c:v>
                </c:pt>
                <c:pt idx="3">
                  <c:v>0</c:v>
                </c:pt>
                <c:pt idx="4">
                  <c:v>15</c:v>
                </c:pt>
                <c:pt idx="5">
                  <c:v>30</c:v>
                </c:pt>
                <c:pt idx="6">
                  <c:v>40</c:v>
                </c:pt>
                <c:pt idx="7">
                  <c:v>0</c:v>
                </c:pt>
                <c:pt idx="8">
                  <c:v>1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1E-4CDD-9F40-F860FC99DDA7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Retransplant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val>
            <c:numRef>
              <c:f>Sheet1!$H$2:$H$12</c:f>
              <c:numCache>
                <c:formatCode>General</c:formatCode>
                <c:ptCount val="11"/>
                <c:pt idx="0">
                  <c:v>18</c:v>
                </c:pt>
                <c:pt idx="1">
                  <c:v>25</c:v>
                </c:pt>
                <c:pt idx="2">
                  <c:v>25</c:v>
                </c:pt>
                <c:pt idx="3">
                  <c:v>0</c:v>
                </c:pt>
                <c:pt idx="4">
                  <c:v>32</c:v>
                </c:pt>
                <c:pt idx="5">
                  <c:v>31</c:v>
                </c:pt>
                <c:pt idx="6">
                  <c:v>22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35-47CC-94B1-FE53AA5B000C}"/>
            </c:ext>
          </c:extLst>
        </c:ser>
        <c:ser>
          <c:idx val="6"/>
          <c:order val="6"/>
          <c:tx>
            <c:strRef>
              <c:f>Sheet1!$I$1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A7722D"/>
            </a:solidFill>
            <a:ln>
              <a:noFill/>
            </a:ln>
            <a:effectLst/>
          </c:spPr>
          <c:invertIfNegative val="0"/>
          <c:val>
            <c:numRef>
              <c:f>Sheet1!$I$2:$I$12</c:f>
              <c:numCache>
                <c:formatCode>General</c:formatCode>
                <c:ptCount val="11"/>
                <c:pt idx="0">
                  <c:v>22</c:v>
                </c:pt>
                <c:pt idx="1">
                  <c:v>28</c:v>
                </c:pt>
                <c:pt idx="2">
                  <c:v>30</c:v>
                </c:pt>
                <c:pt idx="3">
                  <c:v>0</c:v>
                </c:pt>
                <c:pt idx="4">
                  <c:v>57</c:v>
                </c:pt>
                <c:pt idx="5">
                  <c:v>53</c:v>
                </c:pt>
                <c:pt idx="6">
                  <c:v>65</c:v>
                </c:pt>
                <c:pt idx="7">
                  <c:v>0</c:v>
                </c:pt>
                <c:pt idx="8">
                  <c:v>1</c:v>
                </c:pt>
                <c:pt idx="9">
                  <c:v>8</c:v>
                </c:pt>
                <c:pt idx="1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35-47CC-94B1-FE53AA5B0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  <c:majorUnit val="0.2"/>
      </c:valAx>
      <c:spPr>
        <a:noFill/>
        <a:ln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84979154486534725"/>
          <c:y val="9.4133503290552992E-2"/>
          <c:w val="0.14360746971667998"/>
          <c:h val="0.75474803025801873"/>
        </c:manualLayout>
      </c:layout>
      <c:overlay val="0"/>
      <c:spPr>
        <a:noFill/>
        <a:ln>
          <a:solidFill>
            <a:schemeClr val="bg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8078723072497"/>
          <c:y val="1.3977736788900541E-2"/>
          <c:w val="0.77694915073440718"/>
          <c:h val="0.73675029290588645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2000-2008</c:v>
                </c:pt>
              </c:strCache>
            </c:strRef>
          </c:tx>
          <c:spPr>
            <a:ln w="31750">
              <a:solidFill>
                <a:srgbClr val="03B1F0"/>
              </a:solidFill>
            </a:ln>
          </c:spPr>
          <c:marker>
            <c:symbol val="none"/>
          </c:marker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91.262</c:v>
                </c:pt>
                <c:pt idx="2">
                  <c:v>88.349000000000004</c:v>
                </c:pt>
                <c:pt idx="3">
                  <c:v>87.379000000000005</c:v>
                </c:pt>
                <c:pt idx="4">
                  <c:v>85.436999999999998</c:v>
                </c:pt>
                <c:pt idx="5">
                  <c:v>85.436999999999998</c:v>
                </c:pt>
                <c:pt idx="6">
                  <c:v>84.465999999999994</c:v>
                </c:pt>
                <c:pt idx="7">
                  <c:v>84.465999999999994</c:v>
                </c:pt>
                <c:pt idx="8">
                  <c:v>83.483999999999995</c:v>
                </c:pt>
                <c:pt idx="9">
                  <c:v>83.483999999999995</c:v>
                </c:pt>
                <c:pt idx="10">
                  <c:v>83.483999999999995</c:v>
                </c:pt>
                <c:pt idx="11">
                  <c:v>82.501999999999995</c:v>
                </c:pt>
                <c:pt idx="12">
                  <c:v>80.537000000000006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2009-2017</c:v>
                </c:pt>
              </c:strCache>
            </c:strRef>
          </c:tx>
          <c:spPr>
            <a:ln w="31750">
              <a:solidFill>
                <a:srgbClr val="009900"/>
              </a:solidFill>
            </a:ln>
          </c:spPr>
          <c:marker>
            <c:symbol val="none"/>
          </c:marker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91.361000000000004</c:v>
                </c:pt>
                <c:pt idx="2">
                  <c:v>90.272999999999996</c:v>
                </c:pt>
                <c:pt idx="3">
                  <c:v>86.97</c:v>
                </c:pt>
                <c:pt idx="4">
                  <c:v>83.668000000000006</c:v>
                </c:pt>
                <c:pt idx="5">
                  <c:v>83.668000000000006</c:v>
                </c:pt>
                <c:pt idx="6">
                  <c:v>83.668000000000006</c:v>
                </c:pt>
                <c:pt idx="7">
                  <c:v>82.566999999999993</c:v>
                </c:pt>
                <c:pt idx="8">
                  <c:v>82.566999999999993</c:v>
                </c:pt>
                <c:pt idx="9">
                  <c:v>81.465999999999994</c:v>
                </c:pt>
                <c:pt idx="10">
                  <c:v>81.465999999999994</c:v>
                </c:pt>
                <c:pt idx="11">
                  <c:v>80.364999999999995</c:v>
                </c:pt>
                <c:pt idx="12">
                  <c:v>78.132999999999996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Months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24796180850596E-2"/>
          <c:y val="0.13315641266102995"/>
          <c:w val="0.86324524826363702"/>
          <c:h val="0.7469306536374317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0-5 Years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91.677000000000007</c:v>
                </c:pt>
                <c:pt idx="2">
                  <c:v>89.581000000000003</c:v>
                </c:pt>
                <c:pt idx="3">
                  <c:v>85.314999999999998</c:v>
                </c:pt>
                <c:pt idx="4">
                  <c:v>82.116</c:v>
                </c:pt>
                <c:pt idx="5">
                  <c:v>82.116</c:v>
                </c:pt>
                <c:pt idx="6">
                  <c:v>81.034999999999997</c:v>
                </c:pt>
                <c:pt idx="7">
                  <c:v>81.034999999999997</c:v>
                </c:pt>
                <c:pt idx="8">
                  <c:v>81.034999999999997</c:v>
                </c:pt>
                <c:pt idx="9">
                  <c:v>81.034999999999997</c:v>
                </c:pt>
                <c:pt idx="10">
                  <c:v>81.034999999999997</c:v>
                </c:pt>
                <c:pt idx="11">
                  <c:v>79.954999999999998</c:v>
                </c:pt>
                <c:pt idx="12">
                  <c:v>76.697999999999993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6-10 Years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91.203000000000003</c:v>
                </c:pt>
                <c:pt idx="2">
                  <c:v>91.203000000000003</c:v>
                </c:pt>
                <c:pt idx="3">
                  <c:v>88.978999999999999</c:v>
                </c:pt>
                <c:pt idx="4">
                  <c:v>88.978999999999999</c:v>
                </c:pt>
                <c:pt idx="5">
                  <c:v>88.978999999999999</c:v>
                </c:pt>
                <c:pt idx="6">
                  <c:v>84.53</c:v>
                </c:pt>
                <c:pt idx="7">
                  <c:v>82.305000000000007</c:v>
                </c:pt>
                <c:pt idx="8">
                  <c:v>80.081000000000003</c:v>
                </c:pt>
                <c:pt idx="9">
                  <c:v>80.081000000000003</c:v>
                </c:pt>
                <c:pt idx="10">
                  <c:v>80.081000000000003</c:v>
                </c:pt>
                <c:pt idx="11">
                  <c:v>80.081000000000003</c:v>
                </c:pt>
                <c:pt idx="12">
                  <c:v>80.081000000000003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11-17 Years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88.798000000000002</c:v>
                </c:pt>
                <c:pt idx="2">
                  <c:v>87.378</c:v>
                </c:pt>
                <c:pt idx="3">
                  <c:v>86.412999999999997</c:v>
                </c:pt>
                <c:pt idx="4">
                  <c:v>85.441999999999993</c:v>
                </c:pt>
                <c:pt idx="5">
                  <c:v>84.465000000000003</c:v>
                </c:pt>
                <c:pt idx="6">
                  <c:v>83.001000000000005</c:v>
                </c:pt>
                <c:pt idx="7">
                  <c:v>82.509</c:v>
                </c:pt>
                <c:pt idx="8">
                  <c:v>82.509</c:v>
                </c:pt>
                <c:pt idx="9">
                  <c:v>81.515000000000001</c:v>
                </c:pt>
                <c:pt idx="10">
                  <c:v>81.515000000000001</c:v>
                </c:pt>
                <c:pt idx="11">
                  <c:v>81.018000000000001</c:v>
                </c:pt>
                <c:pt idx="12">
                  <c:v>80.009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Months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956732420452082"/>
              <c:y val="0.9472737324325205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8724658174384077E-2"/>
              <c:y val="0.387737296710035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5775918382983254"/>
          <c:y val="2.7151947751385793E-2"/>
          <c:w val="0.57902519088564863"/>
          <c:h val="8.1249709372606504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380103161936489E-2"/>
          <c:y val="0.12613344683465122"/>
          <c:w val="0.85692844384121869"/>
          <c:h val="0.719900400099272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PVD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89.888999999999996</c:v>
                </c:pt>
                <c:pt idx="2">
                  <c:v>88.462999999999994</c:v>
                </c:pt>
                <c:pt idx="3">
                  <c:v>86.436000000000007</c:v>
                </c:pt>
                <c:pt idx="4">
                  <c:v>84.986000000000004</c:v>
                </c:pt>
                <c:pt idx="5">
                  <c:v>84.402000000000001</c:v>
                </c:pt>
                <c:pt idx="6">
                  <c:v>82.649000000000001</c:v>
                </c:pt>
                <c:pt idx="7">
                  <c:v>82.063999999999993</c:v>
                </c:pt>
                <c:pt idx="8">
                  <c:v>81.769000000000005</c:v>
                </c:pt>
                <c:pt idx="9">
                  <c:v>81.179000000000002</c:v>
                </c:pt>
                <c:pt idx="10">
                  <c:v>81.179000000000002</c:v>
                </c:pt>
                <c:pt idx="11">
                  <c:v>80.585999999999999</c:v>
                </c:pt>
                <c:pt idx="12">
                  <c:v>79.090999999999994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CF</c:v>
                </c:pt>
              </c:strCache>
            </c:strRef>
          </c:tx>
          <c:spPr>
            <a:ln w="38100">
              <a:solidFill>
                <a:srgbClr val="14A114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95.698999999999998</c:v>
                </c:pt>
                <c:pt idx="2">
                  <c:v>93.998000000000005</c:v>
                </c:pt>
                <c:pt idx="3">
                  <c:v>92.704999999999998</c:v>
                </c:pt>
                <c:pt idx="4">
                  <c:v>92.057000000000002</c:v>
                </c:pt>
                <c:pt idx="5">
                  <c:v>91.408000000000001</c:v>
                </c:pt>
                <c:pt idx="6">
                  <c:v>90.974999999999994</c:v>
                </c:pt>
                <c:pt idx="7">
                  <c:v>90.647999999999996</c:v>
                </c:pt>
                <c:pt idx="8">
                  <c:v>89.994</c:v>
                </c:pt>
                <c:pt idx="9">
                  <c:v>89.335999999999999</c:v>
                </c:pt>
                <c:pt idx="10">
                  <c:v>87.798000000000002</c:v>
                </c:pt>
                <c:pt idx="11">
                  <c:v>86.474999999999994</c:v>
                </c:pt>
                <c:pt idx="12">
                  <c:v>85.701999999999998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94.058000000000007</c:v>
                </c:pt>
                <c:pt idx="2">
                  <c:v>90.650999999999996</c:v>
                </c:pt>
                <c:pt idx="3">
                  <c:v>89.863</c:v>
                </c:pt>
                <c:pt idx="4">
                  <c:v>89.863</c:v>
                </c:pt>
                <c:pt idx="5">
                  <c:v>88.013000000000005</c:v>
                </c:pt>
                <c:pt idx="6">
                  <c:v>86.686999999999998</c:v>
                </c:pt>
                <c:pt idx="7">
                  <c:v>85.888999999999996</c:v>
                </c:pt>
                <c:pt idx="8">
                  <c:v>85.622</c:v>
                </c:pt>
                <c:pt idx="9">
                  <c:v>85.353999999999999</c:v>
                </c:pt>
                <c:pt idx="10">
                  <c:v>84.552000000000007</c:v>
                </c:pt>
                <c:pt idx="11">
                  <c:v>84.013999999999996</c:v>
                </c:pt>
                <c:pt idx="12">
                  <c:v>84.013999999999996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  <c:extLst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Months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2899041605585229"/>
              <c:y val="0.9133337977432882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1432087215169586E-2"/>
              <c:y val="0.36058534895864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0218401865060673"/>
          <c:y val="2.0024561466647023E-2"/>
          <c:w val="0.38762493491519928"/>
          <c:h val="7.6724384747375543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4283918380788"/>
          <c:y val="0.12613344683465122"/>
          <c:w val="0.84460297179747601"/>
          <c:h val="0.719900400099272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IPAH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91.936000000000007</c:v>
                </c:pt>
                <c:pt idx="2">
                  <c:v>90.643000000000001</c:v>
                </c:pt>
                <c:pt idx="3">
                  <c:v>88.462000000000003</c:v>
                </c:pt>
                <c:pt idx="4">
                  <c:v>88.024000000000001</c:v>
                </c:pt>
                <c:pt idx="5">
                  <c:v>88.024000000000001</c:v>
                </c:pt>
                <c:pt idx="6">
                  <c:v>86.703000000000003</c:v>
                </c:pt>
                <c:pt idx="7">
                  <c:v>85.820999999999998</c:v>
                </c:pt>
                <c:pt idx="8">
                  <c:v>85.376000000000005</c:v>
                </c:pt>
                <c:pt idx="9">
                  <c:v>84.486999999999995</c:v>
                </c:pt>
                <c:pt idx="10">
                  <c:v>84.486999999999995</c:v>
                </c:pt>
                <c:pt idx="11">
                  <c:v>84.04</c:v>
                </c:pt>
                <c:pt idx="12">
                  <c:v>82.674999999999997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PH-not IPAH</c:v>
                </c:pt>
              </c:strCache>
            </c:strRef>
          </c:tx>
          <c:spPr>
            <a:ln w="38100">
              <a:solidFill>
                <a:srgbClr val="004F8A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85.875</c:v>
                </c:pt>
                <c:pt idx="2">
                  <c:v>84.191000000000003</c:v>
                </c:pt>
                <c:pt idx="3">
                  <c:v>82.472999999999999</c:v>
                </c:pt>
                <c:pt idx="4">
                  <c:v>79.036000000000001</c:v>
                </c:pt>
                <c:pt idx="5">
                  <c:v>77.299000000000007</c:v>
                </c:pt>
                <c:pt idx="6">
                  <c:v>74.694000000000003</c:v>
                </c:pt>
                <c:pt idx="7">
                  <c:v>74.694000000000003</c:v>
                </c:pt>
                <c:pt idx="8">
                  <c:v>74.694000000000003</c:v>
                </c:pt>
                <c:pt idx="9">
                  <c:v>74.694000000000003</c:v>
                </c:pt>
                <c:pt idx="10">
                  <c:v>74.694000000000003</c:v>
                </c:pt>
                <c:pt idx="11">
                  <c:v>73.814999999999998</c:v>
                </c:pt>
                <c:pt idx="12">
                  <c:v>72.057000000000002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CF</c:v>
                </c:pt>
              </c:strCache>
            </c:strRef>
          </c:tx>
          <c:spPr>
            <a:ln w="38100">
              <a:solidFill>
                <a:srgbClr val="14A114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95.698999999999998</c:v>
                </c:pt>
                <c:pt idx="2">
                  <c:v>93.998000000000005</c:v>
                </c:pt>
                <c:pt idx="3">
                  <c:v>92.704999999999998</c:v>
                </c:pt>
                <c:pt idx="4">
                  <c:v>92.057000000000002</c:v>
                </c:pt>
                <c:pt idx="5">
                  <c:v>91.408000000000001</c:v>
                </c:pt>
                <c:pt idx="6">
                  <c:v>90.974999999999994</c:v>
                </c:pt>
                <c:pt idx="7">
                  <c:v>90.647999999999996</c:v>
                </c:pt>
                <c:pt idx="8">
                  <c:v>89.994</c:v>
                </c:pt>
                <c:pt idx="9">
                  <c:v>89.335999999999999</c:v>
                </c:pt>
                <c:pt idx="10">
                  <c:v>87.798000000000002</c:v>
                </c:pt>
                <c:pt idx="11">
                  <c:v>86.474999999999994</c:v>
                </c:pt>
                <c:pt idx="12">
                  <c:v>85.701999999999998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94.058000000000007</c:v>
                </c:pt>
                <c:pt idx="2">
                  <c:v>90.650999999999996</c:v>
                </c:pt>
                <c:pt idx="3">
                  <c:v>89.863</c:v>
                </c:pt>
                <c:pt idx="4">
                  <c:v>89.863</c:v>
                </c:pt>
                <c:pt idx="5">
                  <c:v>88.013000000000005</c:v>
                </c:pt>
                <c:pt idx="6">
                  <c:v>86.686999999999998</c:v>
                </c:pt>
                <c:pt idx="7">
                  <c:v>85.888999999999996</c:v>
                </c:pt>
                <c:pt idx="8">
                  <c:v>85.622</c:v>
                </c:pt>
                <c:pt idx="9">
                  <c:v>85.353999999999999</c:v>
                </c:pt>
                <c:pt idx="10">
                  <c:v>84.552000000000007</c:v>
                </c:pt>
                <c:pt idx="11">
                  <c:v>84.013999999999996</c:v>
                </c:pt>
                <c:pt idx="12">
                  <c:v>84.013999999999996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89D5-4827-A692-2AFBF3209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  <c:extLst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Months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276989589181662"/>
              <c:y val="0.9042831484928262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1703313918288588E-2"/>
              <c:y val="0.347009375082956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5904486649750685"/>
          <c:y val="2.9075210717108953E-2"/>
          <c:w val="0.54991031682447966"/>
          <c:h val="7.8987047059991031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4313450988213"/>
          <c:y val="0.11482013527157382"/>
          <c:w val="0.86309117986309025"/>
          <c:h val="0.751577672475888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&lt;90 (mL/min/1.73 m²)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96.97</c:v>
                </c:pt>
                <c:pt idx="2">
                  <c:v>96.97</c:v>
                </c:pt>
                <c:pt idx="3">
                  <c:v>96.97</c:v>
                </c:pt>
                <c:pt idx="4">
                  <c:v>93.841999999999999</c:v>
                </c:pt>
                <c:pt idx="5">
                  <c:v>93.841999999999999</c:v>
                </c:pt>
                <c:pt idx="6">
                  <c:v>93.841999999999999</c:v>
                </c:pt>
                <c:pt idx="7">
                  <c:v>93.841999999999999</c:v>
                </c:pt>
                <c:pt idx="8">
                  <c:v>93.841999999999999</c:v>
                </c:pt>
                <c:pt idx="9">
                  <c:v>93.841999999999999</c:v>
                </c:pt>
                <c:pt idx="10">
                  <c:v>93.841999999999999</c:v>
                </c:pt>
                <c:pt idx="11">
                  <c:v>93.841999999999999</c:v>
                </c:pt>
                <c:pt idx="12">
                  <c:v>93.841999999999999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≥90 (mL/min/1.73 m²)</c:v>
                </c:pt>
              </c:strCache>
            </c:strRef>
          </c:tx>
          <c:spPr>
            <a:ln w="38100">
              <a:solidFill>
                <a:srgbClr val="14A114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93.182000000000002</c:v>
                </c:pt>
                <c:pt idx="2">
                  <c:v>90.909000000000006</c:v>
                </c:pt>
                <c:pt idx="3">
                  <c:v>90.909000000000006</c:v>
                </c:pt>
                <c:pt idx="4">
                  <c:v>90.909000000000006</c:v>
                </c:pt>
                <c:pt idx="5">
                  <c:v>90.909000000000006</c:v>
                </c:pt>
                <c:pt idx="6">
                  <c:v>90.909000000000006</c:v>
                </c:pt>
                <c:pt idx="7">
                  <c:v>90.909000000000006</c:v>
                </c:pt>
                <c:pt idx="8">
                  <c:v>90.909000000000006</c:v>
                </c:pt>
                <c:pt idx="9">
                  <c:v>88.635999999999996</c:v>
                </c:pt>
                <c:pt idx="10">
                  <c:v>88.635999999999996</c:v>
                </c:pt>
                <c:pt idx="11">
                  <c:v>86.364000000000004</c:v>
                </c:pt>
                <c:pt idx="12">
                  <c:v>86.364000000000004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Months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1974631202304511"/>
              <c:y val="0.9336977585568276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6838927269848096E-2"/>
              <c:y val="0.376423985146958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8497570230290831"/>
          <c:y val="1.810129850092386E-2"/>
          <c:w val="0.55750506654186138"/>
          <c:h val="8.1249709372606504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6160773101893E-2"/>
          <c:y val="0.12387079563706677"/>
          <c:w val="0.88273266242800463"/>
          <c:h val="0.7474172433168034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Lung (N=249)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91.11</c:v>
                </c:pt>
                <c:pt idx="2">
                  <c:v>89.456999999999994</c:v>
                </c:pt>
                <c:pt idx="3">
                  <c:v>86.942999999999998</c:v>
                </c:pt>
                <c:pt idx="4">
                  <c:v>85.683000000000007</c:v>
                </c:pt>
                <c:pt idx="5">
                  <c:v>85.259</c:v>
                </c:pt>
                <c:pt idx="6">
                  <c:v>84.41</c:v>
                </c:pt>
                <c:pt idx="7">
                  <c:v>83.983999999999995</c:v>
                </c:pt>
                <c:pt idx="8">
                  <c:v>83.555000000000007</c:v>
                </c:pt>
                <c:pt idx="9">
                  <c:v>83.126999999999995</c:v>
                </c:pt>
                <c:pt idx="10">
                  <c:v>83.126999999999995</c:v>
                </c:pt>
                <c:pt idx="11">
                  <c:v>82.266000000000005</c:v>
                </c:pt>
                <c:pt idx="12">
                  <c:v>80.515000000000001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Heart-Lung (N=109)</c:v>
                </c:pt>
              </c:strCache>
            </c:strRef>
          </c:tx>
          <c:spPr>
            <a:ln w="38100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87.084000000000003</c:v>
                </c:pt>
                <c:pt idx="2">
                  <c:v>86.158000000000001</c:v>
                </c:pt>
                <c:pt idx="3">
                  <c:v>85.221000000000004</c:v>
                </c:pt>
                <c:pt idx="4">
                  <c:v>83.347999999999999</c:v>
                </c:pt>
                <c:pt idx="5">
                  <c:v>82.412000000000006</c:v>
                </c:pt>
                <c:pt idx="6">
                  <c:v>78.665999999999997</c:v>
                </c:pt>
                <c:pt idx="7">
                  <c:v>77.728999999999999</c:v>
                </c:pt>
                <c:pt idx="8">
                  <c:v>77.728999999999999</c:v>
                </c:pt>
                <c:pt idx="9">
                  <c:v>76.781000000000006</c:v>
                </c:pt>
                <c:pt idx="10">
                  <c:v>76.781000000000006</c:v>
                </c:pt>
                <c:pt idx="11">
                  <c:v>76.781000000000006</c:v>
                </c:pt>
                <c:pt idx="12">
                  <c:v>75.832999999999998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Months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67739424252141"/>
              <c:y val="0.9280813746101036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3101725204296979E-2"/>
              <c:y val="0.368146041392495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2906513330570522"/>
          <c:y val="1.2353358522634588E-2"/>
          <c:w val="0.65152956209421198"/>
          <c:h val="9.996163866613176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13004826009657E-2"/>
          <c:y val="0.11693777176919283"/>
          <c:w val="0.89974938616543898"/>
          <c:h val="0.7562013534316750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1996-2004  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96.97</c:v>
                </c:pt>
                <c:pt idx="6">
                  <c:v>91.887</c:v>
                </c:pt>
                <c:pt idx="7">
                  <c:v>90.866</c:v>
                </c:pt>
                <c:pt idx="8">
                  <c:v>88.823999999999998</c:v>
                </c:pt>
                <c:pt idx="9">
                  <c:v>84.74</c:v>
                </c:pt>
                <c:pt idx="10">
                  <c:v>81.677000000000007</c:v>
                </c:pt>
                <c:pt idx="11">
                  <c:v>79.635000000000005</c:v>
                </c:pt>
                <c:pt idx="12">
                  <c:v>77.593000000000004</c:v>
                </c:pt>
                <c:pt idx="13">
                  <c:v>76.558999999999997</c:v>
                </c:pt>
                <c:pt idx="14">
                  <c:v>73.454999999999998</c:v>
                </c:pt>
                <c:pt idx="15">
                  <c:v>73.454999999999998</c:v>
                </c:pt>
                <c:pt idx="16">
                  <c:v>72.405000000000001</c:v>
                </c:pt>
                <c:pt idx="17">
                  <c:v>71.340999999999994</c:v>
                </c:pt>
                <c:pt idx="18">
                  <c:v>71.340999999999994</c:v>
                </c:pt>
                <c:pt idx="19">
                  <c:v>69.162000000000006</c:v>
                </c:pt>
                <c:pt idx="20">
                  <c:v>68.063999999999993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2005-2013  </c:v>
                </c:pt>
              </c:strCache>
            </c:strRef>
          </c:tx>
          <c:spPr>
            <a:ln w="38100">
              <a:solidFill>
                <a:srgbClr val="14A114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97.143000000000001</c:v>
                </c:pt>
                <c:pt idx="7">
                  <c:v>94.266000000000005</c:v>
                </c:pt>
                <c:pt idx="8">
                  <c:v>91.32</c:v>
                </c:pt>
                <c:pt idx="9">
                  <c:v>91.32</c:v>
                </c:pt>
                <c:pt idx="10">
                  <c:v>89.334999999999994</c:v>
                </c:pt>
                <c:pt idx="11">
                  <c:v>86.356999999999999</c:v>
                </c:pt>
                <c:pt idx="12">
                  <c:v>83.355999999999995</c:v>
                </c:pt>
                <c:pt idx="13">
                  <c:v>82.313999999999993</c:v>
                </c:pt>
                <c:pt idx="14">
                  <c:v>81.272000000000006</c:v>
                </c:pt>
                <c:pt idx="15">
                  <c:v>79.188000000000002</c:v>
                </c:pt>
                <c:pt idx="16">
                  <c:v>79.188000000000002</c:v>
                </c:pt>
                <c:pt idx="17">
                  <c:v>79.188000000000002</c:v>
                </c:pt>
                <c:pt idx="18">
                  <c:v>79.188000000000002</c:v>
                </c:pt>
                <c:pt idx="19">
                  <c:v>78.132999999999996</c:v>
                </c:pt>
                <c:pt idx="20">
                  <c:v>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094323060610801"/>
              <c:y val="0.9405485729714929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4989416645499955E-3"/>
              <c:y val="0.373553892569251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 w="9525"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7772263144526288"/>
          <c:y val="1.2876914220782996E-2"/>
          <c:w val="0.54156388112776221"/>
          <c:h val="0.10092103856849005"/>
        </c:manualLayout>
      </c:layout>
      <c:overlay val="1"/>
      <c:spPr>
        <a:solidFill>
          <a:schemeClr val="tx1"/>
        </a:solidFill>
        <a:ln w="12700"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250268224593387E-2"/>
          <c:y val="0.12624659110764075"/>
          <c:w val="0.86324524826363702"/>
          <c:h val="0.706324426223579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0-5 Years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96.97</c:v>
                </c:pt>
                <c:pt idx="6">
                  <c:v>89.394000000000005</c:v>
                </c:pt>
                <c:pt idx="7">
                  <c:v>87.879000000000005</c:v>
                </c:pt>
                <c:pt idx="8">
                  <c:v>83.254000000000005</c:v>
                </c:pt>
                <c:pt idx="9">
                  <c:v>78.540999999999997</c:v>
                </c:pt>
                <c:pt idx="10">
                  <c:v>78.540999999999997</c:v>
                </c:pt>
                <c:pt idx="11">
                  <c:v>75.399000000000001</c:v>
                </c:pt>
                <c:pt idx="12">
                  <c:v>75.399000000000001</c:v>
                </c:pt>
                <c:pt idx="13">
                  <c:v>73.795000000000002</c:v>
                </c:pt>
                <c:pt idx="14">
                  <c:v>72.155000000000001</c:v>
                </c:pt>
                <c:pt idx="15">
                  <c:v>68.876000000000005</c:v>
                </c:pt>
                <c:pt idx="16">
                  <c:v>68.876000000000005</c:v>
                </c:pt>
                <c:pt idx="17">
                  <c:v>68.876000000000005</c:v>
                </c:pt>
                <c:pt idx="18">
                  <c:v>68.876000000000005</c:v>
                </c:pt>
                <c:pt idx="19">
                  <c:v>67.108999999999995</c:v>
                </c:pt>
                <c:pt idx="20">
                  <c:v>65.245000000000005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6-10 Years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96.552000000000007</c:v>
                </c:pt>
                <c:pt idx="6">
                  <c:v>92.975999999999999</c:v>
                </c:pt>
                <c:pt idx="7">
                  <c:v>89.4</c:v>
                </c:pt>
                <c:pt idx="8">
                  <c:v>81.95</c:v>
                </c:pt>
                <c:pt idx="9">
                  <c:v>81.95</c:v>
                </c:pt>
                <c:pt idx="10">
                  <c:v>81.95</c:v>
                </c:pt>
                <c:pt idx="11">
                  <c:v>81.95</c:v>
                </c:pt>
                <c:pt idx="12">
                  <c:v>70.775000000000006</c:v>
                </c:pt>
                <c:pt idx="13">
                  <c:v>70.775000000000006</c:v>
                </c:pt>
                <c:pt idx="14">
                  <c:v>70.775000000000006</c:v>
                </c:pt>
                <c:pt idx="15">
                  <c:v>70.775000000000006</c:v>
                </c:pt>
                <c:pt idx="16">
                  <c:v>67.05</c:v>
                </c:pt>
                <c:pt idx="17">
                  <c:v>67.05</c:v>
                </c:pt>
                <c:pt idx="18">
                  <c:v>67.05</c:v>
                </c:pt>
                <c:pt idx="19">
                  <c:v>67.05</c:v>
                </c:pt>
                <c:pt idx="20">
                  <c:v>67.05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11-17 Years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98.165000000000006</c:v>
                </c:pt>
                <c:pt idx="7">
                  <c:v>96.322000000000003</c:v>
                </c:pt>
                <c:pt idx="8">
                  <c:v>96.322000000000003</c:v>
                </c:pt>
                <c:pt idx="9">
                  <c:v>95.394999999999996</c:v>
                </c:pt>
                <c:pt idx="10">
                  <c:v>90.763999999999996</c:v>
                </c:pt>
                <c:pt idx="11">
                  <c:v>87.986000000000004</c:v>
                </c:pt>
                <c:pt idx="12">
                  <c:v>86.123999999999995</c:v>
                </c:pt>
                <c:pt idx="13">
                  <c:v>85.167000000000002</c:v>
                </c:pt>
                <c:pt idx="14">
                  <c:v>82.296000000000006</c:v>
                </c:pt>
                <c:pt idx="15">
                  <c:v>82.296000000000006</c:v>
                </c:pt>
                <c:pt idx="16">
                  <c:v>82.296000000000006</c:v>
                </c:pt>
                <c:pt idx="17">
                  <c:v>81.338999999999999</c:v>
                </c:pt>
                <c:pt idx="18">
                  <c:v>81.338999999999999</c:v>
                </c:pt>
                <c:pt idx="19">
                  <c:v>79.424999999999997</c:v>
                </c:pt>
                <c:pt idx="20">
                  <c:v>78.432000000000002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406824526524756"/>
              <c:y val="0.8771312007414405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4887394196255479E-2"/>
              <c:y val="0.356060024333418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7625863369392617"/>
          <c:y val="2.0363960813539344E-2"/>
          <c:w val="0.57387834564990903"/>
          <c:h val="8.1249709372606504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36177553277528E-2"/>
          <c:y val="0.11058389922065859"/>
          <c:w val="0.90145388666039383"/>
          <c:h val="0.7586402530834996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PVD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98.534000000000006</c:v>
                </c:pt>
                <c:pt idx="6">
                  <c:v>94.6</c:v>
                </c:pt>
                <c:pt idx="7">
                  <c:v>92.623999999999995</c:v>
                </c:pt>
                <c:pt idx="8">
                  <c:v>90.12</c:v>
                </c:pt>
                <c:pt idx="9">
                  <c:v>88.106999999999999</c:v>
                </c:pt>
                <c:pt idx="10">
                  <c:v>85.588999999999999</c:v>
                </c:pt>
                <c:pt idx="11">
                  <c:v>83.072000000000003</c:v>
                </c:pt>
                <c:pt idx="12">
                  <c:v>80.545000000000002</c:v>
                </c:pt>
                <c:pt idx="13">
                  <c:v>79.509</c:v>
                </c:pt>
                <c:pt idx="14">
                  <c:v>77.430999999999997</c:v>
                </c:pt>
                <c:pt idx="15">
                  <c:v>76.391000000000005</c:v>
                </c:pt>
                <c:pt idx="16">
                  <c:v>75.867999999999995</c:v>
                </c:pt>
                <c:pt idx="17">
                  <c:v>75.340999999999994</c:v>
                </c:pt>
                <c:pt idx="18">
                  <c:v>75.340999999999994</c:v>
                </c:pt>
                <c:pt idx="19">
                  <c:v>73.727000000000004</c:v>
                </c:pt>
                <c:pt idx="20">
                  <c:v>72.620999999999995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53-4CEA-9F6D-FE29E90B38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CF</c:v>
                </c:pt>
              </c:strCache>
            </c:strRef>
          </c:tx>
          <c:spPr>
            <a:ln w="38100">
              <a:solidFill>
                <a:srgbClr val="14A114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97.32</c:v>
                </c:pt>
                <c:pt idx="6">
                  <c:v>93.334000000000003</c:v>
                </c:pt>
                <c:pt idx="7">
                  <c:v>91.043000000000006</c:v>
                </c:pt>
                <c:pt idx="8">
                  <c:v>87.74</c:v>
                </c:pt>
                <c:pt idx="9">
                  <c:v>86.001999999999995</c:v>
                </c:pt>
                <c:pt idx="10">
                  <c:v>82.477000000000004</c:v>
                </c:pt>
                <c:pt idx="11">
                  <c:v>80.840999999999994</c:v>
                </c:pt>
                <c:pt idx="12">
                  <c:v>77.971999999999994</c:v>
                </c:pt>
                <c:pt idx="13">
                  <c:v>76.281000000000006</c:v>
                </c:pt>
                <c:pt idx="14">
                  <c:v>74.266000000000005</c:v>
                </c:pt>
                <c:pt idx="15">
                  <c:v>72.069999999999993</c:v>
                </c:pt>
                <c:pt idx="16">
                  <c:v>69.510000000000005</c:v>
                </c:pt>
                <c:pt idx="17">
                  <c:v>68.203000000000003</c:v>
                </c:pt>
                <c:pt idx="18">
                  <c:v>66.353999999999999</c:v>
                </c:pt>
                <c:pt idx="19">
                  <c:v>64.472999999999999</c:v>
                </c:pt>
                <c:pt idx="20">
                  <c:v>63.249000000000002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53-4CEA-9F6D-FE29E90B38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97.757999999999996</c:v>
                </c:pt>
                <c:pt idx="6">
                  <c:v>94.762</c:v>
                </c:pt>
                <c:pt idx="7">
                  <c:v>93.256</c:v>
                </c:pt>
                <c:pt idx="8">
                  <c:v>90.981999999999999</c:v>
                </c:pt>
                <c:pt idx="9">
                  <c:v>88.317999999999998</c:v>
                </c:pt>
                <c:pt idx="10">
                  <c:v>86.019000000000005</c:v>
                </c:pt>
                <c:pt idx="11">
                  <c:v>83.331000000000003</c:v>
                </c:pt>
                <c:pt idx="12">
                  <c:v>81.006</c:v>
                </c:pt>
                <c:pt idx="13">
                  <c:v>78.680000000000007</c:v>
                </c:pt>
                <c:pt idx="14">
                  <c:v>77.512</c:v>
                </c:pt>
                <c:pt idx="15">
                  <c:v>76.733000000000004</c:v>
                </c:pt>
                <c:pt idx="16">
                  <c:v>75.138000000000005</c:v>
                </c:pt>
                <c:pt idx="17">
                  <c:v>72.676000000000002</c:v>
                </c:pt>
                <c:pt idx="18">
                  <c:v>71.438000000000002</c:v>
                </c:pt>
                <c:pt idx="19">
                  <c:v>70.146000000000001</c:v>
                </c:pt>
                <c:pt idx="20">
                  <c:v>67.975999999999999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953-4CEA-9F6D-FE29E90B3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  <c:extLst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547665032436977"/>
              <c:y val="0.9156464299960708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0269400287228246E-2"/>
              <c:y val="0.427178525162762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4257968933128643"/>
          <c:y val="7.037929353532325E-3"/>
          <c:w val="0.56619216230046709"/>
          <c:h val="8.0252477760727331E-2"/>
        </c:manualLayout>
      </c:layout>
      <c:overlay val="1"/>
      <c:spPr>
        <a:solidFill>
          <a:schemeClr val="tx1"/>
        </a:solidFill>
        <a:ln w="12700"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05668315404034"/>
          <c:y val="0.12018617519656127"/>
          <c:w val="0.86896431942904306"/>
          <c:h val="0.76925204339071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IPAH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99.254000000000005</c:v>
                </c:pt>
                <c:pt idx="6">
                  <c:v>95.504999999999995</c:v>
                </c:pt>
                <c:pt idx="7">
                  <c:v>93.995000000000005</c:v>
                </c:pt>
                <c:pt idx="8">
                  <c:v>91.703000000000003</c:v>
                </c:pt>
                <c:pt idx="9">
                  <c:v>90.174000000000007</c:v>
                </c:pt>
                <c:pt idx="10">
                  <c:v>87.117000000000004</c:v>
                </c:pt>
                <c:pt idx="11">
                  <c:v>84.061000000000007</c:v>
                </c:pt>
                <c:pt idx="12">
                  <c:v>82.525000000000006</c:v>
                </c:pt>
                <c:pt idx="13">
                  <c:v>81.731999999999999</c:v>
                </c:pt>
                <c:pt idx="14">
                  <c:v>79.350999999999999</c:v>
                </c:pt>
                <c:pt idx="15">
                  <c:v>79.350999999999999</c:v>
                </c:pt>
                <c:pt idx="16">
                  <c:v>79.350999999999999</c:v>
                </c:pt>
                <c:pt idx="17">
                  <c:v>78.540999999999997</c:v>
                </c:pt>
                <c:pt idx="18">
                  <c:v>78.540999999999997</c:v>
                </c:pt>
                <c:pt idx="19">
                  <c:v>77.715000000000003</c:v>
                </c:pt>
                <c:pt idx="20">
                  <c:v>76.840999999999994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53-4CEA-9F6D-FE29E90B38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PH-not IPAH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97.183000000000007</c:v>
                </c:pt>
                <c:pt idx="6">
                  <c:v>92.896000000000001</c:v>
                </c:pt>
                <c:pt idx="7">
                  <c:v>90.037000000000006</c:v>
                </c:pt>
                <c:pt idx="8">
                  <c:v>87.132999999999996</c:v>
                </c:pt>
                <c:pt idx="9">
                  <c:v>84.179000000000002</c:v>
                </c:pt>
                <c:pt idx="10">
                  <c:v>82.701999999999998</c:v>
                </c:pt>
                <c:pt idx="11">
                  <c:v>81.225999999999999</c:v>
                </c:pt>
                <c:pt idx="12">
                  <c:v>76.766999999999996</c:v>
                </c:pt>
                <c:pt idx="13">
                  <c:v>75.260999999999996</c:v>
                </c:pt>
                <c:pt idx="14">
                  <c:v>73.756</c:v>
                </c:pt>
                <c:pt idx="15">
                  <c:v>70.745999999999995</c:v>
                </c:pt>
                <c:pt idx="16">
                  <c:v>69.239999999999995</c:v>
                </c:pt>
                <c:pt idx="17">
                  <c:v>69.239999999999995</c:v>
                </c:pt>
                <c:pt idx="18">
                  <c:v>69.239999999999995</c:v>
                </c:pt>
                <c:pt idx="19">
                  <c:v>66.195999999999998</c:v>
                </c:pt>
                <c:pt idx="20">
                  <c:v>64.656000000000006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53-4CEA-9F6D-FE29E90B38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CF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97.32</c:v>
                </c:pt>
                <c:pt idx="6">
                  <c:v>93.334000000000003</c:v>
                </c:pt>
                <c:pt idx="7">
                  <c:v>91.043000000000006</c:v>
                </c:pt>
                <c:pt idx="8">
                  <c:v>87.74</c:v>
                </c:pt>
                <c:pt idx="9">
                  <c:v>86.001999999999995</c:v>
                </c:pt>
                <c:pt idx="10">
                  <c:v>82.477000000000004</c:v>
                </c:pt>
                <c:pt idx="11">
                  <c:v>80.840999999999994</c:v>
                </c:pt>
                <c:pt idx="12">
                  <c:v>77.971999999999994</c:v>
                </c:pt>
                <c:pt idx="13">
                  <c:v>76.281000000000006</c:v>
                </c:pt>
                <c:pt idx="14">
                  <c:v>74.266000000000005</c:v>
                </c:pt>
                <c:pt idx="15">
                  <c:v>72.069999999999993</c:v>
                </c:pt>
                <c:pt idx="16">
                  <c:v>69.510000000000005</c:v>
                </c:pt>
                <c:pt idx="17">
                  <c:v>68.203000000000003</c:v>
                </c:pt>
                <c:pt idx="18">
                  <c:v>66.353999999999999</c:v>
                </c:pt>
                <c:pt idx="19">
                  <c:v>64.472999999999999</c:v>
                </c:pt>
                <c:pt idx="20">
                  <c:v>63.249000000000002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953-4CEA-9F6D-FE29E90B38C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97.757999999999996</c:v>
                </c:pt>
                <c:pt idx="6">
                  <c:v>94.762</c:v>
                </c:pt>
                <c:pt idx="7">
                  <c:v>93.256</c:v>
                </c:pt>
                <c:pt idx="8">
                  <c:v>90.981999999999999</c:v>
                </c:pt>
                <c:pt idx="9">
                  <c:v>88.317999999999998</c:v>
                </c:pt>
                <c:pt idx="10">
                  <c:v>86.019000000000005</c:v>
                </c:pt>
                <c:pt idx="11">
                  <c:v>83.331000000000003</c:v>
                </c:pt>
                <c:pt idx="12">
                  <c:v>81.006</c:v>
                </c:pt>
                <c:pt idx="13">
                  <c:v>78.680000000000007</c:v>
                </c:pt>
                <c:pt idx="14">
                  <c:v>77.512</c:v>
                </c:pt>
                <c:pt idx="15">
                  <c:v>76.733000000000004</c:v>
                </c:pt>
                <c:pt idx="16">
                  <c:v>75.138000000000005</c:v>
                </c:pt>
                <c:pt idx="17">
                  <c:v>72.676000000000002</c:v>
                </c:pt>
                <c:pt idx="18">
                  <c:v>71.438000000000002</c:v>
                </c:pt>
                <c:pt idx="19">
                  <c:v>70.146000000000001</c:v>
                </c:pt>
                <c:pt idx="20">
                  <c:v>67.975999999999999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953-4CEA-9F6D-FE29E90B3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446361496920655"/>
              <c:y val="0.9169464871561731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1316303730465166E-2"/>
              <c:y val="0.421696732383645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793899628292763"/>
          <c:y val="1.1485820167146719E-2"/>
          <c:w val="0.733848070899074"/>
          <c:h val="8.0313376585133628E-2"/>
        </c:manualLayout>
      </c:layout>
      <c:overlay val="1"/>
      <c:spPr>
        <a:solidFill>
          <a:schemeClr val="tx1"/>
        </a:solidFill>
        <a:ln w="12700"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2370167596237965E-2"/>
          <c:y val="0.11079435777734245"/>
          <c:w val="0.84656263670166243"/>
          <c:h val="0.75771494753550073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Overall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Sheet1!$E$2:$E$28</c:f>
              <c:numCache>
                <c:formatCode>General</c:formatCode>
                <c:ptCount val="27"/>
                <c:pt idx="0">
                  <c:v>12</c:v>
                </c:pt>
                <c:pt idx="1">
                  <c:v>9</c:v>
                </c:pt>
                <c:pt idx="2">
                  <c:v>12.5</c:v>
                </c:pt>
                <c:pt idx="3">
                  <c:v>12</c:v>
                </c:pt>
                <c:pt idx="4">
                  <c:v>8</c:v>
                </c:pt>
                <c:pt idx="5">
                  <c:v>10</c:v>
                </c:pt>
                <c:pt idx="6">
                  <c:v>6</c:v>
                </c:pt>
                <c:pt idx="7">
                  <c:v>9</c:v>
                </c:pt>
                <c:pt idx="8">
                  <c:v>11</c:v>
                </c:pt>
                <c:pt idx="9">
                  <c:v>12</c:v>
                </c:pt>
                <c:pt idx="10">
                  <c:v>14</c:v>
                </c:pt>
                <c:pt idx="11">
                  <c:v>13</c:v>
                </c:pt>
                <c:pt idx="12">
                  <c:v>13</c:v>
                </c:pt>
                <c:pt idx="13">
                  <c:v>13</c:v>
                </c:pt>
                <c:pt idx="14">
                  <c:v>12</c:v>
                </c:pt>
                <c:pt idx="15">
                  <c:v>12.5</c:v>
                </c:pt>
                <c:pt idx="16">
                  <c:v>11.5</c:v>
                </c:pt>
                <c:pt idx="17">
                  <c:v>13</c:v>
                </c:pt>
                <c:pt idx="18">
                  <c:v>14</c:v>
                </c:pt>
                <c:pt idx="19">
                  <c:v>10</c:v>
                </c:pt>
                <c:pt idx="20">
                  <c:v>15</c:v>
                </c:pt>
                <c:pt idx="21">
                  <c:v>11</c:v>
                </c:pt>
                <c:pt idx="22">
                  <c:v>13</c:v>
                </c:pt>
                <c:pt idx="23">
                  <c:v>11.5</c:v>
                </c:pt>
                <c:pt idx="24">
                  <c:v>6.5</c:v>
                </c:pt>
                <c:pt idx="25">
                  <c:v>15</c:v>
                </c:pt>
                <c:pt idx="26">
                  <c:v>11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  <c:extLst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Median Age (years)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47766096600265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94554315215102E-2"/>
          <c:y val="0.15571029872332731"/>
          <c:w val="0.86703053393580598"/>
          <c:h val="0.689225116580793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&lt;90 (mL/min/1.73 m²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95</c:v>
                </c:pt>
                <c:pt idx="8">
                  <c:v>95</c:v>
                </c:pt>
                <c:pt idx="9">
                  <c:v>95</c:v>
                </c:pt>
                <c:pt idx="10">
                  <c:v>90</c:v>
                </c:pt>
                <c:pt idx="11">
                  <c:v>85</c:v>
                </c:pt>
                <c:pt idx="12">
                  <c:v>79.686999999999998</c:v>
                </c:pt>
                <c:pt idx="13">
                  <c:v>79.686999999999998</c:v>
                </c:pt>
                <c:pt idx="14">
                  <c:v>79.686999999999998</c:v>
                </c:pt>
                <c:pt idx="15">
                  <c:v>79.686999999999998</c:v>
                </c:pt>
                <c:pt idx="16">
                  <c:v>79.686999999999998</c:v>
                </c:pt>
                <c:pt idx="17">
                  <c:v>79.686999999999998</c:v>
                </c:pt>
                <c:pt idx="18">
                  <c:v>79.686999999999998</c:v>
                </c:pt>
                <c:pt idx="19">
                  <c:v>69.063000000000002</c:v>
                </c:pt>
                <c:pt idx="20">
                  <c:v>69.063000000000002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53-4CEA-9F6D-FE29E90B38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≥90 (mL/min/1.73 m²</c:v>
                </c:pt>
              </c:strCache>
            </c:strRef>
          </c:tx>
          <c:spPr>
            <a:ln w="38100">
              <a:solidFill>
                <a:srgbClr val="14A114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96.552000000000007</c:v>
                </c:pt>
                <c:pt idx="7">
                  <c:v>96.552000000000007</c:v>
                </c:pt>
                <c:pt idx="8">
                  <c:v>96.552000000000007</c:v>
                </c:pt>
                <c:pt idx="9">
                  <c:v>93.102999999999994</c:v>
                </c:pt>
                <c:pt idx="10">
                  <c:v>82.759</c:v>
                </c:pt>
                <c:pt idx="11">
                  <c:v>79.31</c:v>
                </c:pt>
                <c:pt idx="12">
                  <c:v>72.414000000000001</c:v>
                </c:pt>
                <c:pt idx="13">
                  <c:v>72.414000000000001</c:v>
                </c:pt>
                <c:pt idx="14">
                  <c:v>68.965999999999994</c:v>
                </c:pt>
                <c:pt idx="15">
                  <c:v>68.965999999999994</c:v>
                </c:pt>
                <c:pt idx="16">
                  <c:v>68.965999999999994</c:v>
                </c:pt>
                <c:pt idx="17">
                  <c:v>65.516999999999996</c:v>
                </c:pt>
                <c:pt idx="18">
                  <c:v>65.516999999999996</c:v>
                </c:pt>
                <c:pt idx="19">
                  <c:v>65.516999999999996</c:v>
                </c:pt>
                <c:pt idx="20">
                  <c:v>65.516999999999996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53-4CEA-9F6D-FE29E90B3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1871102745719988"/>
              <c:y val="0.8937333503485459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7710175577322711E-2"/>
              <c:y val="0.387877558263810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939937540561654"/>
          <c:y val="5.9562217188555144E-2"/>
          <c:w val="0.4575359396589227"/>
          <c:h val="7.4597749738125232E-2"/>
        </c:manualLayout>
      </c:layout>
      <c:overlay val="1"/>
      <c:spPr>
        <a:solidFill>
          <a:schemeClr val="tx1"/>
        </a:solidFill>
        <a:ln w="12700"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0705161177259"/>
          <c:y val="0.13882807098409772"/>
          <c:w val="0.83242967503639376"/>
          <c:h val="0.768181956541590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Lung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96.718999999999994</c:v>
                </c:pt>
                <c:pt idx="7">
                  <c:v>96.061000000000007</c:v>
                </c:pt>
                <c:pt idx="8">
                  <c:v>94.046000000000006</c:v>
                </c:pt>
                <c:pt idx="9">
                  <c:v>92.016000000000005</c:v>
                </c:pt>
                <c:pt idx="10">
                  <c:v>88.632999999999996</c:v>
                </c:pt>
                <c:pt idx="11">
                  <c:v>85.927000000000007</c:v>
                </c:pt>
                <c:pt idx="12">
                  <c:v>83.885999999999996</c:v>
                </c:pt>
                <c:pt idx="13">
                  <c:v>82.481999999999999</c:v>
                </c:pt>
                <c:pt idx="14">
                  <c:v>80.367000000000004</c:v>
                </c:pt>
                <c:pt idx="15">
                  <c:v>78.956999999999994</c:v>
                </c:pt>
                <c:pt idx="16">
                  <c:v>78.245999999999995</c:v>
                </c:pt>
                <c:pt idx="17">
                  <c:v>77.528000000000006</c:v>
                </c:pt>
                <c:pt idx="18">
                  <c:v>77.528000000000006</c:v>
                </c:pt>
                <c:pt idx="19">
                  <c:v>76.058000000000007</c:v>
                </c:pt>
                <c:pt idx="20">
                  <c:v>75.281999999999996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53-4CEA-9F6D-FE29E90B38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Heart-Lung</c:v>
                </c:pt>
              </c:strCache>
            </c:strRef>
          </c:tx>
          <c:spPr>
            <a:ln w="38100">
              <a:solidFill>
                <a:srgbClr val="14A114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94.117999999999995</c:v>
                </c:pt>
                <c:pt idx="6">
                  <c:v>88.234999999999999</c:v>
                </c:pt>
                <c:pt idx="7">
                  <c:v>82.352999999999994</c:v>
                </c:pt>
                <c:pt idx="8">
                  <c:v>78.430999999999997</c:v>
                </c:pt>
                <c:pt idx="9">
                  <c:v>76.471000000000004</c:v>
                </c:pt>
                <c:pt idx="10">
                  <c:v>76.471000000000004</c:v>
                </c:pt>
                <c:pt idx="11">
                  <c:v>74.510000000000005</c:v>
                </c:pt>
                <c:pt idx="12">
                  <c:v>70.587999999999994</c:v>
                </c:pt>
                <c:pt idx="13">
                  <c:v>70.587999999999994</c:v>
                </c:pt>
                <c:pt idx="14">
                  <c:v>68.626999999999995</c:v>
                </c:pt>
                <c:pt idx="15">
                  <c:v>68.626999999999995</c:v>
                </c:pt>
                <c:pt idx="16">
                  <c:v>68.626999999999995</c:v>
                </c:pt>
                <c:pt idx="17">
                  <c:v>68.626999999999995</c:v>
                </c:pt>
                <c:pt idx="18">
                  <c:v>68.626999999999995</c:v>
                </c:pt>
                <c:pt idx="19">
                  <c:v>66.667000000000002</c:v>
                </c:pt>
                <c:pt idx="20">
                  <c:v>64.706000000000003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53-4CEA-9F6D-FE29E90B3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751663193091945"/>
              <c:y val="0.9438542631479007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5.3151983591596397E-2"/>
              <c:y val="0.422798524715865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9908211565902021"/>
          <c:y val="4.1726095483264988E-2"/>
          <c:w val="0.44634154413264227"/>
          <c:h val="7.3441334336375799E-2"/>
        </c:manualLayout>
      </c:layout>
      <c:overlay val="1"/>
      <c:spPr>
        <a:solidFill>
          <a:schemeClr val="tx1"/>
        </a:solidFill>
        <a:ln w="12700"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98218854718646E-2"/>
          <c:y val="0.11732540426643988"/>
          <c:w val="0.86959639479027384"/>
          <c:h val="0.767001298134708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1996-2004  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98.81</c:v>
                </c:pt>
                <c:pt idx="2">
                  <c:v>96.399000000000001</c:v>
                </c:pt>
                <c:pt idx="3">
                  <c:v>90.375</c:v>
                </c:pt>
                <c:pt idx="4">
                  <c:v>87.828999999999994</c:v>
                </c:pt>
                <c:pt idx="5">
                  <c:v>87.828999999999994</c:v>
                </c:pt>
                <c:pt idx="6">
                  <c:v>83.509</c:v>
                </c:pt>
                <c:pt idx="7">
                  <c:v>76.31</c:v>
                </c:pt>
                <c:pt idx="8">
                  <c:v>74.843000000000004</c:v>
                </c:pt>
                <c:pt idx="9">
                  <c:v>74.843000000000004</c:v>
                </c:pt>
                <c:pt idx="10">
                  <c:v>67.046999999999997</c:v>
                </c:pt>
                <c:pt idx="11">
                  <c:v>59.250999999999998</c:v>
                </c:pt>
                <c:pt idx="12">
                  <c:v>59.250999999999998</c:v>
                </c:pt>
                <c:pt idx="13">
                  <c:v>59.250999999999998</c:v>
                </c:pt>
                <c:pt idx="14">
                  <c:v>57.649000000000001</c:v>
                </c:pt>
                <c:pt idx="15">
                  <c:v>54.445999999999998</c:v>
                </c:pt>
                <c:pt idx="16">
                  <c:v>54.445999999999998</c:v>
                </c:pt>
                <c:pt idx="17">
                  <c:v>54.445999999999998</c:v>
                </c:pt>
                <c:pt idx="18">
                  <c:v>52.631999999999998</c:v>
                </c:pt>
                <c:pt idx="19">
                  <c:v>48.872</c:v>
                </c:pt>
                <c:pt idx="20">
                  <c:v>48.872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CB-4863-80E2-95C97711BC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2005-2013 </c:v>
                </c:pt>
              </c:strCache>
            </c:strRef>
          </c:tx>
          <c:spPr>
            <a:ln w="38100">
              <a:solidFill>
                <a:srgbClr val="14A114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95</c:v>
                </c:pt>
                <c:pt idx="3">
                  <c:v>89.938999999999993</c:v>
                </c:pt>
                <c:pt idx="4">
                  <c:v>89.938999999999993</c:v>
                </c:pt>
                <c:pt idx="5">
                  <c:v>86.111999999999995</c:v>
                </c:pt>
                <c:pt idx="6">
                  <c:v>82.284999999999997</c:v>
                </c:pt>
                <c:pt idx="7">
                  <c:v>80.370999999999995</c:v>
                </c:pt>
                <c:pt idx="8">
                  <c:v>80.370999999999995</c:v>
                </c:pt>
                <c:pt idx="9">
                  <c:v>80.370999999999995</c:v>
                </c:pt>
                <c:pt idx="10">
                  <c:v>68.007000000000005</c:v>
                </c:pt>
                <c:pt idx="11">
                  <c:v>63.884999999999998</c:v>
                </c:pt>
                <c:pt idx="12">
                  <c:v>63.884999999999998</c:v>
                </c:pt>
                <c:pt idx="13">
                  <c:v>61.603000000000002</c:v>
                </c:pt>
                <c:pt idx="14">
                  <c:v>61.603000000000002</c:v>
                </c:pt>
                <c:pt idx="15">
                  <c:v>61.603000000000002</c:v>
                </c:pt>
                <c:pt idx="16">
                  <c:v>61.603000000000002</c:v>
                </c:pt>
                <c:pt idx="17">
                  <c:v>61.603000000000002</c:v>
                </c:pt>
                <c:pt idx="18">
                  <c:v>54.210999999999999</c:v>
                </c:pt>
                <c:pt idx="19">
                  <c:v>54.210999999999999</c:v>
                </c:pt>
                <c:pt idx="20">
                  <c:v>54.210999999999999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CB-4863-80E2-95C97711B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604576"/>
        <c:axId val="693604968"/>
      </c:scatterChart>
      <c:valAx>
        <c:axId val="693604576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Years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775128344805962"/>
              <c:y val="0.9280203317363681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93604968"/>
        <c:crosses val="autoZero"/>
        <c:crossBetween val="midCat"/>
        <c:majorUnit val="1"/>
      </c:valAx>
      <c:valAx>
        <c:axId val="6936049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BOS /CLAD (%) 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5805972366661716E-3"/>
              <c:y val="0.282565999202984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93604576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4726860793344227"/>
          <c:y val="2.9191196341494047E-2"/>
          <c:w val="0.58548548176760928"/>
          <c:h val="8.09149257701028E-2"/>
        </c:manualLayout>
      </c:layout>
      <c:overlay val="1"/>
      <c:spPr>
        <a:solidFill>
          <a:schemeClr val="tx1"/>
        </a:solidFill>
        <a:ln w="12700">
          <a:solidFill>
            <a:schemeClr val="bg2"/>
          </a:solidFill>
        </a:ln>
      </c:spPr>
      <c:txPr>
        <a:bodyPr/>
        <a:lstStyle/>
        <a:p>
          <a:pPr>
            <a:defRPr sz="18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89434089660843E-2"/>
          <c:y val="0.13718180830073975"/>
          <c:w val="0.88289000078941582"/>
          <c:h val="0.7158261018232271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0-5 Years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94.736999999999995</c:v>
                </c:pt>
                <c:pt idx="3">
                  <c:v>87.718999999999994</c:v>
                </c:pt>
                <c:pt idx="4">
                  <c:v>87.718999999999994</c:v>
                </c:pt>
                <c:pt idx="5">
                  <c:v>85.525999999999996</c:v>
                </c:pt>
                <c:pt idx="6">
                  <c:v>78.947000000000003</c:v>
                </c:pt>
                <c:pt idx="7">
                  <c:v>74.561000000000007</c:v>
                </c:pt>
                <c:pt idx="8">
                  <c:v>74.561000000000007</c:v>
                </c:pt>
                <c:pt idx="9">
                  <c:v>74.561000000000007</c:v>
                </c:pt>
                <c:pt idx="10">
                  <c:v>69.590999999999994</c:v>
                </c:pt>
                <c:pt idx="11">
                  <c:v>64.62</c:v>
                </c:pt>
                <c:pt idx="12">
                  <c:v>64.62</c:v>
                </c:pt>
                <c:pt idx="13">
                  <c:v>61.927</c:v>
                </c:pt>
                <c:pt idx="14">
                  <c:v>59.234999999999999</c:v>
                </c:pt>
                <c:pt idx="15">
                  <c:v>59.234999999999999</c:v>
                </c:pt>
                <c:pt idx="16">
                  <c:v>59.234999999999999</c:v>
                </c:pt>
                <c:pt idx="17">
                  <c:v>59.234999999999999</c:v>
                </c:pt>
                <c:pt idx="18">
                  <c:v>55.944000000000003</c:v>
                </c:pt>
                <c:pt idx="19">
                  <c:v>55.944000000000003</c:v>
                </c:pt>
                <c:pt idx="20">
                  <c:v>55.944000000000003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CB-4863-80E2-95C97711BC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6-10 Years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95</c:v>
                </c:pt>
                <c:pt idx="5">
                  <c:v>95</c:v>
                </c:pt>
                <c:pt idx="6">
                  <c:v>84.444000000000003</c:v>
                </c:pt>
                <c:pt idx="7">
                  <c:v>84.444000000000003</c:v>
                </c:pt>
                <c:pt idx="8">
                  <c:v>84.444000000000003</c:v>
                </c:pt>
                <c:pt idx="9">
                  <c:v>84.444000000000003</c:v>
                </c:pt>
                <c:pt idx="10">
                  <c:v>66.349000000000004</c:v>
                </c:pt>
                <c:pt idx="11">
                  <c:v>60.317</c:v>
                </c:pt>
                <c:pt idx="12">
                  <c:v>60.317</c:v>
                </c:pt>
                <c:pt idx="13">
                  <c:v>60.317</c:v>
                </c:pt>
                <c:pt idx="14">
                  <c:v>60.317</c:v>
                </c:pt>
                <c:pt idx="15">
                  <c:v>60.317</c:v>
                </c:pt>
                <c:pt idx="16">
                  <c:v>60.317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CB-4863-80E2-95C97711BC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11-17 Years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98.438000000000002</c:v>
                </c:pt>
                <c:pt idx="2">
                  <c:v>95.313000000000002</c:v>
                </c:pt>
                <c:pt idx="3">
                  <c:v>89.063000000000002</c:v>
                </c:pt>
                <c:pt idx="4">
                  <c:v>87.442999999999998</c:v>
                </c:pt>
                <c:pt idx="5">
                  <c:v>85.694000000000003</c:v>
                </c:pt>
                <c:pt idx="6">
                  <c:v>85.694000000000003</c:v>
                </c:pt>
                <c:pt idx="7">
                  <c:v>78.698999999999998</c:v>
                </c:pt>
                <c:pt idx="8">
                  <c:v>76.91</c:v>
                </c:pt>
                <c:pt idx="9">
                  <c:v>76.91</c:v>
                </c:pt>
                <c:pt idx="10">
                  <c:v>66.179000000000002</c:v>
                </c:pt>
                <c:pt idx="11">
                  <c:v>59.024000000000001</c:v>
                </c:pt>
                <c:pt idx="12">
                  <c:v>59.024000000000001</c:v>
                </c:pt>
                <c:pt idx="13">
                  <c:v>59.024000000000001</c:v>
                </c:pt>
                <c:pt idx="14">
                  <c:v>59.024000000000001</c:v>
                </c:pt>
                <c:pt idx="15">
                  <c:v>55.216000000000001</c:v>
                </c:pt>
                <c:pt idx="16">
                  <c:v>55.216000000000001</c:v>
                </c:pt>
                <c:pt idx="17">
                  <c:v>55.216000000000001</c:v>
                </c:pt>
                <c:pt idx="18">
                  <c:v>49.3</c:v>
                </c:pt>
                <c:pt idx="19">
                  <c:v>45.356000000000002</c:v>
                </c:pt>
                <c:pt idx="20">
                  <c:v>45.356000000000002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1C-4B01-9D69-31612C1EB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604576"/>
        <c:axId val="693604968"/>
      </c:scatterChart>
      <c:valAx>
        <c:axId val="693604576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93604968"/>
        <c:crosses val="autoZero"/>
        <c:crossBetween val="midCat"/>
        <c:majorUnit val="1"/>
      </c:valAx>
      <c:valAx>
        <c:axId val="6936049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BOS/CLAD (%) 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4349983287899933E-2"/>
              <c:y val="0.251590592165344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93604576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5848235655727381"/>
          <c:y val="3.7770363730769724E-2"/>
          <c:w val="0.50510214536335796"/>
          <c:h val="7.1012913293642704E-2"/>
        </c:manualLayout>
      </c:layout>
      <c:overlay val="1"/>
      <c:spPr>
        <a:noFill/>
        <a:ln w="12700">
          <a:solidFill>
            <a:schemeClr val="bg2"/>
          </a:solidFill>
        </a:ln>
      </c:spPr>
      <c:txPr>
        <a:bodyPr/>
        <a:lstStyle/>
        <a:p>
          <a:pPr>
            <a:defRPr sz="18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3.1377663756888898</c:v>
                </c:pt>
                <c:pt idx="1">
                  <c:v>2.4321633494341701</c:v>
                </c:pt>
                <c:pt idx="2">
                  <c:v>1.8852323118008101</c:v>
                </c:pt>
                <c:pt idx="3">
                  <c:v>1.46169589949137</c:v>
                </c:pt>
                <c:pt idx="4">
                  <c:v>1.1519656729188801</c:v>
                </c:pt>
                <c:pt idx="5">
                  <c:v>0.95992097043436297</c:v>
                </c:pt>
                <c:pt idx="6">
                  <c:v>0.85571428272469996</c:v>
                </c:pt>
                <c:pt idx="7">
                  <c:v>0.79146543131105696</c:v>
                </c:pt>
                <c:pt idx="8">
                  <c:v>0.73739607676669205</c:v>
                </c:pt>
                <c:pt idx="9">
                  <c:v>0.68702330492598995</c:v>
                </c:pt>
                <c:pt idx="10">
                  <c:v>0.640091582234942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54-4417-A762-78F34EECFEEC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1.2547335030729501</c:v>
                </c:pt>
                <c:pt idx="1">
                  <c:v>1.2038755576096001</c:v>
                </c:pt>
                <c:pt idx="2">
                  <c:v>1.1545653097847299</c:v>
                </c:pt>
                <c:pt idx="3">
                  <c:v>1.10554508990902</c:v>
                </c:pt>
                <c:pt idx="4">
                  <c:v>1.0477039797072101</c:v>
                </c:pt>
                <c:pt idx="5">
                  <c:v>0.93341788930967395</c:v>
                </c:pt>
                <c:pt idx="6">
                  <c:v>0.73826575488541102</c:v>
                </c:pt>
                <c:pt idx="7">
                  <c:v>0.58178459804859195</c:v>
                </c:pt>
                <c:pt idx="8">
                  <c:v>0.45513163539189799</c:v>
                </c:pt>
                <c:pt idx="9">
                  <c:v>0.35534307539222898</c:v>
                </c:pt>
                <c:pt idx="10">
                  <c:v>0.27723105221993399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54-4417-A762-78F34EECFEEC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7.84674817743457</c:v>
                </c:pt>
                <c:pt idx="1">
                  <c:v>4.9136461995095404</c:v>
                </c:pt>
                <c:pt idx="2">
                  <c:v>3.0783021448310399</c:v>
                </c:pt>
                <c:pt idx="3">
                  <c:v>1.9325805180553099</c:v>
                </c:pt>
                <c:pt idx="4">
                  <c:v>1.26660291197358</c:v>
                </c:pt>
                <c:pt idx="5">
                  <c:v>0.98717656907253304</c:v>
                </c:pt>
                <c:pt idx="6">
                  <c:v>0.99184735146316405</c:v>
                </c:pt>
                <c:pt idx="7">
                  <c:v>1.07671727828738</c:v>
                </c:pt>
                <c:pt idx="8">
                  <c:v>1.19471583987499</c:v>
                </c:pt>
                <c:pt idx="9">
                  <c:v>1.3282966636972799</c:v>
                </c:pt>
                <c:pt idx="10">
                  <c:v>1.4778908436382301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054-4417-A762-78F34EECF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20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eGFR (mL/min/1.73 m²)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6076214157440845"/>
              <c:y val="0.8905755808097544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20"/>
      </c:valAx>
      <c:valAx>
        <c:axId val="554660672"/>
        <c:scaling>
          <c:orientation val="minMax"/>
          <c:max val="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3908294357942099E-2"/>
              <c:y val="9.440201504393398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0"/>
        <c:crossBetween val="midCat"/>
        <c:majorUnit val="1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1754867615772"/>
          <c:y val="9.1107500958104048E-2"/>
          <c:w val="0.8372524957435441"/>
          <c:h val="0.80466778727485444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Overall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Sheet1!$E$2:$E$27</c:f>
              <c:numCache>
                <c:formatCode>General</c:formatCode>
                <c:ptCount val="26"/>
                <c:pt idx="0">
                  <c:v>19.834700000000002</c:v>
                </c:pt>
                <c:pt idx="1">
                  <c:v>19.6311</c:v>
                </c:pt>
                <c:pt idx="2">
                  <c:v>20.519100000000002</c:v>
                </c:pt>
                <c:pt idx="3">
                  <c:v>18.9984</c:v>
                </c:pt>
                <c:pt idx="4">
                  <c:v>18.131399999999999</c:v>
                </c:pt>
                <c:pt idx="5">
                  <c:v>18.9316</c:v>
                </c:pt>
                <c:pt idx="6">
                  <c:v>20.202000000000002</c:v>
                </c:pt>
                <c:pt idx="7">
                  <c:v>25.0489</c:v>
                </c:pt>
                <c:pt idx="8">
                  <c:v>18.517800000000001</c:v>
                </c:pt>
                <c:pt idx="9">
                  <c:v>18.730499999999999</c:v>
                </c:pt>
                <c:pt idx="10">
                  <c:v>17.7273</c:v>
                </c:pt>
                <c:pt idx="11">
                  <c:v>21.930800000000001</c:v>
                </c:pt>
                <c:pt idx="12">
                  <c:v>20.0654</c:v>
                </c:pt>
                <c:pt idx="13">
                  <c:v>20.284800000000001</c:v>
                </c:pt>
                <c:pt idx="14">
                  <c:v>20.703099999999999</c:v>
                </c:pt>
                <c:pt idx="15">
                  <c:v>18.376799999999999</c:v>
                </c:pt>
                <c:pt idx="16">
                  <c:v>22.537400000000002</c:v>
                </c:pt>
                <c:pt idx="17">
                  <c:v>18.378900000000002</c:v>
                </c:pt>
                <c:pt idx="18">
                  <c:v>19.289400000000001</c:v>
                </c:pt>
                <c:pt idx="19">
                  <c:v>18.066199999999998</c:v>
                </c:pt>
                <c:pt idx="20">
                  <c:v>24.716000000000001</c:v>
                </c:pt>
                <c:pt idx="21">
                  <c:v>21.383900000000001</c:v>
                </c:pt>
                <c:pt idx="22">
                  <c:v>18.674399999999999</c:v>
                </c:pt>
                <c:pt idx="23">
                  <c:v>21.434799999999999</c:v>
                </c:pt>
                <c:pt idx="24">
                  <c:v>18.6921</c:v>
                </c:pt>
                <c:pt idx="25">
                  <c:v>22.985399999999998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30"/>
          <c:min val="1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Median BMI (kg/m</a:t>
                </a:r>
                <a:r>
                  <a:rPr lang="en-US" sz="1400" baseline="30000" dirty="0" smtClean="0">
                    <a:solidFill>
                      <a:schemeClr val="bg2"/>
                    </a:solidFill>
                  </a:rPr>
                  <a:t>2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1368894298373129E-2"/>
              <c:y val="0.331125190668465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76266708383305E-2"/>
          <c:y val="0.1410092774132202"/>
          <c:w val="0.90941623834808805"/>
          <c:h val="0.706881422269343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43</c:v>
                </c:pt>
                <c:pt idx="1">
                  <c:v>23</c:v>
                </c:pt>
                <c:pt idx="2">
                  <c:v>52</c:v>
                </c:pt>
                <c:pt idx="3">
                  <c:v>0</c:v>
                </c:pt>
                <c:pt idx="4">
                  <c:v>87</c:v>
                </c:pt>
                <c:pt idx="5">
                  <c:v>65</c:v>
                </c:pt>
                <c:pt idx="6">
                  <c:v>46</c:v>
                </c:pt>
                <c:pt idx="7">
                  <c:v>0</c:v>
                </c:pt>
                <c:pt idx="8">
                  <c:v>4</c:v>
                </c:pt>
                <c:pt idx="9">
                  <c:v>7</c:v>
                </c:pt>
                <c:pt idx="1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28</c:v>
                </c:pt>
                <c:pt idx="1">
                  <c:v>24</c:v>
                </c:pt>
                <c:pt idx="2">
                  <c:v>38</c:v>
                </c:pt>
                <c:pt idx="3">
                  <c:v>0</c:v>
                </c:pt>
                <c:pt idx="4">
                  <c:v>80</c:v>
                </c:pt>
                <c:pt idx="5">
                  <c:v>38</c:v>
                </c:pt>
                <c:pt idx="6">
                  <c:v>39</c:v>
                </c:pt>
                <c:pt idx="7">
                  <c:v>0</c:v>
                </c:pt>
                <c:pt idx="8">
                  <c:v>5</c:v>
                </c:pt>
                <c:pt idx="9">
                  <c:v>5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</c:numRef>
          </c:val>
          <c:extLst>
            <c:ext xmlns:c16="http://schemas.microsoft.com/office/drawing/2014/chart" uri="{C3380CC4-5D6E-409C-BE32-E72D297353CC}">
              <c16:uniqueId val="{00000000-CD89-468B-86A0-CC4DA40FE07B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.2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</c:numRef>
          </c:val>
          <c:extLst>
            <c:ext xmlns:c16="http://schemas.microsoft.com/office/drawing/2014/chart" uri="{C3380CC4-5D6E-409C-BE32-E72D297353CC}">
              <c16:uniqueId val="{00000001-CD89-468B-86A0-CC4DA40FE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  <c:majorUnit val="0.2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25661417322834645"/>
          <c:y val="3.1559432896780343E-2"/>
          <c:w val="0.51155429246840833"/>
          <c:h val="8.7635219657803437E-2"/>
        </c:manualLayout>
      </c:layout>
      <c:overlay val="0"/>
      <c:spPr>
        <a:noFill/>
        <a:ln>
          <a:solidFill>
            <a:schemeClr val="accent4">
              <a:lumMod val="1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76266708383305E-2"/>
          <c:y val="0.1410092774132202"/>
          <c:w val="0.90941623834808805"/>
          <c:h val="0.706881422269343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Female-Female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23</c:v>
                </c:pt>
                <c:pt idx="1">
                  <c:v>12</c:v>
                </c:pt>
                <c:pt idx="2">
                  <c:v>39</c:v>
                </c:pt>
                <c:pt idx="3">
                  <c:v>0</c:v>
                </c:pt>
                <c:pt idx="4">
                  <c:v>43</c:v>
                </c:pt>
                <c:pt idx="5">
                  <c:v>32</c:v>
                </c:pt>
                <c:pt idx="6">
                  <c:v>19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Female-Male</c:v>
                </c:pt>
              </c:strCache>
            </c:strRef>
          </c:tx>
          <c:spPr>
            <a:solidFill>
              <a:srgbClr val="73AC39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8</c:v>
                </c:pt>
                <c:pt idx="1">
                  <c:v>11</c:v>
                </c:pt>
                <c:pt idx="2">
                  <c:v>27</c:v>
                </c:pt>
                <c:pt idx="3">
                  <c:v>0</c:v>
                </c:pt>
                <c:pt idx="4">
                  <c:v>28</c:v>
                </c:pt>
                <c:pt idx="5">
                  <c:v>15</c:v>
                </c:pt>
                <c:pt idx="6">
                  <c:v>19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Male-Female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20</c:v>
                </c:pt>
                <c:pt idx="1">
                  <c:v>11</c:v>
                </c:pt>
                <c:pt idx="2">
                  <c:v>13</c:v>
                </c:pt>
                <c:pt idx="3">
                  <c:v>0</c:v>
                </c:pt>
                <c:pt idx="4">
                  <c:v>44</c:v>
                </c:pt>
                <c:pt idx="5">
                  <c:v>33</c:v>
                </c:pt>
                <c:pt idx="6">
                  <c:v>27</c:v>
                </c:pt>
                <c:pt idx="7">
                  <c:v>0</c:v>
                </c:pt>
                <c:pt idx="8">
                  <c:v>2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9-468B-86A0-CC4DA40FE07B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Male-Male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20</c:v>
                </c:pt>
                <c:pt idx="1">
                  <c:v>13</c:v>
                </c:pt>
                <c:pt idx="2">
                  <c:v>11</c:v>
                </c:pt>
                <c:pt idx="3">
                  <c:v>0</c:v>
                </c:pt>
                <c:pt idx="4">
                  <c:v>52</c:v>
                </c:pt>
                <c:pt idx="5">
                  <c:v>23</c:v>
                </c:pt>
                <c:pt idx="6">
                  <c:v>20</c:v>
                </c:pt>
                <c:pt idx="7">
                  <c:v>0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89-468B-86A0-CC4DA40FE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  <c:majorUnit val="0.2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21136031009368861"/>
          <c:y val="3.8682529922148844E-2"/>
          <c:w val="0.66828718430063794"/>
          <c:h val="7.8137756957312079E-2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76266708383305E-2"/>
          <c:y val="0.1410092774132202"/>
          <c:w val="0.90941623834808805"/>
          <c:h val="0.706881422269343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155</c:v>
                </c:pt>
                <c:pt idx="1">
                  <c:v>181</c:v>
                </c:pt>
                <c:pt idx="2">
                  <c:v>202</c:v>
                </c:pt>
                <c:pt idx="3">
                  <c:v>0</c:v>
                </c:pt>
                <c:pt idx="4">
                  <c:v>202</c:v>
                </c:pt>
                <c:pt idx="5">
                  <c:v>194</c:v>
                </c:pt>
                <c:pt idx="6">
                  <c:v>188</c:v>
                </c:pt>
                <c:pt idx="7">
                  <c:v>0</c:v>
                </c:pt>
                <c:pt idx="8">
                  <c:v>10</c:v>
                </c:pt>
                <c:pt idx="9">
                  <c:v>26</c:v>
                </c:pt>
                <c:pt idx="1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AB</c:v>
                </c:pt>
              </c:strCache>
            </c:strRef>
          </c:tx>
          <c:spPr>
            <a:solidFill>
              <a:srgbClr val="73AC39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16</c:v>
                </c:pt>
                <c:pt idx="1">
                  <c:v>18</c:v>
                </c:pt>
                <c:pt idx="2">
                  <c:v>23</c:v>
                </c:pt>
                <c:pt idx="3">
                  <c:v>0</c:v>
                </c:pt>
                <c:pt idx="4">
                  <c:v>25</c:v>
                </c:pt>
                <c:pt idx="5">
                  <c:v>29</c:v>
                </c:pt>
                <c:pt idx="6">
                  <c:v>15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29</c:v>
                </c:pt>
                <c:pt idx="1">
                  <c:v>43</c:v>
                </c:pt>
                <c:pt idx="2">
                  <c:v>36</c:v>
                </c:pt>
                <c:pt idx="3">
                  <c:v>0</c:v>
                </c:pt>
                <c:pt idx="4">
                  <c:v>50</c:v>
                </c:pt>
                <c:pt idx="5">
                  <c:v>62</c:v>
                </c:pt>
                <c:pt idx="6">
                  <c:v>50</c:v>
                </c:pt>
                <c:pt idx="7">
                  <c:v>0</c:v>
                </c:pt>
                <c:pt idx="8">
                  <c:v>2</c:v>
                </c:pt>
                <c:pt idx="9">
                  <c:v>11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9-468B-86A0-CC4DA40FE07B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125</c:v>
                </c:pt>
                <c:pt idx="1">
                  <c:v>136</c:v>
                </c:pt>
                <c:pt idx="2">
                  <c:v>160</c:v>
                </c:pt>
                <c:pt idx="3">
                  <c:v>0</c:v>
                </c:pt>
                <c:pt idx="4">
                  <c:v>210</c:v>
                </c:pt>
                <c:pt idx="5">
                  <c:v>221</c:v>
                </c:pt>
                <c:pt idx="6">
                  <c:v>191</c:v>
                </c:pt>
                <c:pt idx="7">
                  <c:v>0</c:v>
                </c:pt>
                <c:pt idx="8">
                  <c:v>12</c:v>
                </c:pt>
                <c:pt idx="9">
                  <c:v>29</c:v>
                </c:pt>
                <c:pt idx="1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89-468B-86A0-CC4DA40FE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  <c:majorUnit val="0.2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25661417322834645"/>
          <c:y val="2.6810701546534664E-2"/>
          <c:w val="0.56453442491873951"/>
          <c:h val="9.0009585332926259E-2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52532341462577E-2"/>
          <c:y val="5.9529488915051838E-2"/>
          <c:w val="0.86142683874035786"/>
          <c:h val="0.8082259864472558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Retransplant</c:v>
                </c:pt>
              </c:strCache>
            </c:strRef>
          </c:tx>
          <c:spPr>
            <a:ln w="412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Sheet1!$B$2:$B$47</c:f>
              <c:numCache>
                <c:formatCode>General</c:formatCode>
                <c:ptCount val="46"/>
                <c:pt idx="0">
                  <c:v>0</c:v>
                </c:pt>
                <c:pt idx="1">
                  <c:v>3.9899999999999996E-3</c:v>
                </c:pt>
                <c:pt idx="2">
                  <c:v>8.0000000000000002E-3</c:v>
                </c:pt>
                <c:pt idx="3">
                  <c:v>1.4030000000000001E-2</c:v>
                </c:pt>
                <c:pt idx="4">
                  <c:v>1.6039999999999999E-2</c:v>
                </c:pt>
                <c:pt idx="5">
                  <c:v>2.4230000000000002E-2</c:v>
                </c:pt>
                <c:pt idx="6">
                  <c:v>2.4230000000000002E-2</c:v>
                </c:pt>
                <c:pt idx="7">
                  <c:v>2.4230000000000002E-2</c:v>
                </c:pt>
                <c:pt idx="8">
                  <c:v>2.631E-2</c:v>
                </c:pt>
                <c:pt idx="9">
                  <c:v>2.843E-2</c:v>
                </c:pt>
                <c:pt idx="10">
                  <c:v>2.843E-2</c:v>
                </c:pt>
                <c:pt idx="11">
                  <c:v>3.0609999999999998E-2</c:v>
                </c:pt>
                <c:pt idx="12">
                  <c:v>3.0609999999999998E-2</c:v>
                </c:pt>
                <c:pt idx="13">
                  <c:v>3.2820000000000002E-2</c:v>
                </c:pt>
                <c:pt idx="14">
                  <c:v>3.2820000000000002E-2</c:v>
                </c:pt>
                <c:pt idx="15">
                  <c:v>3.5130000000000002E-2</c:v>
                </c:pt>
                <c:pt idx="16">
                  <c:v>3.746E-2</c:v>
                </c:pt>
                <c:pt idx="17">
                  <c:v>3.746E-2</c:v>
                </c:pt>
                <c:pt idx="18">
                  <c:v>3.986E-2</c:v>
                </c:pt>
                <c:pt idx="19">
                  <c:v>4.99E-2</c:v>
                </c:pt>
                <c:pt idx="20">
                  <c:v>4.99E-2</c:v>
                </c:pt>
                <c:pt idx="21">
                  <c:v>5.2470000000000003E-2</c:v>
                </c:pt>
                <c:pt idx="22">
                  <c:v>5.2470000000000003E-2</c:v>
                </c:pt>
                <c:pt idx="23">
                  <c:v>5.5259999999999997E-2</c:v>
                </c:pt>
                <c:pt idx="24">
                  <c:v>6.087E-2</c:v>
                </c:pt>
                <c:pt idx="25">
                  <c:v>7.2749999999999995E-2</c:v>
                </c:pt>
                <c:pt idx="26">
                  <c:v>7.5749999999999998E-2</c:v>
                </c:pt>
                <c:pt idx="27">
                  <c:v>8.5599999999999996E-2</c:v>
                </c:pt>
                <c:pt idx="28">
                  <c:v>9.9629999999999996E-2</c:v>
                </c:pt>
                <c:pt idx="29">
                  <c:v>0.11128</c:v>
                </c:pt>
                <c:pt idx="30">
                  <c:v>0.11128</c:v>
                </c:pt>
                <c:pt idx="31">
                  <c:v>0.12490999999999999</c:v>
                </c:pt>
                <c:pt idx="32">
                  <c:v>0.12490999999999999</c:v>
                </c:pt>
                <c:pt idx="33">
                  <c:v>0.12490999999999999</c:v>
                </c:pt>
                <c:pt idx="34">
                  <c:v>0.12490999999999999</c:v>
                </c:pt>
                <c:pt idx="35">
                  <c:v>0.12490999999999999</c:v>
                </c:pt>
                <c:pt idx="36">
                  <c:v>0.12490999999999999</c:v>
                </c:pt>
                <c:pt idx="37">
                  <c:v>0.12490999999999999</c:v>
                </c:pt>
                <c:pt idx="38">
                  <c:v>0.12490999999999999</c:v>
                </c:pt>
                <c:pt idx="39">
                  <c:v>0.12490999999999999</c:v>
                </c:pt>
                <c:pt idx="40">
                  <c:v>0.12490999999999999</c:v>
                </c:pt>
                <c:pt idx="41">
                  <c:v>0.12490999999999999</c:v>
                </c:pt>
                <c:pt idx="42">
                  <c:v>0.12490999999999999</c:v>
                </c:pt>
                <c:pt idx="43">
                  <c:v>0.12490999999999999</c:v>
                </c:pt>
                <c:pt idx="44">
                  <c:v>0.12490999999999999</c:v>
                </c:pt>
                <c:pt idx="45">
                  <c:v>0.12490999999999999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DB-4F2D-BEBA-50D92520FB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Death</c:v>
                </c:pt>
              </c:strCache>
            </c:strRef>
          </c:tx>
          <c:spPr>
            <a:ln w="41275">
              <a:solidFill>
                <a:schemeClr val="bg1">
                  <a:lumMod val="50000"/>
                  <a:lumOff val="5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Sheet1!$A$2:$A$47</c:f>
              <c:numCache>
                <c:formatCode>General</c:formatCode>
                <c:ptCount val="46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</c:numCache>
            </c:numRef>
          </c:xVal>
          <c:yVal>
            <c:numRef>
              <c:f>Sheet1!$C$2:$C$47</c:f>
            </c:numRef>
          </c:yVal>
          <c:smooth val="0"/>
          <c:extLst>
            <c:ext xmlns:c16="http://schemas.microsoft.com/office/drawing/2014/chart" uri="{C3380CC4-5D6E-409C-BE32-E72D297353CC}">
              <c16:uniqueId val="{00000001-8FDB-4F2D-BEBA-50D92520FBE0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.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</c:numCache>
            </c:numRef>
          </c:xVal>
          <c:yVal>
            <c:numRef>
              <c:f>Sheet1!$E$2:$E$29</c:f>
            </c:numRef>
          </c:yVal>
          <c:smooth val="0"/>
          <c:extLst>
            <c:ext xmlns:c16="http://schemas.microsoft.com/office/drawing/2014/chart" uri="{C3380CC4-5D6E-409C-BE32-E72D297353CC}">
              <c16:uniqueId val="{00000003-8FDB-4F2D-BEBA-50D92520FBE0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.</c:v>
                </c:pt>
              </c:strCache>
            </c:strRef>
          </c:tx>
          <c:spPr>
            <a:ln w="41275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0</c:v>
                </c:pt>
                <c:pt idx="1">
                  <c:v>1.9199999999999998E-2</c:v>
                </c:pt>
                <c:pt idx="2">
                  <c:v>3.8399999999999997E-2</c:v>
                </c:pt>
                <c:pt idx="3">
                  <c:v>8.2199999999999995E-2</c:v>
                </c:pt>
                <c:pt idx="4">
                  <c:v>0.12330000000000001</c:v>
                </c:pt>
                <c:pt idx="5">
                  <c:v>0.1671</c:v>
                </c:pt>
                <c:pt idx="6">
                  <c:v>0.24929999999999999</c:v>
                </c:pt>
                <c:pt idx="7">
                  <c:v>0.3342</c:v>
                </c:pt>
                <c:pt idx="8">
                  <c:v>0.49859999999999999</c:v>
                </c:pt>
                <c:pt idx="9">
                  <c:v>0.74790000000000001</c:v>
                </c:pt>
                <c:pt idx="10">
                  <c:v>1</c:v>
                </c:pt>
                <c:pt idx="11">
                  <c:v>1.2493000000000001</c:v>
                </c:pt>
                <c:pt idx="12">
                  <c:v>1.4985999999999999</c:v>
                </c:pt>
                <c:pt idx="13">
                  <c:v>1.7506999999999999</c:v>
                </c:pt>
                <c:pt idx="14">
                  <c:v>2</c:v>
                </c:pt>
                <c:pt idx="15">
                  <c:v>2.2492999999999999</c:v>
                </c:pt>
                <c:pt idx="16">
                  <c:v>2.4986000000000002</c:v>
                </c:pt>
                <c:pt idx="17">
                  <c:v>2.7507000000000001</c:v>
                </c:pt>
                <c:pt idx="18">
                  <c:v>3</c:v>
                </c:pt>
                <c:pt idx="19">
                  <c:v>3.2492999999999999</c:v>
                </c:pt>
                <c:pt idx="20">
                  <c:v>3.4986000000000002</c:v>
                </c:pt>
                <c:pt idx="21">
                  <c:v>4</c:v>
                </c:pt>
                <c:pt idx="22">
                  <c:v>4.2492999999999999</c:v>
                </c:pt>
                <c:pt idx="23">
                  <c:v>4.4985999999999997</c:v>
                </c:pt>
                <c:pt idx="24">
                  <c:v>5</c:v>
                </c:pt>
                <c:pt idx="25">
                  <c:v>5.4985999999999997</c:v>
                </c:pt>
                <c:pt idx="26">
                  <c:v>6</c:v>
                </c:pt>
                <c:pt idx="27">
                  <c:v>7</c:v>
                </c:pt>
              </c:numCache>
            </c:numRef>
          </c:xVal>
          <c:yVal>
            <c:numRef>
              <c:f>Sheet1!$F$2:$F$29</c:f>
            </c:numRef>
          </c:yVal>
          <c:smooth val="0"/>
          <c:extLst>
            <c:ext xmlns:c16="http://schemas.microsoft.com/office/drawing/2014/chart" uri="{C3380CC4-5D6E-409C-BE32-E72D297353CC}">
              <c16:uniqueId val="{00000004-8FDB-4F2D-BEBA-50D92520F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4340416"/>
        <c:axId val="694340808"/>
      </c:scatterChart>
      <c:valAx>
        <c:axId val="694340416"/>
        <c:scaling>
          <c:orientation val="minMax"/>
          <c:max val="12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916902265110022"/>
              <c:y val="0.945086267396331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94340808"/>
        <c:crosses val="autoZero"/>
        <c:crossBetween val="midCat"/>
        <c:majorUnit val="1"/>
      </c:valAx>
      <c:valAx>
        <c:axId val="694340808"/>
        <c:scaling>
          <c:orientation val="minMax"/>
          <c:max val="0.2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Incidence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8.621617977295444E-3"/>
              <c:y val="0.3841261471320261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94340416"/>
        <c:crosses val="autoZero"/>
        <c:crossBetween val="midCat"/>
        <c:majorUnit val="4.0000000000000008E-2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74913733827062E-2"/>
          <c:y val="0.14423474533557509"/>
          <c:w val="0.88876924662088774"/>
          <c:h val="0.733476373974965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2000-2008  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88.561157226999995</c:v>
                </c:pt>
                <c:pt idx="2">
                  <c:v>86.012634277000004</c:v>
                </c:pt>
                <c:pt idx="3">
                  <c:v>84.086975097999996</c:v>
                </c:pt>
                <c:pt idx="4">
                  <c:v>82.803222656000003</c:v>
                </c:pt>
                <c:pt idx="5">
                  <c:v>81.519409179999997</c:v>
                </c:pt>
                <c:pt idx="6">
                  <c:v>80.235656738000003</c:v>
                </c:pt>
                <c:pt idx="7">
                  <c:v>80.235656738000003</c:v>
                </c:pt>
                <c:pt idx="8">
                  <c:v>79.588623046999999</c:v>
                </c:pt>
                <c:pt idx="9">
                  <c:v>79.588623046999999</c:v>
                </c:pt>
                <c:pt idx="10">
                  <c:v>79.588623046999999</c:v>
                </c:pt>
                <c:pt idx="11">
                  <c:v>78.941528320000003</c:v>
                </c:pt>
                <c:pt idx="12">
                  <c:v>77.647399902000004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2009-2017  </c:v>
                </c:pt>
              </c:strCache>
            </c:strRef>
          </c:tx>
          <c:spPr>
            <a:ln w="38100">
              <a:solidFill>
                <a:srgbClr val="14A114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90.941162109000004</c:v>
                </c:pt>
                <c:pt idx="2">
                  <c:v>90.421508789000001</c:v>
                </c:pt>
                <c:pt idx="3">
                  <c:v>88.312438964999998</c:v>
                </c:pt>
                <c:pt idx="4">
                  <c:v>86.726013183999996</c:v>
                </c:pt>
                <c:pt idx="5">
                  <c:v>86.726013183999996</c:v>
                </c:pt>
                <c:pt idx="6">
                  <c:v>84.584594726999995</c:v>
                </c:pt>
                <c:pt idx="7">
                  <c:v>83.510498046999999</c:v>
                </c:pt>
                <c:pt idx="8">
                  <c:v>83.510498046999999</c:v>
                </c:pt>
                <c:pt idx="9">
                  <c:v>82.425964355000005</c:v>
                </c:pt>
                <c:pt idx="10">
                  <c:v>82.425964355000005</c:v>
                </c:pt>
                <c:pt idx="11">
                  <c:v>81.880065918</c:v>
                </c:pt>
                <c:pt idx="12">
                  <c:v>80.212646484000004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Months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304112259493565"/>
              <c:y val="0.9441122408783976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244901791694E-3"/>
              <c:y val="0.367373335896496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1326392248604445"/>
          <c:y val="3.8465259314463207E-2"/>
          <c:w val="0.48094210279346633"/>
          <c:h val="9.4825683248299389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0781481835537E-2"/>
          <c:y val="0.12172125532505104"/>
          <c:w val="0.39076881992016266"/>
          <c:h val="0.6655965045965005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2000-2008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87.182000000000002</c:v>
                </c:pt>
                <c:pt idx="2">
                  <c:v>85.003</c:v>
                </c:pt>
                <c:pt idx="3">
                  <c:v>82.766000000000005</c:v>
                </c:pt>
                <c:pt idx="4">
                  <c:v>82.766000000000005</c:v>
                </c:pt>
                <c:pt idx="5">
                  <c:v>80.528999999999996</c:v>
                </c:pt>
                <c:pt idx="6">
                  <c:v>78.292000000000002</c:v>
                </c:pt>
                <c:pt idx="7">
                  <c:v>78.292000000000002</c:v>
                </c:pt>
                <c:pt idx="8">
                  <c:v>78.292000000000002</c:v>
                </c:pt>
                <c:pt idx="9">
                  <c:v>78.292000000000002</c:v>
                </c:pt>
                <c:pt idx="10">
                  <c:v>78.292000000000002</c:v>
                </c:pt>
                <c:pt idx="11">
                  <c:v>78.292000000000002</c:v>
                </c:pt>
                <c:pt idx="12">
                  <c:v>78.292000000000002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2009-2017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91.676000000000002</c:v>
                </c:pt>
                <c:pt idx="2">
                  <c:v>91.676000000000002</c:v>
                </c:pt>
                <c:pt idx="3">
                  <c:v>90.403000000000006</c:v>
                </c:pt>
                <c:pt idx="4">
                  <c:v>90.403000000000006</c:v>
                </c:pt>
                <c:pt idx="5">
                  <c:v>90.403000000000006</c:v>
                </c:pt>
                <c:pt idx="6">
                  <c:v>85.084999999999994</c:v>
                </c:pt>
                <c:pt idx="7">
                  <c:v>83.733999999999995</c:v>
                </c:pt>
                <c:pt idx="8">
                  <c:v>83.733999999999995</c:v>
                </c:pt>
                <c:pt idx="9">
                  <c:v>82.384</c:v>
                </c:pt>
                <c:pt idx="10">
                  <c:v>82.384</c:v>
                </c:pt>
                <c:pt idx="11">
                  <c:v>82.384</c:v>
                </c:pt>
                <c:pt idx="12">
                  <c:v>80.986999999999995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Months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3317908700602477"/>
              <c:y val="0.8431912660522081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3589044822824576E-2"/>
              <c:y val="0.351534699708187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25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3186786382262062"/>
          <c:y val="3.3374269111078367E-2"/>
          <c:w val="0.41204562559777325"/>
          <c:h val="6.9553563711912916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0.13893</cdr:x>
      <cdr:y>0.56849</cdr:y>
    </cdr:from>
    <cdr:to>
      <cdr:x>0.23753</cdr:x>
      <cdr:y>0.62333</cdr:y>
    </cdr:to>
    <cdr:sp macro="" textlink="">
      <cdr:nvSpPr>
        <cdr:cNvPr id="6" name="pvalues"/>
        <cdr:cNvSpPr txBox="1"/>
      </cdr:nvSpPr>
      <cdr:spPr>
        <a:xfrm xmlns:a="http://schemas.openxmlformats.org/drawingml/2006/main">
          <a:off x="1717789" y="3190843"/>
          <a:ext cx="1219153" cy="3078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2"/>
              </a:solidFill>
            </a:rPr>
            <a:t> </a:t>
          </a:r>
          <a:r>
            <a:rPr lang="en-US" sz="1400" b="1" dirty="0" smtClean="0">
              <a:solidFill>
                <a:schemeClr val="bg2"/>
              </a:solidFill>
            </a:rPr>
            <a:t>p = 0.50</a:t>
          </a:r>
          <a:endParaRPr lang="en-US" sz="1400" b="1" dirty="0">
            <a:solidFill>
              <a:schemeClr val="bg2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0.11576</cdr:x>
      <cdr:y>0.57697</cdr:y>
    </cdr:from>
    <cdr:to>
      <cdr:x>0.63817</cdr:x>
      <cdr:y>0.63246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1402469" y="3200399"/>
          <a:ext cx="6329415" cy="3078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2"/>
              </a:solidFill>
            </a:rPr>
            <a:t>No pairwise </a:t>
          </a:r>
          <a:r>
            <a:rPr lang="en-US" sz="1400" b="1" dirty="0">
              <a:solidFill>
                <a:schemeClr val="bg2"/>
              </a:solidFill>
            </a:rPr>
            <a:t>comparisons were significant at p &lt; </a:t>
          </a:r>
          <a:r>
            <a:rPr lang="en-US" sz="1400" b="1" dirty="0" smtClean="0">
              <a:solidFill>
                <a:schemeClr val="bg2"/>
              </a:solidFill>
            </a:rPr>
            <a:t>0.05</a:t>
          </a:r>
          <a:endParaRPr lang="en-US" sz="1400" b="1" dirty="0">
            <a:solidFill>
              <a:schemeClr val="bg2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0.13714</cdr:x>
      <cdr:y>0.57699</cdr:y>
    </cdr:from>
    <cdr:to>
      <cdr:x>0.58681</cdr:x>
      <cdr:y>0.62813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1683451" y="3189913"/>
          <a:ext cx="5519813" cy="2827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2"/>
              </a:solidFill>
            </a:rPr>
            <a:t>No pairwise </a:t>
          </a:r>
          <a:r>
            <a:rPr lang="en-US" sz="1400" b="1" dirty="0">
              <a:solidFill>
                <a:schemeClr val="bg2"/>
              </a:solidFill>
            </a:rPr>
            <a:t>comparisons were significant at p &lt; </a:t>
          </a:r>
          <a:r>
            <a:rPr lang="en-US" sz="1400" b="1" dirty="0" smtClean="0">
              <a:solidFill>
                <a:schemeClr val="bg2"/>
              </a:solidFill>
            </a:rPr>
            <a:t>0.05</a:t>
          </a:r>
          <a:endParaRPr lang="en-US" sz="1400" b="1" dirty="0">
            <a:solidFill>
              <a:schemeClr val="bg2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0.13769</cdr:x>
      <cdr:y>0.56709</cdr:y>
    </cdr:from>
    <cdr:to>
      <cdr:x>0.261</cdr:x>
      <cdr:y>0.61824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1718326" y="3412847"/>
          <a:ext cx="1538842" cy="3078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2"/>
              </a:solidFill>
            </a:rPr>
            <a:t>p = 0.71</a:t>
          </a:r>
          <a:endParaRPr lang="en-US" sz="14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0.5529</cdr:x>
      <cdr:y>0.94886</cdr:y>
    </cdr:from>
    <cdr:to>
      <cdr:x>0.96461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899926" y="5710367"/>
          <a:ext cx="513794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002060"/>
              </a:solidFill>
            </a:rPr>
            <a:t>*GFR was estimated using the modified Schwartz formula </a:t>
          </a:r>
          <a:endParaRPr lang="en-US" sz="1400" b="1" dirty="0">
            <a:solidFill>
              <a:srgbClr val="002060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0.18743</cdr:x>
      <cdr:y>0.61188</cdr:y>
    </cdr:from>
    <cdr:to>
      <cdr:x>0.30444</cdr:x>
      <cdr:y>0.66765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2339051" y="3377096"/>
          <a:ext cx="146022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2"/>
              </a:solidFill>
            </a:rPr>
            <a:t>p  </a:t>
          </a:r>
          <a:r>
            <a:rPr lang="en-US" sz="1400" b="1" dirty="0" smtClean="0">
              <a:solidFill>
                <a:schemeClr val="bg2"/>
              </a:solidFill>
            </a:rPr>
            <a:t>= 0.08</a:t>
          </a:r>
          <a:endParaRPr lang="en-US" sz="1400" b="1" dirty="0">
            <a:solidFill>
              <a:schemeClr val="bg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0.22149</cdr:x>
      <cdr:y>0.88055</cdr:y>
    </cdr:from>
    <cdr:to>
      <cdr:x>0.29617</cdr:x>
      <cdr:y>0.94945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38704" y="4942381"/>
          <a:ext cx="923392" cy="386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Europe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0.13815</cdr:x>
      <cdr:y>0.52645</cdr:y>
    </cdr:from>
    <cdr:to>
      <cdr:x>0.2158</cdr:x>
      <cdr:y>0.69751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6781" y="28141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0.10477</cdr:x>
      <cdr:y>0.5</cdr:y>
    </cdr:from>
    <cdr:to>
      <cdr:x>0.17747</cdr:x>
      <cdr:y>0.55483</cdr:y>
    </cdr:to>
    <cdr:sp macro="" textlink="">
      <cdr:nvSpPr>
        <cdr:cNvPr id="6" name="pvalues"/>
        <cdr:cNvSpPr txBox="1"/>
      </cdr:nvSpPr>
      <cdr:spPr>
        <a:xfrm xmlns:a="http://schemas.openxmlformats.org/drawingml/2006/main">
          <a:off x="1295400" y="2806428"/>
          <a:ext cx="89890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2"/>
              </a:solidFill>
            </a:rPr>
            <a:t>p = 0.59</a:t>
          </a:r>
          <a:endParaRPr lang="en-US" sz="1400" b="1" dirty="0">
            <a:solidFill>
              <a:schemeClr val="bg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0.1793</cdr:x>
      <cdr:y>0.42886</cdr:y>
    </cdr:from>
    <cdr:to>
      <cdr:x>0.44219</cdr:x>
      <cdr:y>0.48949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1143000" y="2177202"/>
          <a:ext cx="167587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2"/>
              </a:solidFill>
            </a:rPr>
            <a:t> p  =  0.70</a:t>
          </a:r>
          <a:endParaRPr lang="en-US" sz="1400" b="1" dirty="0">
            <a:solidFill>
              <a:schemeClr val="bg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0.13815</cdr:x>
      <cdr:y>0.52645</cdr:y>
    </cdr:from>
    <cdr:to>
      <cdr:x>0.2158</cdr:x>
      <cdr:y>0.69751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6781" y="28141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0.14533</cdr:x>
      <cdr:y>0.58817</cdr:y>
    </cdr:from>
    <cdr:to>
      <cdr:x>0.55603</cdr:x>
      <cdr:y>0.643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1752656" y="3301314"/>
          <a:ext cx="495294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2"/>
              </a:solidFill>
            </a:rPr>
            <a:t>No pairwise </a:t>
          </a:r>
          <a:r>
            <a:rPr lang="en-US" sz="1400" b="1" dirty="0">
              <a:solidFill>
                <a:schemeClr val="bg2"/>
              </a:solidFill>
            </a:rPr>
            <a:t>comparisons were significant at p &lt; </a:t>
          </a:r>
          <a:r>
            <a:rPr lang="en-US" sz="1400" b="1" dirty="0" smtClean="0">
              <a:solidFill>
                <a:schemeClr val="bg2"/>
              </a:solidFill>
            </a:rPr>
            <a:t>0.05</a:t>
          </a:r>
          <a:endParaRPr lang="en-US" sz="1400" b="1" dirty="0">
            <a:solidFill>
              <a:schemeClr val="bg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0.1364</cdr:x>
      <cdr:y>0.56026</cdr:y>
    </cdr:from>
    <cdr:to>
      <cdr:x>0.73359</cdr:x>
      <cdr:y>0.6151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1686520" y="3144644"/>
          <a:ext cx="7384039" cy="3078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2"/>
              </a:solidFill>
            </a:rPr>
            <a:t>No pairwise </a:t>
          </a:r>
          <a:r>
            <a:rPr lang="en-US" sz="1400" b="1" dirty="0">
              <a:solidFill>
                <a:schemeClr val="bg2"/>
              </a:solidFill>
            </a:rPr>
            <a:t>comparisons were significant at p &lt; </a:t>
          </a:r>
          <a:r>
            <a:rPr lang="en-US" sz="1400" b="1" dirty="0" smtClean="0">
              <a:solidFill>
                <a:schemeClr val="bg2"/>
              </a:solidFill>
            </a:rPr>
            <a:t>0.05 </a:t>
          </a:r>
          <a:r>
            <a:rPr lang="en-US" sz="1400" b="1" dirty="0">
              <a:solidFill>
                <a:schemeClr val="bg2"/>
              </a:solidFill>
            </a:rPr>
            <a:t>except PVD vs. </a:t>
          </a:r>
          <a:r>
            <a:rPr lang="en-US" sz="1400" b="1" dirty="0" smtClean="0">
              <a:solidFill>
                <a:schemeClr val="bg2"/>
              </a:solidFill>
            </a:rPr>
            <a:t>CF</a:t>
          </a:r>
          <a:endParaRPr lang="en-US" sz="1400" b="1" dirty="0">
            <a:solidFill>
              <a:schemeClr val="bg2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0.14872</cdr:x>
      <cdr:y>0.68344</cdr:y>
    </cdr:from>
    <cdr:to>
      <cdr:x>0.55525</cdr:x>
      <cdr:y>0.77117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1838920" y="3836035"/>
          <a:ext cx="5026553" cy="4924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b="1" dirty="0" smtClean="0">
              <a:solidFill>
                <a:schemeClr val="bg2"/>
              </a:solidFill>
            </a:rPr>
            <a:t>No pairwise </a:t>
          </a:r>
          <a:r>
            <a:rPr lang="en-US" sz="1300" b="1" dirty="0">
              <a:solidFill>
                <a:schemeClr val="bg2"/>
              </a:solidFill>
            </a:rPr>
            <a:t>comparisons were significant at p &lt; </a:t>
          </a:r>
          <a:r>
            <a:rPr lang="en-US" sz="1300" b="1" dirty="0" smtClean="0">
              <a:solidFill>
                <a:schemeClr val="bg2"/>
              </a:solidFill>
            </a:rPr>
            <a:t>0.05  except PH-not IPAH vs. CF and PH-not IPAH vs. Other </a:t>
          </a:r>
          <a:endParaRPr lang="en-US" sz="1300" b="1" dirty="0">
            <a:solidFill>
              <a:schemeClr val="bg2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0.15037</cdr:x>
      <cdr:y>0.58082</cdr:y>
    </cdr:from>
    <cdr:to>
      <cdr:x>0.2613</cdr:x>
      <cdr:y>0.63565</cdr:y>
    </cdr:to>
    <cdr:sp macro="" textlink="">
      <cdr:nvSpPr>
        <cdr:cNvPr id="6" name="pvalues"/>
        <cdr:cNvSpPr txBox="1"/>
      </cdr:nvSpPr>
      <cdr:spPr>
        <a:xfrm xmlns:a="http://schemas.openxmlformats.org/drawingml/2006/main">
          <a:off x="1859280" y="3260061"/>
          <a:ext cx="1371609" cy="3077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2"/>
              </a:solidFill>
            </a:rPr>
            <a:t> </a:t>
          </a:r>
          <a:r>
            <a:rPr lang="en-US" sz="1400" b="1" dirty="0" smtClean="0">
              <a:solidFill>
                <a:schemeClr val="bg2"/>
              </a:solidFill>
            </a:rPr>
            <a:t>p = 0.30</a:t>
          </a:r>
          <a:endParaRPr lang="en-US" sz="1400" b="1" dirty="0">
            <a:solidFill>
              <a:schemeClr val="bg2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0.1438</cdr:x>
      <cdr:y>0.58608</cdr:y>
    </cdr:from>
    <cdr:to>
      <cdr:x>0.25749</cdr:x>
      <cdr:y>0.64359</cdr:y>
    </cdr:to>
    <cdr:sp macro="" textlink="">
      <cdr:nvSpPr>
        <cdr:cNvPr id="4" name="pvalues"/>
        <cdr:cNvSpPr txBox="1"/>
      </cdr:nvSpPr>
      <cdr:spPr>
        <a:xfrm xmlns:a="http://schemas.openxmlformats.org/drawingml/2006/main">
          <a:off x="1714976" y="3136560"/>
          <a:ext cx="1355842" cy="3077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2"/>
              </a:solidFill>
            </a:rPr>
            <a:t> p </a:t>
          </a:r>
          <a:r>
            <a:rPr lang="en-US" sz="1400" b="1" dirty="0">
              <a:solidFill>
                <a:schemeClr val="bg2"/>
              </a:solidFill>
            </a:rPr>
            <a:t>=</a:t>
          </a:r>
          <a:r>
            <a:rPr lang="en-US" sz="1400" b="1" dirty="0" smtClean="0">
              <a:solidFill>
                <a:schemeClr val="bg2"/>
              </a:solidFill>
            </a:rPr>
            <a:t> 0.28</a:t>
          </a:r>
          <a:endParaRPr lang="en-US" sz="1400" b="1" dirty="0">
            <a:solidFill>
              <a:schemeClr val="bg2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0.13815</cdr:x>
      <cdr:y>0.52645</cdr:y>
    </cdr:from>
    <cdr:to>
      <cdr:x>0.2158</cdr:x>
      <cdr:y>0.69751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6781" y="28141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0.14174</cdr:x>
      <cdr:y>0.56101</cdr:y>
    </cdr:from>
    <cdr:to>
      <cdr:x>0.58545</cdr:x>
      <cdr:y>0.61585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1752600" y="3148889"/>
          <a:ext cx="5486314" cy="3078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bg2"/>
              </a:solidFill>
            </a:rPr>
            <a:t>No </a:t>
          </a:r>
          <a:r>
            <a:rPr lang="en-US" sz="1400" b="1" dirty="0">
              <a:solidFill>
                <a:schemeClr val="bg2"/>
              </a:solidFill>
            </a:rPr>
            <a:t>pairwise comparisons were significant at </a:t>
          </a:r>
          <a:r>
            <a:rPr lang="en-US" sz="1400" b="1" dirty="0" smtClean="0">
              <a:solidFill>
                <a:schemeClr val="bg2"/>
              </a:solidFill>
            </a:rPr>
            <a:t>p </a:t>
          </a:r>
          <a:r>
            <a:rPr lang="en-US" sz="1400" b="1" dirty="0">
              <a:solidFill>
                <a:schemeClr val="bg2"/>
              </a:solidFill>
            </a:rPr>
            <a:t>&lt; 0.05 </a:t>
          </a:r>
          <a:r>
            <a:rPr lang="en-US" sz="1400" b="1" dirty="0" smtClean="0">
              <a:solidFill>
                <a:schemeClr val="bg2"/>
              </a:solidFill>
            </a:rPr>
            <a:t> </a:t>
          </a:r>
          <a:endParaRPr lang="en-US" sz="1400" b="1" dirty="0">
            <a:solidFill>
              <a:schemeClr val="bg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9255E-B7F2-4609-A598-10EEBAA7217E}" type="datetimeFigureOut">
              <a:rPr lang="en-US" smtClean="0"/>
              <a:pPr/>
              <a:t>10/6/2022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BB1FB-AC70-4579-BA4D-6720E6A05D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5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81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89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17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03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81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Incidence was computed using a competing-risks extension of the Kaplan-Meier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21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37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346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data for 2000-2008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era for the Other Region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080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732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94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371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288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637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500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59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7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639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57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688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2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11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31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494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416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554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434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4529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25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92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20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29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64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3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47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5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140" y="650240"/>
            <a:ext cx="272034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650240"/>
            <a:ext cx="794766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637454"/>
            <a:ext cx="5658485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319867"/>
            <a:ext cx="5658485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5"/>
            <a:ext cx="7156450" cy="6243321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5"/>
            <a:ext cx="4211638" cy="500380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650240"/>
            <a:ext cx="10881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113280"/>
            <a:ext cx="108813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ebdings" charset="2"/>
        <a:buChar char="&lt;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57536"/>
            <a:ext cx="11734799" cy="1470025"/>
          </a:xfrm>
        </p:spPr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</a:rPr>
              <a:t>FOCUS THEME: 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PULMONARY VASCULAR DISEASES (PVD</a:t>
            </a:r>
            <a:r>
              <a:rPr lang="en-US" sz="4000" dirty="0">
                <a:solidFill>
                  <a:srgbClr val="002060"/>
                </a:solidFill>
              </a:rPr>
              <a:t>)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  </a:t>
            </a: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231306"/>
            <a:ext cx="8961120" cy="1869440"/>
          </a:xfrm>
        </p:spPr>
        <p:txBody>
          <a:bodyPr/>
          <a:lstStyle/>
          <a:p>
            <a:r>
              <a:rPr lang="en-US" sz="3400" dirty="0">
                <a:solidFill>
                  <a:srgbClr val="0070C0"/>
                </a:solidFill>
              </a:rPr>
              <a:t>Pediatric Lung and </a:t>
            </a:r>
            <a:r>
              <a:rPr lang="en-US" sz="3400" dirty="0" smtClean="0">
                <a:solidFill>
                  <a:srgbClr val="0070C0"/>
                </a:solidFill>
              </a:rPr>
              <a:t>Heart-Lung</a:t>
            </a:r>
            <a:endParaRPr lang="en-US" sz="3400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86" y="6516073"/>
            <a:ext cx="4715932" cy="711201"/>
            <a:chOff x="1" y="6067776"/>
            <a:chExt cx="4952999" cy="79022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5" name="logo_year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" name="logo_citation"/>
          <p:cNvSpPr txBox="1"/>
          <p:nvPr/>
        </p:nvSpPr>
        <p:spPr>
          <a:xfrm>
            <a:off x="2852534" y="6980528"/>
            <a:ext cx="1937173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1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6893"/>
            <a:ext cx="11476435" cy="900113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Pediatric Lung and Heart Lung Transplants with PVD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033251"/>
              </p:ext>
            </p:extLst>
          </p:nvPr>
        </p:nvGraphicFramePr>
        <p:xfrm>
          <a:off x="330722" y="854035"/>
          <a:ext cx="5852160" cy="5952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16134" y="6526211"/>
            <a:ext cx="4642245" cy="700089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1282212" y="703395"/>
            <a:ext cx="4109396" cy="37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000" kern="0" dirty="0">
                <a:solidFill>
                  <a:srgbClr val="002060"/>
                </a:solidFill>
              </a:rPr>
              <a:t>Median </a:t>
            </a:r>
            <a:r>
              <a:rPr lang="en-US" sz="2000" kern="0" dirty="0" smtClean="0">
                <a:solidFill>
                  <a:srgbClr val="002060"/>
                </a:solidFill>
              </a:rPr>
              <a:t>Recipient Age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7529370" y="706325"/>
            <a:ext cx="4572000" cy="3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000" kern="0" dirty="0">
                <a:solidFill>
                  <a:srgbClr val="002060"/>
                </a:solidFill>
              </a:rPr>
              <a:t>Median </a:t>
            </a:r>
            <a:r>
              <a:rPr lang="en-US" sz="2000" kern="0" dirty="0" smtClean="0">
                <a:solidFill>
                  <a:srgbClr val="002060"/>
                </a:solidFill>
              </a:rPr>
              <a:t>Recipient BMI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545215"/>
              </p:ext>
            </p:extLst>
          </p:nvPr>
        </p:nvGraphicFramePr>
        <p:xfrm>
          <a:off x="6664598" y="980462"/>
          <a:ext cx="6041511" cy="5643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1282212" y="1058612"/>
            <a:ext cx="4204188" cy="38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600" kern="0" dirty="0">
                <a:solidFill>
                  <a:srgbClr val="002060"/>
                </a:solidFill>
              </a:rPr>
              <a:t>(Transplants: </a:t>
            </a:r>
            <a:r>
              <a:rPr lang="en-US" sz="1600" kern="0" dirty="0" smtClean="0">
                <a:solidFill>
                  <a:srgbClr val="002060"/>
                </a:solidFill>
              </a:rPr>
              <a:t>January </a:t>
            </a:r>
            <a:r>
              <a:rPr lang="en-US" sz="1600" kern="0" dirty="0">
                <a:solidFill>
                  <a:srgbClr val="002060"/>
                </a:solidFill>
              </a:rPr>
              <a:t>1992 – </a:t>
            </a:r>
            <a:r>
              <a:rPr lang="en-US" sz="1600" kern="0" dirty="0" smtClean="0">
                <a:solidFill>
                  <a:srgbClr val="002060"/>
                </a:solidFill>
              </a:rPr>
              <a:t>June </a:t>
            </a:r>
            <a:r>
              <a:rPr lang="en-US" sz="1600" kern="0" dirty="0">
                <a:solidFill>
                  <a:srgbClr val="002060"/>
                </a:solidFill>
              </a:rPr>
              <a:t>2018)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556414" y="1094983"/>
            <a:ext cx="4517911" cy="28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600" kern="0" dirty="0">
                <a:solidFill>
                  <a:srgbClr val="002060"/>
                </a:solidFill>
              </a:rPr>
              <a:t>(Transplants: </a:t>
            </a:r>
            <a:r>
              <a:rPr lang="en-US" sz="1600" kern="0" dirty="0" smtClean="0">
                <a:solidFill>
                  <a:srgbClr val="002060"/>
                </a:solidFill>
              </a:rPr>
              <a:t>January </a:t>
            </a:r>
            <a:r>
              <a:rPr lang="en-US" sz="1600" kern="0" dirty="0" smtClean="0">
                <a:solidFill>
                  <a:srgbClr val="002060"/>
                </a:solidFill>
              </a:rPr>
              <a:t>1992 </a:t>
            </a:r>
            <a:r>
              <a:rPr lang="en-US" sz="1600" kern="0" dirty="0">
                <a:solidFill>
                  <a:srgbClr val="002060"/>
                </a:solidFill>
              </a:rPr>
              <a:t>– </a:t>
            </a:r>
            <a:r>
              <a:rPr lang="en-US" sz="1600" kern="0" dirty="0" smtClean="0">
                <a:solidFill>
                  <a:srgbClr val="002060"/>
                </a:solidFill>
              </a:rPr>
              <a:t>June </a:t>
            </a:r>
            <a:r>
              <a:rPr lang="en-US" sz="1600" kern="0" dirty="0">
                <a:solidFill>
                  <a:srgbClr val="002060"/>
                </a:solidFill>
              </a:rPr>
              <a:t>2018)</a:t>
            </a:r>
          </a:p>
        </p:txBody>
      </p:sp>
      <p:sp>
        <p:nvSpPr>
          <p:cNvPr id="20" name="logo_citation"/>
          <p:cNvSpPr txBox="1"/>
          <p:nvPr/>
        </p:nvSpPr>
        <p:spPr>
          <a:xfrm>
            <a:off x="2864742" y="6973179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2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680" y="-117117"/>
            <a:ext cx="13030200" cy="8128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Pediatric Lung and Heart-Lung Transplants with </a:t>
            </a:r>
            <a:r>
              <a:rPr lang="en-US" sz="3200" dirty="0" smtClean="0">
                <a:solidFill>
                  <a:srgbClr val="002060"/>
                </a:solidFill>
              </a:rPr>
              <a:t>PVD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501323"/>
              </p:ext>
            </p:extLst>
          </p:nvPr>
        </p:nvGraphicFramePr>
        <p:xfrm>
          <a:off x="594819" y="1303206"/>
          <a:ext cx="11506200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31218" y="6125290"/>
            <a:ext cx="102463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3990" y="6142869"/>
            <a:ext cx="185717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87000" y="6154438"/>
            <a:ext cx="90281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837820" y="923190"/>
            <a:ext cx="73152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</a:t>
            </a:r>
            <a:r>
              <a:rPr lang="en-US" sz="2400" kern="0" dirty="0" smtClean="0">
                <a:solidFill>
                  <a:srgbClr val="002060"/>
                </a:solidFill>
              </a:rPr>
              <a:t>January </a:t>
            </a:r>
            <a:r>
              <a:rPr lang="en-US" sz="2400" kern="0" dirty="0" smtClean="0">
                <a:solidFill>
                  <a:srgbClr val="002060"/>
                </a:solidFill>
              </a:rPr>
              <a:t>1992 – </a:t>
            </a:r>
            <a:r>
              <a:rPr lang="en-US" sz="2400" kern="0" dirty="0" smtClean="0">
                <a:solidFill>
                  <a:srgbClr val="002060"/>
                </a:solidFill>
              </a:rPr>
              <a:t>June </a:t>
            </a:r>
            <a:r>
              <a:rPr lang="en-US" sz="2400" kern="0" dirty="0" smtClean="0">
                <a:solidFill>
                  <a:srgbClr val="002060"/>
                </a:solidFill>
              </a:rPr>
              <a:t>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876676" y="6972256"/>
            <a:ext cx="1922073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6240" y="498618"/>
            <a:ext cx="87607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</a:rPr>
              <a:t>Recipient Sex Distribution by Location and Era</a:t>
            </a:r>
          </a:p>
        </p:txBody>
      </p:sp>
    </p:spTree>
    <p:extLst>
      <p:ext uri="{BB962C8B-B14F-4D97-AF65-F5344CB8AC3E}">
        <p14:creationId xmlns:p14="http://schemas.microsoft.com/office/powerpoint/2010/main" val="37882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978" y="102538"/>
            <a:ext cx="10744200" cy="8128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Pediatric Lung and Heart Lung Transplants with PVD</a:t>
            </a:r>
            <a:r>
              <a:rPr lang="en-US" sz="3400" dirty="0" smtClean="0">
                <a:solidFill>
                  <a:srgbClr val="002060"/>
                </a:solidFill>
              </a:rPr>
              <a:t/>
            </a:r>
            <a:br>
              <a:rPr lang="en-US" sz="3400" dirty="0" smtClean="0">
                <a:solidFill>
                  <a:srgbClr val="002060"/>
                </a:solidFill>
              </a:rPr>
            </a:br>
            <a:r>
              <a:rPr lang="en-US" sz="3000" dirty="0" smtClean="0">
                <a:solidFill>
                  <a:srgbClr val="002060"/>
                </a:solidFill>
              </a:rPr>
              <a:t>Donor-Recipient Sex Distribution </a:t>
            </a:r>
            <a:r>
              <a:rPr lang="en-US" sz="3000" dirty="0">
                <a:solidFill>
                  <a:srgbClr val="002060"/>
                </a:solidFill>
              </a:rPr>
              <a:t>by </a:t>
            </a:r>
            <a:r>
              <a:rPr lang="en-US" sz="3000" dirty="0" smtClean="0">
                <a:solidFill>
                  <a:srgbClr val="002060"/>
                </a:solidFill>
              </a:rPr>
              <a:t>Location and Era</a:t>
            </a:r>
            <a:endParaRPr lang="en-US" sz="30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4668" y="6510139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74694"/>
              </p:ext>
            </p:extLst>
          </p:nvPr>
        </p:nvGraphicFramePr>
        <p:xfrm>
          <a:off x="594819" y="1303206"/>
          <a:ext cx="11506200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31218" y="6125290"/>
            <a:ext cx="102463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3990" y="6142869"/>
            <a:ext cx="185717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87000" y="6154438"/>
            <a:ext cx="90281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383968" y="915338"/>
            <a:ext cx="6710221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</a:t>
            </a:r>
            <a:r>
              <a:rPr lang="en-US" sz="2400" kern="0" dirty="0" smtClean="0">
                <a:solidFill>
                  <a:srgbClr val="002060"/>
                </a:solidFill>
              </a:rPr>
              <a:t>January </a:t>
            </a:r>
            <a:r>
              <a:rPr lang="en-US" sz="2400" kern="0" dirty="0" smtClean="0">
                <a:solidFill>
                  <a:srgbClr val="002060"/>
                </a:solidFill>
              </a:rPr>
              <a:t>1992 – </a:t>
            </a:r>
            <a:r>
              <a:rPr lang="en-US" sz="2400" kern="0" dirty="0" smtClean="0">
                <a:solidFill>
                  <a:srgbClr val="002060"/>
                </a:solidFill>
              </a:rPr>
              <a:t>June </a:t>
            </a:r>
            <a:r>
              <a:rPr lang="en-US" sz="2400" kern="0" dirty="0" smtClean="0">
                <a:solidFill>
                  <a:srgbClr val="002060"/>
                </a:solidFill>
              </a:rPr>
              <a:t>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898987" y="6979709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6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858" y="83171"/>
            <a:ext cx="11124741" cy="8128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Pediatric Lung and Heart Lung Transplants with PVD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000" dirty="0">
                <a:solidFill>
                  <a:srgbClr val="002060"/>
                </a:solidFill>
              </a:rPr>
              <a:t>Recipient </a:t>
            </a:r>
            <a:r>
              <a:rPr lang="en-US" sz="3000" dirty="0" smtClean="0">
                <a:solidFill>
                  <a:srgbClr val="002060"/>
                </a:solidFill>
              </a:rPr>
              <a:t>ABO Blood </a:t>
            </a:r>
            <a:r>
              <a:rPr lang="en-US" sz="3000" dirty="0">
                <a:solidFill>
                  <a:srgbClr val="002060"/>
                </a:solidFill>
              </a:rPr>
              <a:t>Type Distribution by Location and Era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356280"/>
              </p:ext>
            </p:extLst>
          </p:nvPr>
        </p:nvGraphicFramePr>
        <p:xfrm>
          <a:off x="594819" y="1303206"/>
          <a:ext cx="11506200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31218" y="6125290"/>
            <a:ext cx="102463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3990" y="6142869"/>
            <a:ext cx="185717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87000" y="6154438"/>
            <a:ext cx="90281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151029" y="944184"/>
            <a:ext cx="7151211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</a:t>
            </a:r>
            <a:r>
              <a:rPr lang="en-US" sz="2400" kern="0" dirty="0" smtClean="0">
                <a:solidFill>
                  <a:srgbClr val="002060"/>
                </a:solidFill>
              </a:rPr>
              <a:t>January </a:t>
            </a:r>
            <a:r>
              <a:rPr lang="en-US" sz="2400" kern="0" dirty="0" smtClean="0">
                <a:solidFill>
                  <a:srgbClr val="002060"/>
                </a:solidFill>
              </a:rPr>
              <a:t>1992 – </a:t>
            </a:r>
            <a:r>
              <a:rPr lang="en-US" sz="2400" kern="0" dirty="0" smtClean="0">
                <a:solidFill>
                  <a:srgbClr val="002060"/>
                </a:solidFill>
              </a:rPr>
              <a:t>June </a:t>
            </a:r>
            <a:r>
              <a:rPr lang="en-US" sz="2400" kern="0" dirty="0" smtClean="0">
                <a:solidFill>
                  <a:srgbClr val="002060"/>
                </a:solidFill>
              </a:rPr>
              <a:t>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849251" y="697225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12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808269"/>
              </p:ext>
            </p:extLst>
          </p:nvPr>
        </p:nvGraphicFramePr>
        <p:xfrm>
          <a:off x="731520" y="1181075"/>
          <a:ext cx="11155679" cy="37856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61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8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2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2783">
                  <a:extLst>
                    <a:ext uri="{9D8B030D-6E8A-4147-A177-3AD203B41FA5}">
                      <a16:colId xmlns:a16="http://schemas.microsoft.com/office/drawing/2014/main" val="1555064122"/>
                    </a:ext>
                  </a:extLst>
                </a:gridCol>
              </a:tblGrid>
              <a:tr h="420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Cause of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Death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 ≤1 </a:t>
                      </a:r>
                      <a:r>
                        <a:rPr lang="en-US" sz="1500" b="1" i="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Year (N = 130)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 Year - 5 Years (N = 101)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&gt;5 Years (N = 51)</a:t>
                      </a:r>
                    </a:p>
                  </a:txBody>
                  <a:tcPr marL="57150" marR="57150" marT="28575" marB="2857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OB/BOS</a:t>
                      </a:r>
                      <a:endParaRPr lang="en-US" sz="1500" b="1" i="0" u="none" strike="noStrike" kern="1200" dirty="0">
                        <a:solidFill>
                          <a:schemeClr val="bg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 (3.8%)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 (44.6%)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 (41.2%)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Acute </a:t>
                      </a:r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Rejection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 (5.4%)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(2.0%)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(2.0%)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Malignancy</a:t>
                      </a:r>
                      <a:endParaRPr lang="en-US" sz="1500" b="1" i="0" u="none" strike="noStrike" kern="1200" dirty="0">
                        <a:solidFill>
                          <a:schemeClr val="bg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(1.5%)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 (3.0%)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(2.0%)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Infection</a:t>
                      </a:r>
                      <a:endParaRPr lang="en-US" sz="1500" b="1" i="0" u="none" strike="noStrike" kern="1200" dirty="0">
                        <a:solidFill>
                          <a:schemeClr val="bg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 (16.2%)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 (10.9%)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 (5.9%)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19519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Graft </a:t>
                      </a:r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Failure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 (26.9%)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 (23.8%)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 (29.4%)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Cardiovascular</a:t>
                      </a:r>
                      <a:endParaRPr lang="en-US" sz="1500" b="1" i="0" u="none" strike="noStrike" kern="1200" dirty="0">
                        <a:solidFill>
                          <a:schemeClr val="bg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 (14.6%)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 (3.0%)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 (7.8%)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810321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Multiple </a:t>
                      </a:r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Organ Failure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 (11.5%)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 (5.0%)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(3.9%)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69899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Other</a:t>
                      </a:r>
                      <a:endParaRPr lang="en-US" sz="1500" b="1" i="0" u="none" strike="noStrike" kern="1200" dirty="0">
                        <a:solidFill>
                          <a:schemeClr val="bg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 (20.0%)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 (7.9%)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 (7.8%)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577564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3788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1219200" y="583492"/>
            <a:ext cx="96774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Cause of </a:t>
            </a:r>
            <a:r>
              <a:rPr lang="en-US" sz="2600" kern="0" dirty="0" smtClean="0">
                <a:solidFill>
                  <a:srgbClr val="002060"/>
                </a:solidFill>
              </a:rPr>
              <a:t>Death (</a:t>
            </a:r>
            <a:r>
              <a:rPr lang="en-US" sz="2600" kern="0" dirty="0">
                <a:solidFill>
                  <a:srgbClr val="002060"/>
                </a:solidFill>
              </a:rPr>
              <a:t>Deaths: January 1992 – June 2018</a:t>
            </a:r>
            <a:r>
              <a:rPr lang="en-US" sz="2600" kern="0" dirty="0" smtClean="0">
                <a:solidFill>
                  <a:srgbClr val="002060"/>
                </a:solidFill>
              </a:rPr>
              <a:t>)</a:t>
            </a:r>
            <a:r>
              <a:rPr lang="en-US" sz="2600" kern="0" dirty="0" smtClean="0">
                <a:solidFill>
                  <a:srgbClr val="002060"/>
                </a:solidFill>
              </a:rPr>
              <a:t> 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1" name="logo_citation"/>
          <p:cNvSpPr txBox="1"/>
          <p:nvPr/>
        </p:nvSpPr>
        <p:spPr>
          <a:xfrm>
            <a:off x="2860222" y="6979749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95616" y="-102271"/>
            <a:ext cx="10427485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Pediatric </a:t>
            </a:r>
            <a:r>
              <a:rPr lang="en-US" sz="3200" dirty="0" smtClean="0">
                <a:solidFill>
                  <a:srgbClr val="002060"/>
                </a:solidFill>
              </a:rPr>
              <a:t>Lung </a:t>
            </a:r>
            <a:r>
              <a:rPr lang="en-US" sz="3200" dirty="0" smtClean="0">
                <a:solidFill>
                  <a:srgbClr val="002060"/>
                </a:solidFill>
              </a:rPr>
              <a:t>and Heart Lung Transplants with PVD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417469"/>
              </p:ext>
            </p:extLst>
          </p:nvPr>
        </p:nvGraphicFramePr>
        <p:xfrm>
          <a:off x="457200" y="1210742"/>
          <a:ext cx="11784331" cy="521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 bwMode="auto">
          <a:xfrm>
            <a:off x="1040130" y="45297"/>
            <a:ext cx="10481310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12" tIns="48006" rIns="96012" bIns="48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30" kern="0" dirty="0" smtClean="0">
                <a:solidFill>
                  <a:srgbClr val="002060"/>
                </a:solidFill>
              </a:rPr>
              <a:t>Primary Pediatric Lung </a:t>
            </a:r>
            <a:r>
              <a:rPr lang="en-US" sz="2730" kern="0" dirty="0">
                <a:solidFill>
                  <a:srgbClr val="002060"/>
                </a:solidFill>
              </a:rPr>
              <a:t>and Heart Lung Transplants with PVD</a:t>
            </a:r>
            <a:br>
              <a:rPr lang="en-US" sz="2730" kern="0" dirty="0">
                <a:solidFill>
                  <a:srgbClr val="002060"/>
                </a:solidFill>
              </a:rPr>
            </a:br>
            <a:r>
              <a:rPr lang="en-US" sz="2600" kern="0" dirty="0">
                <a:solidFill>
                  <a:srgbClr val="002060"/>
                </a:solidFill>
              </a:rPr>
              <a:t>Cumulative Incidence of Retransplant</a:t>
            </a:r>
          </a:p>
        </p:txBody>
      </p:sp>
      <p:sp>
        <p:nvSpPr>
          <p:cNvPr id="3" name="title_cohort"/>
          <p:cNvSpPr txBox="1"/>
          <p:nvPr/>
        </p:nvSpPr>
        <p:spPr>
          <a:xfrm>
            <a:off x="3166617" y="966013"/>
            <a:ext cx="623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0" dirty="0">
                <a:solidFill>
                  <a:srgbClr val="002060"/>
                </a:solidFill>
              </a:rPr>
              <a:t>(Transplants: </a:t>
            </a:r>
            <a:r>
              <a:rPr lang="en-US" sz="2400" b="1" kern="0" dirty="0" smtClean="0">
                <a:solidFill>
                  <a:srgbClr val="002060"/>
                </a:solidFill>
              </a:rPr>
              <a:t>January </a:t>
            </a:r>
            <a:r>
              <a:rPr lang="en-US" sz="2400" b="1" kern="0" dirty="0">
                <a:solidFill>
                  <a:srgbClr val="002060"/>
                </a:solidFill>
              </a:rPr>
              <a:t>1995 – June 2017)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4508" y="6463786"/>
            <a:ext cx="4951729" cy="722568"/>
            <a:chOff x="24494" y="6067776"/>
            <a:chExt cx="4952999" cy="76462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94" y="6146598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7" name="logo_year"/>
            <p:cNvSpPr txBox="1"/>
            <p:nvPr/>
          </p:nvSpPr>
          <p:spPr>
            <a:xfrm>
              <a:off x="2971800" y="6067776"/>
              <a:ext cx="1885813" cy="4567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5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8" name="logo_citation"/>
          <p:cNvSpPr txBox="1"/>
          <p:nvPr/>
        </p:nvSpPr>
        <p:spPr>
          <a:xfrm>
            <a:off x="3131057" y="6939317"/>
            <a:ext cx="1885330" cy="23314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8804" tIns="48006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79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609600" y="1688657"/>
            <a:ext cx="1158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00200" y="3158682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 smtClean="0">
                <a:solidFill>
                  <a:srgbClr val="0070C0"/>
                </a:solidFill>
              </a:rPr>
              <a:t>Kaplan-Meier Survival Within 12 Months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logo_citation"/>
          <p:cNvSpPr txBox="1"/>
          <p:nvPr/>
        </p:nvSpPr>
        <p:spPr>
          <a:xfrm>
            <a:off x="2860220" y="6971352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38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723297" y="-172863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800" dirty="0">
                <a:solidFill>
                  <a:srgbClr val="002060"/>
                </a:solidFill>
              </a:rPr>
              <a:t>Pediatric Lung and Heart Lung Transplants with </a:t>
            </a:r>
            <a:r>
              <a:rPr lang="en-US" sz="2800" dirty="0" smtClean="0">
                <a:solidFill>
                  <a:srgbClr val="002060"/>
                </a:solidFill>
              </a:rPr>
              <a:t>PVD</a:t>
            </a:r>
          </a:p>
          <a:p>
            <a:pPr defTabSz="950519"/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  <a:latin typeface="Arial"/>
              </a:rPr>
              <a:t>Survival within 12 Months by </a:t>
            </a:r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Era</a:t>
            </a:r>
            <a:endParaRPr lang="en-US" sz="2800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2444" y="651749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596802"/>
              </p:ext>
            </p:extLst>
          </p:nvPr>
        </p:nvGraphicFramePr>
        <p:xfrm>
          <a:off x="381000" y="1228758"/>
          <a:ext cx="12059838" cy="5381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162647" y="965462"/>
            <a:ext cx="7125891" cy="35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2000 -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2017)</a:t>
            </a:r>
          </a:p>
        </p:txBody>
      </p:sp>
      <p:sp>
        <p:nvSpPr>
          <p:cNvPr id="11" name="logo_citation"/>
          <p:cNvSpPr txBox="1"/>
          <p:nvPr/>
        </p:nvSpPr>
        <p:spPr>
          <a:xfrm>
            <a:off x="2805652" y="6967295"/>
            <a:ext cx="2009009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81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33400" y="-127550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800" dirty="0">
                <a:solidFill>
                  <a:srgbClr val="002060"/>
                </a:solidFill>
              </a:rPr>
              <a:t>Pediatric Lung and Heart Lung Transplants with PVD</a:t>
            </a:r>
          </a:p>
          <a:p>
            <a:pPr defTabSz="950519"/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  <a:latin typeface="Arial"/>
              </a:rPr>
              <a:t>Survival within 12 Months by </a:t>
            </a:r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Era and </a:t>
            </a:r>
            <a:r>
              <a:rPr lang="en-US" sz="2800" kern="0" dirty="0">
                <a:solidFill>
                  <a:srgbClr val="002060"/>
                </a:solidFill>
                <a:latin typeface="Arial"/>
              </a:rPr>
              <a:t>Location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832" y="6535142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3993186"/>
              </p:ext>
            </p:extLst>
          </p:nvPr>
        </p:nvGraphicFramePr>
        <p:xfrm>
          <a:off x="0" y="1295688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62720" y="1048736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2000 -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363849"/>
              </p:ext>
            </p:extLst>
          </p:nvPr>
        </p:nvGraphicFramePr>
        <p:xfrm>
          <a:off x="6400800" y="1885403"/>
          <a:ext cx="6374802" cy="5100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8803031" y="6240940"/>
            <a:ext cx="162114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North America</a:t>
            </a:r>
          </a:p>
        </p:txBody>
      </p:sp>
      <p:sp>
        <p:nvSpPr>
          <p:cNvPr id="24" name="logo_citation"/>
          <p:cNvSpPr txBox="1"/>
          <p:nvPr/>
        </p:nvSpPr>
        <p:spPr>
          <a:xfrm>
            <a:off x="2831040" y="6993944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41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-183297"/>
            <a:ext cx="126903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800" dirty="0">
                <a:solidFill>
                  <a:srgbClr val="002060"/>
                </a:solidFill>
              </a:rPr>
              <a:t>Pediatric Lung and Heart Lung Transplants with PVD</a:t>
            </a:r>
          </a:p>
          <a:p>
            <a:pPr defTabSz="950519"/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  <a:latin typeface="Arial"/>
              </a:rPr>
              <a:t>Survival within 12 Months by </a:t>
            </a:r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Recipient Age</a:t>
            </a:r>
            <a:endParaRPr lang="en-US" sz="2800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7558" y="652486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672895"/>
              </p:ext>
            </p:extLst>
          </p:nvPr>
        </p:nvGraphicFramePr>
        <p:xfrm>
          <a:off x="304799" y="1318839"/>
          <a:ext cx="12059838" cy="5513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124200" y="886328"/>
            <a:ext cx="7125891" cy="43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2000 -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2017)</a:t>
            </a:r>
          </a:p>
        </p:txBody>
      </p:sp>
      <p:sp>
        <p:nvSpPr>
          <p:cNvPr id="21" name="logo_citation"/>
          <p:cNvSpPr txBox="1"/>
          <p:nvPr/>
        </p:nvSpPr>
        <p:spPr>
          <a:xfrm>
            <a:off x="2851246" y="6974665"/>
            <a:ext cx="20042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0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610600" cy="1066800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Table of Contents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914400"/>
            <a:ext cx="11658600" cy="5257800"/>
          </a:xfrm>
        </p:spPr>
        <p:txBody>
          <a:bodyPr vert="horz" wrap="square" lIns="9144" tIns="45720" rIns="9144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rgbClr val="002060"/>
                </a:solidFill>
              </a:rPr>
              <a:t>Number of Deceased Donor Transplants and Recipient Characteristics by Transplant Year/Era: slides 3-15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rgbClr val="002060"/>
                </a:solidFill>
              </a:rPr>
              <a:t>Kaplan-Meier Survival Analyses:  slides 16-31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Survival within 12 months: slides 16-23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Survival </a:t>
            </a:r>
            <a:r>
              <a:rPr lang="en-US" sz="2000" b="1" dirty="0"/>
              <a:t>within </a:t>
            </a:r>
            <a:r>
              <a:rPr lang="en-US" sz="2000" b="1" dirty="0" smtClean="0"/>
              <a:t>5 years conditional on survival to 1 year: </a:t>
            </a:r>
            <a:r>
              <a:rPr lang="en-US" sz="2000" b="1" dirty="0"/>
              <a:t>slides </a:t>
            </a:r>
            <a:r>
              <a:rPr lang="en-US" sz="2000" b="1" dirty="0" smtClean="0"/>
              <a:t>24-30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Freedom from BOS/CLAD within 5 years conditional on survival to discharge: slides 31-33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400" b="1" dirty="0" smtClean="0">
                <a:solidFill>
                  <a:srgbClr val="002060"/>
                </a:solidFill>
              </a:rPr>
              <a:t>Multivariable Analyses: slides 34-39</a:t>
            </a:r>
            <a:endParaRPr lang="en-US" sz="2400" b="1" dirty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Cox model for mortality within </a:t>
            </a:r>
            <a:r>
              <a:rPr lang="en-US" sz="2000" b="1" dirty="0"/>
              <a:t>12 months: </a:t>
            </a:r>
            <a:r>
              <a:rPr lang="en-US" sz="2000" b="1" dirty="0" smtClean="0"/>
              <a:t>slides 34-37</a:t>
            </a:r>
            <a:endParaRPr lang="en-US" sz="2000" b="1" dirty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000" b="1" dirty="0" smtClean="0"/>
              <a:t>Cox model for mortality within </a:t>
            </a:r>
            <a:r>
              <a:rPr lang="en-US" sz="2000" b="1" dirty="0"/>
              <a:t>5 </a:t>
            </a:r>
            <a:r>
              <a:rPr lang="en-US" sz="2000" b="1" dirty="0" smtClean="0"/>
              <a:t>years </a:t>
            </a:r>
            <a:r>
              <a:rPr lang="en-US" sz="2000" b="1" dirty="0"/>
              <a:t>conditional on survival to 1 year: slides </a:t>
            </a:r>
            <a:r>
              <a:rPr lang="en-US" sz="2000" b="1" dirty="0" smtClean="0"/>
              <a:t>38-39</a:t>
            </a:r>
            <a:endParaRPr lang="en-US" sz="2000" b="1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87" y="6526120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5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logo_citation"/>
          <p:cNvSpPr txBox="1"/>
          <p:nvPr/>
        </p:nvSpPr>
        <p:spPr>
          <a:xfrm>
            <a:off x="2897946" y="6991139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5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52401" y="-124777"/>
            <a:ext cx="12649199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800" dirty="0">
                <a:solidFill>
                  <a:srgbClr val="002060"/>
                </a:solidFill>
              </a:rPr>
              <a:t>Pediatric Lung and Heart-Lung Transplants </a:t>
            </a:r>
            <a:endParaRPr lang="en-US" sz="2800" dirty="0" smtClean="0">
              <a:solidFill>
                <a:srgbClr val="002060"/>
              </a:solidFill>
            </a:endParaRPr>
          </a:p>
          <a:p>
            <a:pPr defTabSz="950519"/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  <a:latin typeface="Arial"/>
              </a:rPr>
              <a:t>Survival within 12 Months by </a:t>
            </a:r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Diagnosis</a:t>
            </a:r>
            <a:endParaRPr lang="en-US" sz="2800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8264" y="6524070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507018"/>
              </p:ext>
            </p:extLst>
          </p:nvPr>
        </p:nvGraphicFramePr>
        <p:xfrm>
          <a:off x="142280" y="1351156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00400" y="967093"/>
            <a:ext cx="7099698" cy="43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2000 -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2017)</a:t>
            </a:r>
          </a:p>
        </p:txBody>
      </p:sp>
      <p:sp>
        <p:nvSpPr>
          <p:cNvPr id="19" name="logo_citation"/>
          <p:cNvSpPr txBox="1"/>
          <p:nvPr/>
        </p:nvSpPr>
        <p:spPr>
          <a:xfrm>
            <a:off x="2816073" y="6975318"/>
            <a:ext cx="1965395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4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16880" y="-121307"/>
            <a:ext cx="12649199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800" dirty="0">
                <a:solidFill>
                  <a:srgbClr val="002060"/>
                </a:solidFill>
              </a:rPr>
              <a:t>Pediatric Lung and Heart-Lung Transplants </a:t>
            </a:r>
          </a:p>
          <a:p>
            <a:pPr defTabSz="950519"/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  <a:latin typeface="Arial"/>
              </a:rPr>
              <a:t>Survival within 12 Months by </a:t>
            </a:r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Diagnosis</a:t>
            </a:r>
            <a:endParaRPr lang="en-US" sz="2800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8423" y="6519469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661564"/>
              </p:ext>
            </p:extLst>
          </p:nvPr>
        </p:nvGraphicFramePr>
        <p:xfrm>
          <a:off x="142280" y="1345565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048000" y="963094"/>
            <a:ext cx="7112793" cy="43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2000 -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2017)</a:t>
            </a:r>
          </a:p>
        </p:txBody>
      </p:sp>
      <p:sp>
        <p:nvSpPr>
          <p:cNvPr id="19" name="logo_citation"/>
          <p:cNvSpPr txBox="1"/>
          <p:nvPr/>
        </p:nvSpPr>
        <p:spPr>
          <a:xfrm>
            <a:off x="2811631" y="6967816"/>
            <a:ext cx="1911979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9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09600" y="-187086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800" dirty="0">
                <a:solidFill>
                  <a:srgbClr val="002060"/>
                </a:solidFill>
              </a:rPr>
              <a:t>Pediatric Lung and Heart Lung Transplants with PVD</a:t>
            </a:r>
          </a:p>
          <a:p>
            <a:pPr defTabSz="950519"/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  <a:latin typeface="Arial"/>
              </a:rPr>
              <a:t>Survival within 12 Months by </a:t>
            </a:r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Recipient </a:t>
            </a:r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eGFR</a:t>
            </a:r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*</a:t>
            </a:r>
            <a:endParaRPr lang="en-US" sz="2800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8264" y="6524070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999583"/>
              </p:ext>
            </p:extLst>
          </p:nvPr>
        </p:nvGraphicFramePr>
        <p:xfrm>
          <a:off x="78264" y="1300267"/>
          <a:ext cx="12255894" cy="5558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352800" y="926222"/>
            <a:ext cx="7125891" cy="4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2000 -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2017)</a:t>
            </a:r>
          </a:p>
        </p:txBody>
      </p:sp>
      <p:sp>
        <p:nvSpPr>
          <p:cNvPr id="11" name="logo_citation"/>
          <p:cNvSpPr txBox="1"/>
          <p:nvPr/>
        </p:nvSpPr>
        <p:spPr>
          <a:xfrm>
            <a:off x="2811632" y="6980088"/>
            <a:ext cx="197323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1511" y="6882823"/>
            <a:ext cx="5137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*GFR was estimated using the modified Schwartz formula 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09600" y="-113564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800" dirty="0">
                <a:solidFill>
                  <a:srgbClr val="002060"/>
                </a:solidFill>
              </a:rPr>
              <a:t>Pediatric Lung and Heart Lung Transplants with PVD</a:t>
            </a:r>
          </a:p>
          <a:p>
            <a:pPr defTabSz="950519"/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  <a:latin typeface="Arial"/>
              </a:rPr>
              <a:t>Survival within 12 Months by </a:t>
            </a:r>
            <a:r>
              <a:rPr lang="en-US" sz="2800" kern="0" dirty="0" smtClean="0">
                <a:solidFill>
                  <a:srgbClr val="002060"/>
                </a:solidFill>
                <a:latin typeface="Arial"/>
              </a:rPr>
              <a:t>Procedure Type</a:t>
            </a:r>
            <a:endParaRPr lang="en-US" sz="2800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6360" y="653365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403999"/>
              </p:ext>
            </p:extLst>
          </p:nvPr>
        </p:nvGraphicFramePr>
        <p:xfrm>
          <a:off x="457200" y="1410222"/>
          <a:ext cx="11582400" cy="527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00400" y="1029833"/>
            <a:ext cx="7125891" cy="3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  <a:latin typeface="Arial"/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January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2000 - </a:t>
            </a:r>
            <a:r>
              <a:rPr lang="en-US" sz="2200" kern="0" dirty="0" smtClean="0">
                <a:solidFill>
                  <a:srgbClr val="002060"/>
                </a:solidFill>
                <a:latin typeface="Arial"/>
              </a:rPr>
              <a:t>June </a:t>
            </a:r>
            <a:r>
              <a:rPr lang="en-US" sz="2200" kern="0" dirty="0">
                <a:solidFill>
                  <a:srgbClr val="002060"/>
                </a:solidFill>
                <a:latin typeface="Arial"/>
              </a:rPr>
              <a:t>2017)</a:t>
            </a:r>
          </a:p>
        </p:txBody>
      </p:sp>
      <p:sp>
        <p:nvSpPr>
          <p:cNvPr id="11" name="logo_citation"/>
          <p:cNvSpPr txBox="1"/>
          <p:nvPr/>
        </p:nvSpPr>
        <p:spPr>
          <a:xfrm>
            <a:off x="2809568" y="6984316"/>
            <a:ext cx="20804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2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786" y="652269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1485900" y="1642246"/>
            <a:ext cx="10287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14500" y="3289955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 smtClean="0">
                <a:solidFill>
                  <a:srgbClr val="0070C0"/>
                </a:solidFill>
              </a:rPr>
              <a:t>Kaplan-Meier Survival Within 5 Years Conditional on Survival to Discharge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logo_citation"/>
          <p:cNvSpPr txBox="1"/>
          <p:nvPr/>
        </p:nvSpPr>
        <p:spPr>
          <a:xfrm>
            <a:off x="2865300" y="6978875"/>
            <a:ext cx="20804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796128"/>
              </p:ext>
            </p:extLst>
          </p:nvPr>
        </p:nvGraphicFramePr>
        <p:xfrm>
          <a:off x="371803" y="1440310"/>
          <a:ext cx="11811000" cy="533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342900" y="31263"/>
            <a:ext cx="12115800" cy="8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800" dirty="0">
                <a:solidFill>
                  <a:srgbClr val="002060"/>
                </a:solidFill>
              </a:rPr>
              <a:t>Pediatric Lung and Heart Lung Transplants with PVD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</a:t>
            </a:r>
            <a:r>
              <a:rPr lang="en-US" sz="2800" kern="0" dirty="0" smtClean="0">
                <a:solidFill>
                  <a:srgbClr val="002060"/>
                </a:solidFill>
              </a:rPr>
              <a:t>within 5 Years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1 Year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905000" y="4572001"/>
            <a:ext cx="1295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p = 0.15</a:t>
            </a:r>
            <a:endParaRPr lang="en-US" sz="14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4668" y="6534475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1524000" y="864874"/>
            <a:ext cx="10386060" cy="59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200" kern="0" dirty="0" smtClean="0">
                <a:solidFill>
                  <a:srgbClr val="002060"/>
                </a:solidFill>
              </a:rPr>
              <a:t>By Era (Transplants</a:t>
            </a:r>
            <a:r>
              <a:rPr lang="en-US" sz="2200" kern="0" dirty="0">
                <a:solidFill>
                  <a:srgbClr val="002060"/>
                </a:solidFill>
              </a:rPr>
              <a:t>: </a:t>
            </a:r>
            <a:r>
              <a:rPr lang="en-US" sz="2200" kern="0" dirty="0" smtClean="0">
                <a:solidFill>
                  <a:srgbClr val="002060"/>
                </a:solidFill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</a:rPr>
              <a:t>1996 </a:t>
            </a:r>
            <a:r>
              <a:rPr lang="en-US" sz="2200" kern="0" dirty="0">
                <a:solidFill>
                  <a:srgbClr val="002060"/>
                </a:solidFill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>
                <a:solidFill>
                  <a:srgbClr val="002060"/>
                </a:solidFill>
              </a:rPr>
              <a:t>2013</a:t>
            </a:r>
            <a:r>
              <a:rPr lang="en-US" sz="2200" kern="0" dirty="0" smtClean="0">
                <a:solidFill>
                  <a:srgbClr val="002060"/>
                </a:solidFill>
              </a:rPr>
              <a:t>)</a:t>
            </a:r>
            <a:endParaRPr lang="en-US" sz="2200" kern="0" dirty="0">
              <a:solidFill>
                <a:srgbClr val="002060"/>
              </a:solidFill>
            </a:endParaRPr>
          </a:p>
        </p:txBody>
      </p:sp>
      <p:sp>
        <p:nvSpPr>
          <p:cNvPr id="11" name="logo_citation"/>
          <p:cNvSpPr txBox="1"/>
          <p:nvPr/>
        </p:nvSpPr>
        <p:spPr>
          <a:xfrm>
            <a:off x="2851102" y="6993688"/>
            <a:ext cx="20804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0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7558" y="652486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977000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 bwMode="auto">
          <a:xfrm>
            <a:off x="381000" y="-167449"/>
            <a:ext cx="123093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800" dirty="0">
                <a:solidFill>
                  <a:srgbClr val="002060"/>
                </a:solidFill>
              </a:rPr>
              <a:t>Pediatric Lung and Heart Lung Transplants with PVD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within 5 Years Conditional on Survival to 1 Year 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831180" y="858463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300" kern="0" dirty="0" smtClean="0">
                <a:solidFill>
                  <a:srgbClr val="002060"/>
                </a:solidFill>
              </a:rPr>
              <a:t>By Recipient Age </a:t>
            </a:r>
            <a:r>
              <a:rPr lang="en-US" sz="2300" kern="0" dirty="0">
                <a:solidFill>
                  <a:srgbClr val="002060"/>
                </a:solidFill>
              </a:rPr>
              <a:t>(Transplants: </a:t>
            </a:r>
            <a:r>
              <a:rPr lang="en-US" sz="2300" kern="0" dirty="0" smtClean="0">
                <a:solidFill>
                  <a:srgbClr val="002060"/>
                </a:solidFill>
              </a:rPr>
              <a:t>January </a:t>
            </a:r>
            <a:r>
              <a:rPr lang="en-US" sz="2300" kern="0" dirty="0" smtClean="0">
                <a:solidFill>
                  <a:srgbClr val="002060"/>
                </a:solidFill>
              </a:rPr>
              <a:t>1996 </a:t>
            </a:r>
            <a:r>
              <a:rPr lang="en-US" sz="2300" kern="0" dirty="0">
                <a:solidFill>
                  <a:srgbClr val="002060"/>
                </a:solidFill>
              </a:rPr>
              <a:t>- </a:t>
            </a:r>
            <a:r>
              <a:rPr lang="en-US" sz="2300" kern="0" dirty="0" smtClean="0">
                <a:solidFill>
                  <a:srgbClr val="002060"/>
                </a:solidFill>
              </a:rPr>
              <a:t>June </a:t>
            </a:r>
            <a:r>
              <a:rPr lang="en-US" sz="2300" kern="0" dirty="0">
                <a:solidFill>
                  <a:srgbClr val="002060"/>
                </a:solidFill>
              </a:rPr>
              <a:t>2013) </a:t>
            </a:r>
          </a:p>
        </p:txBody>
      </p:sp>
      <p:sp>
        <p:nvSpPr>
          <p:cNvPr id="26" name="logo_citation"/>
          <p:cNvSpPr txBox="1"/>
          <p:nvPr/>
        </p:nvSpPr>
        <p:spPr>
          <a:xfrm>
            <a:off x="2825846" y="6968136"/>
            <a:ext cx="1964815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81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10314" y="-135103"/>
            <a:ext cx="126141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>
                <a:solidFill>
                  <a:srgbClr val="002060"/>
                </a:solidFill>
              </a:rPr>
              <a:t>Pediatric Lung and Heart Lung Transplants 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within 5 Years Conditional on Survival to 1 Year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4548" y="653085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2395350" y="798144"/>
            <a:ext cx="9067800" cy="68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400" kern="0" dirty="0">
                <a:solidFill>
                  <a:srgbClr val="002060"/>
                </a:solidFill>
              </a:rPr>
              <a:t>B</a:t>
            </a:r>
            <a:r>
              <a:rPr lang="en-US" sz="2400" kern="0" dirty="0" smtClean="0">
                <a:solidFill>
                  <a:srgbClr val="002060"/>
                </a:solidFill>
              </a:rPr>
              <a:t>y Diagnosis (Transplants: </a:t>
            </a:r>
            <a:r>
              <a:rPr lang="en-US" sz="2400" kern="0" dirty="0" smtClean="0">
                <a:solidFill>
                  <a:srgbClr val="002060"/>
                </a:solidFill>
              </a:rPr>
              <a:t>January </a:t>
            </a:r>
            <a:r>
              <a:rPr lang="en-US" sz="2400" kern="0" dirty="0">
                <a:solidFill>
                  <a:srgbClr val="002060"/>
                </a:solidFill>
              </a:rPr>
              <a:t>1996 – </a:t>
            </a:r>
            <a:r>
              <a:rPr lang="en-US" sz="2400" kern="0" dirty="0" smtClean="0">
                <a:solidFill>
                  <a:srgbClr val="002060"/>
                </a:solidFill>
              </a:rPr>
              <a:t>June </a:t>
            </a:r>
            <a:r>
              <a:rPr lang="en-US" sz="2400" kern="0" dirty="0" smtClean="0">
                <a:solidFill>
                  <a:srgbClr val="002060"/>
                </a:solidFill>
              </a:rPr>
              <a:t>2013) 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graphicFrame>
        <p:nvGraphicFramePr>
          <p:cNvPr id="2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807557"/>
              </p:ext>
            </p:extLst>
          </p:nvPr>
        </p:nvGraphicFramePr>
        <p:xfrm>
          <a:off x="169616" y="1371601"/>
          <a:ext cx="12022384" cy="554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logo_citation"/>
          <p:cNvSpPr txBox="1"/>
          <p:nvPr/>
        </p:nvSpPr>
        <p:spPr>
          <a:xfrm>
            <a:off x="2827916" y="6975628"/>
            <a:ext cx="20042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6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94548" y="-152400"/>
            <a:ext cx="12519645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>
                <a:solidFill>
                  <a:srgbClr val="002060"/>
                </a:solidFill>
              </a:rPr>
              <a:t>Pediatric Lung and Heart Lung Transplants 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within 5 Years Conditional on Survival to 1 Year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4548" y="652069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2286000" y="775451"/>
            <a:ext cx="9220200" cy="68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400" kern="0" dirty="0">
                <a:solidFill>
                  <a:srgbClr val="002060"/>
                </a:solidFill>
              </a:rPr>
              <a:t>B</a:t>
            </a:r>
            <a:r>
              <a:rPr lang="en-US" sz="2400" kern="0" dirty="0" smtClean="0">
                <a:solidFill>
                  <a:srgbClr val="002060"/>
                </a:solidFill>
              </a:rPr>
              <a:t>y Diagnosis (Transplants: </a:t>
            </a:r>
            <a:r>
              <a:rPr lang="en-US" sz="2400" kern="0" dirty="0" smtClean="0">
                <a:solidFill>
                  <a:srgbClr val="002060"/>
                </a:solidFill>
              </a:rPr>
              <a:t>January </a:t>
            </a:r>
            <a:r>
              <a:rPr lang="en-US" sz="2400" kern="0" dirty="0">
                <a:solidFill>
                  <a:srgbClr val="002060"/>
                </a:solidFill>
              </a:rPr>
              <a:t>1996 – </a:t>
            </a:r>
            <a:r>
              <a:rPr lang="en-US" sz="2400" kern="0" dirty="0" smtClean="0">
                <a:solidFill>
                  <a:srgbClr val="002060"/>
                </a:solidFill>
              </a:rPr>
              <a:t>June </a:t>
            </a:r>
            <a:r>
              <a:rPr lang="en-US" sz="2400" kern="0" dirty="0" smtClean="0">
                <a:solidFill>
                  <a:srgbClr val="002060"/>
                </a:solidFill>
              </a:rPr>
              <a:t>2013)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graphicFrame>
        <p:nvGraphicFramePr>
          <p:cNvPr id="2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959729"/>
              </p:ext>
            </p:extLst>
          </p:nvPr>
        </p:nvGraphicFramePr>
        <p:xfrm>
          <a:off x="69149" y="1382087"/>
          <a:ext cx="12275252" cy="552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logo_citation"/>
          <p:cNvSpPr txBox="1"/>
          <p:nvPr/>
        </p:nvSpPr>
        <p:spPr>
          <a:xfrm>
            <a:off x="2806957" y="6970488"/>
            <a:ext cx="1889646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8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4548" y="653085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571872"/>
              </p:ext>
            </p:extLst>
          </p:nvPr>
        </p:nvGraphicFramePr>
        <p:xfrm>
          <a:off x="34274" y="1082953"/>
          <a:ext cx="12479459" cy="601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553216" y="-192207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kern="0" dirty="0" smtClean="0">
                <a:solidFill>
                  <a:srgbClr val="002060"/>
                </a:solidFill>
              </a:rPr>
              <a:t>Pediatric Lung and Heart Lung Transplants with PVD</a:t>
            </a:r>
            <a:endParaRPr lang="en-US" sz="2600" kern="0" dirty="0">
              <a:solidFill>
                <a:srgbClr val="002060"/>
              </a:solidFill>
            </a:endParaRPr>
          </a:p>
          <a:p>
            <a:r>
              <a:rPr lang="en-US" sz="26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600" kern="0" dirty="0">
                <a:solidFill>
                  <a:srgbClr val="002060"/>
                </a:solidFill>
              </a:rPr>
              <a:t>Survival within 5 Years Conditional on Survival to 1 Year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740739" y="815164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200" kern="0" dirty="0">
                <a:solidFill>
                  <a:srgbClr val="002060"/>
                </a:solidFill>
              </a:rPr>
              <a:t>by </a:t>
            </a:r>
            <a:r>
              <a:rPr lang="en-US" sz="2200" kern="0" dirty="0" smtClean="0">
                <a:solidFill>
                  <a:srgbClr val="002060"/>
                </a:solidFill>
              </a:rPr>
              <a:t>Recipient </a:t>
            </a:r>
            <a:r>
              <a:rPr lang="en-US" sz="2200" kern="0" dirty="0" smtClean="0">
                <a:solidFill>
                  <a:srgbClr val="002060"/>
                </a:solidFill>
              </a:rPr>
              <a:t>eGFR</a:t>
            </a:r>
            <a:r>
              <a:rPr lang="en-US" sz="2200" kern="0" dirty="0" smtClean="0">
                <a:solidFill>
                  <a:srgbClr val="002060"/>
                </a:solidFill>
              </a:rPr>
              <a:t>* </a:t>
            </a:r>
            <a:r>
              <a:rPr lang="en-US" sz="2200" kern="0" dirty="0">
                <a:solidFill>
                  <a:srgbClr val="002060"/>
                </a:solidFill>
              </a:rPr>
              <a:t>(Transplants: </a:t>
            </a:r>
            <a:r>
              <a:rPr lang="en-US" sz="2200" kern="0" dirty="0" smtClean="0">
                <a:solidFill>
                  <a:srgbClr val="002060"/>
                </a:solidFill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</a:rPr>
              <a:t>1996 </a:t>
            </a:r>
            <a:r>
              <a:rPr lang="en-US" sz="2200" kern="0" dirty="0">
                <a:solidFill>
                  <a:srgbClr val="002060"/>
                </a:solidFill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>
                <a:solidFill>
                  <a:srgbClr val="002060"/>
                </a:solidFill>
              </a:rPr>
              <a:t>2013) </a:t>
            </a:r>
          </a:p>
        </p:txBody>
      </p:sp>
      <p:sp>
        <p:nvSpPr>
          <p:cNvPr id="11" name="logo_citation"/>
          <p:cNvSpPr txBox="1"/>
          <p:nvPr/>
        </p:nvSpPr>
        <p:spPr>
          <a:xfrm>
            <a:off x="2817756" y="6979198"/>
            <a:ext cx="20042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5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3786" y="6516072"/>
            <a:ext cx="4715932" cy="711201"/>
            <a:chOff x="2" y="6146792"/>
            <a:chExt cx="4715932" cy="711201"/>
          </a:xfrm>
        </p:grpSpPr>
        <p:grpSp>
          <p:nvGrpSpPr>
            <p:cNvPr id="13" name="Group 12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6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4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logo_citation"/>
          <p:cNvSpPr txBox="1"/>
          <p:nvPr/>
        </p:nvSpPr>
        <p:spPr>
          <a:xfrm>
            <a:off x="2880540" y="6985642"/>
            <a:ext cx="20296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600200" y="2438400"/>
            <a:ext cx="100584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Number of Deceased Donor Transplants and Recipient Characteristics 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by Transplant Era/Year</a:t>
            </a:r>
          </a:p>
        </p:txBody>
      </p:sp>
    </p:spTree>
    <p:extLst>
      <p:ext uri="{BB962C8B-B14F-4D97-AF65-F5344CB8AC3E}">
        <p14:creationId xmlns:p14="http://schemas.microsoft.com/office/powerpoint/2010/main" val="27628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9994" y="653383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277013"/>
              </p:ext>
            </p:extLst>
          </p:nvPr>
        </p:nvGraphicFramePr>
        <p:xfrm>
          <a:off x="62065" y="1194904"/>
          <a:ext cx="12479459" cy="551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536931" y="-152947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kern="0" dirty="0">
                <a:solidFill>
                  <a:srgbClr val="002060"/>
                </a:solidFill>
              </a:rPr>
              <a:t>Pediatric Lung and Heart Lung Transplants with PVD</a:t>
            </a:r>
          </a:p>
          <a:p>
            <a:r>
              <a:rPr lang="en-US" sz="26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600" kern="0" dirty="0">
                <a:solidFill>
                  <a:srgbClr val="002060"/>
                </a:solidFill>
              </a:rPr>
              <a:t>Survival within 5 Years Conditional on Survival to 1 Year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96662" y="854424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400" kern="0" dirty="0">
                <a:solidFill>
                  <a:srgbClr val="002060"/>
                </a:solidFill>
              </a:rPr>
              <a:t>by </a:t>
            </a:r>
            <a:r>
              <a:rPr lang="en-US" sz="2400" kern="0" dirty="0" smtClean="0">
                <a:solidFill>
                  <a:srgbClr val="002060"/>
                </a:solidFill>
              </a:rPr>
              <a:t>Procedure Type (Transplants</a:t>
            </a:r>
            <a:r>
              <a:rPr lang="en-US" sz="2400" kern="0" dirty="0">
                <a:solidFill>
                  <a:srgbClr val="002060"/>
                </a:solidFill>
              </a:rPr>
              <a:t>: </a:t>
            </a:r>
            <a:r>
              <a:rPr lang="en-US" sz="2400" kern="0" dirty="0" smtClean="0">
                <a:solidFill>
                  <a:srgbClr val="002060"/>
                </a:solidFill>
              </a:rPr>
              <a:t>January </a:t>
            </a:r>
            <a:r>
              <a:rPr lang="en-US" sz="2400" kern="0" dirty="0" smtClean="0">
                <a:solidFill>
                  <a:srgbClr val="002060"/>
                </a:solidFill>
              </a:rPr>
              <a:t>1996 </a:t>
            </a:r>
            <a:r>
              <a:rPr lang="en-US" sz="2400" kern="0" dirty="0">
                <a:solidFill>
                  <a:srgbClr val="002060"/>
                </a:solidFill>
              </a:rPr>
              <a:t>- </a:t>
            </a:r>
            <a:r>
              <a:rPr lang="en-US" sz="2400" kern="0" dirty="0" smtClean="0">
                <a:solidFill>
                  <a:srgbClr val="002060"/>
                </a:solidFill>
              </a:rPr>
              <a:t>June </a:t>
            </a:r>
            <a:r>
              <a:rPr lang="en-US" sz="2400" kern="0" dirty="0">
                <a:solidFill>
                  <a:srgbClr val="002060"/>
                </a:solidFill>
              </a:rPr>
              <a:t>2013) </a:t>
            </a:r>
          </a:p>
        </p:txBody>
      </p:sp>
      <p:sp>
        <p:nvSpPr>
          <p:cNvPr id="12" name="logo_citation"/>
          <p:cNvSpPr txBox="1"/>
          <p:nvPr/>
        </p:nvSpPr>
        <p:spPr>
          <a:xfrm>
            <a:off x="2803202" y="6982178"/>
            <a:ext cx="194561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8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600200" y="271398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 smtClean="0">
                <a:solidFill>
                  <a:srgbClr val="0070C0"/>
                </a:solidFill>
              </a:rPr>
              <a:t>Kaplan-Meier Freedom from BOS                                     Conditional on Survival to Discharge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  <p:sp>
        <p:nvSpPr>
          <p:cNvPr id="10" name="logo_citation"/>
          <p:cNvSpPr txBox="1"/>
          <p:nvPr/>
        </p:nvSpPr>
        <p:spPr>
          <a:xfrm>
            <a:off x="2872546" y="6964801"/>
            <a:ext cx="20804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57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807346"/>
              </p:ext>
            </p:extLst>
          </p:nvPr>
        </p:nvGraphicFramePr>
        <p:xfrm>
          <a:off x="342900" y="1180577"/>
          <a:ext cx="12115800" cy="561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81280" y="65176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pvalues"/>
          <p:cNvSpPr txBox="1"/>
          <p:nvPr/>
        </p:nvSpPr>
        <p:spPr>
          <a:xfrm>
            <a:off x="1753446" y="44958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 p = 0.62 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219200" y="857532"/>
            <a:ext cx="10584902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200" kern="0" dirty="0" smtClean="0">
                <a:solidFill>
                  <a:srgbClr val="002060"/>
                </a:solidFill>
              </a:rPr>
              <a:t>By Era (Transplants</a:t>
            </a:r>
            <a:r>
              <a:rPr lang="en-US" sz="2200" kern="0" dirty="0">
                <a:solidFill>
                  <a:srgbClr val="002060"/>
                </a:solidFill>
              </a:rPr>
              <a:t>: </a:t>
            </a:r>
            <a:r>
              <a:rPr lang="en-US" sz="2200" kern="0" dirty="0" smtClean="0">
                <a:solidFill>
                  <a:srgbClr val="002060"/>
                </a:solidFill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</a:rPr>
              <a:t>1996 </a:t>
            </a:r>
            <a:r>
              <a:rPr lang="en-US" sz="2200" kern="0" dirty="0">
                <a:solidFill>
                  <a:srgbClr val="002060"/>
                </a:solidFill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 smtClean="0">
                <a:solidFill>
                  <a:srgbClr val="002060"/>
                </a:solidFill>
              </a:rPr>
              <a:t>2013)</a:t>
            </a:r>
            <a:endParaRPr lang="en-US" sz="22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457200" y="0"/>
            <a:ext cx="12115800" cy="97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solidFill>
                  <a:srgbClr val="002060"/>
                </a:solidFill>
              </a:rPr>
              <a:t>Pediatric Lung and Heart Lung Transplants with PVD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Freedom from BOS/CLAD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Discharge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sp>
        <p:nvSpPr>
          <p:cNvPr id="11" name="logo_citation"/>
          <p:cNvSpPr txBox="1"/>
          <p:nvPr/>
        </p:nvSpPr>
        <p:spPr>
          <a:xfrm>
            <a:off x="2847714" y="6976410"/>
            <a:ext cx="2080454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8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848210"/>
              </p:ext>
            </p:extLst>
          </p:nvPr>
        </p:nvGraphicFramePr>
        <p:xfrm>
          <a:off x="314940" y="1247834"/>
          <a:ext cx="11907540" cy="568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210810" y="22882"/>
            <a:ext cx="12115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solidFill>
                  <a:srgbClr val="002060"/>
                </a:solidFill>
              </a:rPr>
              <a:t>Pediatric Lung and Heart Lung Transplants with PVD</a:t>
            </a:r>
          </a:p>
          <a:p>
            <a:r>
              <a:rPr lang="en-US" sz="2600" kern="0" dirty="0">
                <a:solidFill>
                  <a:srgbClr val="002060"/>
                </a:solidFill>
              </a:rPr>
              <a:t>Freedom from </a:t>
            </a:r>
            <a:r>
              <a:rPr lang="en-US" sz="2600" kern="0" dirty="0" smtClean="0">
                <a:solidFill>
                  <a:srgbClr val="002060"/>
                </a:solidFill>
              </a:rPr>
              <a:t>BOS/CLAD </a:t>
            </a:r>
            <a:r>
              <a:rPr lang="en-US" sz="2600" kern="0" dirty="0">
                <a:solidFill>
                  <a:srgbClr val="002060"/>
                </a:solidFill>
              </a:rPr>
              <a:t>Conditional on Survival to Discharge</a:t>
            </a:r>
          </a:p>
          <a:p>
            <a:endParaRPr lang="en-US" sz="28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790" y="65176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pvalues"/>
          <p:cNvSpPr txBox="1"/>
          <p:nvPr/>
        </p:nvSpPr>
        <p:spPr>
          <a:xfrm>
            <a:off x="1828800" y="4495800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No pairwise </a:t>
            </a:r>
            <a:r>
              <a:rPr lang="en-US" sz="1400" b="1" dirty="0">
                <a:solidFill>
                  <a:schemeClr val="bg2"/>
                </a:solidFill>
              </a:rPr>
              <a:t>comparisons were significant at p &lt; </a:t>
            </a:r>
            <a:r>
              <a:rPr lang="en-US" sz="1400" b="1" dirty="0" smtClean="0">
                <a:solidFill>
                  <a:schemeClr val="bg2"/>
                </a:solidFill>
              </a:rPr>
              <a:t>0.05 </a:t>
            </a:r>
            <a:r>
              <a:rPr lang="en-US" sz="1400" dirty="0" smtClean="0"/>
              <a:t>= 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1219200" y="957883"/>
            <a:ext cx="10584902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200" kern="0" dirty="0" smtClean="0">
                <a:solidFill>
                  <a:srgbClr val="002060"/>
                </a:solidFill>
              </a:rPr>
              <a:t>By Recipient </a:t>
            </a:r>
            <a:r>
              <a:rPr lang="en-US" sz="2200" kern="0" dirty="0">
                <a:solidFill>
                  <a:srgbClr val="002060"/>
                </a:solidFill>
              </a:rPr>
              <a:t>Age </a:t>
            </a:r>
            <a:r>
              <a:rPr lang="en-US" sz="2200" kern="0" dirty="0" smtClean="0">
                <a:solidFill>
                  <a:srgbClr val="002060"/>
                </a:solidFill>
              </a:rPr>
              <a:t>(Transplants</a:t>
            </a:r>
            <a:r>
              <a:rPr lang="en-US" sz="2200" kern="0" dirty="0">
                <a:solidFill>
                  <a:srgbClr val="002060"/>
                </a:solidFill>
              </a:rPr>
              <a:t>: </a:t>
            </a:r>
            <a:r>
              <a:rPr lang="en-US" sz="2200" kern="0" dirty="0" smtClean="0">
                <a:solidFill>
                  <a:srgbClr val="002060"/>
                </a:solidFill>
              </a:rPr>
              <a:t>January </a:t>
            </a:r>
            <a:r>
              <a:rPr lang="en-US" sz="2200" kern="0" dirty="0" smtClean="0">
                <a:solidFill>
                  <a:srgbClr val="002060"/>
                </a:solidFill>
              </a:rPr>
              <a:t>1996 </a:t>
            </a:r>
            <a:r>
              <a:rPr lang="en-US" sz="2200" kern="0" dirty="0">
                <a:solidFill>
                  <a:srgbClr val="002060"/>
                </a:solidFill>
              </a:rPr>
              <a:t>- </a:t>
            </a:r>
            <a:r>
              <a:rPr lang="en-US" sz="2200" kern="0" dirty="0" smtClean="0">
                <a:solidFill>
                  <a:srgbClr val="002060"/>
                </a:solidFill>
              </a:rPr>
              <a:t>June </a:t>
            </a:r>
            <a:r>
              <a:rPr lang="en-US" sz="2200" kern="0" dirty="0" smtClean="0">
                <a:solidFill>
                  <a:srgbClr val="002060"/>
                </a:solidFill>
              </a:rPr>
              <a:t>2013)</a:t>
            </a:r>
            <a:endParaRPr lang="en-US" sz="2200" kern="0" dirty="0">
              <a:solidFill>
                <a:srgbClr val="002060"/>
              </a:solidFill>
            </a:endParaRPr>
          </a:p>
        </p:txBody>
      </p:sp>
      <p:sp>
        <p:nvSpPr>
          <p:cNvPr id="11" name="logo_citation"/>
          <p:cNvSpPr txBox="1"/>
          <p:nvPr/>
        </p:nvSpPr>
        <p:spPr>
          <a:xfrm>
            <a:off x="2868384" y="6992257"/>
            <a:ext cx="2147356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9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09800" y="1676400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Multivariable Cox 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logo_citation"/>
          <p:cNvSpPr txBox="1"/>
          <p:nvPr/>
        </p:nvSpPr>
        <p:spPr>
          <a:xfrm>
            <a:off x="2876675" y="6960441"/>
            <a:ext cx="1922073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371600" y="306759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</a:rPr>
              <a:t>Mortality within 12 Months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18635"/>
            <a:ext cx="8915400" cy="5740400"/>
          </a:xfrm>
        </p:spPr>
      </p:pic>
      <p:sp>
        <p:nvSpPr>
          <p:cNvPr id="4" name="nvalue"/>
          <p:cNvSpPr txBox="1"/>
          <p:nvPr/>
        </p:nvSpPr>
        <p:spPr>
          <a:xfrm>
            <a:off x="9753600" y="6717234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637)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219200" y="381000"/>
            <a:ext cx="103632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</a:t>
            </a:r>
            <a:r>
              <a:rPr lang="en-US" sz="2300" kern="0" dirty="0" smtClean="0">
                <a:solidFill>
                  <a:srgbClr val="002060"/>
                </a:solidFill>
              </a:rPr>
              <a:t>Statistically Significant Categorical Risk </a:t>
            </a:r>
            <a:r>
              <a:rPr lang="en-US" sz="2300" kern="0" dirty="0">
                <a:solidFill>
                  <a:srgbClr val="002060"/>
                </a:solidFill>
              </a:rPr>
              <a:t>Factors For 1-Year Mortality with 95% Confidence Limits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287869"/>
            <a:ext cx="106680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Lung </a:t>
            </a:r>
            <a:r>
              <a:rPr lang="en-US" sz="2560" dirty="0" smtClean="0">
                <a:solidFill>
                  <a:srgbClr val="002060"/>
                </a:solidFill>
              </a:rPr>
              <a:t>and Heart-Lung Recipients </a:t>
            </a:r>
            <a:r>
              <a:rPr lang="en-US" sz="2560" dirty="0">
                <a:solidFill>
                  <a:srgbClr val="002060"/>
                </a:solidFill>
              </a:rPr>
              <a:t>with PVD </a:t>
            </a:r>
            <a:r>
              <a:rPr lang="en-US" sz="2560" dirty="0" smtClean="0">
                <a:solidFill>
                  <a:srgbClr val="002060"/>
                </a:solidFill>
              </a:rPr>
              <a:t>(1990-6/2017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81794" y="6475016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050760" y="6959211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1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054298"/>
              </p:ext>
            </p:extLst>
          </p:nvPr>
        </p:nvGraphicFramePr>
        <p:xfrm>
          <a:off x="1971040" y="1788160"/>
          <a:ext cx="8859520" cy="1354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9760">
                  <a:extLst>
                    <a:ext uri="{9D8B030D-6E8A-4147-A177-3AD203B41FA5}">
                      <a16:colId xmlns:a16="http://schemas.microsoft.com/office/drawing/2014/main" val="1036507049"/>
                    </a:ext>
                  </a:extLst>
                </a:gridCol>
                <a:gridCol w="4429760">
                  <a:extLst>
                    <a:ext uri="{9D8B030D-6E8A-4147-A177-3AD203B41FA5}">
                      <a16:colId xmlns:a16="http://schemas.microsoft.com/office/drawing/2014/main" val="1327176845"/>
                    </a:ext>
                  </a:extLst>
                </a:gridCol>
              </a:tblGrid>
              <a:tr h="6773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  <a:endParaRPr lang="en-US" sz="26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846641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eGFR 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(mL/min/1.73 m²)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99403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>
            <a:off x="1257300" y="536196"/>
            <a:ext cx="102870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002060"/>
                </a:solidFill>
              </a:rPr>
              <a:t>
</a:t>
            </a:r>
            <a:r>
              <a:rPr lang="en-US" sz="2400" kern="0" dirty="0" smtClean="0">
                <a:solidFill>
                  <a:srgbClr val="002060"/>
                </a:solidFill>
              </a:rPr>
              <a:t>Statistically Significant </a:t>
            </a:r>
            <a:r>
              <a:rPr lang="en-US" sz="2400" kern="0" dirty="0" smtClean="0">
                <a:solidFill>
                  <a:srgbClr val="002060"/>
                </a:solidFill>
              </a:rPr>
              <a:t>Continuous Risk </a:t>
            </a:r>
            <a:r>
              <a:rPr lang="en-US" sz="2400" kern="0" dirty="0">
                <a:solidFill>
                  <a:srgbClr val="002060"/>
                </a:solidFill>
              </a:rPr>
              <a:t>Factors For 1-Year Mortality
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6300" y="468229"/>
            <a:ext cx="110490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Lung </a:t>
            </a:r>
            <a:r>
              <a:rPr lang="en-US" sz="2560" dirty="0" smtClean="0">
                <a:solidFill>
                  <a:srgbClr val="002060"/>
                </a:solidFill>
              </a:rPr>
              <a:t>and Heart-Lung Recipients </a:t>
            </a:r>
            <a:r>
              <a:rPr lang="en-US" sz="2560" dirty="0">
                <a:solidFill>
                  <a:srgbClr val="002060"/>
                </a:solidFill>
              </a:rPr>
              <a:t>with PVD </a:t>
            </a:r>
            <a:r>
              <a:rPr lang="en-US" sz="2560" dirty="0" smtClean="0">
                <a:solidFill>
                  <a:srgbClr val="002060"/>
                </a:solidFill>
              </a:rPr>
              <a:t>(1990-6/2017</a:t>
            </a:r>
            <a:r>
              <a:rPr lang="en-US" sz="2560" dirty="0">
                <a:solidFill>
                  <a:srgbClr val="002060"/>
                </a:solidFill>
              </a:rPr>
              <a:t>)
</a:t>
            </a:r>
          </a:p>
        </p:txBody>
      </p:sp>
      <p:grpSp>
        <p:nvGrpSpPr>
          <p:cNvPr id="7" name="logo"/>
          <p:cNvGrpSpPr/>
          <p:nvPr/>
        </p:nvGrpSpPr>
        <p:grpSpPr>
          <a:xfrm>
            <a:off x="85725" y="6479357"/>
            <a:ext cx="5030327" cy="758614"/>
            <a:chOff x="1" y="6067776"/>
            <a:chExt cx="4952999" cy="79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2" name="logo_citation"/>
          <p:cNvSpPr txBox="1"/>
          <p:nvPr/>
        </p:nvSpPr>
        <p:spPr>
          <a:xfrm>
            <a:off x="3058449" y="6970252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66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453417"/>
              </p:ext>
            </p:extLst>
          </p:nvPr>
        </p:nvGraphicFramePr>
        <p:xfrm>
          <a:off x="1524000" y="1436755"/>
          <a:ext cx="10134600" cy="534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577840" y="198120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= </a:t>
            </a:r>
            <a:r>
              <a:rPr lang="en-US" sz="1600" b="1" dirty="0" smtClean="0">
                <a:solidFill>
                  <a:schemeClr val="bg2"/>
                </a:solidFill>
              </a:rPr>
              <a:t>0.0108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4" name="nvalue"/>
          <p:cNvSpPr txBox="1"/>
          <p:nvPr/>
        </p:nvSpPr>
        <p:spPr>
          <a:xfrm>
            <a:off x="9639845" y="6604660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637)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456485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eGFR (mL/min/1.73 </a:t>
            </a:r>
            <a:r>
              <a:rPr lang="en-US" sz="2133" kern="0" dirty="0" smtClean="0">
                <a:solidFill>
                  <a:srgbClr val="0070C0"/>
                </a:solidFill>
              </a:rPr>
              <a:t>m²)</a:t>
            </a:r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914400" y="363708"/>
            <a:ext cx="11277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  <a:r>
              <a:rPr lang="en-US" sz="2133" kern="0" dirty="0" smtClean="0">
                <a:solidFill>
                  <a:srgbClr val="002060"/>
                </a:solidFill>
              </a:rPr>
              <a:t>Statistically Significant Risk </a:t>
            </a:r>
            <a:r>
              <a:rPr lang="en-US" sz="2133" kern="0" dirty="0">
                <a:solidFill>
                  <a:srgbClr val="002060"/>
                </a:solidFill>
              </a:rPr>
              <a:t>Factors For 1-Year 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32963"/>
            <a:ext cx="107442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Pediatric Lung </a:t>
            </a:r>
            <a:r>
              <a:rPr lang="en-US" sz="2560" dirty="0" smtClean="0">
                <a:solidFill>
                  <a:srgbClr val="002060"/>
                </a:solidFill>
              </a:rPr>
              <a:t>and Heart-Lung Recipients </a:t>
            </a:r>
            <a:r>
              <a:rPr lang="en-US" sz="2560" dirty="0">
                <a:solidFill>
                  <a:srgbClr val="002060"/>
                </a:solidFill>
              </a:rPr>
              <a:t>with PVD (1990-6/2017)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79054" y="6480386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09130" y="6971281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5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786" y="652269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09800" y="1676400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Multivariable Cox 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logo_citation"/>
          <p:cNvSpPr txBox="1"/>
          <p:nvPr/>
        </p:nvSpPr>
        <p:spPr>
          <a:xfrm>
            <a:off x="2923345" y="696400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09600" y="3067593"/>
            <a:ext cx="11734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80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60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8410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1213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401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6819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9622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2426" algn="l" defTabSz="965606" rtl="0" eaLnBrk="1" latinLnBrk="0" hangingPunct="1">
              <a:defRPr sz="19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</a:rPr>
              <a:t>Mortality within 5 Years Conditional on Survival to 1 Year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96384"/>
            <a:ext cx="8686809" cy="5791206"/>
          </a:xfrm>
          <a:prstGeom prst="rect">
            <a:avLst/>
          </a:prstGeom>
        </p:spPr>
      </p:pic>
      <p:sp>
        <p:nvSpPr>
          <p:cNvPr id="4" name="nvalue"/>
          <p:cNvSpPr txBox="1"/>
          <p:nvPr/>
        </p:nvSpPr>
        <p:spPr>
          <a:xfrm>
            <a:off x="9367520" y="6595120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411)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311974" y="385334"/>
            <a:ext cx="12177651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  <a:r>
              <a:rPr lang="en-US" sz="2133" kern="0" dirty="0" smtClean="0">
                <a:solidFill>
                  <a:srgbClr val="002060"/>
                </a:solidFill>
              </a:rPr>
              <a:t>Statistically Significant Categorical </a:t>
            </a:r>
            <a:r>
              <a:rPr lang="en-US" sz="2133" kern="0" dirty="0" smtClean="0">
                <a:solidFill>
                  <a:srgbClr val="002060"/>
                </a:solidFill>
              </a:rPr>
              <a:t>Risk </a:t>
            </a:r>
            <a:r>
              <a:rPr lang="en-US" sz="2133" kern="0" dirty="0">
                <a:solidFill>
                  <a:srgbClr val="002060"/>
                </a:solidFill>
              </a:rPr>
              <a:t>Factors For 5-Year Mortality Conditional on 1-Year Survival with 95% Confidence Limits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0" y="105000"/>
            <a:ext cx="11811000" cy="1056640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Pediatric </a:t>
            </a:r>
            <a:r>
              <a:rPr lang="en-US" sz="2400" dirty="0" smtClean="0">
                <a:solidFill>
                  <a:srgbClr val="002060"/>
                </a:solidFill>
              </a:rPr>
              <a:t>Lung and Heart-Lung </a:t>
            </a:r>
            <a:r>
              <a:rPr lang="en-US" sz="2400" dirty="0">
                <a:solidFill>
                  <a:srgbClr val="002060"/>
                </a:solidFill>
              </a:rPr>
              <a:t>Recipients with PVD </a:t>
            </a:r>
            <a:r>
              <a:rPr lang="en-US" sz="2400" dirty="0" smtClean="0">
                <a:solidFill>
                  <a:srgbClr val="002060"/>
                </a:solidFill>
              </a:rPr>
              <a:t>(1987-6/2013)</a:t>
            </a:r>
            <a:r>
              <a:rPr lang="en-US" sz="2400" dirty="0">
                <a:solidFill>
                  <a:srgbClr val="002060"/>
                </a:solidFill>
              </a:rPr>
              <a:t>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90549" y="6468940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2022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08745" y="6953135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4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078" y="-179939"/>
            <a:ext cx="91440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Pediatric Lung and Heart-Lung 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6566969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Continuous factors are expressed as median (5</a:t>
            </a:r>
            <a:r>
              <a:rPr lang="en-US" sz="1200" b="1" baseline="30000" dirty="0">
                <a:solidFill>
                  <a:srgbClr val="002060"/>
                </a:solidFill>
              </a:rPr>
              <a:t>th </a:t>
            </a:r>
            <a:r>
              <a:rPr lang="en-US" sz="1200" b="1" dirty="0">
                <a:solidFill>
                  <a:srgbClr val="002060"/>
                </a:solidFill>
              </a:rPr>
              <a:t>– 95</a:t>
            </a:r>
            <a:r>
              <a:rPr lang="en-US" sz="1200" b="1" baseline="30000" dirty="0">
                <a:solidFill>
                  <a:srgbClr val="002060"/>
                </a:solidFill>
              </a:rPr>
              <a:t>th</a:t>
            </a:r>
            <a:r>
              <a:rPr lang="en-US" sz="1200" b="1" dirty="0">
                <a:solidFill>
                  <a:srgbClr val="002060"/>
                </a:solidFill>
              </a:rPr>
              <a:t> percentiles</a:t>
            </a:r>
            <a:r>
              <a:rPr lang="en-US" sz="1200" b="1" dirty="0" smtClean="0">
                <a:solidFill>
                  <a:srgbClr val="002060"/>
                </a:solidFill>
              </a:rPr>
              <a:t>) </a:t>
            </a:r>
            <a:endParaRPr lang="en-US" sz="12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09979" y="6853611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736177" y="567532"/>
            <a:ext cx="11353802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Diagnosis Distribution (Transplants: </a:t>
            </a:r>
            <a:r>
              <a:rPr lang="en-US" sz="2800" kern="0" dirty="0" smtClean="0">
                <a:solidFill>
                  <a:srgbClr val="002060"/>
                </a:solidFill>
              </a:rPr>
              <a:t>January </a:t>
            </a:r>
            <a:r>
              <a:rPr lang="en-US" sz="2800" kern="0" dirty="0" smtClean="0">
                <a:solidFill>
                  <a:srgbClr val="002060"/>
                </a:solidFill>
              </a:rPr>
              <a:t>1992 – </a:t>
            </a:r>
            <a:r>
              <a:rPr lang="en-US" sz="2800" kern="0" dirty="0" smtClean="0">
                <a:solidFill>
                  <a:srgbClr val="002060"/>
                </a:solidFill>
              </a:rPr>
              <a:t>June </a:t>
            </a:r>
            <a:r>
              <a:rPr lang="en-US" sz="2800" kern="0" dirty="0" smtClean="0">
                <a:solidFill>
                  <a:srgbClr val="002060"/>
                </a:solidFill>
              </a:rPr>
              <a:t>2018)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589670"/>
              </p:ext>
            </p:extLst>
          </p:nvPr>
        </p:nvGraphicFramePr>
        <p:xfrm>
          <a:off x="533400" y="1306045"/>
          <a:ext cx="11811000" cy="4114945"/>
        </p:xfrm>
        <a:graphic>
          <a:graphicData uri="http://schemas.openxmlformats.org/drawingml/2006/table">
            <a:tbl>
              <a:tblPr firstRow="1" bandRow="1"/>
              <a:tblGrid>
                <a:gridCol w="5181600">
                  <a:extLst>
                    <a:ext uri="{9D8B030D-6E8A-4147-A177-3AD203B41FA5}">
                      <a16:colId xmlns:a16="http://schemas.microsoft.com/office/drawing/2014/main" val="382137496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67829528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67024197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84861971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44288831"/>
                    </a:ext>
                  </a:extLst>
                </a:gridCol>
              </a:tblGrid>
              <a:tr h="658513"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1992-Dec 2000 </a:t>
                      </a:r>
                      <a:endParaRPr lang="nl-NL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</a:t>
                      </a:r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855</a:t>
                      </a:r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2001-Dec 2009 </a:t>
                      </a:r>
                      <a:endParaRPr lang="nl-NL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</a:t>
                      </a:r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952</a:t>
                      </a:r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2010-Jun 2018 </a:t>
                      </a: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970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P-value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038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Diagnosis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0.0001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T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4862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Pulmonary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vascular disease (P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VD)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247 (30.8%)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 (17.9%)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194 (20.5%)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64516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- Idiopathic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pulmonary arterial hypertension (I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PAH)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 (13.3%)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 (11.6%)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135 (14.3%)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84337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  - Pulmonary hypertension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(P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H-not IPAH)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140 (17.5%)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 (6.3%)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 (6.2%)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7040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Cystic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Fibrosis (CF)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391 (48.8%)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504 (55.6%)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482 (51.0%)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99689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Obstructive bronchiolitis (OB non-Retransplant)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 (1.7%)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 (5.6%)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 (5.2%)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68293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Interstitial lung disease (ILD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not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IIP)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 (2.4%)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 (4.9%)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(5.7%)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91163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Retransplant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 (6.4%)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 (6.2%)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 (5.2%)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50757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Other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 (10.0%)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 (9.8%)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118 (12.5%)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050525"/>
                  </a:ext>
                </a:extLst>
              </a:tr>
            </a:tbl>
          </a:graphicData>
        </a:graphic>
      </p:graphicFrame>
      <p:sp>
        <p:nvSpPr>
          <p:cNvPr id="12" name="logo_citation"/>
          <p:cNvSpPr txBox="1"/>
          <p:nvPr/>
        </p:nvSpPr>
        <p:spPr>
          <a:xfrm>
            <a:off x="2923346" y="6992111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4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454" y="-171190"/>
            <a:ext cx="10427485" cy="990600"/>
          </a:xfrm>
        </p:spPr>
        <p:txBody>
          <a:bodyPr/>
          <a:lstStyle/>
          <a:p>
            <a:r>
              <a:rPr lang="en-US" sz="3000" dirty="0" smtClean="0">
                <a:solidFill>
                  <a:srgbClr val="002060"/>
                </a:solidFill>
              </a:rPr>
              <a:t>Pediatric Lung and Heart Lung Transplants with PVD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285" y="6818166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Continuous factors are expressed as median (5</a:t>
            </a:r>
            <a:r>
              <a:rPr lang="en-US" sz="1200" b="1" baseline="30000" dirty="0">
                <a:solidFill>
                  <a:srgbClr val="002060"/>
                </a:solidFill>
              </a:rPr>
              <a:t>th </a:t>
            </a:r>
            <a:r>
              <a:rPr lang="en-US" sz="1200" b="1" dirty="0">
                <a:solidFill>
                  <a:srgbClr val="002060"/>
                </a:solidFill>
              </a:rPr>
              <a:t>– 95</a:t>
            </a:r>
            <a:r>
              <a:rPr lang="en-US" sz="1200" b="1" baseline="30000" dirty="0">
                <a:solidFill>
                  <a:srgbClr val="002060"/>
                </a:solidFill>
              </a:rPr>
              <a:t>th</a:t>
            </a:r>
            <a:r>
              <a:rPr lang="en-US" sz="1200" b="1" dirty="0">
                <a:solidFill>
                  <a:srgbClr val="002060"/>
                </a:solidFill>
              </a:rPr>
              <a:t> percentiles</a:t>
            </a:r>
            <a:r>
              <a:rPr lang="en-US" sz="1200" b="1" dirty="0" smtClean="0">
                <a:solidFill>
                  <a:srgbClr val="002060"/>
                </a:solidFill>
              </a:rPr>
              <a:t>) </a:t>
            </a:r>
            <a:endParaRPr lang="en-US" sz="12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09979" y="6547255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38196" y="492176"/>
            <a:ext cx="10667999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Recipient Characteristics (Transplants: </a:t>
            </a:r>
            <a:r>
              <a:rPr lang="en-US" sz="2600" kern="0" dirty="0" smtClean="0">
                <a:solidFill>
                  <a:srgbClr val="002060"/>
                </a:solidFill>
              </a:rPr>
              <a:t>January </a:t>
            </a:r>
            <a:r>
              <a:rPr lang="en-US" sz="2600" kern="0" dirty="0" smtClean="0">
                <a:solidFill>
                  <a:srgbClr val="002060"/>
                </a:solidFill>
              </a:rPr>
              <a:t>1992 – </a:t>
            </a:r>
            <a:r>
              <a:rPr lang="en-US" sz="2600" kern="0" dirty="0" smtClean="0">
                <a:solidFill>
                  <a:srgbClr val="002060"/>
                </a:solidFill>
              </a:rPr>
              <a:t>June </a:t>
            </a:r>
            <a:r>
              <a:rPr lang="en-US" sz="2600" kern="0" dirty="0" smtClean="0">
                <a:solidFill>
                  <a:srgbClr val="002060"/>
                </a:solidFill>
              </a:rPr>
              <a:t>2018) 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884833"/>
              </p:ext>
            </p:extLst>
          </p:nvPr>
        </p:nvGraphicFramePr>
        <p:xfrm>
          <a:off x="540059" y="1055656"/>
          <a:ext cx="11710971" cy="5061421"/>
        </p:xfrm>
        <a:graphic>
          <a:graphicData uri="http://schemas.openxmlformats.org/drawingml/2006/table">
            <a:tbl>
              <a:tblPr firstRow="1" bandRow="1"/>
              <a:tblGrid>
                <a:gridCol w="3064193">
                  <a:extLst>
                    <a:ext uri="{9D8B030D-6E8A-4147-A177-3AD203B41FA5}">
                      <a16:colId xmlns:a16="http://schemas.microsoft.com/office/drawing/2014/main" val="3821374963"/>
                    </a:ext>
                  </a:extLst>
                </a:gridCol>
                <a:gridCol w="2192920">
                  <a:extLst>
                    <a:ext uri="{9D8B030D-6E8A-4147-A177-3AD203B41FA5}">
                      <a16:colId xmlns:a16="http://schemas.microsoft.com/office/drawing/2014/main" val="1678295282"/>
                    </a:ext>
                  </a:extLst>
                </a:gridCol>
                <a:gridCol w="2657471">
                  <a:extLst>
                    <a:ext uri="{9D8B030D-6E8A-4147-A177-3AD203B41FA5}">
                      <a16:colId xmlns:a16="http://schemas.microsoft.com/office/drawing/2014/main" val="1670241971"/>
                    </a:ext>
                  </a:extLst>
                </a:gridCol>
                <a:gridCol w="2581543">
                  <a:extLst>
                    <a:ext uri="{9D8B030D-6E8A-4147-A177-3AD203B41FA5}">
                      <a16:colId xmlns:a16="http://schemas.microsoft.com/office/drawing/2014/main" val="3848619712"/>
                    </a:ext>
                  </a:extLst>
                </a:gridCol>
                <a:gridCol w="1214844">
                  <a:extLst>
                    <a:ext uri="{9D8B030D-6E8A-4147-A177-3AD203B41FA5}">
                      <a16:colId xmlns:a16="http://schemas.microsoft.com/office/drawing/2014/main" val="3144288831"/>
                    </a:ext>
                  </a:extLst>
                </a:gridCol>
              </a:tblGrid>
              <a:tr h="501790">
                <a:tc>
                  <a:txBody>
                    <a:bodyPr/>
                    <a:lstStyle/>
                    <a:p>
                      <a:pPr algn="l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1992-Dec 2000 </a:t>
                      </a:r>
                      <a:endParaRPr lang="nl-NL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</a:t>
                      </a:r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247)</a:t>
                      </a:r>
                      <a:endParaRPr lang="nl-NL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2001-Dec 2009 </a:t>
                      </a:r>
                      <a:endParaRPr lang="nl-NL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</a:t>
                      </a:r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162)</a:t>
                      </a:r>
                      <a:endParaRPr lang="nl-NL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2010-Jun 2018 </a:t>
                      </a: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194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P-value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0387"/>
                  </a:ext>
                </a:extLst>
              </a:tr>
              <a:tr h="2750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Geographi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 Location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645163"/>
                  </a:ext>
                </a:extLst>
              </a:tr>
              <a:tr h="2750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Europe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28.7%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29.0%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46.4%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843374"/>
                  </a:ext>
                </a:extLst>
              </a:tr>
              <a:tr h="2750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 America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67.6%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63.6%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43.8%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704081"/>
                  </a:ext>
                </a:extLst>
              </a:tr>
              <a:tr h="2750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7.4%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9.8%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996891"/>
                  </a:ext>
                </a:extLst>
              </a:tr>
              <a:tr h="2750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 (years) (continuous)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11.0 (0.0 - 17.0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13.0 (0.0 - 17.0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13.0 (0.0 -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0.071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793715"/>
                  </a:ext>
                </a:extLst>
              </a:tr>
              <a:tr h="2750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 (categorical)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391084"/>
                  </a:ext>
                </a:extLst>
              </a:tr>
              <a:tr h="27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- &lt;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years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10.9%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9.9%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5.7%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0.206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867075"/>
                  </a:ext>
                </a:extLst>
              </a:tr>
              <a:tr h="27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- 1-5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years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23.1%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16.7%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22.7%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767970"/>
                  </a:ext>
                </a:extLst>
              </a:tr>
              <a:tr h="27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- 6-10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years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14.6%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11.7%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12.9%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826125"/>
                  </a:ext>
                </a:extLst>
              </a:tr>
              <a:tr h="27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- 11-17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years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51.4%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61.7%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58.8%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879190"/>
                  </a:ext>
                </a:extLst>
              </a:tr>
              <a:tr h="27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Male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45.7%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41.4%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43.8%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0.681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635960"/>
                  </a:ext>
                </a:extLst>
              </a:tr>
              <a:tr h="352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Weight (kg)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53.0 (41.0 - 78.0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54.7 (40.9 - 82.0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53.0 (41.0 - 78.6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0.664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903226"/>
                  </a:ext>
                </a:extLst>
              </a:tr>
              <a:tr h="27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Height (cm)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163.0 (148.0 - 180.0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162.0 (149.9 -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181.3)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162.0 (146.0 - 180.0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0.836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21415"/>
                  </a:ext>
                </a:extLst>
              </a:tr>
              <a:tr h="2750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BMI (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kg/m²)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19.7 (15.6 - 27.7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19.9 (15.9 - 27.8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20.1 (15.9 - 31.2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0.444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932961"/>
                  </a:ext>
                </a:extLst>
              </a:tr>
            </a:tbl>
          </a:graphicData>
        </a:graphic>
      </p:graphicFrame>
      <p:sp>
        <p:nvSpPr>
          <p:cNvPr id="12" name="logo_citation"/>
          <p:cNvSpPr txBox="1"/>
          <p:nvPr/>
        </p:nvSpPr>
        <p:spPr>
          <a:xfrm>
            <a:off x="2923346" y="6992111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8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55722" y="444883"/>
            <a:ext cx="10667999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Recipient Characteristics (Transplants: </a:t>
            </a:r>
            <a:r>
              <a:rPr lang="en-US" sz="2400" kern="0" dirty="0" smtClean="0">
                <a:solidFill>
                  <a:srgbClr val="002060"/>
                </a:solidFill>
              </a:rPr>
              <a:t>January </a:t>
            </a:r>
            <a:r>
              <a:rPr lang="en-US" sz="2400" kern="0" dirty="0" smtClean="0">
                <a:solidFill>
                  <a:srgbClr val="002060"/>
                </a:solidFill>
              </a:rPr>
              <a:t>1992 – </a:t>
            </a:r>
            <a:r>
              <a:rPr lang="en-US" sz="2400" kern="0" dirty="0" smtClean="0">
                <a:solidFill>
                  <a:srgbClr val="002060"/>
                </a:solidFill>
              </a:rPr>
              <a:t>June </a:t>
            </a:r>
            <a:r>
              <a:rPr lang="en-US" sz="2400" kern="0" dirty="0" smtClean="0">
                <a:solidFill>
                  <a:srgbClr val="002060"/>
                </a:solidFill>
              </a:rPr>
              <a:t>2018) 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247272"/>
              </p:ext>
            </p:extLst>
          </p:nvPr>
        </p:nvGraphicFramePr>
        <p:xfrm>
          <a:off x="855722" y="945649"/>
          <a:ext cx="11201400" cy="5541264"/>
        </p:xfrm>
        <a:graphic>
          <a:graphicData uri="http://schemas.openxmlformats.org/drawingml/2006/table">
            <a:tbl>
              <a:tblPr firstRow="1" bandRow="1"/>
              <a:tblGrid>
                <a:gridCol w="2616622">
                  <a:extLst>
                    <a:ext uri="{9D8B030D-6E8A-4147-A177-3AD203B41FA5}">
                      <a16:colId xmlns:a16="http://schemas.microsoft.com/office/drawing/2014/main" val="382137496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67829528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670241971"/>
                    </a:ext>
                  </a:extLst>
                </a:gridCol>
                <a:gridCol w="2336378">
                  <a:extLst>
                    <a:ext uri="{9D8B030D-6E8A-4147-A177-3AD203B41FA5}">
                      <a16:colId xmlns:a16="http://schemas.microsoft.com/office/drawing/2014/main" val="384861971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44288831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algn="l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1992-Dec 2000 </a:t>
                      </a:r>
                      <a:endParaRPr lang="nl-NL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</a:t>
                      </a:r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247)</a:t>
                      </a:r>
                      <a:endParaRPr lang="nl-NL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2001-Dec 2009 </a:t>
                      </a:r>
                      <a:endParaRPr lang="nl-NL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nl-N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= </a:t>
                      </a:r>
                      <a:r>
                        <a:rPr lang="nl-N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162)</a:t>
                      </a:r>
                      <a:endParaRPr lang="nl-NL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Jan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2010-Jun 2018 </a:t>
                      </a:r>
                      <a:endParaRPr lang="en-US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=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194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P-value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038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ABO blood type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50757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- A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44.5%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46.9%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35.6%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0.368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05052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- AB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4.1%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5.6%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6.7%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36102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- B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9.8%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9.3%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11.9%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99508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 - O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41.6%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38.3%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45.9%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29007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Donor-recipient sex match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81152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- Female-Female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27.5%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28.6%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33.0%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70767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- Female-Male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15.4%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16.8%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25.3%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64035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- Male-Female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26.7%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29.8%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23.2%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92325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- Male-Male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30.4%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24.8%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18.6%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27141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Transplant</a:t>
                      </a:r>
                      <a:r>
                        <a:rPr lang="en-US" sz="15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procedure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63882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- Lung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40.1%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57.4%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80.9%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74128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- Heart-Lung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59.9%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42.6%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19.1%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607006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93787" y="6520979"/>
            <a:ext cx="4715932" cy="711201"/>
            <a:chOff x="2" y="6146792"/>
            <a:chExt cx="4715932" cy="711201"/>
          </a:xfrm>
        </p:grpSpPr>
        <p:grpSp>
          <p:nvGrpSpPr>
            <p:cNvPr id="8" name="Group 7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09979" y="6728728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4" name="logo_citation"/>
          <p:cNvSpPr txBox="1"/>
          <p:nvPr/>
        </p:nvSpPr>
        <p:spPr>
          <a:xfrm>
            <a:off x="2923346" y="6992111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096236" y="-216656"/>
            <a:ext cx="1042748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3000" kern="0" dirty="0" smtClean="0">
                <a:solidFill>
                  <a:srgbClr val="002060"/>
                </a:solidFill>
              </a:rPr>
              <a:t>Pediatric Lung and Heart Lung Transplants with PVD</a:t>
            </a:r>
            <a:endParaRPr lang="en-US" sz="30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7388296"/>
                  </p:ext>
                </p:extLst>
              </p:nvPr>
            </p:nvGraphicFramePr>
            <p:xfrm>
              <a:off x="891629" y="1183327"/>
              <a:ext cx="10741571" cy="431436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1469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8455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5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810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91076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 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nl-NL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January </a:t>
                          </a:r>
                          <a:r>
                            <a:rPr lang="nl-NL" sz="1500" b="1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1992-Dec 2000 </a:t>
                          </a:r>
                          <a:br>
                            <a:rPr lang="nl-NL" sz="1500" b="1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nl-NL" sz="1500" b="1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(N </a:t>
                          </a:r>
                          <a:r>
                            <a:rPr lang="nl-NL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lang="nl-NL" sz="1500" b="1" i="0" u="none" strike="noStrike" kern="12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247</a:t>
                          </a:r>
                          <a:r>
                            <a:rPr lang="nl-NL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nl-NL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nl-NL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January </a:t>
                          </a:r>
                          <a:r>
                            <a:rPr lang="nl-NL" sz="1500" b="1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2001-Dec 2009</a:t>
                          </a:r>
                          <a:br>
                            <a:rPr lang="nl-NL" sz="1500" b="1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nl-NL" sz="1500" b="1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(N </a:t>
                          </a:r>
                          <a:r>
                            <a:rPr lang="nl-NL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lang="nl-NL" sz="1500" b="1" i="0" u="none" strike="noStrike" kern="12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162</a:t>
                          </a:r>
                          <a:r>
                            <a:rPr lang="nl-NL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nl-NL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January </a:t>
                          </a:r>
                          <a:r>
                            <a:rPr lang="en-US" sz="1500" b="1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2010-Jun 2018</a:t>
                          </a:r>
                          <a:br>
                            <a:rPr lang="en-US" sz="1500" b="1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500" b="1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(N </a:t>
                          </a:r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lang="en-US" sz="1500" b="1" i="0" u="none" strike="noStrike" kern="12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194</a:t>
                          </a:r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P-value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5347">
                    <a:tc>
                      <a:txBody>
                        <a:bodyPr/>
                        <a:lstStyle/>
                        <a:p>
                          <a:pPr marL="0" algn="l" defTabSz="914400" rtl="0" eaLnBrk="1" fontAlgn="t" latinLnBrk="0" hangingPunct="1"/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PRA </a:t>
                          </a:r>
                          <a14:m>
                            <m:oMath xmlns:m="http://schemas.openxmlformats.org/officeDocument/2006/math">
                              <m:r>
                                <a:rPr lang="en-US" sz="1500" b="1" i="1" u="none" strike="noStrike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20%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7.1%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5.2%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16.4%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0.0375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1831">
                    <a:tc>
                      <a:txBody>
                        <a:bodyPr/>
                        <a:lstStyle/>
                        <a:p>
                          <a:pPr marL="0" algn="l" defTabSz="914400" rtl="0" eaLnBrk="1" fontAlgn="t" latinLnBrk="0" hangingPunct="1"/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PRA </a:t>
                          </a:r>
                          <a14:m>
                            <m:oMath xmlns:m="http://schemas.openxmlformats.org/officeDocument/2006/math">
                              <m:r>
                                <a:rPr lang="en-US" sz="1500" b="1" i="1" u="none" strike="noStrike" kern="120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80%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2.1%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3.9%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0.2684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183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Previous cardiothoracic surgery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34.9%</a:t>
                          </a:r>
                          <a:r>
                            <a:rPr lang="en-US" sz="1500" b="1" i="0" u="none" strike="noStrike" baseline="300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en-US" sz="1500" b="1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35.8%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33.3%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0.9348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9037574"/>
                      </a:ext>
                    </a:extLst>
                  </a:tr>
                  <a:tr h="354646">
                    <a:tc>
                      <a:txBody>
                        <a:bodyPr/>
                        <a:lstStyle/>
                        <a:p>
                          <a:pPr marL="0" algn="l" defTabSz="914400" rtl="0" eaLnBrk="1" fontAlgn="t" latinLnBrk="0" hangingPunct="1"/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Hospitalized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41.4%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45.5%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47.7%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0.599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77382636"/>
                      </a:ext>
                    </a:extLst>
                  </a:tr>
                  <a:tr h="351831">
                    <a:tc>
                      <a:txBody>
                        <a:bodyPr/>
                        <a:lstStyle/>
                        <a:p>
                          <a:pPr marL="0" algn="l" defTabSz="914400" rtl="0" eaLnBrk="1" fontAlgn="t" latinLnBrk="0" hangingPunct="1"/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Ventilator</a:t>
                          </a:r>
                          <a:r>
                            <a:rPr lang="en-US" sz="1500" b="1" i="0" u="none" strike="noStrike" kern="12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use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19.5%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19.6%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19.3%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0.9985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1599">
                    <a:tc>
                      <a:txBody>
                        <a:bodyPr/>
                        <a:lstStyle/>
                        <a:p>
                          <a:pPr marL="0" algn="l" defTabSz="914400" rtl="0" eaLnBrk="1" fontAlgn="t" latinLnBrk="0" hangingPunct="1"/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ECMO</a:t>
                          </a:r>
                          <a:r>
                            <a:rPr lang="en-US" sz="1500" b="1" i="0" u="none" strike="noStrike" kern="12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use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4.3%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5.6%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13.3%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0.0349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58836">
                    <a:tc>
                      <a:txBody>
                        <a:bodyPr/>
                        <a:lstStyle/>
                        <a:p>
                          <a:pPr marL="0" algn="l" defTabSz="914400" rtl="0" eaLnBrk="1" fontAlgn="t" latinLnBrk="0" hangingPunct="1"/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CMV antibody positive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17.8%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30.5%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26.8%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0.0588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58836">
                    <a:tc>
                      <a:txBody>
                        <a:bodyPr/>
                        <a:lstStyle/>
                        <a:p>
                          <a:pPr marL="0" algn="l" defTabSz="914400" rtl="0" eaLnBrk="1" fontAlgn="t" latinLnBrk="0" hangingPunct="1"/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EBV antibody positive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50.0%</a:t>
                          </a:r>
                          <a:r>
                            <a:rPr lang="en-US" sz="15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 </a:t>
                          </a:r>
                          <a:r>
                            <a:rPr lang="en-US" sz="1500" b="1" i="0" u="none" strike="noStrike" kern="1200" baseline="300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500" b="1" i="0" u="none" strike="noStrike" kern="120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52.1%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45.6%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0.6695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81312983"/>
                      </a:ext>
                    </a:extLst>
                  </a:tr>
                  <a:tr h="358836">
                    <a:tc>
                      <a:txBody>
                        <a:bodyPr/>
                        <a:lstStyle/>
                        <a:p>
                          <a:pPr marL="0" algn="l" defTabSz="914400" rtl="0" eaLnBrk="1" fontAlgn="t" latinLnBrk="0" hangingPunct="1"/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Hepatitis B antibody</a:t>
                          </a:r>
                          <a:r>
                            <a:rPr lang="en-US" sz="1500" b="1" i="0" u="none" strike="noStrike" kern="12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positive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2.0% </a:t>
                          </a:r>
                          <a:r>
                            <a:rPr lang="en-US" sz="1500" b="1" i="0" u="none" strike="noStrike" baseline="300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5.0%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2.6%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0.493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4640556"/>
                      </a:ext>
                    </a:extLst>
                  </a:tr>
                  <a:tr h="358836">
                    <a:tc>
                      <a:txBody>
                        <a:bodyPr/>
                        <a:lstStyle/>
                        <a:p>
                          <a:pPr marL="0" algn="l" defTabSz="914400" rtl="0" eaLnBrk="1" fontAlgn="t" latinLnBrk="0" hangingPunct="1"/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Hepatitis C antibody positive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2.0%</a:t>
                          </a:r>
                          <a:r>
                            <a:rPr lang="en-US" sz="1500" b="1" i="0" u="none" strike="noStrike" baseline="300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2.2%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 </a:t>
                          </a:r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0.0%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0.3778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660183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7388296"/>
                  </p:ext>
                </p:extLst>
              </p:nvPr>
            </p:nvGraphicFramePr>
            <p:xfrm>
              <a:off x="891629" y="1183327"/>
              <a:ext cx="10741571" cy="4314362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1469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8455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715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810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77724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sz="15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 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nl-NL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January </a:t>
                          </a:r>
                          <a:r>
                            <a:rPr lang="nl-NL" sz="1500" b="1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1992-Dec 2000 </a:t>
                          </a:r>
                          <a:br>
                            <a:rPr lang="nl-NL" sz="1500" b="1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nl-NL" sz="1500" b="1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(N </a:t>
                          </a:r>
                          <a:r>
                            <a:rPr lang="nl-NL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lang="nl-NL" sz="1500" b="1" i="0" u="none" strike="noStrike" kern="12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247</a:t>
                          </a:r>
                          <a:r>
                            <a:rPr lang="nl-NL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nl-NL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nl-NL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January </a:t>
                          </a:r>
                          <a:r>
                            <a:rPr lang="nl-NL" sz="1500" b="1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2001-Dec 2009</a:t>
                          </a:r>
                          <a:br>
                            <a:rPr lang="nl-NL" sz="1500" b="1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nl-NL" sz="1500" b="1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(N </a:t>
                          </a:r>
                          <a:r>
                            <a:rPr lang="nl-NL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lang="nl-NL" sz="1500" b="1" i="0" u="none" strike="noStrike" kern="12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162</a:t>
                          </a:r>
                          <a:r>
                            <a:rPr lang="nl-NL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nl-NL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January </a:t>
                          </a:r>
                          <a:r>
                            <a:rPr lang="en-US" sz="1500" b="1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2010-Jun 2018</a:t>
                          </a:r>
                          <a:br>
                            <a:rPr lang="en-US" sz="1500" b="1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500" b="1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(N </a:t>
                          </a:r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</a:t>
                          </a:r>
                          <a:r>
                            <a:rPr lang="en-US" sz="1500" b="1" i="0" u="none" strike="noStrike" kern="12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194</a:t>
                          </a:r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ctr" latinLnBrk="0" hangingPunct="1"/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P-value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3" t="-248077" r="-241393" b="-10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7.1%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5.2%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16.4%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0.0375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18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3" t="-312069" r="-241393" b="-8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2.1%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3.9%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0.2684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183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t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Previous cardiothoracic surgery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34.9%</a:t>
                          </a:r>
                          <a:r>
                            <a:rPr lang="en-US" sz="1500" b="1" i="0" u="none" strike="noStrike" baseline="300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en-US" sz="1500" b="1" i="0" u="none" strike="noStrike" baseline="3000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35.8%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33.3%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0.9348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9037574"/>
                      </a:ext>
                    </a:extLst>
                  </a:tr>
                  <a:tr h="354646">
                    <a:tc>
                      <a:txBody>
                        <a:bodyPr/>
                        <a:lstStyle/>
                        <a:p>
                          <a:pPr marL="0" algn="l" defTabSz="914400" rtl="0" eaLnBrk="1" fontAlgn="t" latinLnBrk="0" hangingPunct="1"/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Hospitalized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41.4%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45.5%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47.7%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0.599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77382636"/>
                      </a:ext>
                    </a:extLst>
                  </a:tr>
                  <a:tr h="351831">
                    <a:tc>
                      <a:txBody>
                        <a:bodyPr/>
                        <a:lstStyle/>
                        <a:p>
                          <a:pPr marL="0" algn="l" defTabSz="914400" rtl="0" eaLnBrk="1" fontAlgn="t" latinLnBrk="0" hangingPunct="1"/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Ventilator</a:t>
                          </a:r>
                          <a:r>
                            <a:rPr lang="en-US" sz="1500" b="1" i="0" u="none" strike="noStrike" kern="12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use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19.5%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19.6%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19.3%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0.9985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1599">
                    <a:tc>
                      <a:txBody>
                        <a:bodyPr/>
                        <a:lstStyle/>
                        <a:p>
                          <a:pPr marL="0" algn="l" defTabSz="914400" rtl="0" eaLnBrk="1" fontAlgn="t" latinLnBrk="0" hangingPunct="1"/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ECMO</a:t>
                          </a:r>
                          <a:r>
                            <a:rPr lang="en-US" sz="1500" b="1" i="0" u="none" strike="noStrike" kern="12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use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4.3%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5.6%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13.3%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0.0349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58836">
                    <a:tc>
                      <a:txBody>
                        <a:bodyPr/>
                        <a:lstStyle/>
                        <a:p>
                          <a:pPr marL="0" algn="l" defTabSz="914400" rtl="0" eaLnBrk="1" fontAlgn="t" latinLnBrk="0" hangingPunct="1"/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CMV antibody positive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17.8%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30.5%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26.8%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0.0588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58836">
                    <a:tc>
                      <a:txBody>
                        <a:bodyPr/>
                        <a:lstStyle/>
                        <a:p>
                          <a:pPr marL="0" algn="l" defTabSz="914400" rtl="0" eaLnBrk="1" fontAlgn="t" latinLnBrk="0" hangingPunct="1"/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EBV antibody positive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50.0%</a:t>
                          </a:r>
                          <a:r>
                            <a:rPr lang="en-US" sz="15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 </a:t>
                          </a:r>
                          <a:r>
                            <a:rPr lang="en-US" sz="1500" b="1" i="0" u="none" strike="noStrike" kern="1200" baseline="300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500" b="1" i="0" u="none" strike="noStrike" kern="120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52.1%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45.6%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0.6695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81312983"/>
                      </a:ext>
                    </a:extLst>
                  </a:tr>
                  <a:tr h="358836">
                    <a:tc>
                      <a:txBody>
                        <a:bodyPr/>
                        <a:lstStyle/>
                        <a:p>
                          <a:pPr marL="0" algn="l" defTabSz="914400" rtl="0" eaLnBrk="1" fontAlgn="t" latinLnBrk="0" hangingPunct="1"/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Hepatitis B antibody</a:t>
                          </a:r>
                          <a:r>
                            <a:rPr lang="en-US" sz="1500" b="1" i="0" u="none" strike="noStrike" kern="1200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positive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2.0% </a:t>
                          </a:r>
                          <a:r>
                            <a:rPr lang="en-US" sz="1500" b="1" i="0" u="none" strike="noStrike" baseline="300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5.0%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2.6%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0.493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24640556"/>
                      </a:ext>
                    </a:extLst>
                  </a:tr>
                  <a:tr h="358836">
                    <a:tc>
                      <a:txBody>
                        <a:bodyPr/>
                        <a:lstStyle/>
                        <a:p>
                          <a:pPr marL="0" algn="l" defTabSz="914400" rtl="0" eaLnBrk="1" fontAlgn="t" latinLnBrk="0" hangingPunct="1"/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Hepatitis C antibody positive</a:t>
                          </a:r>
                          <a:endParaRPr lang="en-US" sz="1500" b="1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2.0%</a:t>
                          </a:r>
                          <a:r>
                            <a:rPr lang="en-US" sz="1500" b="1" i="0" u="none" strike="noStrike" baseline="300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2.2%</a:t>
                          </a:r>
                          <a:endParaRPr lang="en-US" sz="15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 </a:t>
                          </a:r>
                          <a:r>
                            <a:rPr lang="en-US" sz="1500" b="1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0.0%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0.3778</a:t>
                          </a:r>
                        </a:p>
                      </a:txBody>
                      <a:tcPr anchor="b">
                        <a:lnL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2660183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Group 12"/>
          <p:cNvGrpSpPr/>
          <p:nvPr/>
        </p:nvGrpSpPr>
        <p:grpSpPr>
          <a:xfrm>
            <a:off x="93788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9050" y="7038201"/>
            <a:ext cx="3765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>
                <a:solidFill>
                  <a:srgbClr val="002060"/>
                </a:solidFill>
              </a:rPr>
              <a:t>2</a:t>
            </a:r>
            <a:r>
              <a:rPr lang="en-US" sz="1200" b="1" dirty="0" smtClean="0">
                <a:solidFill>
                  <a:srgbClr val="002060"/>
                </a:solidFill>
              </a:rPr>
              <a:t> Based on Oct 1999–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9979" y="6509789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46516" y="584035"/>
            <a:ext cx="11228564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Recipient </a:t>
            </a:r>
            <a:r>
              <a:rPr lang="en-US" sz="2600" kern="0" dirty="0">
                <a:solidFill>
                  <a:srgbClr val="002060"/>
                </a:solidFill>
              </a:rPr>
              <a:t>Characteristics (Transplants: January 1992 – June 2018</a:t>
            </a:r>
            <a:r>
              <a:rPr lang="en-US" sz="2600" kern="0" dirty="0" smtClean="0">
                <a:solidFill>
                  <a:srgbClr val="002060"/>
                </a:solidFill>
              </a:rPr>
              <a:t>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1016" y="6761202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1994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6" name="logo_citation"/>
          <p:cNvSpPr txBox="1"/>
          <p:nvPr/>
        </p:nvSpPr>
        <p:spPr>
          <a:xfrm>
            <a:off x="2923346" y="6992111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77273" y="-149766"/>
            <a:ext cx="10427485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Pediatric Lung and Heart Lung Transplants with PVD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719116"/>
              </p:ext>
            </p:extLst>
          </p:nvPr>
        </p:nvGraphicFramePr>
        <p:xfrm>
          <a:off x="855450" y="1241752"/>
          <a:ext cx="10741571" cy="33888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7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1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</a:t>
                      </a:r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1992-Dec 2000 </a:t>
                      </a:r>
                      <a:b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 </a:t>
                      </a:r>
                      <a:r>
                        <a:rPr lang="nl-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nl-NL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247</a:t>
                      </a:r>
                      <a:r>
                        <a:rPr lang="nl-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nl-NL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</a:t>
                      </a:r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2001-Dec 2009</a:t>
                      </a:r>
                      <a:b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 </a:t>
                      </a:r>
                      <a:r>
                        <a:rPr lang="nl-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nl-NL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162</a:t>
                      </a:r>
                      <a:r>
                        <a:rPr lang="nl-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nl-NL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2010-Jun 2018</a:t>
                      </a:r>
                      <a:b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194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34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Bilirubin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(mg/dl)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 (0.3 - 2.0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 </a:t>
                      </a:r>
                      <a:r>
                        <a:rPr lang="pt-BR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 (0.2 -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 (0.2 - 1.2) 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0.0007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Creatinine(mg/dl)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 (0.2 - 1.1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 </a:t>
                      </a:r>
                      <a:r>
                        <a:rPr lang="pt-BR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 (0.2 - 1.1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 (0.1 - 1.0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0.0014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GFR (mL/min/1.73m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)*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88.8 (57.1 - 119.1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 </a:t>
                      </a:r>
                      <a:r>
                        <a:rPr lang="pt-BR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89.3 (55.9 - 156.4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96.9 (59.4 - 163.1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0.082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PCW mean (mmHg)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13.5 (4.0 - 35.0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 </a:t>
                      </a:r>
                      <a:r>
                        <a:rPr lang="pt-BR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12.0 (4.0 - 32.0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11.0 (6.0 - 21.0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0.278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19519"/>
                  </a:ext>
                </a:extLst>
              </a:tr>
              <a:tr h="354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 mean (mmHg)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58.0 (19.5 - 79.5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 </a:t>
                      </a:r>
                      <a:r>
                        <a:rPr lang="pt-BR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60.5 (16.0 - 80.0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59.0 (13.0 - 80.0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0.6798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382636"/>
                  </a:ext>
                </a:extLst>
              </a:tr>
              <a:tr h="351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PVR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(Wood units)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17.2 (3.6 - 37.3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 </a:t>
                      </a:r>
                      <a:r>
                        <a:rPr lang="pt-BR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13.3 (0.8 - 27.7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8.9 (0.4 - 31.9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0.4378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FEV1%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predicted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47.0 (26.0 - 69.0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72.0 (47.0 - 99.0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76.0 (42.0 - 99.0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0.0047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8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FVC% predicted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53.0 (30.0 - 86.0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78.0 (50.0 - 104.0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80.0 (50.0 - 102.0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0.0286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3788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53880" y="6377233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65610" y="610035"/>
            <a:ext cx="10748171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Recipient </a:t>
            </a:r>
            <a:r>
              <a:rPr lang="en-US" sz="2600" kern="0" dirty="0">
                <a:solidFill>
                  <a:srgbClr val="002060"/>
                </a:solidFill>
              </a:rPr>
              <a:t>Characteristics (Transplants: January 1992 – June 2018</a:t>
            </a:r>
            <a:r>
              <a:rPr lang="en-US" sz="2600" kern="0" dirty="0" smtClean="0">
                <a:solidFill>
                  <a:srgbClr val="002060"/>
                </a:solidFill>
              </a:rPr>
              <a:t>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1615" y="7038201"/>
            <a:ext cx="5185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1994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0232" y="6829507"/>
            <a:ext cx="4447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* GFR was estimated using the modified Schwartz formula</a:t>
            </a:r>
          </a:p>
        </p:txBody>
      </p:sp>
      <p:sp>
        <p:nvSpPr>
          <p:cNvPr id="16" name="logo_citation"/>
          <p:cNvSpPr txBox="1"/>
          <p:nvPr/>
        </p:nvSpPr>
        <p:spPr>
          <a:xfrm>
            <a:off x="2923346" y="6992111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12492" y="-95123"/>
            <a:ext cx="10427485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Pediatric Lung and Heart Lung Transplants with PVD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0757" y="6603370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Continuous factors are expressed as median (5</a:t>
            </a:r>
            <a:r>
              <a:rPr lang="en-US" sz="1200" b="1" baseline="30000" dirty="0">
                <a:solidFill>
                  <a:srgbClr val="002060"/>
                </a:solidFill>
              </a:rPr>
              <a:t>th </a:t>
            </a:r>
            <a:r>
              <a:rPr lang="en-US" sz="1200" b="1" dirty="0">
                <a:solidFill>
                  <a:srgbClr val="002060"/>
                </a:solidFill>
              </a:rPr>
              <a:t>– 95</a:t>
            </a:r>
            <a:r>
              <a:rPr lang="en-US" sz="1200" b="1" baseline="30000" dirty="0">
                <a:solidFill>
                  <a:srgbClr val="002060"/>
                </a:solidFill>
              </a:rPr>
              <a:t>th</a:t>
            </a:r>
            <a:r>
              <a:rPr lang="en-US" sz="1200" b="1" dirty="0">
                <a:solidFill>
                  <a:srgbClr val="002060"/>
                </a:solidFill>
              </a:rPr>
              <a:t> percentiles</a:t>
            </a:r>
            <a:r>
              <a:rPr lang="en-US" sz="1200" b="1" dirty="0" smtClean="0">
                <a:solidFill>
                  <a:srgbClr val="002060"/>
                </a:solidFill>
              </a:rPr>
              <a:t>) 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78953"/>
            <a:ext cx="10744200" cy="8128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Pediatric Lung and Heart-Lung Transplants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Diagnosis Distribution </a:t>
            </a:r>
            <a:r>
              <a:rPr lang="en-US" sz="2800" dirty="0">
                <a:solidFill>
                  <a:srgbClr val="002060"/>
                </a:solidFill>
              </a:rPr>
              <a:t>by </a:t>
            </a:r>
            <a:r>
              <a:rPr lang="en-US" sz="2800" dirty="0" smtClean="0">
                <a:solidFill>
                  <a:srgbClr val="002060"/>
                </a:solidFill>
              </a:rPr>
              <a:t>Location and Era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2022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238187"/>
              </p:ext>
            </p:extLst>
          </p:nvPr>
        </p:nvGraphicFramePr>
        <p:xfrm>
          <a:off x="457200" y="1168400"/>
          <a:ext cx="11917680" cy="5502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3375" y="612529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Europe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4989" y="6125290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North America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05710" y="612529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Other 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263130" y="1034673"/>
            <a:ext cx="733806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</a:t>
            </a:r>
            <a:r>
              <a:rPr lang="en-US" sz="2400" kern="0" dirty="0" smtClean="0">
                <a:solidFill>
                  <a:srgbClr val="002060"/>
                </a:solidFill>
              </a:rPr>
              <a:t>January </a:t>
            </a:r>
            <a:r>
              <a:rPr lang="en-US" sz="2400" kern="0" dirty="0" smtClean="0">
                <a:solidFill>
                  <a:srgbClr val="002060"/>
                </a:solidFill>
              </a:rPr>
              <a:t>1992 – </a:t>
            </a:r>
            <a:r>
              <a:rPr lang="en-US" sz="2400" kern="0" dirty="0" smtClean="0">
                <a:solidFill>
                  <a:srgbClr val="002060"/>
                </a:solidFill>
              </a:rPr>
              <a:t>June </a:t>
            </a:r>
            <a:r>
              <a:rPr lang="en-US" sz="2400" kern="0" dirty="0" smtClean="0">
                <a:solidFill>
                  <a:srgbClr val="002060"/>
                </a:solidFill>
              </a:rPr>
              <a:t>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923346" y="6971904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2022 Oct; 41(10): 1335-1375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4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OSTemplate">
  <a:themeElements>
    <a:clrScheme name="Blank Presentation 13">
      <a:dk1>
        <a:srgbClr val="000000"/>
      </a:dk1>
      <a:lt1>
        <a:srgbClr val="FFFFFF"/>
      </a:lt1>
      <a:dk2>
        <a:srgbClr val="00004C"/>
      </a:dk2>
      <a:lt2>
        <a:srgbClr val="FFCC00"/>
      </a:lt2>
      <a:accent1>
        <a:srgbClr val="99CC66"/>
      </a:accent1>
      <a:accent2>
        <a:srgbClr val="B97E33"/>
      </a:accent2>
      <a:accent3>
        <a:srgbClr val="AAAAB2"/>
      </a:accent3>
      <a:accent4>
        <a:srgbClr val="DADADA"/>
      </a:accent4>
      <a:accent5>
        <a:srgbClr val="CAE2B8"/>
      </a:accent5>
      <a:accent6>
        <a:srgbClr val="A7722D"/>
      </a:accent6>
      <a:hlink>
        <a:srgbClr val="4C97CC"/>
      </a:hlink>
      <a:folHlink>
        <a:srgbClr val="66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4C"/>
        </a:dk2>
        <a:lt2>
          <a:srgbClr val="FFCC00"/>
        </a:lt2>
        <a:accent1>
          <a:srgbClr val="99CC66"/>
        </a:accent1>
        <a:accent2>
          <a:srgbClr val="B97E33"/>
        </a:accent2>
        <a:accent3>
          <a:srgbClr val="AAAAB2"/>
        </a:accent3>
        <a:accent4>
          <a:srgbClr val="DADADA"/>
        </a:accent4>
        <a:accent5>
          <a:srgbClr val="CAE2B8"/>
        </a:accent5>
        <a:accent6>
          <a:srgbClr val="A7722D"/>
        </a:accent6>
        <a:hlink>
          <a:srgbClr val="4C97CC"/>
        </a:hlink>
        <a:folHlink>
          <a:srgbClr val="66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A9236091AB348876378E1F235635F" ma:contentTypeVersion="0" ma:contentTypeDescription="Create a new document." ma:contentTypeScope="" ma:versionID="b8d2993a86a15f6ae2380fc1e2ee2d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4.xml><?xml version="1.0" encoding="utf-8"?>
<?mso-contentType ?>
<customXsn xmlns="http://schemas.microsoft.com/office/2006/metadata/customXsn">
  <xsnLocation>http://departments/research/PMO/Private/Document Management and Control/Templates/Document Request and Tracking Form.doc</xsnLocation>
  <cached>True</cached>
  <openByDefault>False</openByDefault>
  <xsnScope>http://departments/research/Staff/ISHLT</xsnScope>
</customXsn>
</file>

<file path=customXml/itemProps1.xml><?xml version="1.0" encoding="utf-8"?>
<ds:datastoreItem xmlns:ds="http://schemas.openxmlformats.org/officeDocument/2006/customXml" ds:itemID="{867B47CE-0255-4774-B4EC-289B3F01EA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D5B95C-8CA5-488E-B334-E804E0C5B789}"/>
</file>

<file path=customXml/itemProps3.xml><?xml version="1.0" encoding="utf-8"?>
<ds:datastoreItem xmlns:ds="http://schemas.openxmlformats.org/officeDocument/2006/customXml" ds:itemID="{C91805D6-AC72-435D-A51A-1C2C01D7BD28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1df23a4e-d417-4e0a-a778-b7db59ac479a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84F47D93-CF7B-48CB-914C-4409E5554C1C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UNOSTemplate</Template>
  <TotalTime>60211</TotalTime>
  <Words>3018</Words>
  <Application>Microsoft Office PowerPoint</Application>
  <PresentationFormat>Custom</PresentationFormat>
  <Paragraphs>677</Paragraphs>
  <Slides>39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Cambria Math</vt:lpstr>
      <vt:lpstr>Times</vt:lpstr>
      <vt:lpstr>Webdings</vt:lpstr>
      <vt:lpstr>UNOSTemplate</vt:lpstr>
      <vt:lpstr>FOCUS THEME:  PULMONARY VASCULAR DISEASES (PVD)    </vt:lpstr>
      <vt:lpstr>Table of Contents</vt:lpstr>
      <vt:lpstr>PowerPoint Presentation</vt:lpstr>
      <vt:lpstr>Pediatric Lung and Heart-Lung Transplants</vt:lpstr>
      <vt:lpstr>Pediatric Lung and Heart Lung Transplants with PVD</vt:lpstr>
      <vt:lpstr>PowerPoint Presentation</vt:lpstr>
      <vt:lpstr>Pediatric Lung and Heart Lung Transplants with PVD</vt:lpstr>
      <vt:lpstr>Pediatric Lung and Heart Lung Transplants with PVD</vt:lpstr>
      <vt:lpstr>Pediatric Lung and Heart-Lung Transplants Diagnosis Distribution by Location and Era</vt:lpstr>
      <vt:lpstr>Pediatric Lung and Heart Lung Transplants with PVD</vt:lpstr>
      <vt:lpstr>Pediatric Lung and Heart-Lung Transplants with PVD</vt:lpstr>
      <vt:lpstr>Pediatric Lung and Heart Lung Transplants with PVD Donor-Recipient Sex Distribution by Location and Era</vt:lpstr>
      <vt:lpstr>Pediatric Lung and Heart Lung Transplants with PVD Recipient ABO Blood Type Distribution by Location and Era</vt:lpstr>
      <vt:lpstr>Pediatric Lung and Heart Lung Transplants with PVD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Pediatric Lung and Heart-Lung Recipients with PVD (1990-6/2017)
</vt:lpstr>
      <vt:lpstr>Pediatric Lung and Heart-Lung Recipients with PVD (1990-6/2017)
</vt:lpstr>
      <vt:lpstr>Pediatric Lung and Heart-Lung Recipients with PVD (1990-6/2017)
</vt:lpstr>
      <vt:lpstr>PowerPoint Presentation</vt:lpstr>
      <vt:lpstr>Pediatric Lung and Heart-Lung Recipients with PVD (1987-6/2013)
</vt:lpstr>
    </vt:vector>
  </TitlesOfParts>
  <Company>UNOS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ISHLT Registry Slides</dc:title>
  <dc:creator>Manny Carwile</dc:creator>
  <cp:lastModifiedBy>Wida Cherikh</cp:lastModifiedBy>
  <cp:revision>4306</cp:revision>
  <dcterms:created xsi:type="dcterms:W3CDTF">2009-06-30T12:53:17Z</dcterms:created>
  <dcterms:modified xsi:type="dcterms:W3CDTF">2022-10-07T01:14:28Z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0x0101003C4A9236091AB348876378E1F235635F</vt:lpwstr>
  </property>
</Properties>
</file>