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7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8.xml" ContentType="application/vnd.openxmlformats-officedocument.drawingml.chart+xml"/>
  <Override PartName="/ppt/notesSlides/notesSlide17.xml" ContentType="application/vnd.openxmlformats-officedocument.presentationml.notesSlide+xml"/>
  <Override PartName="/ppt/charts/chart9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0.xml" ContentType="application/vnd.openxmlformats-officedocument.drawingml.chart+xml"/>
  <Override PartName="/ppt/drawings/drawing1.xml" ContentType="application/vnd.openxmlformats-officedocument.drawingml.chartshapes+xml"/>
  <Override PartName="/ppt/notesSlides/notesSlide20.xml" ContentType="application/vnd.openxmlformats-officedocument.presentationml.notesSlide+xml"/>
  <Override PartName="/ppt/charts/chart11.xml" ContentType="application/vnd.openxmlformats-officedocument.drawingml.chart+xml"/>
  <Override PartName="/ppt/drawings/drawing2.xml" ContentType="application/vnd.openxmlformats-officedocument.drawingml.chartshapes+xml"/>
  <Override PartName="/ppt/charts/chart12.xml" ContentType="application/vnd.openxmlformats-officedocument.drawingml.chart+xml"/>
  <Override PartName="/ppt/drawings/drawing3.xml" ContentType="application/vnd.openxmlformats-officedocument.drawingml.chartshapes+xml"/>
  <Override PartName="/ppt/charts/chart13.xml" ContentType="application/vnd.openxmlformats-officedocument.drawingml.chart+xml"/>
  <Override PartName="/ppt/drawings/drawing4.xml" ContentType="application/vnd.openxmlformats-officedocument.drawingml.chartshapes+xml"/>
  <Override PartName="/ppt/notesSlides/notesSlide21.xml" ContentType="application/vnd.openxmlformats-officedocument.presentationml.notesSlide+xml"/>
  <Override PartName="/ppt/charts/chart14.xml" ContentType="application/vnd.openxmlformats-officedocument.drawingml.chart+xml"/>
  <Override PartName="/ppt/drawings/drawing5.xml" ContentType="application/vnd.openxmlformats-officedocument.drawingml.chartshapes+xml"/>
  <Override PartName="/ppt/notesSlides/notesSlide22.xml" ContentType="application/vnd.openxmlformats-officedocument.presentationml.notesSlide+xml"/>
  <Override PartName="/ppt/charts/chart15.xml" ContentType="application/vnd.openxmlformats-officedocument.drawingml.chart+xml"/>
  <Override PartName="/ppt/drawings/drawing6.xml" ContentType="application/vnd.openxmlformats-officedocument.drawingml.chartshapes+xml"/>
  <Override PartName="/ppt/charts/chart16.xml" ContentType="application/vnd.openxmlformats-officedocument.drawingml.chart+xml"/>
  <Override PartName="/ppt/drawings/drawing7.xml" ContentType="application/vnd.openxmlformats-officedocument.drawingml.chartshapes+xml"/>
  <Override PartName="/ppt/charts/chart17.xml" ContentType="application/vnd.openxmlformats-officedocument.drawingml.chart+xml"/>
  <Override PartName="/ppt/notesSlides/notesSlide23.xml" ContentType="application/vnd.openxmlformats-officedocument.presentationml.notesSlide+xml"/>
  <Override PartName="/ppt/charts/chart18.xml" ContentType="application/vnd.openxmlformats-officedocument.drawingml.chart+xml"/>
  <Override PartName="/ppt/drawings/drawing8.xml" ContentType="application/vnd.openxmlformats-officedocument.drawingml.chartshapes+xml"/>
  <Override PartName="/ppt/notesSlides/notesSlide24.xml" ContentType="application/vnd.openxmlformats-officedocument.presentationml.notesSlide+xml"/>
  <Override PartName="/ppt/charts/chart19.xml" ContentType="application/vnd.openxmlformats-officedocument.drawingml.chart+xml"/>
  <Override PartName="/ppt/drawings/drawing9.xml" ContentType="application/vnd.openxmlformats-officedocument.drawingml.chartshapes+xml"/>
  <Override PartName="/ppt/notesSlides/notesSlide25.xml" ContentType="application/vnd.openxmlformats-officedocument.presentationml.notesSlide+xml"/>
  <Override PartName="/ppt/charts/chart20.xml" ContentType="application/vnd.openxmlformats-officedocument.drawingml.chart+xml"/>
  <Override PartName="/ppt/drawings/drawing10.xml" ContentType="application/vnd.openxmlformats-officedocument.drawingml.chartshapes+xml"/>
  <Override PartName="/ppt/charts/chart21.xml" ContentType="application/vnd.openxmlformats-officedocument.drawingml.chart+xml"/>
  <Override PartName="/ppt/drawings/drawing11.xml" ContentType="application/vnd.openxmlformats-officedocument.drawingml.chartshapes+xml"/>
  <Override PartName="/ppt/charts/chart22.xml" ContentType="application/vnd.openxmlformats-officedocument.drawingml.chart+xml"/>
  <Override PartName="/ppt/drawings/drawing12.xml" ContentType="application/vnd.openxmlformats-officedocument.drawingml.chartshapes+xml"/>
  <Override PartName="/ppt/notesSlides/notesSlide26.xml" ContentType="application/vnd.openxmlformats-officedocument.presentationml.notesSlide+xml"/>
  <Override PartName="/ppt/charts/chart23.xml" ContentType="application/vnd.openxmlformats-officedocument.drawingml.chart+xml"/>
  <Override PartName="/ppt/drawings/drawing13.xml" ContentType="application/vnd.openxmlformats-officedocument.drawingml.chartshape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24.xml" ContentType="application/vnd.openxmlformats-officedocument.drawingml.chart+xml"/>
  <Override PartName="/ppt/notesSlides/notesSlide29.xml" ContentType="application/vnd.openxmlformats-officedocument.presentationml.notesSlide+xml"/>
  <Override PartName="/ppt/charts/chart25.xml" ContentType="application/vnd.openxmlformats-officedocument.drawingml.chart+xml"/>
  <Override PartName="/ppt/drawings/drawing14.xml" ContentType="application/vnd.openxmlformats-officedocument.drawingml.chartshapes+xml"/>
  <Override PartName="/ppt/charts/chart26.xml" ContentType="application/vnd.openxmlformats-officedocument.drawingml.chart+xml"/>
  <Override PartName="/ppt/drawings/drawing15.xml" ContentType="application/vnd.openxmlformats-officedocument.drawingml.chartshapes+xml"/>
  <Override PartName="/ppt/charts/chart27.xml" ContentType="application/vnd.openxmlformats-officedocument.drawingml.chart+xml"/>
  <Override PartName="/ppt/drawings/drawing16.xml" ContentType="application/vnd.openxmlformats-officedocument.drawingml.chartshapes+xml"/>
  <Override PartName="/ppt/notesSlides/notesSlide30.xml" ContentType="application/vnd.openxmlformats-officedocument.presentationml.notesSlide+xml"/>
  <Override PartName="/ppt/charts/chart28.xml" ContentType="application/vnd.openxmlformats-officedocument.drawingml.chart+xml"/>
  <Override PartName="/ppt/notesSlides/notesSlide31.xml" ContentType="application/vnd.openxmlformats-officedocument.presentationml.notesSlide+xml"/>
  <Override PartName="/ppt/charts/chart29.xml" ContentType="application/vnd.openxmlformats-officedocument.drawingml.chart+xml"/>
  <Override PartName="/ppt/drawings/drawing17.xml" ContentType="application/vnd.openxmlformats-officedocument.drawingml.chartshapes+xml"/>
  <Override PartName="/ppt/charts/chart30.xml" ContentType="application/vnd.openxmlformats-officedocument.drawingml.chart+xml"/>
  <Override PartName="/ppt/drawings/drawing18.xml" ContentType="application/vnd.openxmlformats-officedocument.drawingml.chartshapes+xml"/>
  <Override PartName="/ppt/charts/chart31.xml" ContentType="application/vnd.openxmlformats-officedocument.drawingml.chart+xml"/>
  <Override PartName="/ppt/notesSlides/notesSlide32.xml" ContentType="application/vnd.openxmlformats-officedocument.presentationml.notesSlide+xml"/>
  <Override PartName="/ppt/charts/chart32.xml" ContentType="application/vnd.openxmlformats-officedocument.drawingml.chart+xml"/>
  <Override PartName="/ppt/drawings/drawing19.xml" ContentType="application/vnd.openxmlformats-officedocument.drawingml.chartshapes+xml"/>
  <Override PartName="/ppt/notesSlides/notesSlide33.xml" ContentType="application/vnd.openxmlformats-officedocument.presentationml.notesSlide+xml"/>
  <Override PartName="/ppt/charts/chart33.xml" ContentType="application/vnd.openxmlformats-officedocument.drawingml.chart+xml"/>
  <Override PartName="/ppt/drawings/drawing20.xml" ContentType="application/vnd.openxmlformats-officedocument.drawingml.chartshapes+xml"/>
  <Override PartName="/ppt/notesSlides/notesSlide34.xml" ContentType="application/vnd.openxmlformats-officedocument.presentationml.notesSlide+xml"/>
  <Override PartName="/ppt/charts/chart34.xml" ContentType="application/vnd.openxmlformats-officedocument.drawingml.chart+xml"/>
  <Override PartName="/ppt/drawings/drawing21.xml" ContentType="application/vnd.openxmlformats-officedocument.drawingml.chartshapes+xml"/>
  <Override PartName="/ppt/charts/chart35.xml" ContentType="application/vnd.openxmlformats-officedocument.drawingml.chart+xml"/>
  <Override PartName="/ppt/drawings/drawing22.xml" ContentType="application/vnd.openxmlformats-officedocument.drawingml.chartshapes+xml"/>
  <Override PartName="/ppt/charts/chart36.xml" ContentType="application/vnd.openxmlformats-officedocument.drawingml.chart+xml"/>
  <Override PartName="/ppt/drawings/drawing23.xml" ContentType="application/vnd.openxmlformats-officedocument.drawingml.chartshapes+xml"/>
  <Override PartName="/ppt/notesSlides/notesSlide35.xml" ContentType="application/vnd.openxmlformats-officedocument.presentationml.notesSlide+xml"/>
  <Override PartName="/ppt/charts/chart37.xml" ContentType="application/vnd.openxmlformats-officedocument.drawingml.chart+xml"/>
  <Override PartName="/ppt/drawings/drawing24.xml" ContentType="application/vnd.openxmlformats-officedocument.drawingml.chartshapes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charts/chart38.xml" ContentType="application/vnd.openxmlformats-officedocument.drawingml.chart+xml"/>
  <Override PartName="/ppt/notesSlides/notesSlide38.xml" ContentType="application/vnd.openxmlformats-officedocument.presentationml.notesSlide+xml"/>
  <Override PartName="/ppt/charts/chart39.xml" ContentType="application/vnd.openxmlformats-officedocument.drawingml.chart+xml"/>
  <Override PartName="/ppt/notesSlides/notesSlide39.xml" ContentType="application/vnd.openxmlformats-officedocument.presentationml.notesSlide+xml"/>
  <Override PartName="/ppt/charts/chart40.xml" ContentType="application/vnd.openxmlformats-officedocument.drawingml.chart+xml"/>
  <Override PartName="/ppt/notesSlides/notesSlide40.xml" ContentType="application/vnd.openxmlformats-officedocument.presentationml.notesSlide+xml"/>
  <Override PartName="/ppt/charts/chart41.xml" ContentType="application/vnd.openxmlformats-officedocument.drawingml.chart+xml"/>
  <Override PartName="/ppt/drawings/drawing25.xml" ContentType="application/vnd.openxmlformats-officedocument.drawingml.chartshapes+xml"/>
  <Override PartName="/ppt/charts/chart42.xml" ContentType="application/vnd.openxmlformats-officedocument.drawingml.chart+xml"/>
  <Override PartName="/ppt/drawings/drawing26.xml" ContentType="application/vnd.openxmlformats-officedocument.drawingml.chartshapes+xml"/>
  <Override PartName="/ppt/notesSlides/notesSlide41.xml" ContentType="application/vnd.openxmlformats-officedocument.presentationml.notesSlide+xml"/>
  <Override PartName="/ppt/charts/chart43.xml" ContentType="application/vnd.openxmlformats-officedocument.drawingml.chart+xml"/>
  <Override PartName="/ppt/notesSlides/notesSlide42.xml" ContentType="application/vnd.openxmlformats-officedocument.presentationml.notesSlide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charts/chart46.xml" ContentType="application/vnd.openxmlformats-officedocument.drawingml.chart+xml"/>
  <Override PartName="/ppt/notesSlides/notesSlide45.xml" ContentType="application/vnd.openxmlformats-officedocument.presentationml.notesSlide+xml"/>
  <Override PartName="/ppt/charts/chart47.xml" ContentType="application/vnd.openxmlformats-officedocument.drawingml.chart+xml"/>
  <Override PartName="/ppt/notesSlides/notesSlide46.xml" ContentType="application/vnd.openxmlformats-officedocument.presentationml.notesSlide+xml"/>
  <Override PartName="/ppt/charts/chart48.xml" ContentType="application/vnd.openxmlformats-officedocument.drawingml.chart+xml"/>
  <Override PartName="/ppt/notesSlides/notesSlide47.xml" ContentType="application/vnd.openxmlformats-officedocument.presentationml.notesSlide+xml"/>
  <Override PartName="/ppt/charts/chart49.xml" ContentType="application/vnd.openxmlformats-officedocument.drawingml.chart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charts/chart50.xml" ContentType="application/vnd.openxmlformats-officedocument.drawingml.chart+xml"/>
  <Override PartName="/ppt/notesSlides/notesSlide50.xml" ContentType="application/vnd.openxmlformats-officedocument.presentationml.notesSlide+xml"/>
  <Override PartName="/ppt/charts/chart51.xml" ContentType="application/vnd.openxmlformats-officedocument.drawingml.chart+xml"/>
  <Override PartName="/ppt/notesSlides/notesSlide51.xml" ContentType="application/vnd.openxmlformats-officedocument.presentationml.notesSlide+xml"/>
  <Override PartName="/ppt/charts/chart52.xml" ContentType="application/vnd.openxmlformats-officedocument.drawingml.chart+xml"/>
  <Override PartName="/ppt/notesSlides/notesSlide52.xml" ContentType="application/vnd.openxmlformats-officedocument.presentationml.notesSlide+xml"/>
  <Override PartName="/ppt/charts/chart53.xml" ContentType="application/vnd.openxmlformats-officedocument.drawingml.chart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charts/chart54.xml" ContentType="application/vnd.openxmlformats-officedocument.drawingml.chart+xml"/>
  <Override PartName="/ppt/notesSlides/notesSlide56.xml" ContentType="application/vnd.openxmlformats-officedocument.presentationml.notesSlide+xml"/>
  <Override PartName="/ppt/charts/chart55.xml" ContentType="application/vnd.openxmlformats-officedocument.drawingml.chart+xml"/>
  <Override PartName="/ppt/notesSlides/notesSlide57.xml" ContentType="application/vnd.openxmlformats-officedocument.presentationml.notesSlide+xml"/>
  <Override PartName="/ppt/charts/chart56.xml" ContentType="application/vnd.openxmlformats-officedocument.drawingml.chart+xml"/>
  <Override PartName="/ppt/notesSlides/notesSlide58.xml" ContentType="application/vnd.openxmlformats-officedocument.presentationml.notesSlide+xml"/>
  <Override PartName="/ppt/charts/chart57.xml" ContentType="application/vnd.openxmlformats-officedocument.drawingml.chart+xml"/>
  <Override PartName="/ppt/notesSlides/notesSlide59.xml" ContentType="application/vnd.openxmlformats-officedocument.presentationml.notesSlide+xml"/>
  <Override PartName="/ppt/charts/chart58.xml" ContentType="application/vnd.openxmlformats-officedocument.drawingml.chart+xml"/>
  <Override PartName="/ppt/notesSlides/notesSlide60.xml" ContentType="application/vnd.openxmlformats-officedocument.presentationml.notesSlide+xml"/>
  <Override PartName="/ppt/charts/chart5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72"/>
  </p:notesMasterIdLst>
  <p:sldIdLst>
    <p:sldId id="1268" r:id="rId6"/>
    <p:sldId id="1269" r:id="rId7"/>
    <p:sldId id="1270" r:id="rId8"/>
    <p:sldId id="1736" r:id="rId9"/>
    <p:sldId id="1792" r:id="rId10"/>
    <p:sldId id="1692" r:id="rId11"/>
    <p:sldId id="1787" r:id="rId12"/>
    <p:sldId id="1777" r:id="rId13"/>
    <p:sldId id="1715" r:id="rId14"/>
    <p:sldId id="1775" r:id="rId15"/>
    <p:sldId id="1776" r:id="rId16"/>
    <p:sldId id="1739" r:id="rId17"/>
    <p:sldId id="1778" r:id="rId18"/>
    <p:sldId id="1828" r:id="rId19"/>
    <p:sldId id="1823" r:id="rId20"/>
    <p:sldId id="1843" r:id="rId21"/>
    <p:sldId id="1844" r:id="rId22"/>
    <p:sldId id="1845" r:id="rId23"/>
    <p:sldId id="1294" r:id="rId24"/>
    <p:sldId id="1782" r:id="rId25"/>
    <p:sldId id="1769" r:id="rId26"/>
    <p:sldId id="1818" r:id="rId27"/>
    <p:sldId id="1817" r:id="rId28"/>
    <p:sldId id="1752" r:id="rId29"/>
    <p:sldId id="1819" r:id="rId30"/>
    <p:sldId id="1847" r:id="rId31"/>
    <p:sldId id="1759" r:id="rId32"/>
    <p:sldId id="1763" r:id="rId33"/>
    <p:sldId id="1670" r:id="rId34"/>
    <p:sldId id="1770" r:id="rId35"/>
    <p:sldId id="1822" r:id="rId36"/>
    <p:sldId id="1783" r:id="rId37"/>
    <p:sldId id="1786" r:id="rId38"/>
    <p:sldId id="1821" r:id="rId39"/>
    <p:sldId id="1846" r:id="rId40"/>
    <p:sldId id="1785" r:id="rId41"/>
    <p:sldId id="1719" r:id="rId42"/>
    <p:sldId id="1772" r:id="rId43"/>
    <p:sldId id="1753" r:id="rId44"/>
    <p:sldId id="1790" r:id="rId45"/>
    <p:sldId id="1791" r:id="rId46"/>
    <p:sldId id="1839" r:id="rId47"/>
    <p:sldId id="1841" r:id="rId48"/>
    <p:sldId id="1799" r:id="rId49"/>
    <p:sldId id="1793" r:id="rId50"/>
    <p:sldId id="1794" r:id="rId51"/>
    <p:sldId id="1795" r:id="rId52"/>
    <p:sldId id="1797" r:id="rId53"/>
    <p:sldId id="1796" r:id="rId54"/>
    <p:sldId id="1798" r:id="rId55"/>
    <p:sldId id="1800" r:id="rId56"/>
    <p:sldId id="1802" r:id="rId57"/>
    <p:sldId id="1803" r:id="rId58"/>
    <p:sldId id="1804" r:id="rId59"/>
    <p:sldId id="1805" r:id="rId60"/>
    <p:sldId id="1806" r:id="rId61"/>
    <p:sldId id="1807" r:id="rId62"/>
    <p:sldId id="1801" r:id="rId63"/>
    <p:sldId id="1808" r:id="rId64"/>
    <p:sldId id="1816" r:id="rId65"/>
    <p:sldId id="1812" r:id="rId66"/>
    <p:sldId id="1811" r:id="rId67"/>
    <p:sldId id="1813" r:id="rId68"/>
    <p:sldId id="1815" r:id="rId69"/>
    <p:sldId id="1810" r:id="rId70"/>
    <p:sldId id="1814" r:id="rId71"/>
  </p:sldIdLst>
  <p:sldSz cx="12801600" cy="7315200"/>
  <p:notesSz cx="6858000" cy="9144000"/>
  <p:defaultTextStyle>
    <a:defPPr>
      <a:defRPr lang="en-US"/>
    </a:defPPr>
    <a:lvl1pPr marL="0" algn="l" defTabSz="965606" rtl="0" eaLnBrk="1" latinLnBrk="0" hangingPunct="1">
      <a:defRPr sz="1901" kern="1200">
        <a:solidFill>
          <a:schemeClr val="tx1"/>
        </a:solidFill>
        <a:latin typeface="+mn-lt"/>
        <a:ea typeface="+mn-ea"/>
        <a:cs typeface="+mn-cs"/>
      </a:defRPr>
    </a:lvl1pPr>
    <a:lvl2pPr marL="482803" algn="l" defTabSz="965606" rtl="0" eaLnBrk="1" latinLnBrk="0" hangingPunct="1">
      <a:defRPr sz="1901" kern="1200">
        <a:solidFill>
          <a:schemeClr val="tx1"/>
        </a:solidFill>
        <a:latin typeface="+mn-lt"/>
        <a:ea typeface="+mn-ea"/>
        <a:cs typeface="+mn-cs"/>
      </a:defRPr>
    </a:lvl2pPr>
    <a:lvl3pPr marL="965606" algn="l" defTabSz="965606" rtl="0" eaLnBrk="1" latinLnBrk="0" hangingPunct="1">
      <a:defRPr sz="1901" kern="1200">
        <a:solidFill>
          <a:schemeClr val="tx1"/>
        </a:solidFill>
        <a:latin typeface="+mn-lt"/>
        <a:ea typeface="+mn-ea"/>
        <a:cs typeface="+mn-cs"/>
      </a:defRPr>
    </a:lvl3pPr>
    <a:lvl4pPr marL="1448410" algn="l" defTabSz="965606" rtl="0" eaLnBrk="1" latinLnBrk="0" hangingPunct="1">
      <a:defRPr sz="1901" kern="1200">
        <a:solidFill>
          <a:schemeClr val="tx1"/>
        </a:solidFill>
        <a:latin typeface="+mn-lt"/>
        <a:ea typeface="+mn-ea"/>
        <a:cs typeface="+mn-cs"/>
      </a:defRPr>
    </a:lvl4pPr>
    <a:lvl5pPr marL="1931213" algn="l" defTabSz="965606" rtl="0" eaLnBrk="1" latinLnBrk="0" hangingPunct="1">
      <a:defRPr sz="1901" kern="1200">
        <a:solidFill>
          <a:schemeClr val="tx1"/>
        </a:solidFill>
        <a:latin typeface="+mn-lt"/>
        <a:ea typeface="+mn-ea"/>
        <a:cs typeface="+mn-cs"/>
      </a:defRPr>
    </a:lvl5pPr>
    <a:lvl6pPr marL="2414016" algn="l" defTabSz="965606" rtl="0" eaLnBrk="1" latinLnBrk="0" hangingPunct="1">
      <a:defRPr sz="1901" kern="1200">
        <a:solidFill>
          <a:schemeClr val="tx1"/>
        </a:solidFill>
        <a:latin typeface="+mn-lt"/>
        <a:ea typeface="+mn-ea"/>
        <a:cs typeface="+mn-cs"/>
      </a:defRPr>
    </a:lvl6pPr>
    <a:lvl7pPr marL="2896819" algn="l" defTabSz="965606" rtl="0" eaLnBrk="1" latinLnBrk="0" hangingPunct="1">
      <a:defRPr sz="1901" kern="1200">
        <a:solidFill>
          <a:schemeClr val="tx1"/>
        </a:solidFill>
        <a:latin typeface="+mn-lt"/>
        <a:ea typeface="+mn-ea"/>
        <a:cs typeface="+mn-cs"/>
      </a:defRPr>
    </a:lvl7pPr>
    <a:lvl8pPr marL="3379622" algn="l" defTabSz="965606" rtl="0" eaLnBrk="1" latinLnBrk="0" hangingPunct="1">
      <a:defRPr sz="1901" kern="1200">
        <a:solidFill>
          <a:schemeClr val="tx1"/>
        </a:solidFill>
        <a:latin typeface="+mn-lt"/>
        <a:ea typeface="+mn-ea"/>
        <a:cs typeface="+mn-cs"/>
      </a:defRPr>
    </a:lvl8pPr>
    <a:lvl9pPr marL="3862426" algn="l" defTabSz="965606" rtl="0" eaLnBrk="1" latinLnBrk="0" hangingPunct="1">
      <a:defRPr sz="190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eah Edwards" initials="LBE" lastIdx="5" clrIdx="0"/>
  <p:cmAuthor id="1" name="Christine M. Flavin" initials="CMF" lastIdx="30" clrIdx="1">
    <p:extLst>
      <p:ext uri="{19B8F6BF-5375-455C-9EA6-DF929625EA0E}">
        <p15:presenceInfo xmlns:p15="http://schemas.microsoft.com/office/powerpoint/2012/main" userId="S-1-5-21-3838001524-2532167733-2738084025-9616" providerId="AD"/>
      </p:ext>
    </p:extLst>
  </p:cmAuthor>
  <p:cmAuthor id="2" name="Wida Cherikh" initials="WC" lastIdx="182" clrIdx="2">
    <p:extLst>
      <p:ext uri="{19B8F6BF-5375-455C-9EA6-DF929625EA0E}">
        <p15:presenceInfo xmlns:p15="http://schemas.microsoft.com/office/powerpoint/2012/main" userId="S-1-5-21-3838001524-2532167733-2738084025-2225" providerId="AD"/>
      </p:ext>
    </p:extLst>
  </p:cmAuthor>
  <p:cmAuthor id="3" name="Aparna Sadavarte" initials="AS" lastIdx="78" clrIdx="3">
    <p:extLst>
      <p:ext uri="{19B8F6BF-5375-455C-9EA6-DF929625EA0E}">
        <p15:presenceInfo xmlns:p15="http://schemas.microsoft.com/office/powerpoint/2012/main" userId="S-1-5-21-3838001524-2532167733-2738084025-15799" providerId="AD"/>
      </p:ext>
    </p:extLst>
  </p:cmAuthor>
  <p:cmAuthor id="4" name="Lyna Cherikh" initials="LC" lastIdx="8" clrIdx="4">
    <p:extLst>
      <p:ext uri="{19B8F6BF-5375-455C-9EA6-DF929625EA0E}">
        <p15:presenceInfo xmlns:p15="http://schemas.microsoft.com/office/powerpoint/2012/main" userId="S-1-5-21-3838001524-2532167733-2738084025-20901" providerId="AD"/>
      </p:ext>
    </p:extLst>
  </p:cmAuthor>
  <p:cmAuthor id="5" name="Aparna Sadavarte" initials="AS [2]" lastIdx="2" clrIdx="5">
    <p:extLst>
      <p:ext uri="{19B8F6BF-5375-455C-9EA6-DF929625EA0E}">
        <p15:presenceInfo xmlns:p15="http://schemas.microsoft.com/office/powerpoint/2012/main" userId="Aparna Sadavart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C175"/>
    <a:srgbClr val="7030A0"/>
    <a:srgbClr val="00B050"/>
    <a:srgbClr val="B97E33"/>
    <a:srgbClr val="00B0F0"/>
    <a:srgbClr val="03B1F0"/>
    <a:srgbClr val="FF0000"/>
    <a:srgbClr val="FF99FF"/>
    <a:srgbClr val="009900"/>
    <a:srgbClr val="C1EC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67" autoAdjust="0"/>
    <p:restoredTop sz="93348" autoAdjust="0"/>
  </p:normalViewPr>
  <p:slideViewPr>
    <p:cSldViewPr>
      <p:cViewPr>
        <p:scale>
          <a:sx n="69" d="100"/>
          <a:sy n="69" d="100"/>
        </p:scale>
        <p:origin x="1188" y="42"/>
      </p:cViewPr>
      <p:guideLst>
        <p:guide orient="horz" pos="2304"/>
        <p:guide pos="403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2261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commentAuthors" Target="commentAuthors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theme" Target="theme/theme1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customXml" Target="../customXml/item2.xml"/><Relationship Id="rId29" Type="http://schemas.openxmlformats.org/officeDocument/2006/relationships/slide" Target="slides/slide2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6.xml"/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7.xml"/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8.xml"/><Relationship Id="rId1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9.xml"/><Relationship Id="rId1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0.xml"/><Relationship Id="rId1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1.xml"/><Relationship Id="rId1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2.xml"/><Relationship Id="rId1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3.xml"/><Relationship Id="rId1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4.xml"/><Relationship Id="rId1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5.xml"/><Relationship Id="rId1" Type="http://schemas.openxmlformats.org/officeDocument/2006/relationships/package" Target="../embeddings/Microsoft_Excel_Worksheet40.xlsx"/></Relationships>
</file>

<file path=ppt/charts/_rels/chart4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6.xml"/><Relationship Id="rId1" Type="http://schemas.openxmlformats.org/officeDocument/2006/relationships/package" Target="../embeddings/Microsoft_Excel_Worksheet41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6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7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8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9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0.xlsx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1.xlsx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2.xlsx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3.xlsx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4.xlsx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5.xlsx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6.xlsx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7.xlsx"/></Relationships>
</file>

<file path=ppt/charts/_rels/chart5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8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799540073424129E-2"/>
          <c:y val="3.8911553382938259E-2"/>
          <c:w val="0.73358229874147041"/>
          <c:h val="0.7448712299232892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COPD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solidFill>
                <a:srgbClr val="000000"/>
              </a:solidFill>
            </a:ln>
            <a:effectLst/>
          </c:spPr>
          <c:invertIfNegative val="0"/>
          <c:cat>
            <c:strRef>
              <c:f>Sheet1!$B$2:$B$12</c:f>
              <c:strCache>
                <c:ptCount val="11"/>
                <c:pt idx="0">
                  <c:v>1992-2000</c:v>
                </c:pt>
                <c:pt idx="1">
                  <c:v>2001-2009</c:v>
                </c:pt>
                <c:pt idx="2">
                  <c:v>2010-2018</c:v>
                </c:pt>
                <c:pt idx="4">
                  <c:v>1992-2000</c:v>
                </c:pt>
                <c:pt idx="5">
                  <c:v>2001-2009</c:v>
                </c:pt>
                <c:pt idx="6">
                  <c:v>2010-2018</c:v>
                </c:pt>
                <c:pt idx="8">
                  <c:v>1992-2000</c:v>
                </c:pt>
                <c:pt idx="9">
                  <c:v>2001-2009</c:v>
                </c:pt>
                <c:pt idx="10">
                  <c:v>2010-2018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958</c:v>
                </c:pt>
                <c:pt idx="1">
                  <c:v>2485</c:v>
                </c:pt>
                <c:pt idx="2">
                  <c:v>3968</c:v>
                </c:pt>
                <c:pt idx="3">
                  <c:v>0</c:v>
                </c:pt>
                <c:pt idx="4">
                  <c:v>2961</c:v>
                </c:pt>
                <c:pt idx="5">
                  <c:v>4136</c:v>
                </c:pt>
                <c:pt idx="6">
                  <c:v>4144</c:v>
                </c:pt>
                <c:pt idx="7">
                  <c:v>0</c:v>
                </c:pt>
                <c:pt idx="8">
                  <c:v>243</c:v>
                </c:pt>
                <c:pt idx="9">
                  <c:v>481</c:v>
                </c:pt>
                <c:pt idx="10">
                  <c:v>805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6B-46EF-B6DC-DFE739E03F30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A1ATD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000000"/>
              </a:solidFill>
            </a:ln>
            <a:effectLst/>
          </c:spPr>
          <c:invertIfNegative val="0"/>
          <c:cat>
            <c:strRef>
              <c:f>Sheet1!$B$2:$B$12</c:f>
              <c:strCache>
                <c:ptCount val="11"/>
                <c:pt idx="0">
                  <c:v>1992-2000</c:v>
                </c:pt>
                <c:pt idx="1">
                  <c:v>2001-2009</c:v>
                </c:pt>
                <c:pt idx="2">
                  <c:v>2010-2018</c:v>
                </c:pt>
                <c:pt idx="4">
                  <c:v>1992-2000</c:v>
                </c:pt>
                <c:pt idx="5">
                  <c:v>2001-2009</c:v>
                </c:pt>
                <c:pt idx="6">
                  <c:v>2010-2018</c:v>
                </c:pt>
                <c:pt idx="8">
                  <c:v>1992-2000</c:v>
                </c:pt>
                <c:pt idx="9">
                  <c:v>2001-2009</c:v>
                </c:pt>
                <c:pt idx="10">
                  <c:v>2010-2018</c:v>
                </c:pt>
              </c:strCache>
            </c:strRef>
          </c:cat>
          <c:val>
            <c:numRef>
              <c:f>Sheet1!$D$2:$D$12</c:f>
              <c:numCache>
                <c:formatCode>General</c:formatCode>
                <c:ptCount val="11"/>
                <c:pt idx="0">
                  <c:v>347</c:v>
                </c:pt>
                <c:pt idx="1">
                  <c:v>511</c:v>
                </c:pt>
                <c:pt idx="2">
                  <c:v>482</c:v>
                </c:pt>
                <c:pt idx="3">
                  <c:v>0</c:v>
                </c:pt>
                <c:pt idx="4">
                  <c:v>725</c:v>
                </c:pt>
                <c:pt idx="5">
                  <c:v>557</c:v>
                </c:pt>
                <c:pt idx="6">
                  <c:v>498</c:v>
                </c:pt>
                <c:pt idx="7">
                  <c:v>0</c:v>
                </c:pt>
                <c:pt idx="8">
                  <c:v>97</c:v>
                </c:pt>
                <c:pt idx="9">
                  <c:v>63</c:v>
                </c:pt>
                <c:pt idx="10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6B-46EF-B6DC-DFE739E03F30}"/>
            </c:ext>
          </c:extLst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CF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2"/>
              </a:solidFill>
            </a:ln>
            <a:effectLst/>
          </c:spPr>
          <c:invertIfNegative val="0"/>
          <c:cat>
            <c:strRef>
              <c:f>Sheet1!$B$2:$B$12</c:f>
              <c:strCache>
                <c:ptCount val="11"/>
                <c:pt idx="0">
                  <c:v>1992-2000</c:v>
                </c:pt>
                <c:pt idx="1">
                  <c:v>2001-2009</c:v>
                </c:pt>
                <c:pt idx="2">
                  <c:v>2010-2018</c:v>
                </c:pt>
                <c:pt idx="4">
                  <c:v>1992-2000</c:v>
                </c:pt>
                <c:pt idx="5">
                  <c:v>2001-2009</c:v>
                </c:pt>
                <c:pt idx="6">
                  <c:v>2010-2018</c:v>
                </c:pt>
                <c:pt idx="8">
                  <c:v>1992-2000</c:v>
                </c:pt>
                <c:pt idx="9">
                  <c:v>2001-2009</c:v>
                </c:pt>
                <c:pt idx="10">
                  <c:v>2010-2018</c:v>
                </c:pt>
              </c:strCache>
            </c:strRef>
          </c:cat>
          <c:val>
            <c:numRef>
              <c:f>Sheet1!$E$2:$E$12</c:f>
              <c:numCache>
                <c:formatCode>General</c:formatCode>
                <c:ptCount val="11"/>
                <c:pt idx="0">
                  <c:v>504</c:v>
                </c:pt>
                <c:pt idx="1">
                  <c:v>1463</c:v>
                </c:pt>
                <c:pt idx="2">
                  <c:v>2155</c:v>
                </c:pt>
                <c:pt idx="3">
                  <c:v>0</c:v>
                </c:pt>
                <c:pt idx="4">
                  <c:v>1054</c:v>
                </c:pt>
                <c:pt idx="5">
                  <c:v>1737</c:v>
                </c:pt>
                <c:pt idx="6">
                  <c:v>2097</c:v>
                </c:pt>
                <c:pt idx="7">
                  <c:v>0</c:v>
                </c:pt>
                <c:pt idx="8">
                  <c:v>159</c:v>
                </c:pt>
                <c:pt idx="9">
                  <c:v>270</c:v>
                </c:pt>
                <c:pt idx="10">
                  <c:v>519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81E-4CDD-9F40-F860FC99DDA7}"/>
            </c:ext>
          </c:extLst>
        </c:ser>
        <c:ser>
          <c:idx val="3"/>
          <c:order val="3"/>
          <c:tx>
            <c:strRef>
              <c:f>Sheet1!$F$1</c:f>
              <c:strCache>
                <c:ptCount val="1"/>
                <c:pt idx="0">
                  <c:v>IPAH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rgbClr val="000000"/>
              </a:solidFill>
            </a:ln>
            <a:effectLst/>
          </c:spPr>
          <c:invertIfNegative val="0"/>
          <c:cat>
            <c:strRef>
              <c:f>Sheet1!$B$2:$B$12</c:f>
              <c:strCache>
                <c:ptCount val="11"/>
                <c:pt idx="0">
                  <c:v>1992-2000</c:v>
                </c:pt>
                <c:pt idx="1">
                  <c:v>2001-2009</c:v>
                </c:pt>
                <c:pt idx="2">
                  <c:v>2010-2018</c:v>
                </c:pt>
                <c:pt idx="4">
                  <c:v>1992-2000</c:v>
                </c:pt>
                <c:pt idx="5">
                  <c:v>2001-2009</c:v>
                </c:pt>
                <c:pt idx="6">
                  <c:v>2010-2018</c:v>
                </c:pt>
                <c:pt idx="8">
                  <c:v>1992-2000</c:v>
                </c:pt>
                <c:pt idx="9">
                  <c:v>2001-2009</c:v>
                </c:pt>
                <c:pt idx="10">
                  <c:v>2010-2018</c:v>
                </c:pt>
              </c:strCache>
            </c:strRef>
          </c:cat>
          <c:val>
            <c:numRef>
              <c:f>Sheet1!$F$2:$F$12</c:f>
              <c:numCache>
                <c:formatCode>General</c:formatCode>
                <c:ptCount val="11"/>
                <c:pt idx="0">
                  <c:v>157</c:v>
                </c:pt>
                <c:pt idx="1">
                  <c:v>218</c:v>
                </c:pt>
                <c:pt idx="2">
                  <c:v>453</c:v>
                </c:pt>
                <c:pt idx="3">
                  <c:v>0</c:v>
                </c:pt>
                <c:pt idx="4">
                  <c:v>402</c:v>
                </c:pt>
                <c:pt idx="5">
                  <c:v>296</c:v>
                </c:pt>
                <c:pt idx="6">
                  <c:v>401</c:v>
                </c:pt>
                <c:pt idx="7">
                  <c:v>0</c:v>
                </c:pt>
                <c:pt idx="8">
                  <c:v>19</c:v>
                </c:pt>
                <c:pt idx="9">
                  <c:v>49</c:v>
                </c:pt>
                <c:pt idx="10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81E-4CDD-9F40-F860FC99DDA7}"/>
            </c:ext>
          </c:extLst>
        </c:ser>
        <c:ser>
          <c:idx val="4"/>
          <c:order val="4"/>
          <c:tx>
            <c:strRef>
              <c:f>Sheet1!$G$1</c:f>
              <c:strCache>
                <c:ptCount val="1"/>
                <c:pt idx="0">
                  <c:v>IPF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0000"/>
              </a:solidFill>
            </a:ln>
            <a:effectLst/>
          </c:spPr>
          <c:invertIfNegative val="0"/>
          <c:cat>
            <c:strRef>
              <c:f>Sheet1!$B$2:$B$12</c:f>
              <c:strCache>
                <c:ptCount val="11"/>
                <c:pt idx="0">
                  <c:v>1992-2000</c:v>
                </c:pt>
                <c:pt idx="1">
                  <c:v>2001-2009</c:v>
                </c:pt>
                <c:pt idx="2">
                  <c:v>2010-2018</c:v>
                </c:pt>
                <c:pt idx="4">
                  <c:v>1992-2000</c:v>
                </c:pt>
                <c:pt idx="5">
                  <c:v>2001-2009</c:v>
                </c:pt>
                <c:pt idx="6">
                  <c:v>2010-2018</c:v>
                </c:pt>
                <c:pt idx="8">
                  <c:v>1992-2000</c:v>
                </c:pt>
                <c:pt idx="9">
                  <c:v>2001-2009</c:v>
                </c:pt>
                <c:pt idx="10">
                  <c:v>2010-2018</c:v>
                </c:pt>
              </c:strCache>
            </c:strRef>
          </c:cat>
          <c:val>
            <c:numRef>
              <c:f>Sheet1!$G$2:$G$12</c:f>
              <c:numCache>
                <c:formatCode>General</c:formatCode>
                <c:ptCount val="11"/>
                <c:pt idx="0">
                  <c:v>542</c:v>
                </c:pt>
                <c:pt idx="1">
                  <c:v>1179</c:v>
                </c:pt>
                <c:pt idx="2">
                  <c:v>2337</c:v>
                </c:pt>
                <c:pt idx="3">
                  <c:v>0</c:v>
                </c:pt>
                <c:pt idx="4">
                  <c:v>1065</c:v>
                </c:pt>
                <c:pt idx="5">
                  <c:v>3483</c:v>
                </c:pt>
                <c:pt idx="6">
                  <c:v>6820</c:v>
                </c:pt>
                <c:pt idx="7">
                  <c:v>0</c:v>
                </c:pt>
                <c:pt idx="8">
                  <c:v>70</c:v>
                </c:pt>
                <c:pt idx="9">
                  <c:v>237</c:v>
                </c:pt>
                <c:pt idx="10">
                  <c:v>598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81E-4CDD-9F40-F860FC99DDA7}"/>
            </c:ext>
          </c:extLst>
        </c:ser>
        <c:ser>
          <c:idx val="5"/>
          <c:order val="5"/>
          <c:tx>
            <c:strRef>
              <c:f>Sheet1!$H$1</c:f>
              <c:strCache>
                <c:ptCount val="1"/>
                <c:pt idx="0">
                  <c:v>Retransplant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solidFill>
                <a:srgbClr val="000000"/>
              </a:solidFill>
            </a:ln>
            <a:effectLst/>
          </c:spPr>
          <c:invertIfNegative val="0"/>
          <c:cat>
            <c:strRef>
              <c:f>Sheet1!$B$2:$B$12</c:f>
              <c:strCache>
                <c:ptCount val="11"/>
                <c:pt idx="0">
                  <c:v>1992-2000</c:v>
                </c:pt>
                <c:pt idx="1">
                  <c:v>2001-2009</c:v>
                </c:pt>
                <c:pt idx="2">
                  <c:v>2010-2018</c:v>
                </c:pt>
                <c:pt idx="4">
                  <c:v>1992-2000</c:v>
                </c:pt>
                <c:pt idx="5">
                  <c:v>2001-2009</c:v>
                </c:pt>
                <c:pt idx="6">
                  <c:v>2010-2018</c:v>
                </c:pt>
                <c:pt idx="8">
                  <c:v>1992-2000</c:v>
                </c:pt>
                <c:pt idx="9">
                  <c:v>2001-2009</c:v>
                </c:pt>
                <c:pt idx="10">
                  <c:v>2010-2018</c:v>
                </c:pt>
              </c:strCache>
            </c:strRef>
          </c:cat>
          <c:val>
            <c:numRef>
              <c:f>Sheet1!$H$2:$H$12</c:f>
              <c:numCache>
                <c:formatCode>General</c:formatCode>
                <c:ptCount val="11"/>
                <c:pt idx="0">
                  <c:v>211</c:v>
                </c:pt>
                <c:pt idx="1">
                  <c:v>379</c:v>
                </c:pt>
                <c:pt idx="2">
                  <c:v>553</c:v>
                </c:pt>
                <c:pt idx="3">
                  <c:v>0</c:v>
                </c:pt>
                <c:pt idx="4">
                  <c:v>178</c:v>
                </c:pt>
                <c:pt idx="5">
                  <c:v>482</c:v>
                </c:pt>
                <c:pt idx="6">
                  <c:v>706</c:v>
                </c:pt>
                <c:pt idx="7">
                  <c:v>0</c:v>
                </c:pt>
                <c:pt idx="8">
                  <c:v>5</c:v>
                </c:pt>
                <c:pt idx="9">
                  <c:v>60</c:v>
                </c:pt>
                <c:pt idx="10">
                  <c:v>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FB-4D58-8672-AD609191D178}"/>
            </c:ext>
          </c:extLst>
        </c:ser>
        <c:ser>
          <c:idx val="6"/>
          <c:order val="6"/>
          <c:tx>
            <c:strRef>
              <c:f>Sheet1!$I$1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tx2"/>
            </a:solidFill>
            <a:ln>
              <a:solidFill>
                <a:srgbClr val="000000"/>
              </a:solidFill>
            </a:ln>
            <a:effectLst/>
          </c:spPr>
          <c:invertIfNegative val="0"/>
          <c:cat>
            <c:strRef>
              <c:f>Sheet1!$B$2:$B$12</c:f>
              <c:strCache>
                <c:ptCount val="11"/>
                <c:pt idx="0">
                  <c:v>1992-2000</c:v>
                </c:pt>
                <c:pt idx="1">
                  <c:v>2001-2009</c:v>
                </c:pt>
                <c:pt idx="2">
                  <c:v>2010-2018</c:v>
                </c:pt>
                <c:pt idx="4">
                  <c:v>1992-2000</c:v>
                </c:pt>
                <c:pt idx="5">
                  <c:v>2001-2009</c:v>
                </c:pt>
                <c:pt idx="6">
                  <c:v>2010-2018</c:v>
                </c:pt>
                <c:pt idx="8">
                  <c:v>1992-2000</c:v>
                </c:pt>
                <c:pt idx="9">
                  <c:v>2001-2009</c:v>
                </c:pt>
                <c:pt idx="10">
                  <c:v>2010-2018</c:v>
                </c:pt>
              </c:strCache>
            </c:strRef>
          </c:cat>
          <c:val>
            <c:numRef>
              <c:f>Sheet1!$I$2:$I$12</c:f>
              <c:numCache>
                <c:formatCode>General</c:formatCode>
                <c:ptCount val="11"/>
                <c:pt idx="0">
                  <c:v>485</c:v>
                </c:pt>
                <c:pt idx="1">
                  <c:v>1279</c:v>
                </c:pt>
                <c:pt idx="2">
                  <c:v>2242</c:v>
                </c:pt>
                <c:pt idx="3">
                  <c:v>0</c:v>
                </c:pt>
                <c:pt idx="4">
                  <c:v>879</c:v>
                </c:pt>
                <c:pt idx="5">
                  <c:v>1846</c:v>
                </c:pt>
                <c:pt idx="6">
                  <c:v>3922</c:v>
                </c:pt>
                <c:pt idx="7">
                  <c:v>0</c:v>
                </c:pt>
                <c:pt idx="8">
                  <c:v>107</c:v>
                </c:pt>
                <c:pt idx="9">
                  <c:v>267</c:v>
                </c:pt>
                <c:pt idx="10">
                  <c:v>658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4FB-4D58-8672-AD609191D1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overlap val="100"/>
        <c:axId val="876286671"/>
        <c:axId val="876288335"/>
      </c:barChart>
      <c:catAx>
        <c:axId val="8762866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6288335"/>
        <c:crosses val="autoZero"/>
        <c:auto val="1"/>
        <c:lblAlgn val="ctr"/>
        <c:lblOffset val="100"/>
        <c:noMultiLvlLbl val="0"/>
      </c:catAx>
      <c:valAx>
        <c:axId val="8762883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000000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% of transplants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out"/>
        <c:minorTickMark val="none"/>
        <c:tickLblPos val="nextTo"/>
        <c:spPr>
          <a:noFill/>
          <a:ln>
            <a:solidFill>
              <a:srgbClr val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6286671"/>
        <c:crosses val="autoZero"/>
        <c:crossBetween val="between"/>
        <c:majorUnit val="0.2"/>
      </c:valAx>
      <c:spPr>
        <a:noFill/>
        <a:ln>
          <a:solidFill>
            <a:srgbClr val="000000"/>
          </a:solidFill>
        </a:ln>
        <a:effectLst/>
      </c:spPr>
    </c:plotArea>
    <c:legend>
      <c:legendPos val="r"/>
      <c:layout>
        <c:manualLayout>
          <c:xMode val="edge"/>
          <c:yMode val="edge"/>
          <c:x val="0.83185906722095282"/>
          <c:y val="4.0130145152265081E-2"/>
          <c:w val="0.16380514884584077"/>
          <c:h val="0.74403664973637995"/>
        </c:manualLayout>
      </c:layout>
      <c:overlay val="0"/>
      <c:spPr>
        <a:noFill/>
        <a:ln>
          <a:solidFill>
            <a:srgbClr val="0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bg2"/>
          </a:solidFill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51571651349599"/>
          <c:y val="0.14423474533557509"/>
          <c:w val="0.86925391588496159"/>
          <c:h val="0.7334763739749650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2000-2005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100</c:v>
                </c:pt>
                <c:pt idx="1">
                  <c:v>95.316999999999993</c:v>
                </c:pt>
                <c:pt idx="2">
                  <c:v>93.444000000000003</c:v>
                </c:pt>
                <c:pt idx="3">
                  <c:v>91.876000000000005</c:v>
                </c:pt>
                <c:pt idx="4">
                  <c:v>90.664000000000001</c:v>
                </c:pt>
                <c:pt idx="5">
                  <c:v>89.76</c:v>
                </c:pt>
                <c:pt idx="6">
                  <c:v>88.855999999999995</c:v>
                </c:pt>
                <c:pt idx="7">
                  <c:v>87.619</c:v>
                </c:pt>
                <c:pt idx="8">
                  <c:v>86.927999999999997</c:v>
                </c:pt>
                <c:pt idx="9">
                  <c:v>86.213999999999999</c:v>
                </c:pt>
                <c:pt idx="10">
                  <c:v>85.259</c:v>
                </c:pt>
                <c:pt idx="11">
                  <c:v>84.614000000000004</c:v>
                </c:pt>
                <c:pt idx="12">
                  <c:v>83.704999999999998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595-40ED-87A9-3D54D94F63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2006-2011</c:v>
                </c:pt>
              </c:strCache>
            </c:strRef>
          </c:tx>
          <c:spPr>
            <a:ln w="28575">
              <a:solidFill>
                <a:srgbClr val="00B050"/>
              </a:solidFill>
              <a:prstDash val="solid"/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Sheet1!$C$2:$C$14</c:f>
              <c:numCache>
                <c:formatCode>General</c:formatCode>
                <c:ptCount val="13"/>
                <c:pt idx="0">
                  <c:v>100</c:v>
                </c:pt>
                <c:pt idx="1">
                  <c:v>95.379000000000005</c:v>
                </c:pt>
                <c:pt idx="2">
                  <c:v>93.512</c:v>
                </c:pt>
                <c:pt idx="3">
                  <c:v>92.296000000000006</c:v>
                </c:pt>
                <c:pt idx="4">
                  <c:v>91.242000000000004</c:v>
                </c:pt>
                <c:pt idx="5">
                  <c:v>90.078000000000003</c:v>
                </c:pt>
                <c:pt idx="6">
                  <c:v>89.040999999999997</c:v>
                </c:pt>
                <c:pt idx="7">
                  <c:v>88.111999999999995</c:v>
                </c:pt>
                <c:pt idx="8">
                  <c:v>87.438000000000002</c:v>
                </c:pt>
                <c:pt idx="9">
                  <c:v>86.653999999999996</c:v>
                </c:pt>
                <c:pt idx="10">
                  <c:v>85.76</c:v>
                </c:pt>
                <c:pt idx="11">
                  <c:v>85.010999999999996</c:v>
                </c:pt>
                <c:pt idx="12">
                  <c:v>84.370999999999995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595-40ED-87A9-3D54D94F63D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2012-2017</c:v>
                </c:pt>
              </c:strCache>
            </c:strRef>
          </c:tx>
          <c:spPr>
            <a:ln>
              <a:solidFill>
                <a:srgbClr val="B97E33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Sheet1!$D$2:$D$14</c:f>
              <c:numCache>
                <c:formatCode>General</c:formatCode>
                <c:ptCount val="13"/>
                <c:pt idx="0">
                  <c:v>100</c:v>
                </c:pt>
                <c:pt idx="1">
                  <c:v>96.619</c:v>
                </c:pt>
                <c:pt idx="2">
                  <c:v>95.216999999999999</c:v>
                </c:pt>
                <c:pt idx="3">
                  <c:v>94.1</c:v>
                </c:pt>
                <c:pt idx="4">
                  <c:v>93.278000000000006</c:v>
                </c:pt>
                <c:pt idx="5">
                  <c:v>92.4</c:v>
                </c:pt>
                <c:pt idx="6">
                  <c:v>91.662000000000006</c:v>
                </c:pt>
                <c:pt idx="7">
                  <c:v>90.638999999999996</c:v>
                </c:pt>
                <c:pt idx="8">
                  <c:v>89.948999999999998</c:v>
                </c:pt>
                <c:pt idx="9">
                  <c:v>89.522000000000006</c:v>
                </c:pt>
                <c:pt idx="10">
                  <c:v>88.879000000000005</c:v>
                </c:pt>
                <c:pt idx="11">
                  <c:v>88.12</c:v>
                </c:pt>
                <c:pt idx="12">
                  <c:v>87.528999999999996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15B-42ED-8F8D-34E79E5DF9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800">
                    <a:solidFill>
                      <a:schemeClr val="bg2"/>
                    </a:solidFill>
                  </a:defRPr>
                </a:pPr>
                <a:r>
                  <a:rPr lang="en-US" sz="1800" dirty="0" smtClean="0">
                    <a:solidFill>
                      <a:schemeClr val="bg2"/>
                    </a:solidFill>
                  </a:rPr>
                  <a:t>Months</a:t>
                </a:r>
                <a:endParaRPr lang="en-US" sz="18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9920385861680705"/>
              <c:y val="0.94727373243252055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4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5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600">
                    <a:solidFill>
                      <a:schemeClr val="bg2"/>
                    </a:solidFill>
                  </a:defRPr>
                </a:pPr>
                <a:r>
                  <a:rPr lang="en-US" sz="160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6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4.4028785962031407E-2"/>
              <c:y val="0.3470093750829568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4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20438891943298299"/>
          <c:y val="4.0727921627078688E-2"/>
          <c:w val="0.70893486732082245"/>
          <c:h val="7.8987047059991031E-2"/>
        </c:manualLayout>
      </c:layout>
      <c:overlay val="0"/>
      <c:spPr>
        <a:ln>
          <a:solidFill>
            <a:schemeClr val="bg2"/>
          </a:solidFill>
        </a:ln>
      </c:spPr>
      <c:txPr>
        <a:bodyPr/>
        <a:lstStyle/>
        <a:p>
          <a:pPr>
            <a:defRPr b="1"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002620108992605E-2"/>
          <c:y val="0.12624659110764075"/>
          <c:w val="0.29832778044142222"/>
          <c:h val="0.6090299309073781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2000-2005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100</c:v>
                </c:pt>
                <c:pt idx="1">
                  <c:v>93.433999999999997</c:v>
                </c:pt>
                <c:pt idx="2">
                  <c:v>91.481999999999999</c:v>
                </c:pt>
                <c:pt idx="3">
                  <c:v>89.608000000000004</c:v>
                </c:pt>
                <c:pt idx="4">
                  <c:v>87.894999999999996</c:v>
                </c:pt>
                <c:pt idx="5">
                  <c:v>86.34</c:v>
                </c:pt>
                <c:pt idx="6">
                  <c:v>85.522000000000006</c:v>
                </c:pt>
                <c:pt idx="7">
                  <c:v>83.965999999999994</c:v>
                </c:pt>
                <c:pt idx="8">
                  <c:v>83.144999999999996</c:v>
                </c:pt>
                <c:pt idx="9">
                  <c:v>82.569000000000003</c:v>
                </c:pt>
                <c:pt idx="10">
                  <c:v>81.58</c:v>
                </c:pt>
                <c:pt idx="11">
                  <c:v>81.001000000000005</c:v>
                </c:pt>
                <c:pt idx="12">
                  <c:v>79.84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595-40ED-87A9-3D54D94F63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2006-2011</c:v>
                </c:pt>
              </c:strCache>
            </c:strRef>
          </c:tx>
          <c:spPr>
            <a:ln w="31750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Sheet1!$C$2:$C$14</c:f>
              <c:numCache>
                <c:formatCode>General</c:formatCode>
                <c:ptCount val="13"/>
                <c:pt idx="0">
                  <c:v>100</c:v>
                </c:pt>
                <c:pt idx="1">
                  <c:v>94.15</c:v>
                </c:pt>
                <c:pt idx="2">
                  <c:v>92.262</c:v>
                </c:pt>
                <c:pt idx="3">
                  <c:v>90.540999999999997</c:v>
                </c:pt>
                <c:pt idx="4">
                  <c:v>89.549000000000007</c:v>
                </c:pt>
                <c:pt idx="5">
                  <c:v>88.296999999999997</c:v>
                </c:pt>
                <c:pt idx="6">
                  <c:v>87.260999999999996</c:v>
                </c:pt>
                <c:pt idx="7">
                  <c:v>86.308000000000007</c:v>
                </c:pt>
                <c:pt idx="8">
                  <c:v>85.873999999999995</c:v>
                </c:pt>
                <c:pt idx="9">
                  <c:v>85.093999999999994</c:v>
                </c:pt>
                <c:pt idx="10">
                  <c:v>84.269000000000005</c:v>
                </c:pt>
                <c:pt idx="11">
                  <c:v>83.528999999999996</c:v>
                </c:pt>
                <c:pt idx="12">
                  <c:v>82.918999999999997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595-40ED-87A9-3D54D94F63D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2012-2017</c:v>
                </c:pt>
              </c:strCache>
            </c:strRef>
          </c:tx>
          <c:spPr>
            <a:ln>
              <a:solidFill>
                <a:srgbClr val="B97E33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Sheet1!$D$2:$D$14</c:f>
              <c:numCache>
                <c:formatCode>General</c:formatCode>
                <c:ptCount val="13"/>
                <c:pt idx="0">
                  <c:v>100</c:v>
                </c:pt>
                <c:pt idx="1">
                  <c:v>95.685000000000002</c:v>
                </c:pt>
                <c:pt idx="2">
                  <c:v>93.778000000000006</c:v>
                </c:pt>
                <c:pt idx="3">
                  <c:v>92.382000000000005</c:v>
                </c:pt>
                <c:pt idx="4">
                  <c:v>91.290999999999997</c:v>
                </c:pt>
                <c:pt idx="5">
                  <c:v>90.274000000000001</c:v>
                </c:pt>
                <c:pt idx="6">
                  <c:v>89.373000000000005</c:v>
                </c:pt>
                <c:pt idx="7">
                  <c:v>88.349000000000004</c:v>
                </c:pt>
                <c:pt idx="8">
                  <c:v>87.834000000000003</c:v>
                </c:pt>
                <c:pt idx="9">
                  <c:v>87.474999999999994</c:v>
                </c:pt>
                <c:pt idx="10">
                  <c:v>86.751999999999995</c:v>
                </c:pt>
                <c:pt idx="11">
                  <c:v>85.772000000000006</c:v>
                </c:pt>
                <c:pt idx="12">
                  <c:v>85.224000000000004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669-487B-B2D5-E55176906C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Months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17360595578440818"/>
              <c:y val="0.80246326964081338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r>
                  <a:rPr lang="en-US" sz="120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2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7.1550697928624415E-3"/>
              <c:y val="0.3515346703387360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0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25"/>
      </c:valAx>
      <c:spPr>
        <a:noFill/>
        <a:ln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24558955951642095"/>
          <c:y val="2.8848944485847402E-2"/>
          <c:w val="0.59358235962912953"/>
          <c:h val="7.3980505827958912E-2"/>
        </c:manualLayout>
      </c:layout>
      <c:overlay val="1"/>
      <c:spPr>
        <a:solidFill>
          <a:schemeClr val="tx1"/>
        </a:solidFill>
        <a:ln w="9525">
          <a:solidFill>
            <a:schemeClr val="bg1"/>
          </a:solidFill>
        </a:ln>
      </c:spPr>
      <c:txPr>
        <a:bodyPr/>
        <a:lstStyle/>
        <a:p>
          <a:pPr>
            <a:defRPr sz="16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913000678913775E-2"/>
          <c:y val="3.0821761413327466E-2"/>
          <c:w val="0.75304245754329646"/>
          <c:h val="0.78678254994775798"/>
        </c:manualLayout>
      </c:layout>
      <c:scatterChart>
        <c:scatterStyle val="lineMarker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2000-2005</c:v>
                </c:pt>
              </c:strCache>
            </c:strRef>
          </c:tx>
          <c:spPr>
            <a:ln w="25400">
              <a:solidFill>
                <a:srgbClr val="03B1F0"/>
              </a:solidFill>
            </a:ln>
          </c:spPr>
          <c:marker>
            <c:symbol val="none"/>
          </c:marker>
          <c:yVal>
            <c:numRef>
              <c:f>Sheet1!$B$2:$B$14</c:f>
              <c:numCache>
                <c:formatCode>General</c:formatCode>
                <c:ptCount val="13"/>
                <c:pt idx="0">
                  <c:v>100</c:v>
                </c:pt>
                <c:pt idx="1">
                  <c:v>96.117999999999995</c:v>
                </c:pt>
                <c:pt idx="2">
                  <c:v>94.320999999999998</c:v>
                </c:pt>
                <c:pt idx="3">
                  <c:v>92.89</c:v>
                </c:pt>
                <c:pt idx="4">
                  <c:v>91.936000000000007</c:v>
                </c:pt>
                <c:pt idx="5">
                  <c:v>91.275000000000006</c:v>
                </c:pt>
                <c:pt idx="6">
                  <c:v>90.248000000000005</c:v>
                </c:pt>
                <c:pt idx="7">
                  <c:v>89.11</c:v>
                </c:pt>
                <c:pt idx="8">
                  <c:v>88.486000000000004</c:v>
                </c:pt>
                <c:pt idx="9">
                  <c:v>87.641999999999996</c:v>
                </c:pt>
                <c:pt idx="10">
                  <c:v>86.686999999999998</c:v>
                </c:pt>
                <c:pt idx="11">
                  <c:v>85.989000000000004</c:v>
                </c:pt>
                <c:pt idx="12">
                  <c:v>85.179000000000002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2F2-4767-9715-3A4A2C2BFB63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2006-2011</c:v>
                </c:pt>
              </c:strCache>
            </c:strRef>
          </c:tx>
          <c:spPr>
            <a:ln w="25400">
              <a:solidFill>
                <a:srgbClr val="00B050"/>
              </a:solidFill>
            </a:ln>
          </c:spPr>
          <c:marker>
            <c:symbol val="none"/>
          </c:marker>
          <c:yVal>
            <c:numRef>
              <c:f>Sheet1!$C$2:$C$14</c:f>
              <c:numCache>
                <c:formatCode>General</c:formatCode>
                <c:ptCount val="13"/>
                <c:pt idx="0">
                  <c:v>100</c:v>
                </c:pt>
                <c:pt idx="1">
                  <c:v>97.042000000000002</c:v>
                </c:pt>
                <c:pt idx="2">
                  <c:v>95.233999999999995</c:v>
                </c:pt>
                <c:pt idx="3">
                  <c:v>94.366</c:v>
                </c:pt>
                <c:pt idx="4">
                  <c:v>93.281000000000006</c:v>
                </c:pt>
                <c:pt idx="5">
                  <c:v>92.085999999999999</c:v>
                </c:pt>
                <c:pt idx="6">
                  <c:v>91.037000000000006</c:v>
                </c:pt>
                <c:pt idx="7">
                  <c:v>90.203999999999994</c:v>
                </c:pt>
                <c:pt idx="8">
                  <c:v>89.225999999999999</c:v>
                </c:pt>
                <c:pt idx="9">
                  <c:v>88.537999999999997</c:v>
                </c:pt>
                <c:pt idx="10">
                  <c:v>87.596000000000004</c:v>
                </c:pt>
                <c:pt idx="11">
                  <c:v>86.870999999999995</c:v>
                </c:pt>
                <c:pt idx="12">
                  <c:v>86.108999999999995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02F2-4767-9715-3A4A2C2BFB63}"/>
            </c:ext>
          </c:extLst>
        </c:ser>
        <c:ser>
          <c:idx val="0"/>
          <c:order val="2"/>
          <c:tx>
            <c:strRef>
              <c:f>Sheet1!$D$1</c:f>
              <c:strCache>
                <c:ptCount val="1"/>
                <c:pt idx="0">
                  <c:v>2012-2017</c:v>
                </c:pt>
              </c:strCache>
            </c:strRef>
          </c:tx>
          <c:spPr>
            <a:ln>
              <a:solidFill>
                <a:srgbClr val="B97E33"/>
              </a:solidFill>
            </a:ln>
          </c:spPr>
          <c:marker>
            <c:symbol val="none"/>
          </c:marker>
          <c:yVal>
            <c:numRef>
              <c:f>Sheet1!$D$2:$D$14</c:f>
              <c:numCache>
                <c:formatCode>General</c:formatCode>
                <c:ptCount val="13"/>
                <c:pt idx="0">
                  <c:v>100</c:v>
                </c:pt>
                <c:pt idx="1">
                  <c:v>97.963999999999999</c:v>
                </c:pt>
                <c:pt idx="2">
                  <c:v>97.194999999999993</c:v>
                </c:pt>
                <c:pt idx="3">
                  <c:v>96.308000000000007</c:v>
                </c:pt>
                <c:pt idx="4">
                  <c:v>95.691999999999993</c:v>
                </c:pt>
                <c:pt idx="5">
                  <c:v>95.036000000000001</c:v>
                </c:pt>
                <c:pt idx="6">
                  <c:v>94.381</c:v>
                </c:pt>
                <c:pt idx="7">
                  <c:v>93.415999999999997</c:v>
                </c:pt>
                <c:pt idx="8">
                  <c:v>92.489000000000004</c:v>
                </c:pt>
                <c:pt idx="9">
                  <c:v>91.909000000000006</c:v>
                </c:pt>
                <c:pt idx="10">
                  <c:v>91.405000000000001</c:v>
                </c:pt>
                <c:pt idx="11">
                  <c:v>90.703999999999994</c:v>
                </c:pt>
                <c:pt idx="12">
                  <c:v>90.228999999999999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DB5-48F1-88CF-D58A876554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Months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2704850595598626"/>
              <c:y val="0.906998307596524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0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25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129344677514566E-2"/>
          <c:y val="5.4475076613978747E-2"/>
          <c:w val="0.70249414244601527"/>
          <c:h val="0.6711450782057805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2000-2005</c:v>
                </c:pt>
              </c:strCache>
            </c:strRef>
          </c:tx>
          <c:spPr>
            <a:ln w="254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100</c:v>
                </c:pt>
                <c:pt idx="1">
                  <c:v>95.832999999999998</c:v>
                </c:pt>
                <c:pt idx="2">
                  <c:v>93.542000000000002</c:v>
                </c:pt>
                <c:pt idx="3">
                  <c:v>91.986000000000004</c:v>
                </c:pt>
                <c:pt idx="4">
                  <c:v>90.427000000000007</c:v>
                </c:pt>
                <c:pt idx="5">
                  <c:v>90.037000000000006</c:v>
                </c:pt>
                <c:pt idx="6">
                  <c:v>90.037000000000006</c:v>
                </c:pt>
                <c:pt idx="7">
                  <c:v>89.257999999999996</c:v>
                </c:pt>
                <c:pt idx="8">
                  <c:v>88.477999999999994</c:v>
                </c:pt>
                <c:pt idx="9">
                  <c:v>88.477999999999994</c:v>
                </c:pt>
                <c:pt idx="10">
                  <c:v>87.697000000000003</c:v>
                </c:pt>
                <c:pt idx="11">
                  <c:v>87.305000000000007</c:v>
                </c:pt>
                <c:pt idx="12">
                  <c:v>86.522000000000006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C83-4EF5-8809-F15058A463B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2006-2011</c:v>
                </c:pt>
              </c:strCache>
            </c:strRef>
          </c:tx>
          <c:spPr>
            <a:ln w="28575">
              <a:solidFill>
                <a:srgbClr val="00B050"/>
              </a:solidFill>
              <a:prstDash val="solid"/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Sheet1!$C$2:$C$14</c:f>
              <c:numCache>
                <c:formatCode>General</c:formatCode>
                <c:ptCount val="13"/>
                <c:pt idx="0">
                  <c:v>100</c:v>
                </c:pt>
                <c:pt idx="1">
                  <c:v>91.293999999999997</c:v>
                </c:pt>
                <c:pt idx="2">
                  <c:v>89.165000000000006</c:v>
                </c:pt>
                <c:pt idx="3">
                  <c:v>88.450999999999993</c:v>
                </c:pt>
                <c:pt idx="4">
                  <c:v>87.254999999999995</c:v>
                </c:pt>
                <c:pt idx="5">
                  <c:v>86.777000000000001</c:v>
                </c:pt>
                <c:pt idx="6">
                  <c:v>85.820999999999998</c:v>
                </c:pt>
                <c:pt idx="7">
                  <c:v>84.387</c:v>
                </c:pt>
                <c:pt idx="8">
                  <c:v>84.387</c:v>
                </c:pt>
                <c:pt idx="9">
                  <c:v>82.951999999999998</c:v>
                </c:pt>
                <c:pt idx="10">
                  <c:v>81.994</c:v>
                </c:pt>
                <c:pt idx="11">
                  <c:v>81.034999999999997</c:v>
                </c:pt>
                <c:pt idx="12">
                  <c:v>81.034999999999997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C83-4EF5-8809-F15058A463B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2012-2017</c:v>
                </c:pt>
              </c:strCache>
            </c:strRef>
          </c:tx>
          <c:spPr>
            <a:ln w="25400">
              <a:solidFill>
                <a:srgbClr val="B97E33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Sheet1!$D$2:$D$14</c:f>
              <c:numCache>
                <c:formatCode>General</c:formatCode>
                <c:ptCount val="13"/>
                <c:pt idx="0">
                  <c:v>100</c:v>
                </c:pt>
                <c:pt idx="1">
                  <c:v>94.858000000000004</c:v>
                </c:pt>
                <c:pt idx="2">
                  <c:v>92.888000000000005</c:v>
                </c:pt>
                <c:pt idx="3">
                  <c:v>91.986999999999995</c:v>
                </c:pt>
                <c:pt idx="4">
                  <c:v>91.444999999999993</c:v>
                </c:pt>
                <c:pt idx="5">
                  <c:v>90.162999999999997</c:v>
                </c:pt>
                <c:pt idx="6">
                  <c:v>89.793000000000006</c:v>
                </c:pt>
                <c:pt idx="7">
                  <c:v>88.494</c:v>
                </c:pt>
                <c:pt idx="8">
                  <c:v>88.119</c:v>
                </c:pt>
                <c:pt idx="9">
                  <c:v>88.119</c:v>
                </c:pt>
                <c:pt idx="10">
                  <c:v>87.164000000000001</c:v>
                </c:pt>
                <c:pt idx="11">
                  <c:v>87.164000000000001</c:v>
                </c:pt>
                <c:pt idx="12">
                  <c:v>85.792000000000002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BC83-4EF5-8809-F15058A463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Months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37198883573796721"/>
              <c:y val="0.80726418783337495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0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25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51571651349599"/>
          <c:y val="0.14423474533557509"/>
          <c:w val="0.86925391588496159"/>
          <c:h val="0.7334763739749650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18-39 Years</c:v>
                </c:pt>
              </c:strCache>
            </c:strRef>
          </c:tx>
          <c:spPr>
            <a:ln w="381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100</c:v>
                </c:pt>
                <c:pt idx="1">
                  <c:v>92.820495605000005</c:v>
                </c:pt>
                <c:pt idx="2">
                  <c:v>90.241760253999999</c:v>
                </c:pt>
                <c:pt idx="3">
                  <c:v>89.198486328000001</c:v>
                </c:pt>
                <c:pt idx="4">
                  <c:v>88.145996093999997</c:v>
                </c:pt>
                <c:pt idx="5">
                  <c:v>87.090332031000003</c:v>
                </c:pt>
                <c:pt idx="6">
                  <c:v>87.090332031000003</c:v>
                </c:pt>
                <c:pt idx="7">
                  <c:v>86.031433105000005</c:v>
                </c:pt>
                <c:pt idx="8">
                  <c:v>85.500366210999999</c:v>
                </c:pt>
                <c:pt idx="9">
                  <c:v>84.962646484000004</c:v>
                </c:pt>
                <c:pt idx="10">
                  <c:v>82.811706543</c:v>
                </c:pt>
                <c:pt idx="11">
                  <c:v>82.273986816000004</c:v>
                </c:pt>
                <c:pt idx="12">
                  <c:v>82.273986816000004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595-40ED-87A9-3D54D94F63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40-59 Years</c:v>
                </c:pt>
              </c:strCache>
            </c:strRef>
          </c:tx>
          <c:spPr>
            <a:ln w="38100">
              <a:solidFill>
                <a:srgbClr val="00B050"/>
              </a:solidFill>
              <a:prstDash val="solid"/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Sheet1!$C$2:$C$14</c:f>
              <c:numCache>
                <c:formatCode>General</c:formatCode>
                <c:ptCount val="13"/>
                <c:pt idx="0">
                  <c:v>100</c:v>
                </c:pt>
                <c:pt idx="1">
                  <c:v>96.060485839999998</c:v>
                </c:pt>
                <c:pt idx="2">
                  <c:v>94.382019043</c:v>
                </c:pt>
                <c:pt idx="3">
                  <c:v>93.129699707</c:v>
                </c:pt>
                <c:pt idx="4">
                  <c:v>92.249206543</c:v>
                </c:pt>
                <c:pt idx="5">
                  <c:v>91.294921875</c:v>
                </c:pt>
                <c:pt idx="6">
                  <c:v>90.545410156000003</c:v>
                </c:pt>
                <c:pt idx="7">
                  <c:v>89.721618652000004</c:v>
                </c:pt>
                <c:pt idx="8">
                  <c:v>89.187927246000001</c:v>
                </c:pt>
                <c:pt idx="9">
                  <c:v>88.653442382999998</c:v>
                </c:pt>
                <c:pt idx="10">
                  <c:v>87.947265625</c:v>
                </c:pt>
                <c:pt idx="11">
                  <c:v>87.238159179999997</c:v>
                </c:pt>
                <c:pt idx="12">
                  <c:v>86.547058105000005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595-40ED-87A9-3D54D94F63D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≥60 Years</c:v>
                </c:pt>
              </c:strCache>
            </c:strRef>
          </c:tx>
          <c:spPr>
            <a:ln w="38100">
              <a:solidFill>
                <a:srgbClr val="B97E33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Sheet1!$D$2:$D$14</c:f>
              <c:numCache>
                <c:formatCode>General</c:formatCode>
                <c:ptCount val="13"/>
                <c:pt idx="0">
                  <c:v>100</c:v>
                </c:pt>
                <c:pt idx="1">
                  <c:v>95.630615234000004</c:v>
                </c:pt>
                <c:pt idx="2">
                  <c:v>93.940551757999998</c:v>
                </c:pt>
                <c:pt idx="3">
                  <c:v>92.631591796999999</c:v>
                </c:pt>
                <c:pt idx="4">
                  <c:v>91.464538574000002</c:v>
                </c:pt>
                <c:pt idx="5">
                  <c:v>90.440246582</c:v>
                </c:pt>
                <c:pt idx="6">
                  <c:v>89.357360839999998</c:v>
                </c:pt>
                <c:pt idx="7">
                  <c:v>88.042053222999996</c:v>
                </c:pt>
                <c:pt idx="8">
                  <c:v>87.172668457</c:v>
                </c:pt>
                <c:pt idx="9">
                  <c:v>86.417602539000001</c:v>
                </c:pt>
                <c:pt idx="10">
                  <c:v>85.500183105000005</c:v>
                </c:pt>
                <c:pt idx="11">
                  <c:v>84.753356933999996</c:v>
                </c:pt>
                <c:pt idx="12">
                  <c:v>84.030578613000003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15B-42ED-8F8D-34E79E5DF9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800">
                    <a:solidFill>
                      <a:schemeClr val="bg2"/>
                    </a:solidFill>
                  </a:defRPr>
                </a:pPr>
                <a:r>
                  <a:rPr lang="en-US" sz="1800" dirty="0" smtClean="0">
                    <a:solidFill>
                      <a:schemeClr val="bg2"/>
                    </a:solidFill>
                  </a:rPr>
                  <a:t>Months</a:t>
                </a:r>
                <a:endParaRPr lang="en-US" sz="18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9920385861680705"/>
              <c:y val="0.94727373243252055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4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600">
                    <a:solidFill>
                      <a:schemeClr val="bg2"/>
                    </a:solidFill>
                  </a:defRPr>
                </a:pPr>
                <a:r>
                  <a:rPr lang="en-US" sz="160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6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4.4028785962031407E-2"/>
              <c:y val="0.3470093750829568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4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25"/>
      </c:valAx>
      <c:spPr>
        <a:noFill/>
        <a:ln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21055165545485441"/>
          <c:y val="4.2990583939694169E-2"/>
          <c:w val="0.70893486732082245"/>
          <c:h val="7.8987047059991031E-2"/>
        </c:manualLayout>
      </c:layout>
      <c:overlay val="0"/>
      <c:spPr>
        <a:ln>
          <a:solidFill>
            <a:schemeClr val="bg2"/>
          </a:solidFill>
        </a:ln>
      </c:spPr>
      <c:txPr>
        <a:bodyPr/>
        <a:lstStyle/>
        <a:p>
          <a:pPr>
            <a:defRPr b="1"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002620108992605E-2"/>
          <c:y val="0.12624659110764075"/>
          <c:w val="0.29832778044142222"/>
          <c:h val="0.6090299309073781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18-39  Years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100</c:v>
                </c:pt>
                <c:pt idx="1">
                  <c:v>91.666625976999995</c:v>
                </c:pt>
                <c:pt idx="2">
                  <c:v>89.795471191000004</c:v>
                </c:pt>
                <c:pt idx="3">
                  <c:v>88.850280761999997</c:v>
                </c:pt>
                <c:pt idx="4">
                  <c:v>86.959838867000002</c:v>
                </c:pt>
                <c:pt idx="5">
                  <c:v>86.014648437999995</c:v>
                </c:pt>
                <c:pt idx="6">
                  <c:v>86.014648437999995</c:v>
                </c:pt>
                <c:pt idx="7">
                  <c:v>84.113586425999998</c:v>
                </c:pt>
                <c:pt idx="8">
                  <c:v>84.113586425999998</c:v>
                </c:pt>
                <c:pt idx="9">
                  <c:v>83.146728515999996</c:v>
                </c:pt>
                <c:pt idx="10">
                  <c:v>81.213134765999996</c:v>
                </c:pt>
                <c:pt idx="11">
                  <c:v>81.213134765999996</c:v>
                </c:pt>
                <c:pt idx="12">
                  <c:v>81.213134765999996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595-40ED-87A9-3D54D94F63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40-59 Years</c:v>
                </c:pt>
              </c:strCache>
            </c:strRef>
          </c:tx>
          <c:spPr>
            <a:ln w="28575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Sheet1!$C$2:$C$14</c:f>
              <c:numCache>
                <c:formatCode>General</c:formatCode>
                <c:ptCount val="13"/>
                <c:pt idx="0">
                  <c:v>100</c:v>
                </c:pt>
                <c:pt idx="1">
                  <c:v>95.219421386999997</c:v>
                </c:pt>
                <c:pt idx="2">
                  <c:v>93.360168457</c:v>
                </c:pt>
                <c:pt idx="3">
                  <c:v>91.736999511999997</c:v>
                </c:pt>
                <c:pt idx="4">
                  <c:v>90.710388183999996</c:v>
                </c:pt>
                <c:pt idx="5">
                  <c:v>89.581176757999998</c:v>
                </c:pt>
                <c:pt idx="6">
                  <c:v>88.752197265999996</c:v>
                </c:pt>
                <c:pt idx="7">
                  <c:v>87.718200683999996</c:v>
                </c:pt>
                <c:pt idx="8">
                  <c:v>87.263366699000002</c:v>
                </c:pt>
                <c:pt idx="9">
                  <c:v>86.680541992000002</c:v>
                </c:pt>
                <c:pt idx="10">
                  <c:v>85.943603515999996</c:v>
                </c:pt>
                <c:pt idx="11">
                  <c:v>85.099670410000002</c:v>
                </c:pt>
                <c:pt idx="12">
                  <c:v>84.348510742000002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595-40ED-87A9-3D54D94F63D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≥60 Years</c:v>
                </c:pt>
              </c:strCache>
            </c:strRef>
          </c:tx>
          <c:spPr>
            <a:ln w="28575">
              <a:solidFill>
                <a:srgbClr val="B97E33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Sheet1!$D$2:$D$14</c:f>
              <c:numCache>
                <c:formatCode>General</c:formatCode>
                <c:ptCount val="13"/>
                <c:pt idx="0">
                  <c:v>100</c:v>
                </c:pt>
                <c:pt idx="1">
                  <c:v>93.738891601999995</c:v>
                </c:pt>
                <c:pt idx="2">
                  <c:v>91.733459472999996</c:v>
                </c:pt>
                <c:pt idx="3">
                  <c:v>90.100036621000001</c:v>
                </c:pt>
                <c:pt idx="4">
                  <c:v>88.657653808999996</c:v>
                </c:pt>
                <c:pt idx="5">
                  <c:v>87.259765625</c:v>
                </c:pt>
                <c:pt idx="6">
                  <c:v>86.060424804999997</c:v>
                </c:pt>
                <c:pt idx="7">
                  <c:v>84.857482910000002</c:v>
                </c:pt>
                <c:pt idx="8">
                  <c:v>84.101623535000002</c:v>
                </c:pt>
                <c:pt idx="9">
                  <c:v>83.594970703000001</c:v>
                </c:pt>
                <c:pt idx="10">
                  <c:v>82.679626464999998</c:v>
                </c:pt>
                <c:pt idx="11">
                  <c:v>81.906311035000002</c:v>
                </c:pt>
                <c:pt idx="12">
                  <c:v>81.281372070000003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744-4034-AE84-719A3928281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71+ Years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Sheet1!$E$2:$E$14</c:f>
            </c:numRef>
          </c:yVal>
          <c:smooth val="0"/>
          <c:extLst>
            <c:ext xmlns:c16="http://schemas.microsoft.com/office/drawing/2014/chart" uri="{C3380CC4-5D6E-409C-BE32-E72D297353CC}">
              <c16:uniqueId val="{00000000-E7AC-43A9-83A1-ADBF9FF952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Months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17360595578440818"/>
              <c:y val="0.80246326964081338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r>
                  <a:rPr lang="en-US" sz="120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2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7.1550697928624415E-3"/>
              <c:y val="0.3515346703387360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0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25"/>
      </c:valAx>
      <c:spPr>
        <a:noFill/>
        <a:ln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22695674551895495"/>
          <c:y val="3.3939934689232239E-2"/>
          <c:w val="0.61187177497634782"/>
          <c:h val="6.945518120272795E-2"/>
        </c:manualLayout>
      </c:layout>
      <c:overlay val="0"/>
      <c:spPr>
        <a:ln>
          <a:solidFill>
            <a:schemeClr val="bg2"/>
          </a:solidFill>
        </a:ln>
      </c:spPr>
      <c:txPr>
        <a:bodyPr/>
        <a:lstStyle/>
        <a:p>
          <a:pPr>
            <a:defRPr sz="1600" b="1"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913000678913775E-2"/>
          <c:y val="3.0821761413327466E-2"/>
          <c:w val="0.75304245754329646"/>
          <c:h val="0.78678254994775798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18-39 Years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100</c:v>
                </c:pt>
                <c:pt idx="1">
                  <c:v>92.307678222999996</c:v>
                </c:pt>
                <c:pt idx="2">
                  <c:v>90.384582519999995</c:v>
                </c:pt>
                <c:pt idx="3">
                  <c:v>88.461486816000004</c:v>
                </c:pt>
                <c:pt idx="4">
                  <c:v>88.461486816000004</c:v>
                </c:pt>
                <c:pt idx="5">
                  <c:v>88.461486816000004</c:v>
                </c:pt>
                <c:pt idx="6">
                  <c:v>88.461486816000004</c:v>
                </c:pt>
                <c:pt idx="7">
                  <c:v>88.461486816000004</c:v>
                </c:pt>
                <c:pt idx="8">
                  <c:v>86.538452148000005</c:v>
                </c:pt>
                <c:pt idx="9">
                  <c:v>86.538452148000005</c:v>
                </c:pt>
                <c:pt idx="10">
                  <c:v>84.615356445000003</c:v>
                </c:pt>
                <c:pt idx="11">
                  <c:v>82.692260742000002</c:v>
                </c:pt>
                <c:pt idx="12">
                  <c:v>82.692260742000002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2F2-4767-9715-3A4A2C2BFB6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40-59 Years</c:v>
                </c:pt>
              </c:strCache>
            </c:strRef>
          </c:tx>
          <c:spPr>
            <a:ln w="28575"/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Sheet1!$C$2:$C$14</c:f>
              <c:numCache>
                <c:formatCode>General</c:formatCode>
                <c:ptCount val="13"/>
                <c:pt idx="0">
                  <c:v>100</c:v>
                </c:pt>
                <c:pt idx="1">
                  <c:v>97.297912597999996</c:v>
                </c:pt>
                <c:pt idx="2">
                  <c:v>95.930603027000004</c:v>
                </c:pt>
                <c:pt idx="3">
                  <c:v>95.036621093999997</c:v>
                </c:pt>
                <c:pt idx="4">
                  <c:v>94.338012695000003</c:v>
                </c:pt>
                <c:pt idx="5">
                  <c:v>93.499511718999997</c:v>
                </c:pt>
                <c:pt idx="6">
                  <c:v>92.800659179999997</c:v>
                </c:pt>
                <c:pt idx="7">
                  <c:v>92.157592773000005</c:v>
                </c:pt>
                <c:pt idx="8">
                  <c:v>91.458496093999997</c:v>
                </c:pt>
                <c:pt idx="9">
                  <c:v>90.982971191000004</c:v>
                </c:pt>
                <c:pt idx="10">
                  <c:v>90.367126464999998</c:v>
                </c:pt>
                <c:pt idx="11">
                  <c:v>89.778503418</c:v>
                </c:pt>
                <c:pt idx="12">
                  <c:v>89.131286621000001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2F2-4767-9715-3A4A2C2BFB6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60+ Years</c:v>
                </c:pt>
              </c:strCache>
            </c:strRef>
          </c:tx>
          <c:spPr>
            <a:ln w="28575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Sheet1!$D$2:$D$14</c:f>
              <c:numCache>
                <c:formatCode>General</c:formatCode>
                <c:ptCount val="13"/>
                <c:pt idx="0">
                  <c:v>100</c:v>
                </c:pt>
                <c:pt idx="1">
                  <c:v>96.864440918</c:v>
                </c:pt>
                <c:pt idx="2">
                  <c:v>95.316040039000001</c:v>
                </c:pt>
                <c:pt idx="3">
                  <c:v>94.125793457</c:v>
                </c:pt>
                <c:pt idx="4">
                  <c:v>93.070007324000002</c:v>
                </c:pt>
                <c:pt idx="5">
                  <c:v>92.216369628999999</c:v>
                </c:pt>
                <c:pt idx="6">
                  <c:v>91.115539550999998</c:v>
                </c:pt>
                <c:pt idx="7">
                  <c:v>89.857238769999995</c:v>
                </c:pt>
                <c:pt idx="8">
                  <c:v>88.912841796999999</c:v>
                </c:pt>
                <c:pt idx="9">
                  <c:v>88.013000488000003</c:v>
                </c:pt>
                <c:pt idx="10">
                  <c:v>87.066345214999998</c:v>
                </c:pt>
                <c:pt idx="11">
                  <c:v>86.275451660000002</c:v>
                </c:pt>
                <c:pt idx="12">
                  <c:v>85.547546386999997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02F2-4767-9715-3A4A2C2BFB6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</c:strCache>
              <c:extLst xmlns:c15="http://schemas.microsoft.com/office/drawing/2012/chart"/>
            </c:strRef>
          </c:tx>
          <c:spPr>
            <a:ln w="28575"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  <c:extLst xmlns:c15="http://schemas.microsoft.com/office/drawing/2012/chart"/>
            </c:numRef>
          </c:xVal>
          <c:yVal>
            <c:numRef>
              <c:f>Sheet1!$E$2:$E$14</c:f>
              <c:numCache>
                <c:formatCode>General</c:formatCode>
                <c:ptCount val="13"/>
              </c:numCache>
              <c:extLst xmlns:c15="http://schemas.microsoft.com/office/drawing/2012/chart"/>
            </c:numRef>
          </c:y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3-02F2-4767-9715-3A4A2C2BFB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  <c:extLst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Months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2704850595598626"/>
              <c:y val="0.906998307596524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0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25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129344677514566E-2"/>
          <c:y val="5.9423884701344305E-2"/>
          <c:w val="0.70249414244601527"/>
          <c:h val="0.6711450782057805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18-39 Years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100</c:v>
                </c:pt>
                <c:pt idx="1">
                  <c:v>97.142822265999996</c:v>
                </c:pt>
                <c:pt idx="2">
                  <c:v>91.428527832</c:v>
                </c:pt>
                <c:pt idx="3">
                  <c:v>91.428527832</c:v>
                </c:pt>
                <c:pt idx="4">
                  <c:v>91.428527832</c:v>
                </c:pt>
                <c:pt idx="5">
                  <c:v>88.275817871000001</c:v>
                </c:pt>
                <c:pt idx="6">
                  <c:v>88.275817871000001</c:v>
                </c:pt>
                <c:pt idx="7">
                  <c:v>88.275817871000001</c:v>
                </c:pt>
                <c:pt idx="8">
                  <c:v>88.275817871000001</c:v>
                </c:pt>
                <c:pt idx="9">
                  <c:v>88.275817871000001</c:v>
                </c:pt>
                <c:pt idx="10">
                  <c:v>85.006347656000003</c:v>
                </c:pt>
                <c:pt idx="11">
                  <c:v>85.006347656000003</c:v>
                </c:pt>
                <c:pt idx="12">
                  <c:v>85.006347656000003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C83-4EF5-8809-F15058A463B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40-59 Years</c:v>
                </c:pt>
              </c:strCache>
            </c:strRef>
          </c:tx>
          <c:spPr>
            <a:ln w="28575">
              <a:solidFill>
                <a:srgbClr val="B97E33"/>
              </a:solidFill>
              <a:prstDash val="solid"/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Sheet1!$C$2:$C$14</c:f>
              <c:numCache>
                <c:formatCode>General</c:formatCode>
                <c:ptCount val="13"/>
                <c:pt idx="0">
                  <c:v>100</c:v>
                </c:pt>
                <c:pt idx="1">
                  <c:v>94.679199218999997</c:v>
                </c:pt>
                <c:pt idx="2">
                  <c:v>92.476684570000003</c:v>
                </c:pt>
                <c:pt idx="3">
                  <c:v>91.504272460999999</c:v>
                </c:pt>
                <c:pt idx="4">
                  <c:v>90.527404785000002</c:v>
                </c:pt>
                <c:pt idx="5">
                  <c:v>89.967529296999999</c:v>
                </c:pt>
                <c:pt idx="6">
                  <c:v>89.405883789000001</c:v>
                </c:pt>
                <c:pt idx="7">
                  <c:v>88.843566894999995</c:v>
                </c:pt>
                <c:pt idx="8">
                  <c:v>88.702514648000005</c:v>
                </c:pt>
                <c:pt idx="9">
                  <c:v>88.138427734000004</c:v>
                </c:pt>
                <c:pt idx="10">
                  <c:v>87.144653320000003</c:v>
                </c:pt>
                <c:pt idx="11">
                  <c:v>86.571105957</c:v>
                </c:pt>
                <c:pt idx="12">
                  <c:v>85.992492675999998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C83-4EF5-8809-F15058A463B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70+ Years</c:v>
                </c:pt>
              </c:strCache>
            </c:strRef>
          </c:tx>
          <c:spPr>
            <a:ln w="28575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Sheet1!$D$2:$D$14</c:f>
              <c:numCache>
                <c:formatCode>General</c:formatCode>
                <c:ptCount val="13"/>
                <c:pt idx="0">
                  <c:v>100</c:v>
                </c:pt>
                <c:pt idx="1">
                  <c:v>92.370849609000004</c:v>
                </c:pt>
                <c:pt idx="2">
                  <c:v>90.704650878999999</c:v>
                </c:pt>
                <c:pt idx="3">
                  <c:v>89.659179687999995</c:v>
                </c:pt>
                <c:pt idx="4">
                  <c:v>88.611267089999998</c:v>
                </c:pt>
                <c:pt idx="5">
                  <c:v>87.557800293</c:v>
                </c:pt>
                <c:pt idx="6">
                  <c:v>87.133789062999995</c:v>
                </c:pt>
                <c:pt idx="7">
                  <c:v>84.793457031000003</c:v>
                </c:pt>
                <c:pt idx="8">
                  <c:v>84.150512695000003</c:v>
                </c:pt>
                <c:pt idx="9">
                  <c:v>83.718994140999996</c:v>
                </c:pt>
                <c:pt idx="10">
                  <c:v>83.068298339999998</c:v>
                </c:pt>
                <c:pt idx="11">
                  <c:v>82.850830078000001</c:v>
                </c:pt>
                <c:pt idx="12">
                  <c:v>81.761840820000003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BC83-4EF5-8809-F15058A463B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</c:strCache>
            </c:strRef>
          </c:tx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Sheet1!$E$2:$E$14</c:f>
              <c:numCache>
                <c:formatCode>General</c:formatCode>
                <c:ptCount val="13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368-41A5-9D38-9230971E5E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Months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37198883573796721"/>
              <c:y val="0.80726418783337495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0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25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393043773419875E-2"/>
          <c:y val="0.12387079563706677"/>
          <c:w val="0.89454085571702679"/>
          <c:h val="0.74741724331680348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COPD</c:v>
                </c:pt>
              </c:strCache>
            </c:strRef>
          </c:tx>
          <c:spPr>
            <a:ln w="412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100</c:v>
                </c:pt>
                <c:pt idx="1">
                  <c:v>95.826721191000004</c:v>
                </c:pt>
                <c:pt idx="2">
                  <c:v>94.131835937999995</c:v>
                </c:pt>
                <c:pt idx="3">
                  <c:v>92.856628418</c:v>
                </c:pt>
                <c:pt idx="4">
                  <c:v>91.845092773000005</c:v>
                </c:pt>
                <c:pt idx="5">
                  <c:v>90.858093261999997</c:v>
                </c:pt>
                <c:pt idx="6">
                  <c:v>89.967712402000004</c:v>
                </c:pt>
                <c:pt idx="7">
                  <c:v>88.919677734000004</c:v>
                </c:pt>
                <c:pt idx="8">
                  <c:v>88.234924316000004</c:v>
                </c:pt>
                <c:pt idx="9">
                  <c:v>87.601135253999999</c:v>
                </c:pt>
                <c:pt idx="10">
                  <c:v>86.782409668</c:v>
                </c:pt>
                <c:pt idx="11">
                  <c:v>86.058471679999997</c:v>
                </c:pt>
                <c:pt idx="12">
                  <c:v>85.361633300999998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595-40ED-87A9-3D54D94F63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Other Diagnoses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olid"/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Sheet1!$C$2:$C$14</c:f>
              <c:numCache>
                <c:formatCode>General</c:formatCode>
                <c:ptCount val="13"/>
                <c:pt idx="0">
                  <c:v>100</c:v>
                </c:pt>
                <c:pt idx="1">
                  <c:v>94.219909668</c:v>
                </c:pt>
                <c:pt idx="2">
                  <c:v>92.022888183999996</c:v>
                </c:pt>
                <c:pt idx="3">
                  <c:v>90.512695312999995</c:v>
                </c:pt>
                <c:pt idx="4">
                  <c:v>89.357543945000003</c:v>
                </c:pt>
                <c:pt idx="5">
                  <c:v>88.293823242000002</c:v>
                </c:pt>
                <c:pt idx="6">
                  <c:v>87.366943359000004</c:v>
                </c:pt>
                <c:pt idx="7">
                  <c:v>86.449462890999996</c:v>
                </c:pt>
                <c:pt idx="8">
                  <c:v>85.610168457</c:v>
                </c:pt>
                <c:pt idx="9">
                  <c:v>84.813537597999996</c:v>
                </c:pt>
                <c:pt idx="10">
                  <c:v>84.008544921999999</c:v>
                </c:pt>
                <c:pt idx="11">
                  <c:v>83.29296875</c:v>
                </c:pt>
                <c:pt idx="12">
                  <c:v>82.627868652000004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595-40ED-87A9-3D54D94F63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800">
                    <a:solidFill>
                      <a:schemeClr val="bg2"/>
                    </a:solidFill>
                  </a:defRPr>
                </a:pPr>
                <a:r>
                  <a:rPr lang="en-US" sz="1800" dirty="0" smtClean="0">
                    <a:solidFill>
                      <a:schemeClr val="bg2"/>
                    </a:solidFill>
                  </a:rPr>
                  <a:t>Months</a:t>
                </a:r>
                <a:endParaRPr lang="en-US" sz="18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9209858050794941"/>
              <c:y val="0.93045443325660449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4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600">
                    <a:solidFill>
                      <a:schemeClr val="bg2"/>
                    </a:solidFill>
                  </a:defRPr>
                </a:pPr>
                <a:r>
                  <a:rPr lang="en-US" sz="160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6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4.9981122375411507E-3"/>
              <c:y val="0.3515346703387360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4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25"/>
      </c:valAx>
      <c:spPr>
        <a:noFill/>
        <a:ln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25112864676201674"/>
          <c:y val="2.6684031429536757E-2"/>
          <c:w val="0.60390794350159793"/>
          <c:h val="7.86041760907146E-2"/>
        </c:manualLayout>
      </c:layout>
      <c:overlay val="1"/>
      <c:spPr>
        <a:solidFill>
          <a:schemeClr val="tx1"/>
        </a:solidFill>
        <a:ln w="12700">
          <a:solidFill>
            <a:schemeClr val="bg2">
              <a:lumMod val="65000"/>
              <a:lumOff val="35000"/>
            </a:schemeClr>
          </a:solidFill>
        </a:ln>
      </c:spPr>
      <c:txPr>
        <a:bodyPr/>
        <a:lstStyle/>
        <a:p>
          <a:pPr>
            <a:defRPr sz="18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393043773419875E-2"/>
          <c:y val="0.12387079563706677"/>
          <c:w val="0.89454085571702679"/>
          <c:h val="0.74741724331680348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Single Lung</c:v>
                </c:pt>
              </c:strCache>
            </c:strRef>
          </c:tx>
          <c:spPr>
            <a:ln w="381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100</c:v>
                </c:pt>
                <c:pt idx="1">
                  <c:v>95.316000000000003</c:v>
                </c:pt>
                <c:pt idx="2">
                  <c:v>93.5</c:v>
                </c:pt>
                <c:pt idx="3">
                  <c:v>92.052000000000007</c:v>
                </c:pt>
                <c:pt idx="4">
                  <c:v>91.025000000000006</c:v>
                </c:pt>
                <c:pt idx="5">
                  <c:v>90.227999999999994</c:v>
                </c:pt>
                <c:pt idx="6">
                  <c:v>89.236000000000004</c:v>
                </c:pt>
                <c:pt idx="7">
                  <c:v>88.119</c:v>
                </c:pt>
                <c:pt idx="8">
                  <c:v>87.478999999999999</c:v>
                </c:pt>
                <c:pt idx="9">
                  <c:v>86.75</c:v>
                </c:pt>
                <c:pt idx="10">
                  <c:v>85.876999999999995</c:v>
                </c:pt>
                <c:pt idx="11">
                  <c:v>85.197999999999993</c:v>
                </c:pt>
                <c:pt idx="12">
                  <c:v>84.245999999999995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595-40ED-87A9-3D54D94F63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Bilateral/Double Lung</c:v>
                </c:pt>
              </c:strCache>
            </c:strRef>
          </c:tx>
          <c:spPr>
            <a:ln w="38100">
              <a:solidFill>
                <a:srgbClr val="009900"/>
              </a:solidFill>
              <a:prstDash val="solid"/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Sheet1!$C$2:$C$14</c:f>
              <c:numCache>
                <c:formatCode>General</c:formatCode>
                <c:ptCount val="13"/>
                <c:pt idx="0">
                  <c:v>100</c:v>
                </c:pt>
                <c:pt idx="1">
                  <c:v>96.117999999999995</c:v>
                </c:pt>
                <c:pt idx="2">
                  <c:v>94.492000000000004</c:v>
                </c:pt>
                <c:pt idx="3">
                  <c:v>93.316000000000003</c:v>
                </c:pt>
                <c:pt idx="4">
                  <c:v>92.313000000000002</c:v>
                </c:pt>
                <c:pt idx="5">
                  <c:v>91.215000000000003</c:v>
                </c:pt>
                <c:pt idx="6">
                  <c:v>90.384</c:v>
                </c:pt>
                <c:pt idx="7">
                  <c:v>89.375</c:v>
                </c:pt>
                <c:pt idx="8">
                  <c:v>88.664000000000001</c:v>
                </c:pt>
                <c:pt idx="9">
                  <c:v>88.084999999999994</c:v>
                </c:pt>
                <c:pt idx="10">
                  <c:v>87.298000000000002</c:v>
                </c:pt>
                <c:pt idx="11">
                  <c:v>86.546999999999997</c:v>
                </c:pt>
                <c:pt idx="12">
                  <c:v>86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595-40ED-87A9-3D54D94F63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800">
                    <a:solidFill>
                      <a:schemeClr val="bg2"/>
                    </a:solidFill>
                  </a:defRPr>
                </a:pPr>
                <a:r>
                  <a:rPr lang="en-US" sz="1800" dirty="0" smtClean="0">
                    <a:solidFill>
                      <a:schemeClr val="bg2"/>
                    </a:solidFill>
                  </a:rPr>
                  <a:t>Months</a:t>
                </a:r>
                <a:endParaRPr lang="en-US" sz="18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9209858050794941"/>
              <c:y val="0.93045443325660449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4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5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600">
                    <a:solidFill>
                      <a:schemeClr val="bg2"/>
                    </a:solidFill>
                  </a:defRPr>
                </a:pPr>
                <a:r>
                  <a:rPr lang="en-US" sz="160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6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4.9981122375411507E-3"/>
              <c:y val="0.3515346703387360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4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25112864676201674"/>
          <c:y val="2.6684031429536757E-2"/>
          <c:w val="0.60390794350159793"/>
          <c:h val="7.86041760907146E-2"/>
        </c:manualLayout>
      </c:layout>
      <c:overlay val="1"/>
      <c:spPr>
        <a:solidFill>
          <a:schemeClr val="tx1"/>
        </a:solidFill>
        <a:ln w="12700">
          <a:solidFill>
            <a:schemeClr val="bg2">
              <a:lumMod val="65000"/>
              <a:lumOff val="35000"/>
            </a:schemeClr>
          </a:solidFill>
        </a:ln>
      </c:spPr>
      <c:txPr>
        <a:bodyPr/>
        <a:lstStyle/>
        <a:p>
          <a:pPr>
            <a:defRPr sz="18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354204564230578"/>
          <c:y val="0.12887185094130155"/>
          <c:w val="0.82671017959635018"/>
          <c:h val="0.7204351206948027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Europe</c:v>
                </c:pt>
              </c:strCache>
            </c:strRef>
          </c:tx>
          <c:spPr>
            <a:ln w="31750">
              <a:solidFill>
                <a:srgbClr val="00B0F0"/>
              </a:solidFill>
            </a:ln>
          </c:spPr>
          <c:marker>
            <c:symbol val="none"/>
          </c:marker>
          <c:cat>
            <c:numRef>
              <c:f>Sheet1!$A$2:$A$28</c:f>
              <c:numCache>
                <c:formatCode>General</c:formatCode>
                <c:ptCount val="27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  <c:pt idx="26">
                  <c:v>2018</c:v>
                </c:pt>
              </c:numCache>
            </c:numRef>
          </c:cat>
          <c:val>
            <c:numRef>
              <c:f>Sheet1!$B$2:$B$28</c:f>
              <c:numCache>
                <c:formatCode>General</c:formatCode>
                <c:ptCount val="27"/>
                <c:pt idx="0">
                  <c:v>53</c:v>
                </c:pt>
                <c:pt idx="1">
                  <c:v>52</c:v>
                </c:pt>
                <c:pt idx="2">
                  <c:v>51</c:v>
                </c:pt>
                <c:pt idx="3">
                  <c:v>54</c:v>
                </c:pt>
                <c:pt idx="4">
                  <c:v>53</c:v>
                </c:pt>
                <c:pt idx="5">
                  <c:v>54</c:v>
                </c:pt>
                <c:pt idx="6">
                  <c:v>54</c:v>
                </c:pt>
                <c:pt idx="7">
                  <c:v>55</c:v>
                </c:pt>
                <c:pt idx="8">
                  <c:v>55</c:v>
                </c:pt>
                <c:pt idx="9">
                  <c:v>55</c:v>
                </c:pt>
                <c:pt idx="10">
                  <c:v>56</c:v>
                </c:pt>
                <c:pt idx="11">
                  <c:v>55</c:v>
                </c:pt>
                <c:pt idx="12">
                  <c:v>56</c:v>
                </c:pt>
                <c:pt idx="13">
                  <c:v>56</c:v>
                </c:pt>
                <c:pt idx="14">
                  <c:v>56</c:v>
                </c:pt>
                <c:pt idx="15">
                  <c:v>56</c:v>
                </c:pt>
                <c:pt idx="16">
                  <c:v>57</c:v>
                </c:pt>
                <c:pt idx="17">
                  <c:v>57</c:v>
                </c:pt>
                <c:pt idx="18">
                  <c:v>57</c:v>
                </c:pt>
                <c:pt idx="19">
                  <c:v>57</c:v>
                </c:pt>
                <c:pt idx="20">
                  <c:v>58</c:v>
                </c:pt>
                <c:pt idx="21">
                  <c:v>58</c:v>
                </c:pt>
                <c:pt idx="22">
                  <c:v>58</c:v>
                </c:pt>
                <c:pt idx="23">
                  <c:v>58</c:v>
                </c:pt>
                <c:pt idx="24">
                  <c:v>59</c:v>
                </c:pt>
                <c:pt idx="25">
                  <c:v>59</c:v>
                </c:pt>
                <c:pt idx="26">
                  <c:v>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A55-4C18-9C91-93F016F5F0A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North America</c:v>
                </c:pt>
              </c:strCache>
            </c:strRef>
          </c:tx>
          <c:spPr>
            <a:ln w="31750">
              <a:solidFill>
                <a:srgbClr val="00B050"/>
              </a:solidFill>
            </a:ln>
          </c:spPr>
          <c:marker>
            <c:symbol val="none"/>
          </c:marker>
          <c:cat>
            <c:numRef>
              <c:f>Sheet1!$A$2:$A$28</c:f>
              <c:numCache>
                <c:formatCode>General</c:formatCode>
                <c:ptCount val="27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  <c:pt idx="26">
                  <c:v>2018</c:v>
                </c:pt>
              </c:numCache>
            </c:numRef>
          </c:cat>
          <c:val>
            <c:numRef>
              <c:f>Sheet1!$C$2:$C$28</c:f>
              <c:numCache>
                <c:formatCode>General</c:formatCode>
                <c:ptCount val="27"/>
                <c:pt idx="0">
                  <c:v>54</c:v>
                </c:pt>
                <c:pt idx="1">
                  <c:v>54.5</c:v>
                </c:pt>
                <c:pt idx="2">
                  <c:v>55</c:v>
                </c:pt>
                <c:pt idx="3">
                  <c:v>56</c:v>
                </c:pt>
                <c:pt idx="4">
                  <c:v>56</c:v>
                </c:pt>
                <c:pt idx="5">
                  <c:v>56</c:v>
                </c:pt>
                <c:pt idx="6">
                  <c:v>56.5</c:v>
                </c:pt>
                <c:pt idx="7">
                  <c:v>57</c:v>
                </c:pt>
                <c:pt idx="8">
                  <c:v>58</c:v>
                </c:pt>
                <c:pt idx="9">
                  <c:v>58</c:v>
                </c:pt>
                <c:pt idx="10">
                  <c:v>58</c:v>
                </c:pt>
                <c:pt idx="11">
                  <c:v>58</c:v>
                </c:pt>
                <c:pt idx="12">
                  <c:v>59</c:v>
                </c:pt>
                <c:pt idx="13">
                  <c:v>59</c:v>
                </c:pt>
                <c:pt idx="14">
                  <c:v>59</c:v>
                </c:pt>
                <c:pt idx="15">
                  <c:v>60</c:v>
                </c:pt>
                <c:pt idx="16">
                  <c:v>61</c:v>
                </c:pt>
                <c:pt idx="17">
                  <c:v>61</c:v>
                </c:pt>
                <c:pt idx="18">
                  <c:v>61</c:v>
                </c:pt>
                <c:pt idx="19">
                  <c:v>62</c:v>
                </c:pt>
                <c:pt idx="20">
                  <c:v>62</c:v>
                </c:pt>
                <c:pt idx="21">
                  <c:v>62</c:v>
                </c:pt>
                <c:pt idx="22">
                  <c:v>62</c:v>
                </c:pt>
                <c:pt idx="23">
                  <c:v>62</c:v>
                </c:pt>
                <c:pt idx="24">
                  <c:v>62</c:v>
                </c:pt>
                <c:pt idx="25">
                  <c:v>63</c:v>
                </c:pt>
                <c:pt idx="26">
                  <c:v>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A55-4C18-9C91-93F016F5F0A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Other</c:v>
                </c:pt>
              </c:strCache>
            </c:strRef>
          </c:tx>
          <c:spPr>
            <a:ln w="31750">
              <a:solidFill>
                <a:srgbClr val="B97E33"/>
              </a:solidFill>
            </a:ln>
          </c:spPr>
          <c:marker>
            <c:symbol val="none"/>
          </c:marker>
          <c:cat>
            <c:numRef>
              <c:f>Sheet1!$A$2:$A$28</c:f>
              <c:numCache>
                <c:formatCode>General</c:formatCode>
                <c:ptCount val="27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  <c:pt idx="26">
                  <c:v>2018</c:v>
                </c:pt>
              </c:numCache>
            </c:numRef>
          </c:cat>
          <c:val>
            <c:numRef>
              <c:f>Sheet1!$D$2:$D$28</c:f>
              <c:numCache>
                <c:formatCode>General</c:formatCode>
                <c:ptCount val="27"/>
                <c:pt idx="0">
                  <c:v>47.5</c:v>
                </c:pt>
                <c:pt idx="1">
                  <c:v>51.5</c:v>
                </c:pt>
                <c:pt idx="2">
                  <c:v>52</c:v>
                </c:pt>
                <c:pt idx="3">
                  <c:v>53</c:v>
                </c:pt>
                <c:pt idx="4">
                  <c:v>55</c:v>
                </c:pt>
                <c:pt idx="5">
                  <c:v>53</c:v>
                </c:pt>
                <c:pt idx="6">
                  <c:v>51.5</c:v>
                </c:pt>
                <c:pt idx="7">
                  <c:v>55</c:v>
                </c:pt>
                <c:pt idx="8">
                  <c:v>53</c:v>
                </c:pt>
                <c:pt idx="9">
                  <c:v>57.5</c:v>
                </c:pt>
                <c:pt idx="10">
                  <c:v>56.5</c:v>
                </c:pt>
                <c:pt idx="11">
                  <c:v>57</c:v>
                </c:pt>
                <c:pt idx="12">
                  <c:v>55</c:v>
                </c:pt>
                <c:pt idx="13">
                  <c:v>58</c:v>
                </c:pt>
                <c:pt idx="14">
                  <c:v>58</c:v>
                </c:pt>
                <c:pt idx="15">
                  <c:v>56</c:v>
                </c:pt>
                <c:pt idx="16">
                  <c:v>58</c:v>
                </c:pt>
                <c:pt idx="17">
                  <c:v>58</c:v>
                </c:pt>
                <c:pt idx="18">
                  <c:v>58</c:v>
                </c:pt>
                <c:pt idx="19">
                  <c:v>58</c:v>
                </c:pt>
                <c:pt idx="20">
                  <c:v>59</c:v>
                </c:pt>
                <c:pt idx="21">
                  <c:v>58</c:v>
                </c:pt>
                <c:pt idx="22">
                  <c:v>59</c:v>
                </c:pt>
                <c:pt idx="23">
                  <c:v>59</c:v>
                </c:pt>
                <c:pt idx="24">
                  <c:v>60</c:v>
                </c:pt>
                <c:pt idx="25">
                  <c:v>60</c:v>
                </c:pt>
                <c:pt idx="26">
                  <c:v>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A55-4C18-9C91-93F016F5F0A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Overall</c:v>
                </c:pt>
              </c:strCache>
            </c:strRef>
          </c:tx>
          <c:spPr>
            <a:ln w="31750">
              <a:solidFill>
                <a:srgbClr val="FF0000">
                  <a:alpha val="98000"/>
                </a:srgbClr>
              </a:solidFill>
            </a:ln>
          </c:spPr>
          <c:marker>
            <c:symbol val="none"/>
          </c:marker>
          <c:val>
            <c:numRef>
              <c:f>Sheet1!$E$2:$E$28</c:f>
              <c:numCache>
                <c:formatCode>General</c:formatCode>
                <c:ptCount val="27"/>
                <c:pt idx="0">
                  <c:v>54</c:v>
                </c:pt>
                <c:pt idx="1">
                  <c:v>54</c:v>
                </c:pt>
                <c:pt idx="2">
                  <c:v>54</c:v>
                </c:pt>
                <c:pt idx="3">
                  <c:v>56</c:v>
                </c:pt>
                <c:pt idx="4">
                  <c:v>55</c:v>
                </c:pt>
                <c:pt idx="5">
                  <c:v>55</c:v>
                </c:pt>
                <c:pt idx="6">
                  <c:v>55</c:v>
                </c:pt>
                <c:pt idx="7">
                  <c:v>56</c:v>
                </c:pt>
                <c:pt idx="8">
                  <c:v>57</c:v>
                </c:pt>
                <c:pt idx="9">
                  <c:v>58</c:v>
                </c:pt>
                <c:pt idx="10">
                  <c:v>57</c:v>
                </c:pt>
                <c:pt idx="11">
                  <c:v>58</c:v>
                </c:pt>
                <c:pt idx="12">
                  <c:v>58</c:v>
                </c:pt>
                <c:pt idx="13">
                  <c:v>58</c:v>
                </c:pt>
                <c:pt idx="14">
                  <c:v>58</c:v>
                </c:pt>
                <c:pt idx="15">
                  <c:v>58</c:v>
                </c:pt>
                <c:pt idx="16">
                  <c:v>59</c:v>
                </c:pt>
                <c:pt idx="17">
                  <c:v>59</c:v>
                </c:pt>
                <c:pt idx="18">
                  <c:v>59</c:v>
                </c:pt>
                <c:pt idx="19">
                  <c:v>60</c:v>
                </c:pt>
                <c:pt idx="20">
                  <c:v>60</c:v>
                </c:pt>
                <c:pt idx="21">
                  <c:v>59</c:v>
                </c:pt>
                <c:pt idx="22">
                  <c:v>60</c:v>
                </c:pt>
                <c:pt idx="23">
                  <c:v>60</c:v>
                </c:pt>
                <c:pt idx="24">
                  <c:v>60</c:v>
                </c:pt>
                <c:pt idx="25">
                  <c:v>61</c:v>
                </c:pt>
                <c:pt idx="26">
                  <c:v>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332-4A27-9033-A8AF361E51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57784312"/>
        <c:axId val="557784704"/>
      </c:lineChart>
      <c:catAx>
        <c:axId val="557784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-2700000"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557784704"/>
        <c:crosses val="autoZero"/>
        <c:auto val="1"/>
        <c:lblAlgn val="ctr"/>
        <c:lblOffset val="100"/>
        <c:tickLblSkip val="1"/>
        <c:noMultiLvlLbl val="0"/>
      </c:catAx>
      <c:valAx>
        <c:axId val="557784704"/>
        <c:scaling>
          <c:orientation val="minMax"/>
          <c:max val="70"/>
          <c:min val="4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r>
                  <a:rPr lang="en-US" sz="1200" dirty="0" smtClean="0">
                    <a:solidFill>
                      <a:schemeClr val="bg2"/>
                    </a:solidFill>
                  </a:rPr>
                  <a:t>Median Age (years)</a:t>
                </a:r>
                <a:endParaRPr lang="en-US" sz="12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7.2542494688163988E-3"/>
              <c:y val="0.3050942509437173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  <a:prstDash val="solid"/>
          </a:ln>
        </c:spPr>
        <c:txPr>
          <a:bodyPr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557784312"/>
        <c:crosses val="autoZero"/>
        <c:crossBetween val="midCat"/>
      </c:valAx>
      <c:spPr>
        <a:noFill/>
        <a:ln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10224241028740949"/>
          <c:y val="3.3012639124693453E-2"/>
          <c:w val="0.81808262673281462"/>
          <c:h val="8.45707906087481E-2"/>
        </c:manualLayout>
      </c:layout>
      <c:overlay val="0"/>
      <c:spPr>
        <a:noFill/>
        <a:ln>
          <a:solidFill>
            <a:schemeClr val="bg2"/>
          </a:solidFill>
        </a:ln>
      </c:spPr>
      <c:txPr>
        <a:bodyPr/>
        <a:lstStyle/>
        <a:p>
          <a:pPr>
            <a:defRPr sz="14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372788659594696E-2"/>
          <c:y val="0.12128489445585007"/>
          <c:w val="0.27856495113462615"/>
          <c:h val="0.68368780957894715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Single Lung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100</c:v>
                </c:pt>
                <c:pt idx="1">
                  <c:v>100</c:v>
                </c:pt>
                <c:pt idx="2">
                  <c:v>89.285705566000004</c:v>
                </c:pt>
                <c:pt idx="3">
                  <c:v>89.285705566000004</c:v>
                </c:pt>
                <c:pt idx="4">
                  <c:v>89.285705566000004</c:v>
                </c:pt>
                <c:pt idx="5">
                  <c:v>89.285705566000004</c:v>
                </c:pt>
                <c:pt idx="6">
                  <c:v>89.285705566000004</c:v>
                </c:pt>
                <c:pt idx="7">
                  <c:v>89.285705566000004</c:v>
                </c:pt>
                <c:pt idx="8">
                  <c:v>89.285705566000004</c:v>
                </c:pt>
                <c:pt idx="9">
                  <c:v>89.285705566000004</c:v>
                </c:pt>
                <c:pt idx="10">
                  <c:v>89.285705566000004</c:v>
                </c:pt>
                <c:pt idx="11">
                  <c:v>89.285705566000004</c:v>
                </c:pt>
                <c:pt idx="12">
                  <c:v>89.285705566000004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595-40ED-87A9-3D54D94F63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Bilateral/Double Lung</c:v>
                </c:pt>
              </c:strCache>
            </c:strRef>
          </c:tx>
          <c:spPr>
            <a:ln w="28575">
              <a:solidFill>
                <a:srgbClr val="009900"/>
              </a:solidFill>
              <a:prstDash val="solid"/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Sheet1!$C$2:$C$14</c:f>
              <c:numCache>
                <c:formatCode>General</c:formatCode>
                <c:ptCount val="13"/>
                <c:pt idx="0">
                  <c:v>100</c:v>
                </c:pt>
                <c:pt idx="1">
                  <c:v>91.616760253999999</c:v>
                </c:pt>
                <c:pt idx="2">
                  <c:v>90.411132812999995</c:v>
                </c:pt>
                <c:pt idx="3">
                  <c:v>89.197570800999998</c:v>
                </c:pt>
                <c:pt idx="4">
                  <c:v>87.971435546999999</c:v>
                </c:pt>
                <c:pt idx="5">
                  <c:v>86.741088867000002</c:v>
                </c:pt>
                <c:pt idx="6">
                  <c:v>86.741088867000002</c:v>
                </c:pt>
                <c:pt idx="7">
                  <c:v>85.506286621000001</c:v>
                </c:pt>
                <c:pt idx="8">
                  <c:v>84.886657714999998</c:v>
                </c:pt>
                <c:pt idx="9">
                  <c:v>84.257873535000002</c:v>
                </c:pt>
                <c:pt idx="10">
                  <c:v>81.742736816000004</c:v>
                </c:pt>
                <c:pt idx="11">
                  <c:v>81.113952636999997</c:v>
                </c:pt>
                <c:pt idx="12">
                  <c:v>81.113952636999997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595-40ED-87A9-3D54D94F63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Months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16493823760671189"/>
              <c:y val="0.8668781663611562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5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4.9981122375411507E-3"/>
              <c:y val="0.3515346703387360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23936984975906875"/>
          <c:y val="2.9704641350210972E-2"/>
          <c:w val="0.58148649987352197"/>
          <c:h val="7.1177955706911614E-2"/>
        </c:manualLayout>
      </c:layout>
      <c:overlay val="1"/>
      <c:spPr>
        <a:solidFill>
          <a:schemeClr val="tx1"/>
        </a:solidFill>
        <a:ln w="12700">
          <a:solidFill>
            <a:schemeClr val="bg2">
              <a:lumMod val="65000"/>
              <a:lumOff val="35000"/>
            </a:schemeClr>
          </a:solidFill>
        </a:ln>
      </c:spPr>
      <c:txPr>
        <a:bodyPr/>
        <a:lstStyle/>
        <a:p>
          <a:pPr>
            <a:defRPr sz="18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306884103936241E-2"/>
          <c:y val="9.907262605582258E-2"/>
          <c:w val="0.86956301106023737"/>
          <c:h val="0.70667498302428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Single Lung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100</c:v>
                </c:pt>
                <c:pt idx="1">
                  <c:v>95.130737304999997</c:v>
                </c:pt>
                <c:pt idx="2">
                  <c:v>93.552734375</c:v>
                </c:pt>
                <c:pt idx="3">
                  <c:v>92.088684082</c:v>
                </c:pt>
                <c:pt idx="4">
                  <c:v>91.09765625</c:v>
                </c:pt>
                <c:pt idx="5">
                  <c:v>90.423095703000001</c:v>
                </c:pt>
                <c:pt idx="6">
                  <c:v>89.62890625</c:v>
                </c:pt>
                <c:pt idx="7">
                  <c:v>88.952636718999997</c:v>
                </c:pt>
                <c:pt idx="8">
                  <c:v>88.315979003999999</c:v>
                </c:pt>
                <c:pt idx="9">
                  <c:v>87.678527832</c:v>
                </c:pt>
                <c:pt idx="10">
                  <c:v>86.960021972999996</c:v>
                </c:pt>
                <c:pt idx="11">
                  <c:v>86.199584960999999</c:v>
                </c:pt>
                <c:pt idx="12">
                  <c:v>84.994445800999998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9EC-4E30-8B2C-526992EDAF7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Bilateral/Double Lung</c:v>
                </c:pt>
              </c:strCache>
            </c:strRef>
          </c:tx>
          <c:spPr>
            <a:ln w="28575">
              <a:solidFill>
                <a:srgbClr val="009900"/>
              </a:solidFill>
              <a:prstDash val="solid"/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Sheet1!$C$2:$C$14</c:f>
              <c:numCache>
                <c:formatCode>General</c:formatCode>
                <c:ptCount val="13"/>
                <c:pt idx="0">
                  <c:v>100</c:v>
                </c:pt>
                <c:pt idx="1">
                  <c:v>96.463012695000003</c:v>
                </c:pt>
                <c:pt idx="2">
                  <c:v>94.739624023000005</c:v>
                </c:pt>
                <c:pt idx="3">
                  <c:v>93.579406738000003</c:v>
                </c:pt>
                <c:pt idx="4">
                  <c:v>92.746765136999997</c:v>
                </c:pt>
                <c:pt idx="5">
                  <c:v>91.669616699000002</c:v>
                </c:pt>
                <c:pt idx="6">
                  <c:v>90.939208984000004</c:v>
                </c:pt>
                <c:pt idx="7">
                  <c:v>90.050354003999999</c:v>
                </c:pt>
                <c:pt idx="8">
                  <c:v>89.561645507999998</c:v>
                </c:pt>
                <c:pt idx="9">
                  <c:v>89.072082519999995</c:v>
                </c:pt>
                <c:pt idx="10">
                  <c:v>88.370971679999997</c:v>
                </c:pt>
                <c:pt idx="11">
                  <c:v>87.684020996000001</c:v>
                </c:pt>
                <c:pt idx="12">
                  <c:v>87.220581054999997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9EC-4E30-8B2C-526992EDAF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Months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6965825116891957"/>
              <c:y val="0.86502930805034217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5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347502150577629E-2"/>
          <c:y val="9.907262605582258E-2"/>
          <c:w val="0.85904268401685924"/>
          <c:h val="0.70667498302428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Single Lung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100</c:v>
                </c:pt>
                <c:pt idx="1">
                  <c:v>95.424072265999996</c:v>
                </c:pt>
                <c:pt idx="2">
                  <c:v>93.495727539000001</c:v>
                </c:pt>
                <c:pt idx="3">
                  <c:v>92.046813964999998</c:v>
                </c:pt>
                <c:pt idx="4">
                  <c:v>90.983032226999995</c:v>
                </c:pt>
                <c:pt idx="5">
                  <c:v>90.079589843999997</c:v>
                </c:pt>
                <c:pt idx="6">
                  <c:v>88.917602539000001</c:v>
                </c:pt>
                <c:pt idx="7">
                  <c:v>87.432189941000004</c:v>
                </c:pt>
                <c:pt idx="8">
                  <c:v>86.784973144999995</c:v>
                </c:pt>
                <c:pt idx="9">
                  <c:v>85.974792480000005</c:v>
                </c:pt>
                <c:pt idx="10">
                  <c:v>84.967956543</c:v>
                </c:pt>
                <c:pt idx="11">
                  <c:v>84.348876953000001</c:v>
                </c:pt>
                <c:pt idx="12">
                  <c:v>83.596374511999997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A6A-4834-B12A-9C8476A0FBB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Bilateral/Double Lung</c:v>
                </c:pt>
              </c:strCache>
            </c:strRef>
          </c:tx>
          <c:spPr>
            <a:ln w="28575">
              <a:solidFill>
                <a:srgbClr val="009900"/>
              </a:solidFill>
              <a:prstDash val="solid"/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Sheet1!$C$2:$C$14</c:f>
              <c:numCache>
                <c:formatCode>General</c:formatCode>
                <c:ptCount val="13"/>
                <c:pt idx="0">
                  <c:v>100</c:v>
                </c:pt>
                <c:pt idx="1">
                  <c:v>95.793823242000002</c:v>
                </c:pt>
                <c:pt idx="2">
                  <c:v>94.294799804999997</c:v>
                </c:pt>
                <c:pt idx="3">
                  <c:v>93.098205566000004</c:v>
                </c:pt>
                <c:pt idx="4">
                  <c:v>91.847106933999996</c:v>
                </c:pt>
                <c:pt idx="5">
                  <c:v>90.724487304999997</c:v>
                </c:pt>
                <c:pt idx="6">
                  <c:v>89.705017089999998</c:v>
                </c:pt>
                <c:pt idx="7">
                  <c:v>88.527099609000004</c:v>
                </c:pt>
                <c:pt idx="8">
                  <c:v>87.477111816000004</c:v>
                </c:pt>
                <c:pt idx="9">
                  <c:v>86.766479492000002</c:v>
                </c:pt>
                <c:pt idx="10">
                  <c:v>85.921386718999997</c:v>
                </c:pt>
                <c:pt idx="11">
                  <c:v>85.069702148000005</c:v>
                </c:pt>
                <c:pt idx="12">
                  <c:v>84.37109375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A6A-4834-B12A-9C8476A0FB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Months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6678872269486271"/>
              <c:y val="0.8549959570335568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5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674913733827062E-2"/>
          <c:y val="0.13247819335665029"/>
          <c:w val="0.9103388226974376"/>
          <c:h val="0.74523297602523575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&lt;60 mL/min/1.73 m²</c:v>
                </c:pt>
              </c:strCache>
            </c:strRef>
          </c:tx>
          <c:spPr>
            <a:ln w="412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100</c:v>
                </c:pt>
                <c:pt idx="1">
                  <c:v>95.994</c:v>
                </c:pt>
                <c:pt idx="2">
                  <c:v>94.656000000000006</c:v>
                </c:pt>
                <c:pt idx="3">
                  <c:v>93.073999999999998</c:v>
                </c:pt>
                <c:pt idx="4">
                  <c:v>91.978999999999999</c:v>
                </c:pt>
                <c:pt idx="5">
                  <c:v>91.492000000000004</c:v>
                </c:pt>
                <c:pt idx="6">
                  <c:v>90.638999999999996</c:v>
                </c:pt>
                <c:pt idx="7">
                  <c:v>88.933000000000007</c:v>
                </c:pt>
                <c:pt idx="8">
                  <c:v>87.591999999999999</c:v>
                </c:pt>
                <c:pt idx="9">
                  <c:v>86.128</c:v>
                </c:pt>
                <c:pt idx="10">
                  <c:v>85.884</c:v>
                </c:pt>
                <c:pt idx="11">
                  <c:v>85.271000000000001</c:v>
                </c:pt>
                <c:pt idx="12">
                  <c:v>84.778999999999996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595-40ED-87A9-3D54D94F63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60-89 mL/min/1.73 m²</c:v>
                </c:pt>
              </c:strCache>
            </c:strRef>
          </c:tx>
          <c:spPr>
            <a:ln w="41275">
              <a:solidFill>
                <a:srgbClr val="00B050"/>
              </a:solidFill>
              <a:prstDash val="solid"/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Sheet1!$C$2:$C$14</c:f>
              <c:numCache>
                <c:formatCode>General</c:formatCode>
                <c:ptCount val="13"/>
                <c:pt idx="0">
                  <c:v>100</c:v>
                </c:pt>
                <c:pt idx="1">
                  <c:v>96.721000000000004</c:v>
                </c:pt>
                <c:pt idx="2">
                  <c:v>95.225999999999999</c:v>
                </c:pt>
                <c:pt idx="3">
                  <c:v>94.111999999999995</c:v>
                </c:pt>
                <c:pt idx="4">
                  <c:v>92.938000000000002</c:v>
                </c:pt>
                <c:pt idx="5">
                  <c:v>91.882000000000005</c:v>
                </c:pt>
                <c:pt idx="6">
                  <c:v>90.971000000000004</c:v>
                </c:pt>
                <c:pt idx="7">
                  <c:v>90.119</c:v>
                </c:pt>
                <c:pt idx="8">
                  <c:v>89.384</c:v>
                </c:pt>
                <c:pt idx="9">
                  <c:v>88.619</c:v>
                </c:pt>
                <c:pt idx="10">
                  <c:v>87.852000000000004</c:v>
                </c:pt>
                <c:pt idx="11">
                  <c:v>87.111999999999995</c:v>
                </c:pt>
                <c:pt idx="12">
                  <c:v>86.067999999999998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595-40ED-87A9-3D54D94F63D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≥90 mL/min/1.73 m²</c:v>
                </c:pt>
              </c:strCache>
            </c:strRef>
          </c:tx>
          <c:spPr>
            <a:ln w="41275">
              <a:solidFill>
                <a:srgbClr val="B97E33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Sheet1!$D$2:$D$14</c:f>
              <c:numCache>
                <c:formatCode>General</c:formatCode>
                <c:ptCount val="13"/>
                <c:pt idx="0">
                  <c:v>100</c:v>
                </c:pt>
                <c:pt idx="1">
                  <c:v>97.230999999999995</c:v>
                </c:pt>
                <c:pt idx="2">
                  <c:v>95.914000000000001</c:v>
                </c:pt>
                <c:pt idx="3">
                  <c:v>94.863</c:v>
                </c:pt>
                <c:pt idx="4">
                  <c:v>94.13</c:v>
                </c:pt>
                <c:pt idx="5">
                  <c:v>93.200999999999993</c:v>
                </c:pt>
                <c:pt idx="6">
                  <c:v>92.247</c:v>
                </c:pt>
                <c:pt idx="7">
                  <c:v>91.293000000000006</c:v>
                </c:pt>
                <c:pt idx="8">
                  <c:v>90.51</c:v>
                </c:pt>
                <c:pt idx="9">
                  <c:v>89.921999999999997</c:v>
                </c:pt>
                <c:pt idx="10">
                  <c:v>89.088999999999999</c:v>
                </c:pt>
                <c:pt idx="11">
                  <c:v>88.326999999999998</c:v>
                </c:pt>
                <c:pt idx="12">
                  <c:v>87.930999999999997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D4E-4A41-977F-895A92891E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600">
                    <a:solidFill>
                      <a:schemeClr val="bg2"/>
                    </a:solidFill>
                  </a:defRPr>
                </a:pPr>
                <a:r>
                  <a:rPr lang="en-US" sz="1600" dirty="0" smtClean="0">
                    <a:solidFill>
                      <a:schemeClr val="bg2"/>
                    </a:solidFill>
                  </a:rPr>
                  <a:t>Months</a:t>
                </a:r>
                <a:endParaRPr lang="en-US" sz="16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9920390018815214"/>
              <c:y val="0.93551717287628111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4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5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600">
                    <a:solidFill>
                      <a:schemeClr val="bg2"/>
                    </a:solidFill>
                  </a:defRPr>
                </a:pPr>
                <a:r>
                  <a:rPr lang="en-US" sz="160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6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4.9981122375411507E-3"/>
              <c:y val="0.3515346703387360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4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1254601620743353"/>
          <c:y val="3.6202597001847719E-2"/>
          <c:w val="0.81928787617763998"/>
          <c:h val="7.6724384747375543E-2"/>
        </c:manualLayout>
      </c:layout>
      <c:overlay val="0"/>
      <c:spPr>
        <a:ln>
          <a:solidFill>
            <a:schemeClr val="bg2"/>
          </a:solidFill>
        </a:ln>
      </c:spPr>
      <c:txPr>
        <a:bodyPr/>
        <a:lstStyle/>
        <a:p>
          <a:pPr>
            <a:defRPr b="1"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046095800524934E-2"/>
          <c:y val="0.13122587008330977"/>
          <c:w val="0.87666469816272963"/>
          <c:h val="0.75382000371265545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1996-2001</c:v>
                </c:pt>
              </c:strCache>
            </c:strRef>
          </c:tx>
          <c:spPr>
            <a:ln w="412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Sheet1!$B$2:$B$22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96.626999999999995</c:v>
                </c:pt>
                <c:pt idx="6">
                  <c:v>93.733000000000004</c:v>
                </c:pt>
                <c:pt idx="7">
                  <c:v>90.831000000000003</c:v>
                </c:pt>
                <c:pt idx="8">
                  <c:v>88.414000000000001</c:v>
                </c:pt>
                <c:pt idx="9">
                  <c:v>85.641000000000005</c:v>
                </c:pt>
                <c:pt idx="10">
                  <c:v>82.974999999999994</c:v>
                </c:pt>
                <c:pt idx="11">
                  <c:v>80.61</c:v>
                </c:pt>
                <c:pt idx="12">
                  <c:v>78.241</c:v>
                </c:pt>
                <c:pt idx="13">
                  <c:v>76.244</c:v>
                </c:pt>
                <c:pt idx="14">
                  <c:v>74.284000000000006</c:v>
                </c:pt>
                <c:pt idx="15">
                  <c:v>72.245000000000005</c:v>
                </c:pt>
                <c:pt idx="16">
                  <c:v>70.200999999999993</c:v>
                </c:pt>
                <c:pt idx="17">
                  <c:v>67.988</c:v>
                </c:pt>
                <c:pt idx="18">
                  <c:v>66.078999999999994</c:v>
                </c:pt>
                <c:pt idx="19">
                  <c:v>63.701000000000001</c:v>
                </c:pt>
                <c:pt idx="20">
                  <c:v>61.945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2E8-47C4-9AF0-2C028704D90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2002-2007</c:v>
                </c:pt>
              </c:strCache>
            </c:strRef>
          </c:tx>
          <c:spPr>
            <a:ln w="41275">
              <a:solidFill>
                <a:srgbClr val="00B050"/>
              </a:solidFill>
              <a:prstDash val="solid"/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Sheet1!$C$2:$C$22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96.524000000000001</c:v>
                </c:pt>
                <c:pt idx="6">
                  <c:v>94.251000000000005</c:v>
                </c:pt>
                <c:pt idx="7">
                  <c:v>91.76</c:v>
                </c:pt>
                <c:pt idx="8">
                  <c:v>89.658000000000001</c:v>
                </c:pt>
                <c:pt idx="9">
                  <c:v>87.54</c:v>
                </c:pt>
                <c:pt idx="10">
                  <c:v>85.518000000000001</c:v>
                </c:pt>
                <c:pt idx="11">
                  <c:v>83.787999999999997</c:v>
                </c:pt>
                <c:pt idx="12">
                  <c:v>81.808999999999997</c:v>
                </c:pt>
                <c:pt idx="13">
                  <c:v>79.897999999999996</c:v>
                </c:pt>
                <c:pt idx="14">
                  <c:v>78.361000000000004</c:v>
                </c:pt>
                <c:pt idx="15">
                  <c:v>76.491</c:v>
                </c:pt>
                <c:pt idx="16">
                  <c:v>74.668999999999997</c:v>
                </c:pt>
                <c:pt idx="17">
                  <c:v>72.947999999999993</c:v>
                </c:pt>
                <c:pt idx="18">
                  <c:v>71.167000000000002</c:v>
                </c:pt>
                <c:pt idx="19">
                  <c:v>69.382999999999996</c:v>
                </c:pt>
                <c:pt idx="20">
                  <c:v>67.763999999999996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2E8-47C4-9AF0-2C028704D90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2008-2013</c:v>
                </c:pt>
              </c:strCache>
            </c:strRef>
          </c:tx>
          <c:spPr>
            <a:ln w="41275">
              <a:solidFill>
                <a:srgbClr val="B97E33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Sheet1!$D$2:$D$22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97.543999999999997</c:v>
                </c:pt>
                <c:pt idx="6">
                  <c:v>95.548000000000002</c:v>
                </c:pt>
                <c:pt idx="7">
                  <c:v>93.23</c:v>
                </c:pt>
                <c:pt idx="8">
                  <c:v>91.581000000000003</c:v>
                </c:pt>
                <c:pt idx="9">
                  <c:v>89.465999999999994</c:v>
                </c:pt>
                <c:pt idx="10">
                  <c:v>87.295000000000002</c:v>
                </c:pt>
                <c:pt idx="11">
                  <c:v>85.344999999999999</c:v>
                </c:pt>
                <c:pt idx="12">
                  <c:v>83.617999999999995</c:v>
                </c:pt>
                <c:pt idx="13">
                  <c:v>81.852999999999994</c:v>
                </c:pt>
                <c:pt idx="14">
                  <c:v>80.379000000000005</c:v>
                </c:pt>
                <c:pt idx="15">
                  <c:v>78.778000000000006</c:v>
                </c:pt>
                <c:pt idx="16">
                  <c:v>76.921999999999997</c:v>
                </c:pt>
                <c:pt idx="17">
                  <c:v>75.203000000000003</c:v>
                </c:pt>
                <c:pt idx="18">
                  <c:v>73.239999999999995</c:v>
                </c:pt>
                <c:pt idx="19">
                  <c:v>71.715000000000003</c:v>
                </c:pt>
                <c:pt idx="20">
                  <c:v>69.668000000000006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C79-49DE-9BCE-0C0581F081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600">
                    <a:solidFill>
                      <a:schemeClr val="bg2"/>
                    </a:solidFill>
                  </a:defRPr>
                </a:pPr>
                <a:r>
                  <a:rPr lang="en-US" sz="1600" dirty="0" smtClean="0">
                    <a:solidFill>
                      <a:schemeClr val="bg2"/>
                    </a:solidFill>
                  </a:rPr>
                  <a:t>Years</a:t>
                </a:r>
                <a:endParaRPr lang="en-US" sz="16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50094323060610801"/>
              <c:y val="0.94054857297149297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4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>
                    <a:solidFill>
                      <a:schemeClr val="bg2"/>
                    </a:solidFill>
                  </a:defRPr>
                </a:pPr>
                <a:r>
                  <a:rPr lang="en-US" sz="1600" b="1" i="0" baseline="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600" b="1" i="0" baseline="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1.4185859580052491E-2"/>
              <c:y val="0.3804428717277386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4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25"/>
      </c:valAx>
      <c:spPr>
        <a:noFill/>
        <a:ln w="9525"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19338082349081365"/>
          <c:y val="3.390316140568659E-2"/>
          <c:w val="0.68734629265091851"/>
          <c:h val="8.5005184592104793E-2"/>
        </c:manualLayout>
      </c:layout>
      <c:overlay val="1"/>
      <c:spPr>
        <a:solidFill>
          <a:schemeClr val="tx1"/>
        </a:solidFill>
        <a:ln>
          <a:solidFill>
            <a:schemeClr val="bg2"/>
          </a:solidFill>
        </a:ln>
      </c:spPr>
      <c:txPr>
        <a:bodyPr/>
        <a:lstStyle/>
        <a:p>
          <a:pPr>
            <a:defRPr sz="18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838789418157683E-2"/>
          <c:y val="0.11415756136593945"/>
          <c:w val="0.29685731620124545"/>
          <c:h val="0.66442078295840046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1996-2001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Sheet1!$B$2:$B$22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97.195999999999998</c:v>
                </c:pt>
                <c:pt idx="6">
                  <c:v>93.02</c:v>
                </c:pt>
                <c:pt idx="7">
                  <c:v>91.001000000000005</c:v>
                </c:pt>
                <c:pt idx="8">
                  <c:v>89.472999999999999</c:v>
                </c:pt>
                <c:pt idx="9">
                  <c:v>85.495000000000005</c:v>
                </c:pt>
                <c:pt idx="10">
                  <c:v>82.349000000000004</c:v>
                </c:pt>
                <c:pt idx="11">
                  <c:v>81.122</c:v>
                </c:pt>
                <c:pt idx="12">
                  <c:v>79.891000000000005</c:v>
                </c:pt>
                <c:pt idx="13">
                  <c:v>79.177999999999997</c:v>
                </c:pt>
                <c:pt idx="14">
                  <c:v>78.641999999999996</c:v>
                </c:pt>
                <c:pt idx="15">
                  <c:v>77.569999999999993</c:v>
                </c:pt>
                <c:pt idx="16">
                  <c:v>75.953000000000003</c:v>
                </c:pt>
                <c:pt idx="17">
                  <c:v>74.849000000000004</c:v>
                </c:pt>
                <c:pt idx="18">
                  <c:v>73.915999999999997</c:v>
                </c:pt>
                <c:pt idx="19">
                  <c:v>72.236000000000004</c:v>
                </c:pt>
                <c:pt idx="20">
                  <c:v>70.734999999999999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595-40ED-87A9-3D54D94F63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2002-2007</c:v>
                </c:pt>
              </c:strCache>
            </c:strRef>
          </c:tx>
          <c:spPr>
            <a:ln w="28575">
              <a:solidFill>
                <a:srgbClr val="00B050"/>
              </a:solidFill>
              <a:prstDash val="solid"/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Sheet1!$C$2:$C$22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96.540999999999997</c:v>
                </c:pt>
                <c:pt idx="6">
                  <c:v>93.941999999999993</c:v>
                </c:pt>
                <c:pt idx="7">
                  <c:v>92.474000000000004</c:v>
                </c:pt>
                <c:pt idx="8">
                  <c:v>90.584999999999994</c:v>
                </c:pt>
                <c:pt idx="9">
                  <c:v>88.587000000000003</c:v>
                </c:pt>
                <c:pt idx="10">
                  <c:v>86.313000000000002</c:v>
                </c:pt>
                <c:pt idx="11">
                  <c:v>84.957999999999998</c:v>
                </c:pt>
                <c:pt idx="12">
                  <c:v>83.769000000000005</c:v>
                </c:pt>
                <c:pt idx="13">
                  <c:v>82.647000000000006</c:v>
                </c:pt>
                <c:pt idx="14">
                  <c:v>81.164000000000001</c:v>
                </c:pt>
                <c:pt idx="15">
                  <c:v>79.503</c:v>
                </c:pt>
                <c:pt idx="16">
                  <c:v>77.918999999999997</c:v>
                </c:pt>
                <c:pt idx="17">
                  <c:v>76.765000000000001</c:v>
                </c:pt>
                <c:pt idx="18">
                  <c:v>75.337999999999994</c:v>
                </c:pt>
                <c:pt idx="19">
                  <c:v>73.906999999999996</c:v>
                </c:pt>
                <c:pt idx="20">
                  <c:v>72.923000000000002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595-40ED-87A9-3D54D94F63D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2008-2013</c:v>
                </c:pt>
              </c:strCache>
            </c:strRef>
          </c:tx>
          <c:spPr>
            <a:ln>
              <a:solidFill>
                <a:srgbClr val="B97E33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Sheet1!$D$2:$D$22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98.132000000000005</c:v>
                </c:pt>
                <c:pt idx="6">
                  <c:v>96.706999999999994</c:v>
                </c:pt>
                <c:pt idx="7">
                  <c:v>94.353999999999999</c:v>
                </c:pt>
                <c:pt idx="8">
                  <c:v>93.221999999999994</c:v>
                </c:pt>
                <c:pt idx="9">
                  <c:v>91.25</c:v>
                </c:pt>
                <c:pt idx="10">
                  <c:v>89.369</c:v>
                </c:pt>
                <c:pt idx="11">
                  <c:v>87.688000000000002</c:v>
                </c:pt>
                <c:pt idx="12">
                  <c:v>85.944000000000003</c:v>
                </c:pt>
                <c:pt idx="13">
                  <c:v>84.438000000000002</c:v>
                </c:pt>
                <c:pt idx="14">
                  <c:v>83.129000000000005</c:v>
                </c:pt>
                <c:pt idx="15">
                  <c:v>82.025999999999996</c:v>
                </c:pt>
                <c:pt idx="16">
                  <c:v>80.509</c:v>
                </c:pt>
                <c:pt idx="17">
                  <c:v>79.177999999999997</c:v>
                </c:pt>
                <c:pt idx="18">
                  <c:v>77.332999999999998</c:v>
                </c:pt>
                <c:pt idx="19">
                  <c:v>76.349999999999994</c:v>
                </c:pt>
                <c:pt idx="20">
                  <c:v>75.037999999999997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F3E-4AA4-A56D-24A1BE0080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r>
                  <a:rPr lang="en-US" sz="1200" dirty="0" smtClean="0">
                    <a:solidFill>
                      <a:schemeClr val="bg2"/>
                    </a:solidFill>
                  </a:rPr>
                  <a:t>Years</a:t>
                </a:r>
                <a:endParaRPr lang="en-US" sz="12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17350163873751467"/>
              <c:y val="0.82094232737926487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r>
                  <a:rPr lang="en-US" sz="120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2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6.1134791020801419E-3"/>
              <c:y val="0.3738703344972031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25"/>
      </c:valAx>
      <c:spPr>
        <a:noFill/>
        <a:ln>
          <a:solidFill>
            <a:schemeClr val="bg2"/>
          </a:solidFill>
        </a:ln>
      </c:spPr>
    </c:plotArea>
    <c:legend>
      <c:legendPos val="t"/>
      <c:legendEntry>
        <c:idx val="1"/>
        <c:txPr>
          <a:bodyPr/>
          <a:lstStyle/>
          <a:p>
            <a:pPr>
              <a:defRPr sz="1800" b="1">
                <a:solidFill>
                  <a:schemeClr val="bg2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.27395288721144456"/>
          <c:y val="1.1680818638974988E-2"/>
          <c:w val="0.49652126579944272"/>
          <c:h val="7.7659810895411921E-2"/>
        </c:manualLayout>
      </c:layout>
      <c:overlay val="1"/>
      <c:spPr>
        <a:solidFill>
          <a:schemeClr val="tx1"/>
        </a:solidFill>
        <a:ln w="9525">
          <a:solidFill>
            <a:schemeClr val="bg2"/>
          </a:solidFill>
        </a:ln>
      </c:spPr>
      <c:txPr>
        <a:bodyPr/>
        <a:lstStyle/>
        <a:p>
          <a:pPr>
            <a:defRPr sz="18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266729156298082E-2"/>
          <c:y val="3.1363130157226915E-2"/>
          <c:w val="0.8739726332173019"/>
          <c:h val="0.80427628917871874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1996-2001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Sheet1!$B$2:$B$22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96.513000000000005</c:v>
                </c:pt>
                <c:pt idx="6">
                  <c:v>94.135000000000005</c:v>
                </c:pt>
                <c:pt idx="7">
                  <c:v>90.960999999999999</c:v>
                </c:pt>
                <c:pt idx="8">
                  <c:v>88.313999999999993</c:v>
                </c:pt>
                <c:pt idx="9">
                  <c:v>85.927999999999997</c:v>
                </c:pt>
                <c:pt idx="10">
                  <c:v>83.328999999999994</c:v>
                </c:pt>
                <c:pt idx="11">
                  <c:v>80.727000000000004</c:v>
                </c:pt>
                <c:pt idx="12">
                  <c:v>78.067999999999998</c:v>
                </c:pt>
                <c:pt idx="13">
                  <c:v>75.882999999999996</c:v>
                </c:pt>
                <c:pt idx="14">
                  <c:v>73.641999999999996</c:v>
                </c:pt>
                <c:pt idx="15">
                  <c:v>71.238</c:v>
                </c:pt>
                <c:pt idx="16">
                  <c:v>69.153000000000006</c:v>
                </c:pt>
                <c:pt idx="17">
                  <c:v>66.688999999999993</c:v>
                </c:pt>
                <c:pt idx="18">
                  <c:v>64.382999999999996</c:v>
                </c:pt>
                <c:pt idx="19">
                  <c:v>61.753999999999998</c:v>
                </c:pt>
                <c:pt idx="20">
                  <c:v>59.877000000000002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023-4E8D-946F-16629C4F816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2002-2007</c:v>
                </c:pt>
              </c:strCache>
            </c:strRef>
          </c:tx>
          <c:spPr>
            <a:ln w="28575">
              <a:solidFill>
                <a:srgbClr val="00B050"/>
              </a:solidFill>
              <a:prstDash val="solid"/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Sheet1!$C$2:$C$22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96.414000000000001</c:v>
                </c:pt>
                <c:pt idx="6">
                  <c:v>94.295000000000002</c:v>
                </c:pt>
                <c:pt idx="7">
                  <c:v>91.262</c:v>
                </c:pt>
                <c:pt idx="8">
                  <c:v>89.177000000000007</c:v>
                </c:pt>
                <c:pt idx="9">
                  <c:v>87.040999999999997</c:v>
                </c:pt>
                <c:pt idx="10">
                  <c:v>85.031000000000006</c:v>
                </c:pt>
                <c:pt idx="11">
                  <c:v>83.149000000000001</c:v>
                </c:pt>
                <c:pt idx="12">
                  <c:v>80.692999999999998</c:v>
                </c:pt>
                <c:pt idx="13">
                  <c:v>78.316000000000003</c:v>
                </c:pt>
                <c:pt idx="14">
                  <c:v>76.728999999999999</c:v>
                </c:pt>
                <c:pt idx="15">
                  <c:v>75.05</c:v>
                </c:pt>
                <c:pt idx="16">
                  <c:v>73.010999999999996</c:v>
                </c:pt>
                <c:pt idx="17">
                  <c:v>71.099999999999994</c:v>
                </c:pt>
                <c:pt idx="18">
                  <c:v>69.185000000000002</c:v>
                </c:pt>
                <c:pt idx="19">
                  <c:v>67.179000000000002</c:v>
                </c:pt>
                <c:pt idx="20">
                  <c:v>65.304000000000002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023-4E8D-946F-16629C4F816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2008-2013</c:v>
                </c:pt>
              </c:strCache>
            </c:strRef>
          </c:tx>
          <c:spPr>
            <a:ln>
              <a:solidFill>
                <a:srgbClr val="B97E33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Sheet1!$D$2:$D$22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97.132999999999996</c:v>
                </c:pt>
                <c:pt idx="6">
                  <c:v>94.864999999999995</c:v>
                </c:pt>
                <c:pt idx="7">
                  <c:v>92.730999999999995</c:v>
                </c:pt>
                <c:pt idx="8">
                  <c:v>90.453999999999994</c:v>
                </c:pt>
                <c:pt idx="9">
                  <c:v>88.263000000000005</c:v>
                </c:pt>
                <c:pt idx="10">
                  <c:v>85.784000000000006</c:v>
                </c:pt>
                <c:pt idx="11">
                  <c:v>83.722999999999999</c:v>
                </c:pt>
                <c:pt idx="12">
                  <c:v>81.94</c:v>
                </c:pt>
                <c:pt idx="13">
                  <c:v>79.966999999999999</c:v>
                </c:pt>
                <c:pt idx="14">
                  <c:v>78.177999999999997</c:v>
                </c:pt>
                <c:pt idx="15">
                  <c:v>76.293000000000006</c:v>
                </c:pt>
                <c:pt idx="16">
                  <c:v>74.302999999999997</c:v>
                </c:pt>
                <c:pt idx="17">
                  <c:v>72.209000000000003</c:v>
                </c:pt>
                <c:pt idx="18">
                  <c:v>70.251999999999995</c:v>
                </c:pt>
                <c:pt idx="19">
                  <c:v>68.238</c:v>
                </c:pt>
                <c:pt idx="20">
                  <c:v>65.691999999999993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9C3-46CD-9106-3730303C6D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r>
                  <a:rPr lang="en-US" sz="1200" dirty="0" smtClean="0">
                    <a:solidFill>
                      <a:schemeClr val="bg2"/>
                    </a:solidFill>
                  </a:rPr>
                  <a:t>Years</a:t>
                </a:r>
                <a:endParaRPr lang="en-US" sz="12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5618228980001874"/>
              <c:y val="0.88611250932559127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25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657705240433286E-2"/>
          <c:y val="1.7227057612555548E-2"/>
          <c:w val="0.87746548776676891"/>
          <c:h val="0.82554781407466138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1996-2001</c:v>
                </c:pt>
              </c:strCache>
            </c:strRef>
          </c:tx>
          <c:spPr>
            <a:ln w="28575">
              <a:solidFill>
                <a:srgbClr val="03B1F0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Sheet1!$B$2:$B$22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95.858000000000004</c:v>
                </c:pt>
                <c:pt idx="6">
                  <c:v>91.715999999999994</c:v>
                </c:pt>
                <c:pt idx="7">
                  <c:v>88.757000000000005</c:v>
                </c:pt>
                <c:pt idx="8">
                  <c:v>85.799000000000007</c:v>
                </c:pt>
                <c:pt idx="9">
                  <c:v>82.84</c:v>
                </c:pt>
                <c:pt idx="10">
                  <c:v>81.064999999999998</c:v>
                </c:pt>
                <c:pt idx="11">
                  <c:v>77.489000000000004</c:v>
                </c:pt>
                <c:pt idx="12">
                  <c:v>74.507999999999996</c:v>
                </c:pt>
                <c:pt idx="13">
                  <c:v>70.335999999999999</c:v>
                </c:pt>
                <c:pt idx="14">
                  <c:v>66.759</c:v>
                </c:pt>
                <c:pt idx="15">
                  <c:v>65.566999999999993</c:v>
                </c:pt>
                <c:pt idx="16">
                  <c:v>62.587000000000003</c:v>
                </c:pt>
                <c:pt idx="17">
                  <c:v>59.606999999999999</c:v>
                </c:pt>
                <c:pt idx="18">
                  <c:v>59.011000000000003</c:v>
                </c:pt>
                <c:pt idx="19">
                  <c:v>57.222000000000001</c:v>
                </c:pt>
                <c:pt idx="20">
                  <c:v>56.03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89C-4CEB-B6D4-2BC1D608692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2002-2007</c:v>
                </c:pt>
              </c:strCache>
            </c:strRef>
          </c:tx>
          <c:spPr>
            <a:ln w="28575">
              <a:solidFill>
                <a:srgbClr val="00B050"/>
              </a:solidFill>
              <a:prstDash val="solid"/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Sheet1!$C$2:$C$22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97.501999999999995</c:v>
                </c:pt>
                <c:pt idx="6">
                  <c:v>95.415999999999997</c:v>
                </c:pt>
                <c:pt idx="7">
                  <c:v>92.906000000000006</c:v>
                </c:pt>
                <c:pt idx="8">
                  <c:v>89.546000000000006</c:v>
                </c:pt>
                <c:pt idx="9">
                  <c:v>87.012</c:v>
                </c:pt>
                <c:pt idx="10">
                  <c:v>86.156999999999996</c:v>
                </c:pt>
                <c:pt idx="11">
                  <c:v>84.004999999999995</c:v>
                </c:pt>
                <c:pt idx="12">
                  <c:v>82.712000000000003</c:v>
                </c:pt>
                <c:pt idx="13">
                  <c:v>81.42</c:v>
                </c:pt>
                <c:pt idx="14">
                  <c:v>80.125</c:v>
                </c:pt>
                <c:pt idx="15">
                  <c:v>75.346999999999994</c:v>
                </c:pt>
                <c:pt idx="16">
                  <c:v>74.475999999999999</c:v>
                </c:pt>
                <c:pt idx="17">
                  <c:v>71.852000000000004</c:v>
                </c:pt>
                <c:pt idx="18">
                  <c:v>69.661000000000001</c:v>
                </c:pt>
                <c:pt idx="19">
                  <c:v>68.338999999999999</c:v>
                </c:pt>
                <c:pt idx="20">
                  <c:v>66.134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89C-4CEB-B6D4-2BC1D608692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2008-2013</c:v>
                </c:pt>
              </c:strCache>
            </c:strRef>
          </c:tx>
          <c:spPr>
            <a:ln>
              <a:solidFill>
                <a:srgbClr val="B97E33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Sheet1!$D$2:$D$22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96.722999999999999</c:v>
                </c:pt>
                <c:pt idx="6">
                  <c:v>93.131</c:v>
                </c:pt>
                <c:pt idx="7">
                  <c:v>89.82</c:v>
                </c:pt>
                <c:pt idx="8">
                  <c:v>89.215999999999994</c:v>
                </c:pt>
                <c:pt idx="9">
                  <c:v>86.765000000000001</c:v>
                </c:pt>
                <c:pt idx="10">
                  <c:v>84.915000000000006</c:v>
                </c:pt>
                <c:pt idx="11">
                  <c:v>82.116</c:v>
                </c:pt>
                <c:pt idx="12">
                  <c:v>80.867000000000004</c:v>
                </c:pt>
                <c:pt idx="13">
                  <c:v>78.983000000000004</c:v>
                </c:pt>
                <c:pt idx="14">
                  <c:v>78.668000000000006</c:v>
                </c:pt>
                <c:pt idx="15">
                  <c:v>76.12</c:v>
                </c:pt>
                <c:pt idx="16">
                  <c:v>73.245000000000005</c:v>
                </c:pt>
                <c:pt idx="17">
                  <c:v>71.951999999999998</c:v>
                </c:pt>
                <c:pt idx="18">
                  <c:v>69.337000000000003</c:v>
                </c:pt>
                <c:pt idx="19">
                  <c:v>68.332999999999998</c:v>
                </c:pt>
                <c:pt idx="20">
                  <c:v>65.97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ED1-40C3-8033-04DC5F5C79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r>
                  <a:rPr lang="en-US" sz="1200" dirty="0" smtClean="0">
                    <a:solidFill>
                      <a:schemeClr val="bg2"/>
                    </a:solidFill>
                  </a:rPr>
                  <a:t>Years</a:t>
                </a:r>
                <a:endParaRPr lang="en-US" sz="12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8447243267819678"/>
              <c:y val="0.90786666463582466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25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046095800524934E-2"/>
          <c:y val="0.13122587008330977"/>
          <c:w val="0.87666469816272963"/>
          <c:h val="0.75382000371265545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18-39 Years</c:v>
                </c:pt>
              </c:strCache>
            </c:strRef>
          </c:tx>
          <c:spPr>
            <a:ln w="381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Sheet1!$B$2:$B$22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98.343000000000004</c:v>
                </c:pt>
                <c:pt idx="6">
                  <c:v>93.37</c:v>
                </c:pt>
                <c:pt idx="7">
                  <c:v>90.608000000000004</c:v>
                </c:pt>
                <c:pt idx="8">
                  <c:v>88.341999999999999</c:v>
                </c:pt>
                <c:pt idx="9">
                  <c:v>84.87</c:v>
                </c:pt>
                <c:pt idx="10">
                  <c:v>81.962999999999994</c:v>
                </c:pt>
                <c:pt idx="11">
                  <c:v>79.620999999999995</c:v>
                </c:pt>
                <c:pt idx="12">
                  <c:v>77.864999999999995</c:v>
                </c:pt>
                <c:pt idx="13">
                  <c:v>74.893000000000001</c:v>
                </c:pt>
                <c:pt idx="14">
                  <c:v>72.516000000000005</c:v>
                </c:pt>
                <c:pt idx="15">
                  <c:v>71.921000000000006</c:v>
                </c:pt>
                <c:pt idx="16">
                  <c:v>70.727000000000004</c:v>
                </c:pt>
                <c:pt idx="17">
                  <c:v>68.289000000000001</c:v>
                </c:pt>
                <c:pt idx="18">
                  <c:v>67.058000000000007</c:v>
                </c:pt>
                <c:pt idx="19">
                  <c:v>65.188999999999993</c:v>
                </c:pt>
                <c:pt idx="20">
                  <c:v>64.55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2E8-47C4-9AF0-2C028704D90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40-59 Years</c:v>
                </c:pt>
              </c:strCache>
            </c:strRef>
          </c:tx>
          <c:spPr>
            <a:ln w="38100">
              <a:solidFill>
                <a:srgbClr val="00B050"/>
              </a:solidFill>
              <a:prstDash val="solid"/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Sheet1!$C$2:$C$22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97.295000000000002</c:v>
                </c:pt>
                <c:pt idx="6">
                  <c:v>95.067999999999998</c:v>
                </c:pt>
                <c:pt idx="7">
                  <c:v>92.864000000000004</c:v>
                </c:pt>
                <c:pt idx="8">
                  <c:v>91.147000000000006</c:v>
                </c:pt>
                <c:pt idx="9">
                  <c:v>88.983999999999995</c:v>
                </c:pt>
                <c:pt idx="10">
                  <c:v>86.84</c:v>
                </c:pt>
                <c:pt idx="11">
                  <c:v>84.989000000000004</c:v>
                </c:pt>
                <c:pt idx="12">
                  <c:v>83.116</c:v>
                </c:pt>
                <c:pt idx="13">
                  <c:v>81.448999999999998</c:v>
                </c:pt>
                <c:pt idx="14">
                  <c:v>79.915999999999997</c:v>
                </c:pt>
                <c:pt idx="15">
                  <c:v>78.215999999999994</c:v>
                </c:pt>
                <c:pt idx="16">
                  <c:v>76.486999999999995</c:v>
                </c:pt>
                <c:pt idx="17">
                  <c:v>75.049000000000007</c:v>
                </c:pt>
                <c:pt idx="18">
                  <c:v>73.45</c:v>
                </c:pt>
                <c:pt idx="19">
                  <c:v>71.968999999999994</c:v>
                </c:pt>
                <c:pt idx="20">
                  <c:v>70.334999999999994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2E8-47C4-9AF0-2C028704D90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≥60 Years</c:v>
                </c:pt>
              </c:strCache>
            </c:strRef>
          </c:tx>
          <c:spPr>
            <a:ln w="38100">
              <a:solidFill>
                <a:srgbClr val="B97E33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Sheet1!$D$2:$D$22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96.397999999999996</c:v>
                </c:pt>
                <c:pt idx="6">
                  <c:v>94.070999999999998</c:v>
                </c:pt>
                <c:pt idx="7">
                  <c:v>91.072000000000003</c:v>
                </c:pt>
                <c:pt idx="8">
                  <c:v>88.661000000000001</c:v>
                </c:pt>
                <c:pt idx="9">
                  <c:v>86.26</c:v>
                </c:pt>
                <c:pt idx="10">
                  <c:v>83.897000000000006</c:v>
                </c:pt>
                <c:pt idx="11">
                  <c:v>81.744</c:v>
                </c:pt>
                <c:pt idx="12">
                  <c:v>79.61</c:v>
                </c:pt>
                <c:pt idx="13">
                  <c:v>77.465000000000003</c:v>
                </c:pt>
                <c:pt idx="14">
                  <c:v>75.753</c:v>
                </c:pt>
                <c:pt idx="15">
                  <c:v>73.742000000000004</c:v>
                </c:pt>
                <c:pt idx="16">
                  <c:v>71.575999999999993</c:v>
                </c:pt>
                <c:pt idx="17">
                  <c:v>69.141999999999996</c:v>
                </c:pt>
                <c:pt idx="18">
                  <c:v>66.793000000000006</c:v>
                </c:pt>
                <c:pt idx="19">
                  <c:v>64.427999999999997</c:v>
                </c:pt>
                <c:pt idx="20">
                  <c:v>62.274999999999999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C79-49DE-9BCE-0C0581F081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600">
                    <a:solidFill>
                      <a:schemeClr val="bg2"/>
                    </a:solidFill>
                  </a:defRPr>
                </a:pPr>
                <a:r>
                  <a:rPr lang="en-US" sz="1600" dirty="0" smtClean="0">
                    <a:solidFill>
                      <a:schemeClr val="bg2"/>
                    </a:solidFill>
                  </a:rPr>
                  <a:t>Years</a:t>
                </a:r>
                <a:endParaRPr lang="en-US" sz="16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50094323060610801"/>
              <c:y val="0.94054857297149297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4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>
                    <a:solidFill>
                      <a:schemeClr val="bg2"/>
                    </a:solidFill>
                  </a:defRPr>
                </a:pPr>
                <a:r>
                  <a:rPr lang="en-US" sz="1600" b="1" i="0" baseline="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600" b="1" i="0" baseline="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1.4185859580052491E-2"/>
              <c:y val="0.3804428717277386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4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25"/>
      </c:valAx>
      <c:spPr>
        <a:noFill/>
        <a:ln w="9525"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19338082349081365"/>
          <c:y val="3.390316140568659E-2"/>
          <c:w val="0.68734629265091851"/>
          <c:h val="8.5005184592104793E-2"/>
        </c:manualLayout>
      </c:layout>
      <c:overlay val="1"/>
      <c:spPr>
        <a:solidFill>
          <a:schemeClr val="tx1"/>
        </a:solidFill>
        <a:ln>
          <a:solidFill>
            <a:schemeClr val="bg2"/>
          </a:solidFill>
        </a:ln>
      </c:spPr>
      <c:txPr>
        <a:bodyPr/>
        <a:lstStyle/>
        <a:p>
          <a:pPr>
            <a:defRPr sz="18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002620108992605E-2"/>
          <c:y val="0.12624659110764075"/>
          <c:w val="0.29832778044142222"/>
          <c:h val="0.638444556845114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18-39 Years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Sheet1!$B$2:$B$22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96.25</c:v>
                </c:pt>
                <c:pt idx="6">
                  <c:v>92.450622558999996</c:v>
                </c:pt>
                <c:pt idx="7">
                  <c:v>91.184204101999995</c:v>
                </c:pt>
                <c:pt idx="8">
                  <c:v>89.899902343999997</c:v>
                </c:pt>
                <c:pt idx="9">
                  <c:v>87.274658203000001</c:v>
                </c:pt>
                <c:pt idx="10">
                  <c:v>84.547302246000001</c:v>
                </c:pt>
                <c:pt idx="11">
                  <c:v>83.138183593999997</c:v>
                </c:pt>
                <c:pt idx="12">
                  <c:v>81.729064941000004</c:v>
                </c:pt>
                <c:pt idx="13">
                  <c:v>81.729064941000004</c:v>
                </c:pt>
                <c:pt idx="14">
                  <c:v>80.269653320000003</c:v>
                </c:pt>
                <c:pt idx="15">
                  <c:v>80.269653320000003</c:v>
                </c:pt>
                <c:pt idx="16">
                  <c:v>78.783142089999998</c:v>
                </c:pt>
                <c:pt idx="17">
                  <c:v>75.631835937999995</c:v>
                </c:pt>
                <c:pt idx="18">
                  <c:v>75.631835937999995</c:v>
                </c:pt>
                <c:pt idx="19">
                  <c:v>73.951110839999998</c:v>
                </c:pt>
                <c:pt idx="20">
                  <c:v>73.951110839999998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595-40ED-87A9-3D54D94F63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40-59 Years</c:v>
                </c:pt>
              </c:strCache>
            </c:strRef>
          </c:tx>
          <c:spPr>
            <a:ln w="28575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Sheet1!$C$2:$C$22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99.96875</c:v>
                </c:pt>
                <c:pt idx="5">
                  <c:v>97.807495117000002</c:v>
                </c:pt>
                <c:pt idx="6">
                  <c:v>95.729980468999997</c:v>
                </c:pt>
                <c:pt idx="7">
                  <c:v>93.682128906000003</c:v>
                </c:pt>
                <c:pt idx="8">
                  <c:v>92.451965332</c:v>
                </c:pt>
                <c:pt idx="9">
                  <c:v>90.59765625</c:v>
                </c:pt>
                <c:pt idx="10">
                  <c:v>88.736022949000002</c:v>
                </c:pt>
                <c:pt idx="11">
                  <c:v>87.215698242000002</c:v>
                </c:pt>
                <c:pt idx="12">
                  <c:v>85.771301269999995</c:v>
                </c:pt>
                <c:pt idx="13">
                  <c:v>84.487487793</c:v>
                </c:pt>
                <c:pt idx="14">
                  <c:v>83.157653808999996</c:v>
                </c:pt>
                <c:pt idx="15">
                  <c:v>81.844177246000001</c:v>
                </c:pt>
                <c:pt idx="16">
                  <c:v>80.228332519999995</c:v>
                </c:pt>
                <c:pt idx="17">
                  <c:v>79.310119628999999</c:v>
                </c:pt>
                <c:pt idx="18">
                  <c:v>77.834167480000005</c:v>
                </c:pt>
                <c:pt idx="19">
                  <c:v>76.955932617000002</c:v>
                </c:pt>
                <c:pt idx="20">
                  <c:v>75.906494140999996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595-40ED-87A9-3D54D94F63D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≥ 60 Years</c:v>
                </c:pt>
              </c:strCache>
            </c:strRef>
          </c:tx>
          <c:spPr>
            <a:ln w="28575">
              <a:solidFill>
                <a:srgbClr val="B97E33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Sheet1!$D$2:$D$22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99.934936523000005</c:v>
                </c:pt>
                <c:pt idx="5">
                  <c:v>97.080932617000002</c:v>
                </c:pt>
                <c:pt idx="6">
                  <c:v>94.964294433999996</c:v>
                </c:pt>
                <c:pt idx="7">
                  <c:v>92.215270996000001</c:v>
                </c:pt>
                <c:pt idx="8">
                  <c:v>90.053955078000001</c:v>
                </c:pt>
                <c:pt idx="9">
                  <c:v>87.829956054999997</c:v>
                </c:pt>
                <c:pt idx="10">
                  <c:v>85.198669433999996</c:v>
                </c:pt>
                <c:pt idx="11">
                  <c:v>84.007873535000002</c:v>
                </c:pt>
                <c:pt idx="12">
                  <c:v>81.989562988000003</c:v>
                </c:pt>
                <c:pt idx="13">
                  <c:v>80.314697265999996</c:v>
                </c:pt>
                <c:pt idx="14">
                  <c:v>78.667541503999999</c:v>
                </c:pt>
                <c:pt idx="15">
                  <c:v>77.171813964999998</c:v>
                </c:pt>
                <c:pt idx="16">
                  <c:v>76.022766113000003</c:v>
                </c:pt>
                <c:pt idx="17">
                  <c:v>74.245727539000001</c:v>
                </c:pt>
                <c:pt idx="18">
                  <c:v>72.163085937999995</c:v>
                </c:pt>
                <c:pt idx="19">
                  <c:v>70.034057617000002</c:v>
                </c:pt>
                <c:pt idx="20">
                  <c:v>68.278625488000003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744-4034-AE84-719A3928281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60+ Years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Sheet1!$E$2:$E$22</c:f>
            </c:numRef>
          </c:yVal>
          <c:smooth val="0"/>
          <c:extLst>
            <c:ext xmlns:c16="http://schemas.microsoft.com/office/drawing/2014/chart" uri="{C3380CC4-5D6E-409C-BE32-E72D297353CC}">
              <c16:uniqueId val="{00000000-59D3-4111-9B30-FD10305FD9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Years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17360595578440818"/>
              <c:y val="0.80246326964081338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r>
                  <a:rPr lang="en-US" sz="120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2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7.1550697928624415E-3"/>
              <c:y val="0.3515346703387360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0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25"/>
      </c:valAx>
      <c:spPr>
        <a:noFill/>
        <a:ln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23209235887051444"/>
          <c:y val="2.0363960813539344E-2"/>
          <c:w val="0.62419724702009061"/>
          <c:h val="7.6243168140574386E-2"/>
        </c:manualLayout>
      </c:layout>
      <c:overlay val="0"/>
      <c:spPr>
        <a:ln>
          <a:solidFill>
            <a:schemeClr val="bg2"/>
          </a:solidFill>
        </a:ln>
      </c:spPr>
      <c:txPr>
        <a:bodyPr/>
        <a:lstStyle/>
        <a:p>
          <a:pPr>
            <a:defRPr sz="1800" b="1"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8582724107466227E-2"/>
          <c:y val="0.14515832989534483"/>
          <c:w val="0.84999925650316177"/>
          <c:h val="0.7300191124095949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Europe</c:v>
                </c:pt>
              </c:strCache>
            </c:strRef>
          </c:tx>
          <c:spPr>
            <a:ln w="31750">
              <a:solidFill>
                <a:srgbClr val="00B0F0"/>
              </a:solidFill>
            </a:ln>
          </c:spPr>
          <c:marker>
            <c:symbol val="none"/>
          </c:marker>
          <c:cat>
            <c:numRef>
              <c:f>Sheet1!$A$2:$A$28</c:f>
              <c:numCache>
                <c:formatCode>General</c:formatCode>
                <c:ptCount val="27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  <c:pt idx="26">
                  <c:v>2018</c:v>
                </c:pt>
              </c:numCache>
            </c:numRef>
          </c:cat>
          <c:val>
            <c:numRef>
              <c:f>Sheet1!$B$2:$B$28</c:f>
              <c:numCache>
                <c:formatCode>General</c:formatCode>
                <c:ptCount val="27"/>
                <c:pt idx="0">
                  <c:v>21.392600000000002</c:v>
                </c:pt>
                <c:pt idx="1">
                  <c:v>18.583100000000002</c:v>
                </c:pt>
                <c:pt idx="2">
                  <c:v>21.077200000000001</c:v>
                </c:pt>
                <c:pt idx="3">
                  <c:v>21.977399999999999</c:v>
                </c:pt>
                <c:pt idx="4">
                  <c:v>22.906600000000001</c:v>
                </c:pt>
                <c:pt idx="5">
                  <c:v>20.9573</c:v>
                </c:pt>
                <c:pt idx="6">
                  <c:v>22.0932</c:v>
                </c:pt>
                <c:pt idx="7">
                  <c:v>22.160699999999999</c:v>
                </c:pt>
                <c:pt idx="8">
                  <c:v>21.990100000000002</c:v>
                </c:pt>
                <c:pt idx="9">
                  <c:v>22.9421</c:v>
                </c:pt>
                <c:pt idx="10">
                  <c:v>22.229099999999999</c:v>
                </c:pt>
                <c:pt idx="11">
                  <c:v>21.8871</c:v>
                </c:pt>
                <c:pt idx="12">
                  <c:v>22.305499999999999</c:v>
                </c:pt>
                <c:pt idx="13">
                  <c:v>22.360199999999999</c:v>
                </c:pt>
                <c:pt idx="14">
                  <c:v>21.641300000000001</c:v>
                </c:pt>
                <c:pt idx="15">
                  <c:v>22.395399999999999</c:v>
                </c:pt>
                <c:pt idx="16">
                  <c:v>22.0932</c:v>
                </c:pt>
                <c:pt idx="17">
                  <c:v>22.701799999999999</c:v>
                </c:pt>
                <c:pt idx="18">
                  <c:v>22.499600000000001</c:v>
                </c:pt>
                <c:pt idx="19">
                  <c:v>22.516999999999999</c:v>
                </c:pt>
                <c:pt idx="20">
                  <c:v>22.7682</c:v>
                </c:pt>
                <c:pt idx="21">
                  <c:v>22.6004</c:v>
                </c:pt>
                <c:pt idx="22">
                  <c:v>22.5992</c:v>
                </c:pt>
                <c:pt idx="23">
                  <c:v>22.738600000000002</c:v>
                </c:pt>
                <c:pt idx="24">
                  <c:v>22.340299999999999</c:v>
                </c:pt>
                <c:pt idx="25">
                  <c:v>22.862500000000001</c:v>
                </c:pt>
                <c:pt idx="26">
                  <c:v>22.0718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65E-4888-BB6F-8335621CBA4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North America</c:v>
                </c:pt>
              </c:strCache>
            </c:strRef>
          </c:tx>
          <c:spPr>
            <a:ln w="31750">
              <a:solidFill>
                <a:srgbClr val="00B050"/>
              </a:solidFill>
            </a:ln>
          </c:spPr>
          <c:marker>
            <c:symbol val="none"/>
          </c:marker>
          <c:cat>
            <c:numRef>
              <c:f>Sheet1!$A$2:$A$28</c:f>
              <c:numCache>
                <c:formatCode>General</c:formatCode>
                <c:ptCount val="27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  <c:pt idx="26">
                  <c:v>2018</c:v>
                </c:pt>
              </c:numCache>
            </c:numRef>
          </c:cat>
          <c:val>
            <c:numRef>
              <c:f>Sheet1!$C$2:$C$28</c:f>
              <c:numCache>
                <c:formatCode>General</c:formatCode>
                <c:ptCount val="27"/>
                <c:pt idx="0">
                  <c:v>22.839500000000001</c:v>
                </c:pt>
                <c:pt idx="1">
                  <c:v>22.087599999999998</c:v>
                </c:pt>
                <c:pt idx="2">
                  <c:v>22.724399999999999</c:v>
                </c:pt>
                <c:pt idx="3">
                  <c:v>23.261800000000001</c:v>
                </c:pt>
                <c:pt idx="4">
                  <c:v>23.046900000000001</c:v>
                </c:pt>
                <c:pt idx="5">
                  <c:v>23.8889</c:v>
                </c:pt>
                <c:pt idx="6">
                  <c:v>23.624500000000001</c:v>
                </c:pt>
                <c:pt idx="7">
                  <c:v>23.242000000000001</c:v>
                </c:pt>
                <c:pt idx="8">
                  <c:v>23.395299999999999</c:v>
                </c:pt>
                <c:pt idx="9">
                  <c:v>23.5929</c:v>
                </c:pt>
                <c:pt idx="10">
                  <c:v>24.040500000000002</c:v>
                </c:pt>
                <c:pt idx="11">
                  <c:v>23.9557</c:v>
                </c:pt>
                <c:pt idx="12">
                  <c:v>24.677399999999999</c:v>
                </c:pt>
                <c:pt idx="13">
                  <c:v>23.855699999999999</c:v>
                </c:pt>
                <c:pt idx="14">
                  <c:v>24.431000000000001</c:v>
                </c:pt>
                <c:pt idx="15">
                  <c:v>24.435199999999998</c:v>
                </c:pt>
                <c:pt idx="16">
                  <c:v>24.5762</c:v>
                </c:pt>
                <c:pt idx="17">
                  <c:v>23.963000000000001</c:v>
                </c:pt>
                <c:pt idx="18">
                  <c:v>24.751999999999999</c:v>
                </c:pt>
                <c:pt idx="19">
                  <c:v>24.175599999999999</c:v>
                </c:pt>
                <c:pt idx="20">
                  <c:v>24.890899999999998</c:v>
                </c:pt>
                <c:pt idx="21">
                  <c:v>24.127300000000002</c:v>
                </c:pt>
                <c:pt idx="22">
                  <c:v>24.091100000000001</c:v>
                </c:pt>
                <c:pt idx="23">
                  <c:v>24.798100000000002</c:v>
                </c:pt>
                <c:pt idx="24">
                  <c:v>24.135899999999999</c:v>
                </c:pt>
                <c:pt idx="25">
                  <c:v>25.0502</c:v>
                </c:pt>
                <c:pt idx="26">
                  <c:v>25.172899999999998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65E-4888-BB6F-8335621CBA4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Other</c:v>
                </c:pt>
              </c:strCache>
            </c:strRef>
          </c:tx>
          <c:spPr>
            <a:ln w="31750">
              <a:solidFill>
                <a:srgbClr val="B97E33"/>
              </a:solidFill>
            </a:ln>
          </c:spPr>
          <c:marker>
            <c:symbol val="none"/>
          </c:marker>
          <c:cat>
            <c:numRef>
              <c:f>Sheet1!$A$2:$A$28</c:f>
              <c:numCache>
                <c:formatCode>General</c:formatCode>
                <c:ptCount val="27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  <c:pt idx="26">
                  <c:v>2018</c:v>
                </c:pt>
              </c:numCache>
            </c:numRef>
          </c:cat>
          <c:val>
            <c:numRef>
              <c:f>Sheet1!$D$2:$D$28</c:f>
              <c:numCache>
                <c:formatCode>General</c:formatCode>
                <c:ptCount val="27"/>
                <c:pt idx="0">
                  <c:v>19.4695</c:v>
                </c:pt>
                <c:pt idx="1">
                  <c:v>19.7561</c:v>
                </c:pt>
                <c:pt idx="2">
                  <c:v>23.0518</c:v>
                </c:pt>
                <c:pt idx="3">
                  <c:v>20.665299999999998</c:v>
                </c:pt>
                <c:pt idx="4">
                  <c:v>24.2803</c:v>
                </c:pt>
                <c:pt idx="5">
                  <c:v>22.4832</c:v>
                </c:pt>
                <c:pt idx="6">
                  <c:v>22.784300000000002</c:v>
                </c:pt>
                <c:pt idx="7">
                  <c:v>23.665199999999999</c:v>
                </c:pt>
                <c:pt idx="8">
                  <c:v>22.105399999999999</c:v>
                </c:pt>
                <c:pt idx="9">
                  <c:v>22.852599999999999</c:v>
                </c:pt>
                <c:pt idx="10">
                  <c:v>23.380500000000001</c:v>
                </c:pt>
                <c:pt idx="11">
                  <c:v>24.2424</c:v>
                </c:pt>
                <c:pt idx="12">
                  <c:v>23.152999999999999</c:v>
                </c:pt>
                <c:pt idx="13">
                  <c:v>23.8751</c:v>
                </c:pt>
                <c:pt idx="14">
                  <c:v>22.516300000000001</c:v>
                </c:pt>
                <c:pt idx="15">
                  <c:v>23.627500000000001</c:v>
                </c:pt>
                <c:pt idx="16">
                  <c:v>24.913499999999999</c:v>
                </c:pt>
                <c:pt idx="17">
                  <c:v>24.267399999999999</c:v>
                </c:pt>
                <c:pt idx="18">
                  <c:v>24.594899999999999</c:v>
                </c:pt>
                <c:pt idx="19">
                  <c:v>24.565999999999999</c:v>
                </c:pt>
                <c:pt idx="20">
                  <c:v>24.090599999999998</c:v>
                </c:pt>
                <c:pt idx="21">
                  <c:v>24.2424</c:v>
                </c:pt>
                <c:pt idx="22">
                  <c:v>23.6614</c:v>
                </c:pt>
                <c:pt idx="23">
                  <c:v>24.107800000000001</c:v>
                </c:pt>
                <c:pt idx="24">
                  <c:v>23.124700000000001</c:v>
                </c:pt>
                <c:pt idx="25">
                  <c:v>25.099499999999999</c:v>
                </c:pt>
                <c:pt idx="26">
                  <c:v>22.405899999999999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65E-4888-BB6F-8335621CBA4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Overall</c:v>
                </c:pt>
              </c:strCache>
            </c:strRef>
          </c:tx>
          <c:spPr>
            <a:ln w="3175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Sheet1!$A$2:$A$28</c:f>
              <c:numCache>
                <c:formatCode>General</c:formatCode>
                <c:ptCount val="27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  <c:pt idx="26">
                  <c:v>2018</c:v>
                </c:pt>
              </c:numCache>
            </c:numRef>
          </c:cat>
          <c:val>
            <c:numRef>
              <c:f>Sheet1!$E$2:$E$28</c:f>
              <c:numCache>
                <c:formatCode>General</c:formatCode>
                <c:ptCount val="27"/>
                <c:pt idx="0">
                  <c:v>22.386299999999999</c:v>
                </c:pt>
                <c:pt idx="1">
                  <c:v>21.657699999999998</c:v>
                </c:pt>
                <c:pt idx="2">
                  <c:v>22.6615</c:v>
                </c:pt>
                <c:pt idx="3">
                  <c:v>22.877400000000002</c:v>
                </c:pt>
                <c:pt idx="4">
                  <c:v>23.101400000000002</c:v>
                </c:pt>
                <c:pt idx="5">
                  <c:v>23.204899999999999</c:v>
                </c:pt>
                <c:pt idx="6">
                  <c:v>23.129899999999999</c:v>
                </c:pt>
                <c:pt idx="7">
                  <c:v>23.036899999999999</c:v>
                </c:pt>
                <c:pt idx="8">
                  <c:v>23.043099999999999</c:v>
                </c:pt>
                <c:pt idx="9">
                  <c:v>23.484000000000002</c:v>
                </c:pt>
                <c:pt idx="10">
                  <c:v>23.565000000000001</c:v>
                </c:pt>
                <c:pt idx="11">
                  <c:v>23.176200000000001</c:v>
                </c:pt>
                <c:pt idx="12">
                  <c:v>23.888400000000001</c:v>
                </c:pt>
                <c:pt idx="13">
                  <c:v>23.434200000000001</c:v>
                </c:pt>
                <c:pt idx="14">
                  <c:v>23.493099999999998</c:v>
                </c:pt>
                <c:pt idx="15">
                  <c:v>23.805399999999999</c:v>
                </c:pt>
                <c:pt idx="16">
                  <c:v>23.705400000000001</c:v>
                </c:pt>
                <c:pt idx="17">
                  <c:v>23.6614</c:v>
                </c:pt>
                <c:pt idx="18">
                  <c:v>23.959099999999999</c:v>
                </c:pt>
                <c:pt idx="19">
                  <c:v>23.581600000000002</c:v>
                </c:pt>
                <c:pt idx="20">
                  <c:v>24.030100000000001</c:v>
                </c:pt>
                <c:pt idx="21">
                  <c:v>23.570499999999999</c:v>
                </c:pt>
                <c:pt idx="22">
                  <c:v>23.4375</c:v>
                </c:pt>
                <c:pt idx="23">
                  <c:v>24.1173</c:v>
                </c:pt>
                <c:pt idx="24">
                  <c:v>23.7148</c:v>
                </c:pt>
                <c:pt idx="25">
                  <c:v>24.334700000000002</c:v>
                </c:pt>
                <c:pt idx="26">
                  <c:v>24.210799999999999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EDB-4E55-BE04-E838BACAA1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57784312"/>
        <c:axId val="557784704"/>
      </c:lineChart>
      <c:catAx>
        <c:axId val="557784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-2700000"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557784704"/>
        <c:crosses val="autoZero"/>
        <c:auto val="1"/>
        <c:lblAlgn val="ctr"/>
        <c:lblOffset val="100"/>
        <c:tickLblSkip val="1"/>
        <c:noMultiLvlLbl val="0"/>
      </c:catAx>
      <c:valAx>
        <c:axId val="557784704"/>
        <c:scaling>
          <c:orientation val="minMax"/>
          <c:max val="30"/>
          <c:min val="15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200" b="1">
                    <a:solidFill>
                      <a:schemeClr val="bg2"/>
                    </a:solidFill>
                  </a:defRPr>
                </a:pPr>
                <a:r>
                  <a:rPr lang="en-US" sz="1200" b="1" dirty="0" smtClean="0">
                    <a:solidFill>
                      <a:schemeClr val="bg2"/>
                    </a:solidFill>
                  </a:rPr>
                  <a:t>Median BMI (kg/m</a:t>
                </a:r>
                <a:r>
                  <a:rPr lang="en-US" sz="1200" b="1" baseline="30000" dirty="0" smtClean="0">
                    <a:solidFill>
                      <a:schemeClr val="bg2"/>
                    </a:solidFill>
                  </a:rPr>
                  <a:t>2</a:t>
                </a:r>
                <a:r>
                  <a:rPr lang="en-US" sz="1200" b="1" dirty="0" smtClean="0">
                    <a:solidFill>
                      <a:schemeClr val="bg2"/>
                    </a:solidFill>
                  </a:rPr>
                  <a:t>)</a:t>
                </a:r>
                <a:endParaRPr lang="en-US" sz="1200" b="1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"/>
              <c:y val="0.3099521895472632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  <a:prstDash val="solid"/>
          </a:ln>
        </c:spPr>
        <c:txPr>
          <a:bodyPr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557784312"/>
        <c:crosses val="autoZero"/>
        <c:crossBetween val="midCat"/>
        <c:majorUnit val="3"/>
      </c:valAx>
      <c:spPr>
        <a:noFill/>
        <a:ln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9.7530714902765922E-2"/>
          <c:y val="5.2045921377886294E-2"/>
          <c:w val="0.85101326274478883"/>
          <c:h val="7.8994821446053187E-2"/>
        </c:manualLayout>
      </c:layout>
      <c:overlay val="0"/>
      <c:spPr>
        <a:ln>
          <a:solidFill>
            <a:schemeClr val="bg2"/>
          </a:solidFill>
        </a:ln>
      </c:spPr>
      <c:txPr>
        <a:bodyPr/>
        <a:lstStyle/>
        <a:p>
          <a:pPr>
            <a:defRPr sz="14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913000678913775E-2"/>
          <c:y val="3.0821761413327466E-2"/>
          <c:w val="0.75304245754329646"/>
          <c:h val="0.82175590571238366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18-39 Years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Sheet1!$B$2:$B$22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97.619018554999997</c:v>
                </c:pt>
                <c:pt idx="7">
                  <c:v>90.476135253999999</c:v>
                </c:pt>
                <c:pt idx="8">
                  <c:v>87.891113281000003</c:v>
                </c:pt>
                <c:pt idx="9">
                  <c:v>82.220703125</c:v>
                </c:pt>
                <c:pt idx="10">
                  <c:v>79.385559082</c:v>
                </c:pt>
                <c:pt idx="11">
                  <c:v>79.385559082</c:v>
                </c:pt>
                <c:pt idx="12">
                  <c:v>76.550354003999999</c:v>
                </c:pt>
                <c:pt idx="13">
                  <c:v>67.717590332</c:v>
                </c:pt>
                <c:pt idx="14">
                  <c:v>67.717590332</c:v>
                </c:pt>
                <c:pt idx="15">
                  <c:v>64.773376464999998</c:v>
                </c:pt>
                <c:pt idx="16">
                  <c:v>64.773376464999998</c:v>
                </c:pt>
                <c:pt idx="17">
                  <c:v>61.688934326000002</c:v>
                </c:pt>
                <c:pt idx="18">
                  <c:v>61.688934326000002</c:v>
                </c:pt>
                <c:pt idx="19">
                  <c:v>55.520019531000003</c:v>
                </c:pt>
                <c:pt idx="20">
                  <c:v>55.520019531000003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2F2-4767-9715-3A4A2C2BFB6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40-59 Years</c:v>
                </c:pt>
              </c:strCache>
            </c:strRef>
          </c:tx>
          <c:spPr>
            <a:ln w="28575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Sheet1!$C$2:$C$22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99.968139648000005</c:v>
                </c:pt>
                <c:pt idx="5">
                  <c:v>96.977783203000001</c:v>
                </c:pt>
                <c:pt idx="6">
                  <c:v>94.690002441000004</c:v>
                </c:pt>
                <c:pt idx="7">
                  <c:v>92.426513671999999</c:v>
                </c:pt>
                <c:pt idx="8">
                  <c:v>90.308471679999997</c:v>
                </c:pt>
                <c:pt idx="9">
                  <c:v>88.164978027000004</c:v>
                </c:pt>
                <c:pt idx="10">
                  <c:v>85.800292968999997</c:v>
                </c:pt>
                <c:pt idx="11">
                  <c:v>83.918090820000003</c:v>
                </c:pt>
                <c:pt idx="12">
                  <c:v>81.874572753999999</c:v>
                </c:pt>
                <c:pt idx="13">
                  <c:v>79.853332519999995</c:v>
                </c:pt>
                <c:pt idx="14">
                  <c:v>78.111755371000001</c:v>
                </c:pt>
                <c:pt idx="15">
                  <c:v>76.290222168</c:v>
                </c:pt>
                <c:pt idx="16">
                  <c:v>74.599121093999997</c:v>
                </c:pt>
                <c:pt idx="17">
                  <c:v>73.041931152000004</c:v>
                </c:pt>
                <c:pt idx="18">
                  <c:v>71.514465332</c:v>
                </c:pt>
                <c:pt idx="19">
                  <c:v>69.862548828000001</c:v>
                </c:pt>
                <c:pt idx="20">
                  <c:v>67.956787109000004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2F2-4767-9715-3A4A2C2BFB6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≥ 60 Years</c:v>
                </c:pt>
              </c:strCache>
            </c:strRef>
          </c:tx>
          <c:spPr>
            <a:ln w="28575">
              <a:solidFill>
                <a:srgbClr val="B97E33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Sheet1!$D$2:$D$22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99.945983886999997</c:v>
                </c:pt>
                <c:pt idx="5">
                  <c:v>96.366394043</c:v>
                </c:pt>
                <c:pt idx="6">
                  <c:v>94.027038574000002</c:v>
                </c:pt>
                <c:pt idx="7">
                  <c:v>91.171752929999997</c:v>
                </c:pt>
                <c:pt idx="8">
                  <c:v>88.769775390999996</c:v>
                </c:pt>
                <c:pt idx="9">
                  <c:v>86.450683593999997</c:v>
                </c:pt>
                <c:pt idx="10">
                  <c:v>84.29296875</c:v>
                </c:pt>
                <c:pt idx="11">
                  <c:v>81.908508300999998</c:v>
                </c:pt>
                <c:pt idx="12">
                  <c:v>79.751037597999996</c:v>
                </c:pt>
                <c:pt idx="13">
                  <c:v>77.390380859000004</c:v>
                </c:pt>
                <c:pt idx="14">
                  <c:v>75.445739746000001</c:v>
                </c:pt>
                <c:pt idx="15">
                  <c:v>73.457580566000004</c:v>
                </c:pt>
                <c:pt idx="16">
                  <c:v>71.124023437999995</c:v>
                </c:pt>
                <c:pt idx="17">
                  <c:v>68.255554199000002</c:v>
                </c:pt>
                <c:pt idx="18">
                  <c:v>65.917785644999995</c:v>
                </c:pt>
                <c:pt idx="19">
                  <c:v>63.420227050999998</c:v>
                </c:pt>
                <c:pt idx="20">
                  <c:v>61.113616942999997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02F2-4767-9715-3A4A2C2BFB6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&gt;70 Years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Sheet1!$E$2:$E$22</c:f>
            </c:numRef>
          </c:yVal>
          <c:smooth val="0"/>
          <c:extLst>
            <c:ext xmlns:c16="http://schemas.microsoft.com/office/drawing/2014/chart" uri="{C3380CC4-5D6E-409C-BE32-E72D297353CC}">
              <c16:uniqueId val="{00000000-0E17-4055-84B5-7CFA7A0289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  <c:extLst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Years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2704850595598626"/>
              <c:y val="0.906998307596524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0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25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129344677514566E-2"/>
          <c:y val="5.9423884701344305E-2"/>
          <c:w val="0.70249414244601527"/>
          <c:h val="0.7033123307736565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18-39 Years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Sheet1!$B$2:$B$22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96</c:v>
                </c:pt>
                <c:pt idx="7">
                  <c:v>91.826049804999997</c:v>
                </c:pt>
                <c:pt idx="8">
                  <c:v>91.826049804999997</c:v>
                </c:pt>
                <c:pt idx="9">
                  <c:v>91.826049804999997</c:v>
                </c:pt>
                <c:pt idx="10">
                  <c:v>86.724609375</c:v>
                </c:pt>
                <c:pt idx="11">
                  <c:v>86.724609375</c:v>
                </c:pt>
                <c:pt idx="12">
                  <c:v>86.724609375</c:v>
                </c:pt>
                <c:pt idx="13">
                  <c:v>86.724609375</c:v>
                </c:pt>
                <c:pt idx="14">
                  <c:v>80.053466796999999</c:v>
                </c:pt>
                <c:pt idx="15">
                  <c:v>80.053466796999999</c:v>
                </c:pt>
                <c:pt idx="16">
                  <c:v>80.053466796999999</c:v>
                </c:pt>
                <c:pt idx="17">
                  <c:v>80.053466796999999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C83-4EF5-8809-F15058A463B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40-59 Years</c:v>
                </c:pt>
              </c:strCache>
            </c:strRef>
          </c:tx>
          <c:spPr>
            <a:ln w="28575">
              <a:solidFill>
                <a:srgbClr val="00B050"/>
              </a:solidFill>
              <a:prstDash val="solid"/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Sheet1!$C$2:$C$22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97.119323730000005</c:v>
                </c:pt>
                <c:pt idx="6">
                  <c:v>93.999633789000001</c:v>
                </c:pt>
                <c:pt idx="7">
                  <c:v>91.161010742000002</c:v>
                </c:pt>
                <c:pt idx="8">
                  <c:v>89.358581543</c:v>
                </c:pt>
                <c:pt idx="9">
                  <c:v>87.863586425999998</c:v>
                </c:pt>
                <c:pt idx="10">
                  <c:v>86.506958007999998</c:v>
                </c:pt>
                <c:pt idx="11">
                  <c:v>84.093017578000001</c:v>
                </c:pt>
                <c:pt idx="12">
                  <c:v>83.064392089999998</c:v>
                </c:pt>
                <c:pt idx="13">
                  <c:v>81.137573242000002</c:v>
                </c:pt>
                <c:pt idx="14">
                  <c:v>80.482543945000003</c:v>
                </c:pt>
                <c:pt idx="15">
                  <c:v>77.743896484000004</c:v>
                </c:pt>
                <c:pt idx="16">
                  <c:v>77.037719726999995</c:v>
                </c:pt>
                <c:pt idx="17">
                  <c:v>75.090209960999999</c:v>
                </c:pt>
                <c:pt idx="18">
                  <c:v>73.096374511999997</c:v>
                </c:pt>
                <c:pt idx="19">
                  <c:v>72.579772949000002</c:v>
                </c:pt>
                <c:pt idx="20">
                  <c:v>69.633056640999996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C83-4EF5-8809-F15058A463B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≥ 60 Years</c:v>
                </c:pt>
              </c:strCache>
            </c:strRef>
          </c:tx>
          <c:spPr>
            <a:ln w="28575">
              <a:solidFill>
                <a:srgbClr val="B97E33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Sheet1!$D$2:$D$22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97.305053710999999</c:v>
                </c:pt>
                <c:pt idx="6">
                  <c:v>95.089965820000003</c:v>
                </c:pt>
                <c:pt idx="7">
                  <c:v>92.503845214999998</c:v>
                </c:pt>
                <c:pt idx="8">
                  <c:v>90.389770507999998</c:v>
                </c:pt>
                <c:pt idx="9">
                  <c:v>86.3203125</c:v>
                </c:pt>
                <c:pt idx="10">
                  <c:v>85.011108398000005</c:v>
                </c:pt>
                <c:pt idx="11">
                  <c:v>82.661132812999995</c:v>
                </c:pt>
                <c:pt idx="12">
                  <c:v>80.524047851999995</c:v>
                </c:pt>
                <c:pt idx="13">
                  <c:v>77.936340332</c:v>
                </c:pt>
                <c:pt idx="14">
                  <c:v>76.016723632999998</c:v>
                </c:pt>
                <c:pt idx="15">
                  <c:v>73.233337402000004</c:v>
                </c:pt>
                <c:pt idx="16">
                  <c:v>68.687866210999999</c:v>
                </c:pt>
                <c:pt idx="17">
                  <c:v>67.405029296999999</c:v>
                </c:pt>
                <c:pt idx="18">
                  <c:v>65.078552246000001</c:v>
                </c:pt>
                <c:pt idx="19">
                  <c:v>62.619934082</c:v>
                </c:pt>
                <c:pt idx="20">
                  <c:v>61.593383789000001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BC83-4EF5-8809-F15058A463B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&gt;70 Years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Sheet1!$E$2:$E$22</c:f>
            </c:numRef>
          </c:yVal>
          <c:smooth val="0"/>
          <c:extLst>
            <c:ext xmlns:c16="http://schemas.microsoft.com/office/drawing/2014/chart" uri="{C3380CC4-5D6E-409C-BE32-E72D297353CC}">
              <c16:uniqueId val="{00000000-7386-4167-9DAF-6EFE80A7F1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Years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37198883573796721"/>
              <c:y val="0.80726418783337495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0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25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2717069706307"/>
          <c:y val="0.14271706715016669"/>
          <c:w val="0.85481846608895462"/>
          <c:h val="0.76313883888069522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COPD</c:v>
                </c:pt>
              </c:strCache>
            </c:strRef>
          </c:tx>
          <c:spPr>
            <a:ln w="381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Sheet1!$B$2:$B$22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96.966552734000004</c:v>
                </c:pt>
                <c:pt idx="6">
                  <c:v>94.655212402000004</c:v>
                </c:pt>
                <c:pt idx="7">
                  <c:v>92.134399414000001</c:v>
                </c:pt>
                <c:pt idx="8">
                  <c:v>90.140563964999998</c:v>
                </c:pt>
                <c:pt idx="9">
                  <c:v>87.863647460999999</c:v>
                </c:pt>
                <c:pt idx="10">
                  <c:v>85.622863769999995</c:v>
                </c:pt>
                <c:pt idx="11">
                  <c:v>83.647094726999995</c:v>
                </c:pt>
                <c:pt idx="12">
                  <c:v>81.674926757999998</c:v>
                </c:pt>
                <c:pt idx="13">
                  <c:v>79.801696777000004</c:v>
                </c:pt>
                <c:pt idx="14">
                  <c:v>78.185791015999996</c:v>
                </c:pt>
                <c:pt idx="15">
                  <c:v>76.382141113000003</c:v>
                </c:pt>
                <c:pt idx="16">
                  <c:v>74.490905761999997</c:v>
                </c:pt>
                <c:pt idx="17">
                  <c:v>72.647155761999997</c:v>
                </c:pt>
                <c:pt idx="18">
                  <c:v>70.760009765999996</c:v>
                </c:pt>
                <c:pt idx="19">
                  <c:v>68.926208496000001</c:v>
                </c:pt>
                <c:pt idx="20">
                  <c:v>67.105407714999998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953-4CEA-9F6D-FE29E90B38C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Other Diagnoses</c:v>
                </c:pt>
              </c:strCache>
            </c:strRef>
          </c:tx>
          <c:spPr>
            <a:ln w="38100">
              <a:solidFill>
                <a:srgbClr val="00B050"/>
              </a:solidFill>
              <a:prstDash val="solid"/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Sheet1!$C$2:$C$22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97.469238281000003</c:v>
                </c:pt>
                <c:pt idx="6">
                  <c:v>95.033447265999996</c:v>
                </c:pt>
                <c:pt idx="7">
                  <c:v>92.840515136999997</c:v>
                </c:pt>
                <c:pt idx="8">
                  <c:v>90.792602539000001</c:v>
                </c:pt>
                <c:pt idx="9">
                  <c:v>88.828552246000001</c:v>
                </c:pt>
                <c:pt idx="10">
                  <c:v>86.834045410000002</c:v>
                </c:pt>
                <c:pt idx="11">
                  <c:v>84.857604980000005</c:v>
                </c:pt>
                <c:pt idx="12">
                  <c:v>83.050109863000003</c:v>
                </c:pt>
                <c:pt idx="13">
                  <c:v>81.212524414000001</c:v>
                </c:pt>
                <c:pt idx="14">
                  <c:v>79.576232910000002</c:v>
                </c:pt>
                <c:pt idx="15">
                  <c:v>77.951843261999997</c:v>
                </c:pt>
                <c:pt idx="16">
                  <c:v>76.593139648000005</c:v>
                </c:pt>
                <c:pt idx="17">
                  <c:v>75.135498046999999</c:v>
                </c:pt>
                <c:pt idx="18">
                  <c:v>73.720764160000002</c:v>
                </c:pt>
                <c:pt idx="19">
                  <c:v>72.443115234000004</c:v>
                </c:pt>
                <c:pt idx="20">
                  <c:v>70.918945312999995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953-4CEA-9F6D-FE29E90B38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600">
                    <a:solidFill>
                      <a:schemeClr val="bg2"/>
                    </a:solidFill>
                  </a:defRPr>
                </a:pPr>
                <a:r>
                  <a:rPr lang="en-US" sz="1600" dirty="0" smtClean="0">
                    <a:solidFill>
                      <a:schemeClr val="bg2"/>
                    </a:solidFill>
                  </a:rPr>
                  <a:t>Years</a:t>
                </a:r>
                <a:endParaRPr lang="en-US" sz="16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51871102745719988"/>
              <c:y val="0.94938949970163378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4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600">
                    <a:solidFill>
                      <a:schemeClr val="bg2"/>
                    </a:solidFill>
                  </a:defRPr>
                </a:pPr>
                <a:r>
                  <a:rPr lang="en-US" sz="160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6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3.2798537180177438E-2"/>
              <c:y val="0.4219597107942079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4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25"/>
      </c:valAx>
      <c:spPr>
        <a:noFill/>
        <a:ln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31129418350587151"/>
          <c:y val="2.6074243068397795E-2"/>
          <c:w val="0.48806610927605115"/>
          <c:h val="8.8343921073948575E-2"/>
        </c:manualLayout>
      </c:layout>
      <c:overlay val="1"/>
      <c:spPr>
        <a:solidFill>
          <a:schemeClr val="tx1"/>
        </a:solidFill>
        <a:ln w="9525">
          <a:solidFill>
            <a:schemeClr val="bg2"/>
          </a:solidFill>
        </a:ln>
      </c:spPr>
      <c:txPr>
        <a:bodyPr/>
        <a:lstStyle/>
        <a:p>
          <a:pPr>
            <a:defRPr sz="18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2717069706307"/>
          <c:y val="0.14271706715016669"/>
          <c:w val="0.85481846608895462"/>
          <c:h val="0.76313883888069522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Single Lung</c:v>
                </c:pt>
              </c:strCache>
            </c:strRef>
          </c:tx>
          <c:spPr>
            <a:ln w="381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Sheet1!$B$2:$B$22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96.412000000000006</c:v>
                </c:pt>
                <c:pt idx="6">
                  <c:v>93.902000000000001</c:v>
                </c:pt>
                <c:pt idx="7">
                  <c:v>91.07</c:v>
                </c:pt>
                <c:pt idx="8">
                  <c:v>88.525999999999996</c:v>
                </c:pt>
                <c:pt idx="9">
                  <c:v>86.048000000000002</c:v>
                </c:pt>
                <c:pt idx="10">
                  <c:v>83.658000000000001</c:v>
                </c:pt>
                <c:pt idx="11">
                  <c:v>81.400999999999996</c:v>
                </c:pt>
                <c:pt idx="12">
                  <c:v>79.057000000000002</c:v>
                </c:pt>
                <c:pt idx="13">
                  <c:v>76.721000000000004</c:v>
                </c:pt>
                <c:pt idx="14">
                  <c:v>75.132000000000005</c:v>
                </c:pt>
                <c:pt idx="15">
                  <c:v>72.864999999999995</c:v>
                </c:pt>
                <c:pt idx="16">
                  <c:v>70.713999999999999</c:v>
                </c:pt>
                <c:pt idx="17">
                  <c:v>68.34</c:v>
                </c:pt>
                <c:pt idx="18">
                  <c:v>66.177000000000007</c:v>
                </c:pt>
                <c:pt idx="19">
                  <c:v>63.898000000000003</c:v>
                </c:pt>
                <c:pt idx="20">
                  <c:v>62.215000000000003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953-4CEA-9F6D-FE29E90B38C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Bilateral/Double Lung</c:v>
                </c:pt>
              </c:strCache>
            </c:strRef>
          </c:tx>
          <c:spPr>
            <a:ln w="38100">
              <a:solidFill>
                <a:srgbClr val="00B050"/>
              </a:solidFill>
              <a:prstDash val="solid"/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Sheet1!$C$2:$C$22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97.445999999999998</c:v>
                </c:pt>
                <c:pt idx="6">
                  <c:v>95.305999999999997</c:v>
                </c:pt>
                <c:pt idx="7">
                  <c:v>93.055999999999997</c:v>
                </c:pt>
                <c:pt idx="8">
                  <c:v>91.539000000000001</c:v>
                </c:pt>
                <c:pt idx="9">
                  <c:v>89.436999999999998</c:v>
                </c:pt>
                <c:pt idx="10">
                  <c:v>87.325999999999993</c:v>
                </c:pt>
                <c:pt idx="11">
                  <c:v>85.594999999999999</c:v>
                </c:pt>
                <c:pt idx="12">
                  <c:v>83.944999999999993</c:v>
                </c:pt>
                <c:pt idx="13">
                  <c:v>82.475999999999999</c:v>
                </c:pt>
                <c:pt idx="14">
                  <c:v>80.837000000000003</c:v>
                </c:pt>
                <c:pt idx="15">
                  <c:v>79.44</c:v>
                </c:pt>
                <c:pt idx="16">
                  <c:v>77.778000000000006</c:v>
                </c:pt>
                <c:pt idx="17">
                  <c:v>76.406000000000006</c:v>
                </c:pt>
                <c:pt idx="18">
                  <c:v>74.766000000000005</c:v>
                </c:pt>
                <c:pt idx="19">
                  <c:v>73.331000000000003</c:v>
                </c:pt>
                <c:pt idx="20">
                  <c:v>71.39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953-4CEA-9F6D-FE29E90B38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600">
                    <a:solidFill>
                      <a:schemeClr val="bg2"/>
                    </a:solidFill>
                  </a:defRPr>
                </a:pPr>
                <a:r>
                  <a:rPr lang="en-US" sz="1600" dirty="0" smtClean="0">
                    <a:solidFill>
                      <a:schemeClr val="bg2"/>
                    </a:solidFill>
                  </a:rPr>
                  <a:t>Years</a:t>
                </a:r>
                <a:endParaRPr lang="en-US" sz="16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51871102745719988"/>
              <c:y val="0.94938949970163378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4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600">
                    <a:solidFill>
                      <a:schemeClr val="bg2"/>
                    </a:solidFill>
                  </a:defRPr>
                </a:pPr>
                <a:r>
                  <a:rPr lang="en-US" sz="160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6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3.2798537180177438E-2"/>
              <c:y val="0.4219597107942079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4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25"/>
      </c:valAx>
      <c:spPr>
        <a:noFill/>
        <a:ln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31129418350587151"/>
          <c:y val="2.6074243068397795E-2"/>
          <c:w val="0.48806610927605115"/>
          <c:h val="8.8343921073948575E-2"/>
        </c:manualLayout>
      </c:layout>
      <c:overlay val="1"/>
      <c:spPr>
        <a:solidFill>
          <a:schemeClr val="tx1"/>
        </a:solidFill>
        <a:ln w="9525">
          <a:solidFill>
            <a:schemeClr val="bg2"/>
          </a:solidFill>
        </a:ln>
      </c:spPr>
      <c:txPr>
        <a:bodyPr/>
        <a:lstStyle/>
        <a:p>
          <a:pPr>
            <a:defRPr sz="18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340037706648256E-2"/>
          <c:y val="0.11880956854326001"/>
          <c:w val="0.32306905602316954"/>
          <c:h val="0.69595646523892452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Single Lung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Sheet1!$B$2:$B$22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93.617004394999995</c:v>
                </c:pt>
                <c:pt idx="7">
                  <c:v>91.489318847999996</c:v>
                </c:pt>
                <c:pt idx="8">
                  <c:v>85.002563476999995</c:v>
                </c:pt>
                <c:pt idx="9">
                  <c:v>82.765625</c:v>
                </c:pt>
                <c:pt idx="10">
                  <c:v>82.765625</c:v>
                </c:pt>
                <c:pt idx="11">
                  <c:v>78.291809082</c:v>
                </c:pt>
                <c:pt idx="12">
                  <c:v>78.291809082</c:v>
                </c:pt>
                <c:pt idx="13">
                  <c:v>73.817993164000001</c:v>
                </c:pt>
                <c:pt idx="14">
                  <c:v>71.581115722999996</c:v>
                </c:pt>
                <c:pt idx="15">
                  <c:v>71.581115722999996</c:v>
                </c:pt>
                <c:pt idx="16">
                  <c:v>69.344177246000001</c:v>
                </c:pt>
                <c:pt idx="17">
                  <c:v>62.633483886999997</c:v>
                </c:pt>
                <c:pt idx="18">
                  <c:v>62.633483886999997</c:v>
                </c:pt>
                <c:pt idx="19">
                  <c:v>60.396575927999997</c:v>
                </c:pt>
                <c:pt idx="20">
                  <c:v>58.159667968999997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595-40ED-87A9-3D54D94F63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Bilateral/Double Lung</c:v>
                </c:pt>
              </c:strCache>
            </c:strRef>
          </c:tx>
          <c:spPr>
            <a:ln w="28575">
              <a:solidFill>
                <a:srgbClr val="009900"/>
              </a:solidFill>
              <a:prstDash val="solid"/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Sheet1!$C$2:$C$22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97.761169433999996</c:v>
                </c:pt>
                <c:pt idx="6">
                  <c:v>93.283569335999999</c:v>
                </c:pt>
                <c:pt idx="7">
                  <c:v>90.298461914000001</c:v>
                </c:pt>
                <c:pt idx="8">
                  <c:v>89.526672363000003</c:v>
                </c:pt>
                <c:pt idx="9">
                  <c:v>85.606689453000001</c:v>
                </c:pt>
                <c:pt idx="10">
                  <c:v>81.679748535000002</c:v>
                </c:pt>
                <c:pt idx="11">
                  <c:v>80.09375</c:v>
                </c:pt>
                <c:pt idx="12">
                  <c:v>77.714721679999997</c:v>
                </c:pt>
                <c:pt idx="13">
                  <c:v>75.286132812999995</c:v>
                </c:pt>
                <c:pt idx="14">
                  <c:v>72.857543945000003</c:v>
                </c:pt>
                <c:pt idx="15">
                  <c:v>72.048034668</c:v>
                </c:pt>
                <c:pt idx="16">
                  <c:v>71.238464355000005</c:v>
                </c:pt>
                <c:pt idx="17">
                  <c:v>70.400390625</c:v>
                </c:pt>
                <c:pt idx="18">
                  <c:v>68.703979492000002</c:v>
                </c:pt>
                <c:pt idx="19">
                  <c:v>66.975402832</c:v>
                </c:pt>
                <c:pt idx="20">
                  <c:v>66.975402832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595-40ED-87A9-3D54D94F63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Years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14633668205267442"/>
              <c:y val="0.8668782403090680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4.9981122375411507E-3"/>
              <c:y val="0.3515346703387360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25"/>
      </c:valAx>
      <c:spPr>
        <a:noFill/>
        <a:ln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25881473436510094"/>
          <c:y val="1.5519092827452587E-2"/>
          <c:w val="0.69216879355597793"/>
          <c:h val="7.86041760907146E-2"/>
        </c:manualLayout>
      </c:layout>
      <c:overlay val="1"/>
      <c:spPr>
        <a:solidFill>
          <a:schemeClr val="tx1"/>
        </a:solidFill>
        <a:ln w="12700">
          <a:solidFill>
            <a:schemeClr val="bg2">
              <a:lumMod val="65000"/>
              <a:lumOff val="35000"/>
            </a:schemeClr>
          </a:solidFill>
        </a:ln>
      </c:spPr>
      <c:txPr>
        <a:bodyPr/>
        <a:lstStyle/>
        <a:p>
          <a:pPr>
            <a:defRPr sz="18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714730680171067E-2"/>
          <c:y val="0.11412263004099257"/>
          <c:w val="0.88139874498113757"/>
          <c:h val="0.70918318070989883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Single Lung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Sheet1!$B$2:$B$22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96.794067382999998</c:v>
                </c:pt>
                <c:pt idx="6">
                  <c:v>94.429077148000005</c:v>
                </c:pt>
                <c:pt idx="7">
                  <c:v>91.908325195000003</c:v>
                </c:pt>
                <c:pt idx="8">
                  <c:v>89.750061035000002</c:v>
                </c:pt>
                <c:pt idx="9">
                  <c:v>87.357482910000002</c:v>
                </c:pt>
                <c:pt idx="10">
                  <c:v>84.876525878999999</c:v>
                </c:pt>
                <c:pt idx="11">
                  <c:v>82.915161132999998</c:v>
                </c:pt>
                <c:pt idx="12">
                  <c:v>80.646118164000001</c:v>
                </c:pt>
                <c:pt idx="13">
                  <c:v>78.473815918</c:v>
                </c:pt>
                <c:pt idx="14">
                  <c:v>76.828735351999995</c:v>
                </c:pt>
                <c:pt idx="15">
                  <c:v>74.526611328000001</c:v>
                </c:pt>
                <c:pt idx="16">
                  <c:v>72.371215820000003</c:v>
                </c:pt>
                <c:pt idx="17">
                  <c:v>70.702453613000003</c:v>
                </c:pt>
                <c:pt idx="18">
                  <c:v>68.786865234000004</c:v>
                </c:pt>
                <c:pt idx="19">
                  <c:v>66.818725585999999</c:v>
                </c:pt>
                <c:pt idx="20">
                  <c:v>65.357360839999998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9EC-4E30-8B2C-526992EDAF7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Bilateral/Double Lung</c:v>
                </c:pt>
              </c:strCache>
            </c:strRef>
          </c:tx>
          <c:spPr>
            <a:ln w="28575">
              <a:solidFill>
                <a:srgbClr val="009900"/>
              </a:solidFill>
              <a:prstDash val="solid"/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Sheet1!$C$2:$C$22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97.650085449000002</c:v>
                </c:pt>
                <c:pt idx="6">
                  <c:v>95.521911621000001</c:v>
                </c:pt>
                <c:pt idx="7">
                  <c:v>93.542663574000002</c:v>
                </c:pt>
                <c:pt idx="8">
                  <c:v>92.140075683999996</c:v>
                </c:pt>
                <c:pt idx="9">
                  <c:v>90.139892578000001</c:v>
                </c:pt>
                <c:pt idx="10">
                  <c:v>88.236694335999999</c:v>
                </c:pt>
                <c:pt idx="11">
                  <c:v>86.463928222999996</c:v>
                </c:pt>
                <c:pt idx="12">
                  <c:v>84.873596191000004</c:v>
                </c:pt>
                <c:pt idx="13">
                  <c:v>83.567932128999999</c:v>
                </c:pt>
                <c:pt idx="14">
                  <c:v>82.116333007999998</c:v>
                </c:pt>
                <c:pt idx="15">
                  <c:v>80.848571777000004</c:v>
                </c:pt>
                <c:pt idx="16">
                  <c:v>79.428833007999998</c:v>
                </c:pt>
                <c:pt idx="17">
                  <c:v>78.158508300999998</c:v>
                </c:pt>
                <c:pt idx="18">
                  <c:v>76.791503906000003</c:v>
                </c:pt>
                <c:pt idx="19">
                  <c:v>75.669006347999996</c:v>
                </c:pt>
                <c:pt idx="20">
                  <c:v>73.911376953000001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9EC-4E30-8B2C-526992EDAF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Years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7821647828366509"/>
              <c:y val="0.86753767196676357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25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976867298367361E-2"/>
          <c:y val="0.11412263004099257"/>
          <c:w val="0.85872191823479693"/>
          <c:h val="0.70918318070989883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Single Lung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Sheet1!$B$2:$B$22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95.890197753999999</c:v>
                </c:pt>
                <c:pt idx="6">
                  <c:v>93.290405273000005</c:v>
                </c:pt>
                <c:pt idx="7">
                  <c:v>90.078979492000002</c:v>
                </c:pt>
                <c:pt idx="8">
                  <c:v>87.164245605000005</c:v>
                </c:pt>
                <c:pt idx="9">
                  <c:v>84.580322265999996</c:v>
                </c:pt>
                <c:pt idx="10">
                  <c:v>82.248291015999996</c:v>
                </c:pt>
                <c:pt idx="11">
                  <c:v>79.689331054999997</c:v>
                </c:pt>
                <c:pt idx="12">
                  <c:v>77.212829589999998</c:v>
                </c:pt>
                <c:pt idx="13">
                  <c:v>74.727844238000003</c:v>
                </c:pt>
                <c:pt idx="14">
                  <c:v>73.217041015999996</c:v>
                </c:pt>
                <c:pt idx="15">
                  <c:v>70.946594238000003</c:v>
                </c:pt>
                <c:pt idx="16">
                  <c:v>68.802673339999998</c:v>
                </c:pt>
                <c:pt idx="17">
                  <c:v>65.698425293</c:v>
                </c:pt>
                <c:pt idx="18">
                  <c:v>63.205718994000001</c:v>
                </c:pt>
                <c:pt idx="19">
                  <c:v>60.566986084</c:v>
                </c:pt>
                <c:pt idx="20">
                  <c:v>58.637084960999999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08C-4014-9559-08A15D59739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Bilateral/Double Lung</c:v>
                </c:pt>
              </c:strCache>
            </c:strRef>
          </c:tx>
          <c:spPr>
            <a:ln w="28575">
              <a:solidFill>
                <a:srgbClr val="009900"/>
              </a:solidFill>
              <a:prstDash val="solid"/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Sheet1!$C$2:$C$22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97.013549804999997</c:v>
                </c:pt>
                <c:pt idx="6">
                  <c:v>95.016601562999995</c:v>
                </c:pt>
                <c:pt idx="7">
                  <c:v>92.275817871000001</c:v>
                </c:pt>
                <c:pt idx="8">
                  <c:v>90.478454589999998</c:v>
                </c:pt>
                <c:pt idx="9">
                  <c:v>88.297546386999997</c:v>
                </c:pt>
                <c:pt idx="10">
                  <c:v>85.897766113000003</c:v>
                </c:pt>
                <c:pt idx="11">
                  <c:v>84.237976074000002</c:v>
                </c:pt>
                <c:pt idx="12">
                  <c:v>82.519775390999996</c:v>
                </c:pt>
                <c:pt idx="13">
                  <c:v>80.789245605000005</c:v>
                </c:pt>
                <c:pt idx="14">
                  <c:v>78.831665039000001</c:v>
                </c:pt>
                <c:pt idx="15">
                  <c:v>77.139709472999996</c:v>
                </c:pt>
                <c:pt idx="16">
                  <c:v>74.945495605000005</c:v>
                </c:pt>
                <c:pt idx="17">
                  <c:v>73.339111328000001</c:v>
                </c:pt>
                <c:pt idx="18">
                  <c:v>71.168823242000002</c:v>
                </c:pt>
                <c:pt idx="19">
                  <c:v>69.144104003999999</c:v>
                </c:pt>
                <c:pt idx="20">
                  <c:v>66.713989257999998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08C-4014-9559-08A15D5973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Years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7821647828366509"/>
              <c:y val="0.86753767196676357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25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935932879782694E-2"/>
          <c:y val="0.15329216148038924"/>
          <c:w val="0.86703053393580598"/>
          <c:h val="0.6997765424024418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&lt;60 mL/min/1.73 m²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Sheet1!$B$2:$B$22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96.2</c:v>
                </c:pt>
                <c:pt idx="6">
                  <c:v>93.46</c:v>
                </c:pt>
                <c:pt idx="7">
                  <c:v>89.046000000000006</c:v>
                </c:pt>
                <c:pt idx="8">
                  <c:v>87.06</c:v>
                </c:pt>
                <c:pt idx="9">
                  <c:v>85.221000000000004</c:v>
                </c:pt>
                <c:pt idx="10">
                  <c:v>82.768000000000001</c:v>
                </c:pt>
                <c:pt idx="11">
                  <c:v>80.623000000000005</c:v>
                </c:pt>
                <c:pt idx="12">
                  <c:v>78.78</c:v>
                </c:pt>
                <c:pt idx="13">
                  <c:v>75.381</c:v>
                </c:pt>
                <c:pt idx="14">
                  <c:v>73.677999999999997</c:v>
                </c:pt>
                <c:pt idx="15">
                  <c:v>71.352000000000004</c:v>
                </c:pt>
                <c:pt idx="16">
                  <c:v>68.56</c:v>
                </c:pt>
                <c:pt idx="17">
                  <c:v>65.299000000000007</c:v>
                </c:pt>
                <c:pt idx="18">
                  <c:v>63.277000000000001</c:v>
                </c:pt>
                <c:pt idx="19">
                  <c:v>60.79</c:v>
                </c:pt>
                <c:pt idx="20">
                  <c:v>58.136000000000003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953-4CEA-9F6D-FE29E90B38C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60-89 mL/min/1.73 m²</c:v>
                </c:pt>
              </c:strCache>
            </c:strRef>
          </c:tx>
          <c:spPr>
            <a:ln w="28575">
              <a:solidFill>
                <a:srgbClr val="00B050"/>
              </a:solidFill>
              <a:prstDash val="solid"/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Sheet1!$C$2:$C$22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96.302000000000007</c:v>
                </c:pt>
                <c:pt idx="6">
                  <c:v>94.111999999999995</c:v>
                </c:pt>
                <c:pt idx="7">
                  <c:v>91.807000000000002</c:v>
                </c:pt>
                <c:pt idx="8">
                  <c:v>89.498999999999995</c:v>
                </c:pt>
                <c:pt idx="9">
                  <c:v>87.641000000000005</c:v>
                </c:pt>
                <c:pt idx="10">
                  <c:v>85.322999999999993</c:v>
                </c:pt>
                <c:pt idx="11">
                  <c:v>83.04</c:v>
                </c:pt>
                <c:pt idx="12">
                  <c:v>80.676000000000002</c:v>
                </c:pt>
                <c:pt idx="13">
                  <c:v>78.766999999999996</c:v>
                </c:pt>
                <c:pt idx="14">
                  <c:v>77.046999999999997</c:v>
                </c:pt>
                <c:pt idx="15">
                  <c:v>74.981999999999999</c:v>
                </c:pt>
                <c:pt idx="16">
                  <c:v>72.912999999999997</c:v>
                </c:pt>
                <c:pt idx="17">
                  <c:v>71.227000000000004</c:v>
                </c:pt>
                <c:pt idx="18">
                  <c:v>68.885000000000005</c:v>
                </c:pt>
                <c:pt idx="19">
                  <c:v>66.421000000000006</c:v>
                </c:pt>
                <c:pt idx="20">
                  <c:v>64.364000000000004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953-4CEA-9F6D-FE29E90B38C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≥90 mL/min/1.73 m²</c:v>
                </c:pt>
              </c:strCache>
            </c:strRef>
          </c:tx>
          <c:spPr>
            <a:ln>
              <a:solidFill>
                <a:srgbClr val="B97E33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Sheet1!$D$2:$D$22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97.293000000000006</c:v>
                </c:pt>
                <c:pt idx="6">
                  <c:v>95.188999999999993</c:v>
                </c:pt>
                <c:pt idx="7">
                  <c:v>92.504999999999995</c:v>
                </c:pt>
                <c:pt idx="8">
                  <c:v>90.103999999999999</c:v>
                </c:pt>
                <c:pt idx="9">
                  <c:v>87.792000000000002</c:v>
                </c:pt>
                <c:pt idx="10">
                  <c:v>85.667000000000002</c:v>
                </c:pt>
                <c:pt idx="11">
                  <c:v>83.602000000000004</c:v>
                </c:pt>
                <c:pt idx="12">
                  <c:v>81.277000000000001</c:v>
                </c:pt>
                <c:pt idx="13">
                  <c:v>79.301000000000002</c:v>
                </c:pt>
                <c:pt idx="14">
                  <c:v>77.388000000000005</c:v>
                </c:pt>
                <c:pt idx="15">
                  <c:v>75.47</c:v>
                </c:pt>
                <c:pt idx="16">
                  <c:v>73.281999999999996</c:v>
                </c:pt>
                <c:pt idx="17">
                  <c:v>71.248000000000005</c:v>
                </c:pt>
                <c:pt idx="18">
                  <c:v>69.209999999999994</c:v>
                </c:pt>
                <c:pt idx="19">
                  <c:v>67.2</c:v>
                </c:pt>
                <c:pt idx="20">
                  <c:v>65.233999999999995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8A8-4934-8F7F-3A35BE70B1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600">
                    <a:solidFill>
                      <a:schemeClr val="bg2"/>
                    </a:solidFill>
                  </a:defRPr>
                </a:pPr>
                <a:r>
                  <a:rPr lang="en-US" sz="1600" dirty="0" smtClean="0">
                    <a:solidFill>
                      <a:schemeClr val="bg2"/>
                    </a:solidFill>
                  </a:rPr>
                  <a:t>Years</a:t>
                </a:r>
                <a:endParaRPr lang="en-US" sz="16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9428689176349705"/>
              <c:y val="0.89373335034854595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4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4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600">
                    <a:solidFill>
                      <a:schemeClr val="bg2"/>
                    </a:solidFill>
                  </a:defRPr>
                </a:pPr>
                <a:r>
                  <a:rPr lang="en-US" sz="160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6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3.0763192539035547E-2"/>
              <c:y val="0.4343037673882975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4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14236057829109419"/>
          <c:y val="4.5315632254644501E-2"/>
          <c:w val="0.75079825175113757"/>
          <c:h val="8.160979990129115E-2"/>
        </c:manualLayout>
      </c:layout>
      <c:overlay val="1"/>
      <c:spPr>
        <a:solidFill>
          <a:schemeClr val="tx1"/>
        </a:solidFill>
        <a:ln w="9525">
          <a:solidFill>
            <a:schemeClr val="bg2"/>
          </a:solidFill>
        </a:ln>
      </c:spPr>
      <c:txPr>
        <a:bodyPr/>
        <a:lstStyle/>
        <a:p>
          <a:pPr>
            <a:defRPr sz="18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41032370953631"/>
          <c:y val="0.13342151789930387"/>
          <c:w val="0.86091113610798653"/>
          <c:h val="0.78969678152955969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1996-2001</c:v>
                </c:pt>
              </c:strCache>
            </c:strRef>
          </c:tx>
          <c:spPr>
            <a:ln w="3175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Sheet1!$B$2:$B$22</c:f>
              <c:numCache>
                <c:formatCode>General</c:formatCode>
                <c:ptCount val="21"/>
                <c:pt idx="0">
                  <c:v>100</c:v>
                </c:pt>
                <c:pt idx="1">
                  <c:v>99.768000000000001</c:v>
                </c:pt>
                <c:pt idx="2">
                  <c:v>96.346000000000004</c:v>
                </c:pt>
                <c:pt idx="3">
                  <c:v>91.563999999999993</c:v>
                </c:pt>
                <c:pt idx="4">
                  <c:v>91.313999999999993</c:v>
                </c:pt>
                <c:pt idx="5">
                  <c:v>90.775999999999996</c:v>
                </c:pt>
                <c:pt idx="6">
                  <c:v>86.745999999999995</c:v>
                </c:pt>
                <c:pt idx="7">
                  <c:v>81.953999999999994</c:v>
                </c:pt>
                <c:pt idx="8">
                  <c:v>81.067999999999998</c:v>
                </c:pt>
                <c:pt idx="9">
                  <c:v>80.441000000000003</c:v>
                </c:pt>
                <c:pt idx="10">
                  <c:v>76.524000000000001</c:v>
                </c:pt>
                <c:pt idx="11">
                  <c:v>72.995999999999995</c:v>
                </c:pt>
                <c:pt idx="12">
                  <c:v>72.572000000000003</c:v>
                </c:pt>
                <c:pt idx="13">
                  <c:v>72.116</c:v>
                </c:pt>
                <c:pt idx="14">
                  <c:v>68.016000000000005</c:v>
                </c:pt>
                <c:pt idx="15">
                  <c:v>64.998000000000005</c:v>
                </c:pt>
                <c:pt idx="16">
                  <c:v>64.308000000000007</c:v>
                </c:pt>
                <c:pt idx="17">
                  <c:v>63.789000000000001</c:v>
                </c:pt>
                <c:pt idx="18">
                  <c:v>59.256999999999998</c:v>
                </c:pt>
                <c:pt idx="19">
                  <c:v>56.369</c:v>
                </c:pt>
                <c:pt idx="20">
                  <c:v>56.369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4CB-4863-80E2-95C97711BCF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2002-2007</c:v>
                </c:pt>
              </c:strCache>
            </c:strRef>
          </c:tx>
          <c:spPr>
            <a:ln w="31750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Sheet1!$C$2:$C$22</c:f>
              <c:numCache>
                <c:formatCode>General</c:formatCode>
                <c:ptCount val="21"/>
                <c:pt idx="0">
                  <c:v>100</c:v>
                </c:pt>
                <c:pt idx="1">
                  <c:v>99.816999999999993</c:v>
                </c:pt>
                <c:pt idx="2">
                  <c:v>94.823999999999998</c:v>
                </c:pt>
                <c:pt idx="3">
                  <c:v>89.516999999999996</c:v>
                </c:pt>
                <c:pt idx="4">
                  <c:v>89.466999999999999</c:v>
                </c:pt>
                <c:pt idx="5">
                  <c:v>89.144999999999996</c:v>
                </c:pt>
                <c:pt idx="6">
                  <c:v>81.212999999999994</c:v>
                </c:pt>
                <c:pt idx="7">
                  <c:v>75.623000000000005</c:v>
                </c:pt>
                <c:pt idx="8">
                  <c:v>75.335999999999999</c:v>
                </c:pt>
                <c:pt idx="9">
                  <c:v>74.849999999999994</c:v>
                </c:pt>
                <c:pt idx="10">
                  <c:v>68.094999999999999</c:v>
                </c:pt>
                <c:pt idx="11">
                  <c:v>63.901000000000003</c:v>
                </c:pt>
                <c:pt idx="12">
                  <c:v>63.901000000000003</c:v>
                </c:pt>
                <c:pt idx="13">
                  <c:v>63.301000000000002</c:v>
                </c:pt>
                <c:pt idx="14">
                  <c:v>57.585000000000001</c:v>
                </c:pt>
                <c:pt idx="15">
                  <c:v>53.808</c:v>
                </c:pt>
                <c:pt idx="16">
                  <c:v>53.738999999999997</c:v>
                </c:pt>
                <c:pt idx="17">
                  <c:v>53.008000000000003</c:v>
                </c:pt>
                <c:pt idx="18">
                  <c:v>47.686999999999998</c:v>
                </c:pt>
                <c:pt idx="19">
                  <c:v>44.712000000000003</c:v>
                </c:pt>
                <c:pt idx="20">
                  <c:v>44.712000000000003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4CB-4863-80E2-95C97711BCF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2008-2013</c:v>
                </c:pt>
              </c:strCache>
            </c:strRef>
          </c:tx>
          <c:spPr>
            <a:ln>
              <a:solidFill>
                <a:srgbClr val="B97E33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Sheet1!$D$2:$D$22</c:f>
              <c:numCache>
                <c:formatCode>General</c:formatCode>
                <c:ptCount val="21"/>
                <c:pt idx="0">
                  <c:v>100</c:v>
                </c:pt>
                <c:pt idx="1">
                  <c:v>99.754999999999995</c:v>
                </c:pt>
                <c:pt idx="2">
                  <c:v>95.646000000000001</c:v>
                </c:pt>
                <c:pt idx="3">
                  <c:v>90.587000000000003</c:v>
                </c:pt>
                <c:pt idx="4">
                  <c:v>90.587000000000003</c:v>
                </c:pt>
                <c:pt idx="5">
                  <c:v>90.42</c:v>
                </c:pt>
                <c:pt idx="6">
                  <c:v>83.028000000000006</c:v>
                </c:pt>
                <c:pt idx="7">
                  <c:v>76.179000000000002</c:v>
                </c:pt>
                <c:pt idx="8">
                  <c:v>76.120999999999995</c:v>
                </c:pt>
                <c:pt idx="9">
                  <c:v>75.744</c:v>
                </c:pt>
                <c:pt idx="10">
                  <c:v>69.103999999999999</c:v>
                </c:pt>
                <c:pt idx="11">
                  <c:v>64.168000000000006</c:v>
                </c:pt>
                <c:pt idx="12">
                  <c:v>64.102999999999994</c:v>
                </c:pt>
                <c:pt idx="13">
                  <c:v>63.540999999999997</c:v>
                </c:pt>
                <c:pt idx="14">
                  <c:v>58.17</c:v>
                </c:pt>
                <c:pt idx="15">
                  <c:v>52.767000000000003</c:v>
                </c:pt>
                <c:pt idx="16">
                  <c:v>52.695</c:v>
                </c:pt>
                <c:pt idx="17">
                  <c:v>52.453000000000003</c:v>
                </c:pt>
                <c:pt idx="18">
                  <c:v>47.912999999999997</c:v>
                </c:pt>
                <c:pt idx="19">
                  <c:v>45.302999999999997</c:v>
                </c:pt>
                <c:pt idx="20">
                  <c:v>45.212000000000003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DF9-4E0F-B563-4BFF217D7F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93604576"/>
        <c:axId val="693604968"/>
      </c:scatterChart>
      <c:valAx>
        <c:axId val="693604576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600">
                    <a:solidFill>
                      <a:schemeClr val="bg2"/>
                    </a:solidFill>
                  </a:defRPr>
                </a:pPr>
                <a:r>
                  <a:rPr lang="en-US" sz="1600" dirty="0" smtClean="0">
                    <a:solidFill>
                      <a:schemeClr val="bg2"/>
                    </a:solidFill>
                  </a:rPr>
                  <a:t>Years</a:t>
                </a:r>
                <a:endParaRPr lang="en-US" sz="16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51500495221116227"/>
              <c:y val="0.9545281318621058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400" b="1">
                <a:solidFill>
                  <a:schemeClr val="bg2"/>
                </a:solidFill>
              </a:defRPr>
            </a:pPr>
            <a:endParaRPr lang="en-US"/>
          </a:p>
        </c:txPr>
        <c:crossAx val="693604968"/>
        <c:crosses val="autoZero"/>
        <c:crossBetween val="midCat"/>
        <c:majorUnit val="1"/>
      </c:valAx>
      <c:valAx>
        <c:axId val="693604968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>
                    <a:solidFill>
                      <a:schemeClr val="bg2"/>
                    </a:solidFill>
                  </a:defRPr>
                </a:pPr>
                <a:r>
                  <a:rPr lang="en-US" sz="1600" b="1" i="0" baseline="0" dirty="0" smtClean="0">
                    <a:solidFill>
                      <a:schemeClr val="bg2"/>
                    </a:solidFill>
                  </a:rPr>
                  <a:t>Freedom from BOS /CLAD (%) </a:t>
                </a:r>
                <a:endParaRPr lang="en-US" sz="1600" b="1" i="0" baseline="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2.9580052493438317E-2"/>
              <c:y val="0.2337275017046243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400" b="1">
                <a:solidFill>
                  <a:schemeClr val="bg2"/>
                </a:solidFill>
              </a:defRPr>
            </a:pPr>
            <a:endParaRPr lang="en-US"/>
          </a:p>
        </c:txPr>
        <c:crossAx val="693604576"/>
        <c:crosses val="autoZero"/>
        <c:crossBetween val="midCat"/>
        <c:majorUnit val="25"/>
      </c:valAx>
      <c:spPr>
        <a:noFill/>
        <a:ln>
          <a:solidFill>
            <a:schemeClr val="bg2"/>
          </a:solidFill>
        </a:ln>
      </c:spPr>
    </c:plotArea>
    <c:legend>
      <c:legendPos val="t"/>
      <c:legendEntry>
        <c:idx val="0"/>
        <c:txPr>
          <a:bodyPr/>
          <a:lstStyle/>
          <a:p>
            <a:pPr>
              <a:defRPr sz="1800" b="1">
                <a:solidFill>
                  <a:schemeClr val="bg2"/>
                </a:solidFill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800" b="1">
                <a:solidFill>
                  <a:schemeClr val="bg2"/>
                </a:solidFill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800" b="1">
                <a:solidFill>
                  <a:schemeClr val="bg2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.1721530793553025"/>
          <c:y val="2.5119623195668909E-2"/>
          <c:w val="0.7439361142781461"/>
          <c:h val="8.5262766035556131E-2"/>
        </c:manualLayout>
      </c:layout>
      <c:overlay val="1"/>
      <c:spPr>
        <a:solidFill>
          <a:schemeClr val="tx1"/>
        </a:solidFill>
        <a:ln>
          <a:solidFill>
            <a:schemeClr val="bg2"/>
          </a:solidFill>
        </a:ln>
      </c:spPr>
      <c:txPr>
        <a:bodyPr/>
        <a:lstStyle/>
        <a:p>
          <a:pPr>
            <a:defRPr sz="1800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82149657763367"/>
          <c:y val="0.13718180830073975"/>
          <c:w val="0.84129451649426179"/>
          <c:h val="0.71582610182322715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18-39 Years</c:v>
                </c:pt>
              </c:strCache>
            </c:strRef>
          </c:tx>
          <c:spPr>
            <a:ln w="381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</c:v>
                </c:pt>
                <c:pt idx="1">
                  <c:v>8.3330000000000001E-2</c:v>
                </c:pt>
                <c:pt idx="2">
                  <c:v>0.16667000000000001</c:v>
                </c:pt>
                <c:pt idx="3">
                  <c:v>0.25</c:v>
                </c:pt>
                <c:pt idx="4">
                  <c:v>0.33333000000000002</c:v>
                </c:pt>
                <c:pt idx="5">
                  <c:v>0.41666999999999998</c:v>
                </c:pt>
                <c:pt idx="6">
                  <c:v>0.5</c:v>
                </c:pt>
                <c:pt idx="7">
                  <c:v>0.58333000000000002</c:v>
                </c:pt>
                <c:pt idx="8">
                  <c:v>0.66666999999999998</c:v>
                </c:pt>
                <c:pt idx="9">
                  <c:v>0.75</c:v>
                </c:pt>
                <c:pt idx="10">
                  <c:v>0.83333000000000002</c:v>
                </c:pt>
                <c:pt idx="11">
                  <c:v>0.91666999999999998</c:v>
                </c:pt>
                <c:pt idx="12">
                  <c:v>1</c:v>
                </c:pt>
                <c:pt idx="13">
                  <c:v>1.0833299999999999</c:v>
                </c:pt>
                <c:pt idx="14">
                  <c:v>1.1666700000000001</c:v>
                </c:pt>
                <c:pt idx="15">
                  <c:v>1.25</c:v>
                </c:pt>
                <c:pt idx="16">
                  <c:v>1.3333299999999999</c:v>
                </c:pt>
                <c:pt idx="17">
                  <c:v>1.4166700000000001</c:v>
                </c:pt>
                <c:pt idx="18">
                  <c:v>1.5</c:v>
                </c:pt>
                <c:pt idx="19">
                  <c:v>1.5833299999999999</c:v>
                </c:pt>
                <c:pt idx="20">
                  <c:v>1.6666700000000001</c:v>
                </c:pt>
                <c:pt idx="21">
                  <c:v>1.75</c:v>
                </c:pt>
                <c:pt idx="22">
                  <c:v>1.8333299999999999</c:v>
                </c:pt>
                <c:pt idx="23">
                  <c:v>1.9166700000000001</c:v>
                </c:pt>
                <c:pt idx="24">
                  <c:v>2</c:v>
                </c:pt>
                <c:pt idx="25">
                  <c:v>2.0833300000000001</c:v>
                </c:pt>
                <c:pt idx="26">
                  <c:v>2.1666699999999999</c:v>
                </c:pt>
                <c:pt idx="27">
                  <c:v>2.25</c:v>
                </c:pt>
                <c:pt idx="28">
                  <c:v>2.3333300000000001</c:v>
                </c:pt>
                <c:pt idx="29">
                  <c:v>2.4166699999999999</c:v>
                </c:pt>
                <c:pt idx="30">
                  <c:v>2.5</c:v>
                </c:pt>
                <c:pt idx="31">
                  <c:v>2.5833300000000001</c:v>
                </c:pt>
                <c:pt idx="32">
                  <c:v>2.6666699999999999</c:v>
                </c:pt>
                <c:pt idx="33">
                  <c:v>2.75</c:v>
                </c:pt>
                <c:pt idx="34">
                  <c:v>2.8333300000000001</c:v>
                </c:pt>
                <c:pt idx="35">
                  <c:v>2.9166699999999999</c:v>
                </c:pt>
                <c:pt idx="36">
                  <c:v>3</c:v>
                </c:pt>
                <c:pt idx="37">
                  <c:v>3.0833300000000001</c:v>
                </c:pt>
                <c:pt idx="38">
                  <c:v>3.1666699999999999</c:v>
                </c:pt>
                <c:pt idx="39">
                  <c:v>3.25</c:v>
                </c:pt>
                <c:pt idx="40">
                  <c:v>3.3333300000000001</c:v>
                </c:pt>
                <c:pt idx="41">
                  <c:v>3.4166699999999999</c:v>
                </c:pt>
                <c:pt idx="42">
                  <c:v>3.5</c:v>
                </c:pt>
                <c:pt idx="43">
                  <c:v>3.5833300000000001</c:v>
                </c:pt>
                <c:pt idx="44">
                  <c:v>3.6666699999999999</c:v>
                </c:pt>
                <c:pt idx="45">
                  <c:v>3.75</c:v>
                </c:pt>
                <c:pt idx="46">
                  <c:v>3.8333300000000001</c:v>
                </c:pt>
                <c:pt idx="47">
                  <c:v>3.9166699999999999</c:v>
                </c:pt>
                <c:pt idx="48">
                  <c:v>4</c:v>
                </c:pt>
                <c:pt idx="49">
                  <c:v>4.0833300000000001</c:v>
                </c:pt>
                <c:pt idx="50">
                  <c:v>4.1666699999999999</c:v>
                </c:pt>
                <c:pt idx="51">
                  <c:v>4.25</c:v>
                </c:pt>
                <c:pt idx="52">
                  <c:v>4.3333300000000001</c:v>
                </c:pt>
                <c:pt idx="53">
                  <c:v>4.4166699999999999</c:v>
                </c:pt>
                <c:pt idx="54">
                  <c:v>4.5</c:v>
                </c:pt>
                <c:pt idx="55">
                  <c:v>4.5833300000000001</c:v>
                </c:pt>
                <c:pt idx="56">
                  <c:v>4.6666699999999999</c:v>
                </c:pt>
                <c:pt idx="57">
                  <c:v>4.75</c:v>
                </c:pt>
                <c:pt idx="58">
                  <c:v>4.8333300000000001</c:v>
                </c:pt>
                <c:pt idx="59">
                  <c:v>4.9166699999999999</c:v>
                </c:pt>
                <c:pt idx="60">
                  <c:v>5</c:v>
                </c:pt>
              </c:numCache>
            </c:numRef>
          </c:xVal>
          <c:yVal>
            <c:numRef>
              <c:f>Sheet1!$B$2:$B$62</c:f>
              <c:numCache>
                <c:formatCode>General</c:formatCode>
                <c:ptCount val="6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98.305000000000007</c:v>
                </c:pt>
                <c:pt idx="5">
                  <c:v>96.61</c:v>
                </c:pt>
                <c:pt idx="6">
                  <c:v>91.525000000000006</c:v>
                </c:pt>
                <c:pt idx="7">
                  <c:v>86.441000000000003</c:v>
                </c:pt>
                <c:pt idx="8">
                  <c:v>86.441000000000003</c:v>
                </c:pt>
                <c:pt idx="9">
                  <c:v>86.441000000000003</c:v>
                </c:pt>
                <c:pt idx="10">
                  <c:v>86.441000000000003</c:v>
                </c:pt>
                <c:pt idx="11">
                  <c:v>84.745999999999995</c:v>
                </c:pt>
                <c:pt idx="12">
                  <c:v>84.745999999999995</c:v>
                </c:pt>
                <c:pt idx="13">
                  <c:v>84.745999999999995</c:v>
                </c:pt>
                <c:pt idx="14">
                  <c:v>84.745999999999995</c:v>
                </c:pt>
                <c:pt idx="15">
                  <c:v>84.745999999999995</c:v>
                </c:pt>
                <c:pt idx="16">
                  <c:v>84.745999999999995</c:v>
                </c:pt>
                <c:pt idx="17">
                  <c:v>84.745999999999995</c:v>
                </c:pt>
                <c:pt idx="18">
                  <c:v>79.135000000000005</c:v>
                </c:pt>
                <c:pt idx="19">
                  <c:v>77.204999999999998</c:v>
                </c:pt>
                <c:pt idx="20">
                  <c:v>75.275000000000006</c:v>
                </c:pt>
                <c:pt idx="21">
                  <c:v>75.275000000000006</c:v>
                </c:pt>
                <c:pt idx="22">
                  <c:v>75.275000000000006</c:v>
                </c:pt>
                <c:pt idx="23">
                  <c:v>75.275000000000006</c:v>
                </c:pt>
                <c:pt idx="24">
                  <c:v>75.275000000000006</c:v>
                </c:pt>
                <c:pt idx="25">
                  <c:v>72.994</c:v>
                </c:pt>
                <c:pt idx="26">
                  <c:v>72.994</c:v>
                </c:pt>
                <c:pt idx="27">
                  <c:v>72.994</c:v>
                </c:pt>
                <c:pt idx="28">
                  <c:v>72.994</c:v>
                </c:pt>
                <c:pt idx="29">
                  <c:v>67.959999999999994</c:v>
                </c:pt>
                <c:pt idx="30">
                  <c:v>65.442999999999998</c:v>
                </c:pt>
                <c:pt idx="31">
                  <c:v>60.408999999999999</c:v>
                </c:pt>
                <c:pt idx="32">
                  <c:v>57.892000000000003</c:v>
                </c:pt>
                <c:pt idx="33">
                  <c:v>57.892000000000003</c:v>
                </c:pt>
                <c:pt idx="34">
                  <c:v>57.892000000000003</c:v>
                </c:pt>
                <c:pt idx="35">
                  <c:v>57.892000000000003</c:v>
                </c:pt>
                <c:pt idx="36">
                  <c:v>57.892000000000003</c:v>
                </c:pt>
                <c:pt idx="37">
                  <c:v>57.892000000000003</c:v>
                </c:pt>
                <c:pt idx="38">
                  <c:v>57.892000000000003</c:v>
                </c:pt>
                <c:pt idx="39">
                  <c:v>57.892000000000003</c:v>
                </c:pt>
                <c:pt idx="40">
                  <c:v>57.892000000000003</c:v>
                </c:pt>
                <c:pt idx="41">
                  <c:v>57.892000000000003</c:v>
                </c:pt>
                <c:pt idx="42">
                  <c:v>57.892000000000003</c:v>
                </c:pt>
                <c:pt idx="43">
                  <c:v>49.621000000000002</c:v>
                </c:pt>
                <c:pt idx="44">
                  <c:v>46.865000000000002</c:v>
                </c:pt>
                <c:pt idx="45">
                  <c:v>46.865000000000002</c:v>
                </c:pt>
                <c:pt idx="46">
                  <c:v>46.865000000000002</c:v>
                </c:pt>
                <c:pt idx="47">
                  <c:v>46.865000000000002</c:v>
                </c:pt>
                <c:pt idx="48">
                  <c:v>46.865000000000002</c:v>
                </c:pt>
                <c:pt idx="49">
                  <c:v>46.865000000000002</c:v>
                </c:pt>
                <c:pt idx="50">
                  <c:v>46.865000000000002</c:v>
                </c:pt>
                <c:pt idx="51">
                  <c:v>46.865000000000002</c:v>
                </c:pt>
                <c:pt idx="52">
                  <c:v>46.865000000000002</c:v>
                </c:pt>
                <c:pt idx="53">
                  <c:v>46.865000000000002</c:v>
                </c:pt>
                <c:pt idx="54">
                  <c:v>46.865000000000002</c:v>
                </c:pt>
                <c:pt idx="55">
                  <c:v>46.865000000000002</c:v>
                </c:pt>
                <c:pt idx="56">
                  <c:v>46.865000000000002</c:v>
                </c:pt>
                <c:pt idx="57">
                  <c:v>46.865000000000002</c:v>
                </c:pt>
                <c:pt idx="58">
                  <c:v>46.865000000000002</c:v>
                </c:pt>
                <c:pt idx="59">
                  <c:v>46.865000000000002</c:v>
                </c:pt>
                <c:pt idx="60">
                  <c:v>46.865000000000002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4CB-4863-80E2-95C97711BCF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40-59 Years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</c:v>
                </c:pt>
                <c:pt idx="1">
                  <c:v>8.3330000000000001E-2</c:v>
                </c:pt>
                <c:pt idx="2">
                  <c:v>0.16667000000000001</c:v>
                </c:pt>
                <c:pt idx="3">
                  <c:v>0.25</c:v>
                </c:pt>
                <c:pt idx="4">
                  <c:v>0.33333000000000002</c:v>
                </c:pt>
                <c:pt idx="5">
                  <c:v>0.41666999999999998</c:v>
                </c:pt>
                <c:pt idx="6">
                  <c:v>0.5</c:v>
                </c:pt>
                <c:pt idx="7">
                  <c:v>0.58333000000000002</c:v>
                </c:pt>
                <c:pt idx="8">
                  <c:v>0.66666999999999998</c:v>
                </c:pt>
                <c:pt idx="9">
                  <c:v>0.75</c:v>
                </c:pt>
                <c:pt idx="10">
                  <c:v>0.83333000000000002</c:v>
                </c:pt>
                <c:pt idx="11">
                  <c:v>0.91666999999999998</c:v>
                </c:pt>
                <c:pt idx="12">
                  <c:v>1</c:v>
                </c:pt>
                <c:pt idx="13">
                  <c:v>1.0833299999999999</c:v>
                </c:pt>
                <c:pt idx="14">
                  <c:v>1.1666700000000001</c:v>
                </c:pt>
                <c:pt idx="15">
                  <c:v>1.25</c:v>
                </c:pt>
                <c:pt idx="16">
                  <c:v>1.3333299999999999</c:v>
                </c:pt>
                <c:pt idx="17">
                  <c:v>1.4166700000000001</c:v>
                </c:pt>
                <c:pt idx="18">
                  <c:v>1.5</c:v>
                </c:pt>
                <c:pt idx="19">
                  <c:v>1.5833299999999999</c:v>
                </c:pt>
                <c:pt idx="20">
                  <c:v>1.6666700000000001</c:v>
                </c:pt>
                <c:pt idx="21">
                  <c:v>1.75</c:v>
                </c:pt>
                <c:pt idx="22">
                  <c:v>1.8333299999999999</c:v>
                </c:pt>
                <c:pt idx="23">
                  <c:v>1.9166700000000001</c:v>
                </c:pt>
                <c:pt idx="24">
                  <c:v>2</c:v>
                </c:pt>
                <c:pt idx="25">
                  <c:v>2.0833300000000001</c:v>
                </c:pt>
                <c:pt idx="26">
                  <c:v>2.1666699999999999</c:v>
                </c:pt>
                <c:pt idx="27">
                  <c:v>2.25</c:v>
                </c:pt>
                <c:pt idx="28">
                  <c:v>2.3333300000000001</c:v>
                </c:pt>
                <c:pt idx="29">
                  <c:v>2.4166699999999999</c:v>
                </c:pt>
                <c:pt idx="30">
                  <c:v>2.5</c:v>
                </c:pt>
                <c:pt idx="31">
                  <c:v>2.5833300000000001</c:v>
                </c:pt>
                <c:pt idx="32">
                  <c:v>2.6666699999999999</c:v>
                </c:pt>
                <c:pt idx="33">
                  <c:v>2.75</c:v>
                </c:pt>
                <c:pt idx="34">
                  <c:v>2.8333300000000001</c:v>
                </c:pt>
                <c:pt idx="35">
                  <c:v>2.9166699999999999</c:v>
                </c:pt>
                <c:pt idx="36">
                  <c:v>3</c:v>
                </c:pt>
                <c:pt idx="37">
                  <c:v>3.0833300000000001</c:v>
                </c:pt>
                <c:pt idx="38">
                  <c:v>3.1666699999999999</c:v>
                </c:pt>
                <c:pt idx="39">
                  <c:v>3.25</c:v>
                </c:pt>
                <c:pt idx="40">
                  <c:v>3.3333300000000001</c:v>
                </c:pt>
                <c:pt idx="41">
                  <c:v>3.4166699999999999</c:v>
                </c:pt>
                <c:pt idx="42">
                  <c:v>3.5</c:v>
                </c:pt>
                <c:pt idx="43">
                  <c:v>3.5833300000000001</c:v>
                </c:pt>
                <c:pt idx="44">
                  <c:v>3.6666699999999999</c:v>
                </c:pt>
                <c:pt idx="45">
                  <c:v>3.75</c:v>
                </c:pt>
                <c:pt idx="46">
                  <c:v>3.8333300000000001</c:v>
                </c:pt>
                <c:pt idx="47">
                  <c:v>3.9166699999999999</c:v>
                </c:pt>
                <c:pt idx="48">
                  <c:v>4</c:v>
                </c:pt>
                <c:pt idx="49">
                  <c:v>4.0833300000000001</c:v>
                </c:pt>
                <c:pt idx="50">
                  <c:v>4.1666699999999999</c:v>
                </c:pt>
                <c:pt idx="51">
                  <c:v>4.25</c:v>
                </c:pt>
                <c:pt idx="52">
                  <c:v>4.3333300000000001</c:v>
                </c:pt>
                <c:pt idx="53">
                  <c:v>4.4166699999999999</c:v>
                </c:pt>
                <c:pt idx="54">
                  <c:v>4.5</c:v>
                </c:pt>
                <c:pt idx="55">
                  <c:v>4.5833300000000001</c:v>
                </c:pt>
                <c:pt idx="56">
                  <c:v>4.6666699999999999</c:v>
                </c:pt>
                <c:pt idx="57">
                  <c:v>4.75</c:v>
                </c:pt>
                <c:pt idx="58">
                  <c:v>4.8333300000000001</c:v>
                </c:pt>
                <c:pt idx="59">
                  <c:v>4.9166699999999999</c:v>
                </c:pt>
                <c:pt idx="60">
                  <c:v>5</c:v>
                </c:pt>
              </c:numCache>
            </c:numRef>
          </c:xVal>
          <c:yVal>
            <c:numRef>
              <c:f>Sheet1!$C$2:$C$62</c:f>
              <c:numCache>
                <c:formatCode>General</c:formatCode>
                <c:ptCount val="61"/>
                <c:pt idx="0">
                  <c:v>100</c:v>
                </c:pt>
                <c:pt idx="1">
                  <c:v>100</c:v>
                </c:pt>
                <c:pt idx="2">
                  <c:v>99.966999999999999</c:v>
                </c:pt>
                <c:pt idx="3">
                  <c:v>99.671999999999997</c:v>
                </c:pt>
                <c:pt idx="4">
                  <c:v>99.376000000000005</c:v>
                </c:pt>
                <c:pt idx="5">
                  <c:v>98.978999999999999</c:v>
                </c:pt>
                <c:pt idx="6">
                  <c:v>95.62</c:v>
                </c:pt>
                <c:pt idx="7">
                  <c:v>91.483000000000004</c:v>
                </c:pt>
                <c:pt idx="8">
                  <c:v>90.777000000000001</c:v>
                </c:pt>
                <c:pt idx="9">
                  <c:v>90.539000000000001</c:v>
                </c:pt>
                <c:pt idx="10">
                  <c:v>90.539000000000001</c:v>
                </c:pt>
                <c:pt idx="11">
                  <c:v>90.504999999999995</c:v>
                </c:pt>
                <c:pt idx="12">
                  <c:v>90.4</c:v>
                </c:pt>
                <c:pt idx="13">
                  <c:v>90.29</c:v>
                </c:pt>
                <c:pt idx="14">
                  <c:v>90.215000000000003</c:v>
                </c:pt>
                <c:pt idx="15">
                  <c:v>90.063000000000002</c:v>
                </c:pt>
                <c:pt idx="16">
                  <c:v>89.227000000000004</c:v>
                </c:pt>
                <c:pt idx="17">
                  <c:v>87.584000000000003</c:v>
                </c:pt>
                <c:pt idx="18">
                  <c:v>83.442999999999998</c:v>
                </c:pt>
                <c:pt idx="19">
                  <c:v>78.558000000000007</c:v>
                </c:pt>
                <c:pt idx="20">
                  <c:v>77.628</c:v>
                </c:pt>
                <c:pt idx="21">
                  <c:v>77.16</c:v>
                </c:pt>
                <c:pt idx="22">
                  <c:v>76.963999999999999</c:v>
                </c:pt>
                <c:pt idx="23">
                  <c:v>76.805000000000007</c:v>
                </c:pt>
                <c:pt idx="24">
                  <c:v>76.683999999999997</c:v>
                </c:pt>
                <c:pt idx="25">
                  <c:v>76.516999999999996</c:v>
                </c:pt>
                <c:pt idx="26">
                  <c:v>76.305000000000007</c:v>
                </c:pt>
                <c:pt idx="27">
                  <c:v>76.048000000000002</c:v>
                </c:pt>
                <c:pt idx="28">
                  <c:v>75.489000000000004</c:v>
                </c:pt>
                <c:pt idx="29">
                  <c:v>74.066999999999993</c:v>
                </c:pt>
                <c:pt idx="30">
                  <c:v>70.869</c:v>
                </c:pt>
                <c:pt idx="31">
                  <c:v>67.8</c:v>
                </c:pt>
                <c:pt idx="32">
                  <c:v>66.844999999999999</c:v>
                </c:pt>
                <c:pt idx="33">
                  <c:v>66.453000000000003</c:v>
                </c:pt>
                <c:pt idx="34">
                  <c:v>66.364999999999995</c:v>
                </c:pt>
                <c:pt idx="35">
                  <c:v>66.319999999999993</c:v>
                </c:pt>
                <c:pt idx="36">
                  <c:v>66.319999999999993</c:v>
                </c:pt>
                <c:pt idx="37">
                  <c:v>66.228999999999999</c:v>
                </c:pt>
                <c:pt idx="38">
                  <c:v>66.180999999999997</c:v>
                </c:pt>
                <c:pt idx="39">
                  <c:v>65.754000000000005</c:v>
                </c:pt>
                <c:pt idx="40">
                  <c:v>64.801000000000002</c:v>
                </c:pt>
                <c:pt idx="41">
                  <c:v>63.177</c:v>
                </c:pt>
                <c:pt idx="42">
                  <c:v>60.781999999999996</c:v>
                </c:pt>
                <c:pt idx="43">
                  <c:v>58.094000000000001</c:v>
                </c:pt>
                <c:pt idx="44">
                  <c:v>57.512999999999998</c:v>
                </c:pt>
                <c:pt idx="45">
                  <c:v>57.368000000000002</c:v>
                </c:pt>
                <c:pt idx="46">
                  <c:v>57.22</c:v>
                </c:pt>
                <c:pt idx="47">
                  <c:v>57.22</c:v>
                </c:pt>
                <c:pt idx="48">
                  <c:v>57.22</c:v>
                </c:pt>
                <c:pt idx="49">
                  <c:v>57.168999999999997</c:v>
                </c:pt>
                <c:pt idx="50">
                  <c:v>57.116</c:v>
                </c:pt>
                <c:pt idx="51">
                  <c:v>56.906999999999996</c:v>
                </c:pt>
                <c:pt idx="52">
                  <c:v>56.170999999999999</c:v>
                </c:pt>
                <c:pt idx="53">
                  <c:v>54.482999999999997</c:v>
                </c:pt>
                <c:pt idx="54">
                  <c:v>52.152999999999999</c:v>
                </c:pt>
                <c:pt idx="55">
                  <c:v>49.920999999999999</c:v>
                </c:pt>
                <c:pt idx="56">
                  <c:v>49.277000000000001</c:v>
                </c:pt>
                <c:pt idx="57">
                  <c:v>49.168999999999997</c:v>
                </c:pt>
                <c:pt idx="58">
                  <c:v>49.168999999999997</c:v>
                </c:pt>
                <c:pt idx="59">
                  <c:v>49.168999999999997</c:v>
                </c:pt>
                <c:pt idx="60">
                  <c:v>49.168999999999997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4CB-4863-80E2-95C97711BCF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≥60 Years</c:v>
                </c:pt>
              </c:strCache>
            </c:strRef>
          </c:tx>
          <c:spPr>
            <a:ln w="38100">
              <a:solidFill>
                <a:srgbClr val="B97E33"/>
              </a:solidFill>
            </a:ln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</c:v>
                </c:pt>
                <c:pt idx="1">
                  <c:v>8.3330000000000001E-2</c:v>
                </c:pt>
                <c:pt idx="2">
                  <c:v>0.16667000000000001</c:v>
                </c:pt>
                <c:pt idx="3">
                  <c:v>0.25</c:v>
                </c:pt>
                <c:pt idx="4">
                  <c:v>0.33333000000000002</c:v>
                </c:pt>
                <c:pt idx="5">
                  <c:v>0.41666999999999998</c:v>
                </c:pt>
                <c:pt idx="6">
                  <c:v>0.5</c:v>
                </c:pt>
                <c:pt idx="7">
                  <c:v>0.58333000000000002</c:v>
                </c:pt>
                <c:pt idx="8">
                  <c:v>0.66666999999999998</c:v>
                </c:pt>
                <c:pt idx="9">
                  <c:v>0.75</c:v>
                </c:pt>
                <c:pt idx="10">
                  <c:v>0.83333000000000002</c:v>
                </c:pt>
                <c:pt idx="11">
                  <c:v>0.91666999999999998</c:v>
                </c:pt>
                <c:pt idx="12">
                  <c:v>1</c:v>
                </c:pt>
                <c:pt idx="13">
                  <c:v>1.0833299999999999</c:v>
                </c:pt>
                <c:pt idx="14">
                  <c:v>1.1666700000000001</c:v>
                </c:pt>
                <c:pt idx="15">
                  <c:v>1.25</c:v>
                </c:pt>
                <c:pt idx="16">
                  <c:v>1.3333299999999999</c:v>
                </c:pt>
                <c:pt idx="17">
                  <c:v>1.4166700000000001</c:v>
                </c:pt>
                <c:pt idx="18">
                  <c:v>1.5</c:v>
                </c:pt>
                <c:pt idx="19">
                  <c:v>1.5833299999999999</c:v>
                </c:pt>
                <c:pt idx="20">
                  <c:v>1.6666700000000001</c:v>
                </c:pt>
                <c:pt idx="21">
                  <c:v>1.75</c:v>
                </c:pt>
                <c:pt idx="22">
                  <c:v>1.8333299999999999</c:v>
                </c:pt>
                <c:pt idx="23">
                  <c:v>1.9166700000000001</c:v>
                </c:pt>
                <c:pt idx="24">
                  <c:v>2</c:v>
                </c:pt>
                <c:pt idx="25">
                  <c:v>2.0833300000000001</c:v>
                </c:pt>
                <c:pt idx="26">
                  <c:v>2.1666699999999999</c:v>
                </c:pt>
                <c:pt idx="27">
                  <c:v>2.25</c:v>
                </c:pt>
                <c:pt idx="28">
                  <c:v>2.3333300000000001</c:v>
                </c:pt>
                <c:pt idx="29">
                  <c:v>2.4166699999999999</c:v>
                </c:pt>
                <c:pt idx="30">
                  <c:v>2.5</c:v>
                </c:pt>
                <c:pt idx="31">
                  <c:v>2.5833300000000001</c:v>
                </c:pt>
                <c:pt idx="32">
                  <c:v>2.6666699999999999</c:v>
                </c:pt>
                <c:pt idx="33">
                  <c:v>2.75</c:v>
                </c:pt>
                <c:pt idx="34">
                  <c:v>2.8333300000000001</c:v>
                </c:pt>
                <c:pt idx="35">
                  <c:v>2.9166699999999999</c:v>
                </c:pt>
                <c:pt idx="36">
                  <c:v>3</c:v>
                </c:pt>
                <c:pt idx="37">
                  <c:v>3.0833300000000001</c:v>
                </c:pt>
                <c:pt idx="38">
                  <c:v>3.1666699999999999</c:v>
                </c:pt>
                <c:pt idx="39">
                  <c:v>3.25</c:v>
                </c:pt>
                <c:pt idx="40">
                  <c:v>3.3333300000000001</c:v>
                </c:pt>
                <c:pt idx="41">
                  <c:v>3.4166699999999999</c:v>
                </c:pt>
                <c:pt idx="42">
                  <c:v>3.5</c:v>
                </c:pt>
                <c:pt idx="43">
                  <c:v>3.5833300000000001</c:v>
                </c:pt>
                <c:pt idx="44">
                  <c:v>3.6666699999999999</c:v>
                </c:pt>
                <c:pt idx="45">
                  <c:v>3.75</c:v>
                </c:pt>
                <c:pt idx="46">
                  <c:v>3.8333300000000001</c:v>
                </c:pt>
                <c:pt idx="47">
                  <c:v>3.9166699999999999</c:v>
                </c:pt>
                <c:pt idx="48">
                  <c:v>4</c:v>
                </c:pt>
                <c:pt idx="49">
                  <c:v>4.0833300000000001</c:v>
                </c:pt>
                <c:pt idx="50">
                  <c:v>4.1666699999999999</c:v>
                </c:pt>
                <c:pt idx="51">
                  <c:v>4.25</c:v>
                </c:pt>
                <c:pt idx="52">
                  <c:v>4.3333300000000001</c:v>
                </c:pt>
                <c:pt idx="53">
                  <c:v>4.4166699999999999</c:v>
                </c:pt>
                <c:pt idx="54">
                  <c:v>4.5</c:v>
                </c:pt>
                <c:pt idx="55">
                  <c:v>4.5833300000000001</c:v>
                </c:pt>
                <c:pt idx="56">
                  <c:v>4.6666699999999999</c:v>
                </c:pt>
                <c:pt idx="57">
                  <c:v>4.75</c:v>
                </c:pt>
                <c:pt idx="58">
                  <c:v>4.8333300000000001</c:v>
                </c:pt>
                <c:pt idx="59">
                  <c:v>4.9166699999999999</c:v>
                </c:pt>
                <c:pt idx="60">
                  <c:v>5</c:v>
                </c:pt>
              </c:numCache>
            </c:numRef>
          </c:xVal>
          <c:yVal>
            <c:numRef>
              <c:f>Sheet1!$D$2:$D$62</c:f>
              <c:numCache>
                <c:formatCode>General</c:formatCode>
                <c:ptCount val="61"/>
                <c:pt idx="0">
                  <c:v>100</c:v>
                </c:pt>
                <c:pt idx="1">
                  <c:v>99.965000000000003</c:v>
                </c:pt>
                <c:pt idx="2">
                  <c:v>99.965000000000003</c:v>
                </c:pt>
                <c:pt idx="3">
                  <c:v>99.894000000000005</c:v>
                </c:pt>
                <c:pt idx="4">
                  <c:v>99.682000000000002</c:v>
                </c:pt>
                <c:pt idx="5">
                  <c:v>99.004999999999995</c:v>
                </c:pt>
                <c:pt idx="6">
                  <c:v>95.555000000000007</c:v>
                </c:pt>
                <c:pt idx="7">
                  <c:v>91.119</c:v>
                </c:pt>
                <c:pt idx="8">
                  <c:v>90.718000000000004</c:v>
                </c:pt>
                <c:pt idx="9">
                  <c:v>90.498999999999995</c:v>
                </c:pt>
                <c:pt idx="10">
                  <c:v>90.498999999999995</c:v>
                </c:pt>
                <c:pt idx="11">
                  <c:v>90.498999999999995</c:v>
                </c:pt>
                <c:pt idx="12">
                  <c:v>90.498999999999995</c:v>
                </c:pt>
                <c:pt idx="13">
                  <c:v>90.376999999999995</c:v>
                </c:pt>
                <c:pt idx="14">
                  <c:v>90.335999999999999</c:v>
                </c:pt>
                <c:pt idx="15">
                  <c:v>90.168000000000006</c:v>
                </c:pt>
                <c:pt idx="16">
                  <c:v>89.620999999999995</c:v>
                </c:pt>
                <c:pt idx="17">
                  <c:v>88.521000000000001</c:v>
                </c:pt>
                <c:pt idx="18">
                  <c:v>83.475999999999999</c:v>
                </c:pt>
                <c:pt idx="19">
                  <c:v>79.388999999999996</c:v>
                </c:pt>
                <c:pt idx="20">
                  <c:v>78.314999999999998</c:v>
                </c:pt>
                <c:pt idx="21">
                  <c:v>78.141999999999996</c:v>
                </c:pt>
                <c:pt idx="22">
                  <c:v>78.054000000000002</c:v>
                </c:pt>
                <c:pt idx="23">
                  <c:v>77.965999999999994</c:v>
                </c:pt>
                <c:pt idx="24">
                  <c:v>77.875</c:v>
                </c:pt>
                <c:pt idx="25">
                  <c:v>77.828999999999994</c:v>
                </c:pt>
                <c:pt idx="26">
                  <c:v>77.733999999999995</c:v>
                </c:pt>
                <c:pt idx="27">
                  <c:v>77.59</c:v>
                </c:pt>
                <c:pt idx="28">
                  <c:v>76.866</c:v>
                </c:pt>
                <c:pt idx="29">
                  <c:v>74.879000000000005</c:v>
                </c:pt>
                <c:pt idx="30">
                  <c:v>70.849000000000004</c:v>
                </c:pt>
                <c:pt idx="31">
                  <c:v>67.584999999999994</c:v>
                </c:pt>
                <c:pt idx="32">
                  <c:v>66.997</c:v>
                </c:pt>
                <c:pt idx="33">
                  <c:v>66.8</c:v>
                </c:pt>
                <c:pt idx="34">
                  <c:v>66.75</c:v>
                </c:pt>
                <c:pt idx="35">
                  <c:v>66.7</c:v>
                </c:pt>
                <c:pt idx="36">
                  <c:v>66.647999999999996</c:v>
                </c:pt>
                <c:pt idx="37">
                  <c:v>66.594999999999999</c:v>
                </c:pt>
                <c:pt idx="38">
                  <c:v>66.542000000000002</c:v>
                </c:pt>
                <c:pt idx="39">
                  <c:v>66.111000000000004</c:v>
                </c:pt>
                <c:pt idx="40">
                  <c:v>65.516000000000005</c:v>
                </c:pt>
                <c:pt idx="41">
                  <c:v>63.944000000000003</c:v>
                </c:pt>
                <c:pt idx="42">
                  <c:v>60.625999999999998</c:v>
                </c:pt>
                <c:pt idx="43">
                  <c:v>56.75</c:v>
                </c:pt>
                <c:pt idx="44">
                  <c:v>55.872999999999998</c:v>
                </c:pt>
                <c:pt idx="45">
                  <c:v>55.762</c:v>
                </c:pt>
                <c:pt idx="46">
                  <c:v>55.706000000000003</c:v>
                </c:pt>
                <c:pt idx="47">
                  <c:v>55.593000000000004</c:v>
                </c:pt>
                <c:pt idx="48">
                  <c:v>55.42</c:v>
                </c:pt>
                <c:pt idx="49">
                  <c:v>55.3</c:v>
                </c:pt>
                <c:pt idx="50">
                  <c:v>55.055</c:v>
                </c:pt>
                <c:pt idx="51">
                  <c:v>54.683999999999997</c:v>
                </c:pt>
                <c:pt idx="52">
                  <c:v>53.625999999999998</c:v>
                </c:pt>
                <c:pt idx="53">
                  <c:v>51.878</c:v>
                </c:pt>
                <c:pt idx="54">
                  <c:v>49.628</c:v>
                </c:pt>
                <c:pt idx="55">
                  <c:v>47.365000000000002</c:v>
                </c:pt>
                <c:pt idx="56">
                  <c:v>47.048000000000002</c:v>
                </c:pt>
                <c:pt idx="57">
                  <c:v>46.918999999999997</c:v>
                </c:pt>
                <c:pt idx="58">
                  <c:v>46.918999999999997</c:v>
                </c:pt>
                <c:pt idx="59">
                  <c:v>46.918999999999997</c:v>
                </c:pt>
                <c:pt idx="60">
                  <c:v>46.85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31C-4B01-9D69-31612C1EB6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93604576"/>
        <c:axId val="693604968"/>
      </c:scatterChart>
      <c:valAx>
        <c:axId val="693604576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800">
                    <a:solidFill>
                      <a:schemeClr val="bg2"/>
                    </a:solidFill>
                  </a:defRPr>
                </a:pPr>
                <a:r>
                  <a:rPr lang="en-US" sz="1800" dirty="0" smtClean="0">
                    <a:solidFill>
                      <a:schemeClr val="bg2"/>
                    </a:solidFill>
                  </a:rPr>
                  <a:t>Years</a:t>
                </a:r>
                <a:endParaRPr lang="en-US" sz="1800" dirty="0">
                  <a:solidFill>
                    <a:schemeClr val="bg2"/>
                  </a:solidFill>
                </a:endParaRP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93604968"/>
        <c:crosses val="autoZero"/>
        <c:crossBetween val="midCat"/>
        <c:majorUnit val="1"/>
      </c:valAx>
      <c:valAx>
        <c:axId val="693604968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>
                    <a:solidFill>
                      <a:schemeClr val="bg2"/>
                    </a:solidFill>
                  </a:defRPr>
                </a:pPr>
                <a:r>
                  <a:rPr lang="en-US" sz="1600" b="1" i="0" baseline="0" dirty="0" smtClean="0">
                    <a:solidFill>
                      <a:schemeClr val="bg2"/>
                    </a:solidFill>
                  </a:rPr>
                  <a:t>Freedom from BOS/CLAD (%) </a:t>
                </a:r>
                <a:endParaRPr lang="en-US" sz="1600" b="1" i="0" baseline="0" dirty="0">
                  <a:solidFill>
                    <a:schemeClr val="bg2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400" b="1">
                <a:solidFill>
                  <a:schemeClr val="bg2"/>
                </a:solidFill>
              </a:defRPr>
            </a:pPr>
            <a:endParaRPr lang="en-US"/>
          </a:p>
        </c:txPr>
        <c:crossAx val="693604576"/>
        <c:crosses val="autoZero"/>
        <c:crossBetween val="midCat"/>
        <c:majorUnit val="25"/>
      </c:valAx>
      <c:spPr>
        <a:noFill/>
        <a:ln>
          <a:solidFill>
            <a:schemeClr val="bg2"/>
          </a:solidFill>
        </a:ln>
      </c:spPr>
    </c:plotArea>
    <c:legend>
      <c:legendPos val="t"/>
      <c:legendEntry>
        <c:idx val="0"/>
        <c:txPr>
          <a:bodyPr/>
          <a:lstStyle/>
          <a:p>
            <a:pPr>
              <a:defRPr sz="1600" b="1">
                <a:solidFill>
                  <a:schemeClr val="bg2"/>
                </a:solidFill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600" b="1">
                <a:solidFill>
                  <a:schemeClr val="bg2"/>
                </a:solidFill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600" b="1">
                <a:solidFill>
                  <a:schemeClr val="bg2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.20302169885635485"/>
          <c:y val="4.2238022804057626E-2"/>
          <c:w val="0.6718786583962767"/>
          <c:h val="7.5746697098343391E-2"/>
        </c:manualLayout>
      </c:layout>
      <c:overlay val="1"/>
      <c:spPr>
        <a:noFill/>
        <a:ln>
          <a:solidFill>
            <a:schemeClr val="bg2"/>
          </a:solidFill>
        </a:ln>
      </c:spPr>
      <c:txPr>
        <a:bodyPr/>
        <a:lstStyle/>
        <a:p>
          <a:pPr>
            <a:defRPr sz="1600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376266708383305E-2"/>
          <c:y val="0.1410092774132202"/>
          <c:w val="0.90941623834808805"/>
          <c:h val="0.7068814222693433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rgbClr val="009900"/>
            </a:solidFill>
            <a:ln>
              <a:solidFill>
                <a:srgbClr val="000000"/>
              </a:solidFill>
            </a:ln>
            <a:effectLst/>
          </c:spPr>
          <c:invertIfNegative val="0"/>
          <c:cat>
            <c:strRef>
              <c:f>Sheet1!$B$2:$B$13</c:f>
              <c:strCache>
                <c:ptCount val="11"/>
                <c:pt idx="0">
                  <c:v>1992-2000</c:v>
                </c:pt>
                <c:pt idx="1">
                  <c:v>2001-2009</c:v>
                </c:pt>
                <c:pt idx="2">
                  <c:v>2010-2018</c:v>
                </c:pt>
                <c:pt idx="4">
                  <c:v>1992-2000</c:v>
                </c:pt>
                <c:pt idx="5">
                  <c:v>2001-2009</c:v>
                </c:pt>
                <c:pt idx="6">
                  <c:v>2010-2018</c:v>
                </c:pt>
                <c:pt idx="8">
                  <c:v>1992-2000</c:v>
                </c:pt>
                <c:pt idx="9">
                  <c:v>2001-2009</c:v>
                </c:pt>
                <c:pt idx="10">
                  <c:v>2010-2018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417</c:v>
                </c:pt>
                <c:pt idx="1">
                  <c:v>1135</c:v>
                </c:pt>
                <c:pt idx="2">
                  <c:v>1833</c:v>
                </c:pt>
                <c:pt idx="3">
                  <c:v>0</c:v>
                </c:pt>
                <c:pt idx="4">
                  <c:v>1602</c:v>
                </c:pt>
                <c:pt idx="5">
                  <c:v>2101</c:v>
                </c:pt>
                <c:pt idx="6">
                  <c:v>1947</c:v>
                </c:pt>
                <c:pt idx="7">
                  <c:v>0</c:v>
                </c:pt>
                <c:pt idx="8">
                  <c:v>132</c:v>
                </c:pt>
                <c:pt idx="9">
                  <c:v>211</c:v>
                </c:pt>
                <c:pt idx="10">
                  <c:v>380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6B-46EF-B6DC-DFE739E03F30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rgbClr val="000000"/>
              </a:solidFill>
            </a:ln>
            <a:effectLst/>
          </c:spPr>
          <c:invertIfNegative val="0"/>
          <c:cat>
            <c:strRef>
              <c:f>Sheet1!$B$2:$B$13</c:f>
              <c:strCache>
                <c:ptCount val="11"/>
                <c:pt idx="0">
                  <c:v>1992-2000</c:v>
                </c:pt>
                <c:pt idx="1">
                  <c:v>2001-2009</c:v>
                </c:pt>
                <c:pt idx="2">
                  <c:v>2010-2018</c:v>
                </c:pt>
                <c:pt idx="4">
                  <c:v>1992-2000</c:v>
                </c:pt>
                <c:pt idx="5">
                  <c:v>2001-2009</c:v>
                </c:pt>
                <c:pt idx="6">
                  <c:v>2010-2018</c:v>
                </c:pt>
                <c:pt idx="8">
                  <c:v>1992-2000</c:v>
                </c:pt>
                <c:pt idx="9">
                  <c:v>2001-2009</c:v>
                </c:pt>
                <c:pt idx="10">
                  <c:v>2010-2018</c:v>
                </c:pt>
              </c:strCache>
            </c:strRef>
          </c:cat>
          <c:val>
            <c:numRef>
              <c:f>Sheet1!$D$2:$D$12</c:f>
              <c:numCache>
                <c:formatCode>General</c:formatCode>
                <c:ptCount val="11"/>
                <c:pt idx="0">
                  <c:v>541</c:v>
                </c:pt>
                <c:pt idx="1">
                  <c:v>1350</c:v>
                </c:pt>
                <c:pt idx="2">
                  <c:v>2135</c:v>
                </c:pt>
                <c:pt idx="3">
                  <c:v>0</c:v>
                </c:pt>
                <c:pt idx="4">
                  <c:v>1359</c:v>
                </c:pt>
                <c:pt idx="5">
                  <c:v>2035</c:v>
                </c:pt>
                <c:pt idx="6">
                  <c:v>2197</c:v>
                </c:pt>
                <c:pt idx="7">
                  <c:v>0</c:v>
                </c:pt>
                <c:pt idx="8">
                  <c:v>111</c:v>
                </c:pt>
                <c:pt idx="9">
                  <c:v>270</c:v>
                </c:pt>
                <c:pt idx="10">
                  <c:v>425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6B-46EF-B6DC-DFE739E03F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overlap val="100"/>
        <c:axId val="876286671"/>
        <c:axId val="876288335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spPr>
                  <a:solidFill>
                    <a:srgbClr val="00B0F0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Sheet1!$B$2:$B$13</c15:sqref>
                        </c15:formulaRef>
                      </c:ext>
                    </c:extLst>
                    <c:strCache>
                      <c:ptCount val="11"/>
                      <c:pt idx="0">
                        <c:v>1992-2000</c:v>
                      </c:pt>
                      <c:pt idx="1">
                        <c:v>2001-2009</c:v>
                      </c:pt>
                      <c:pt idx="2">
                        <c:v>2010-2018</c:v>
                      </c:pt>
                      <c:pt idx="4">
                        <c:v>1992-2000</c:v>
                      </c:pt>
                      <c:pt idx="5">
                        <c:v>2001-2009</c:v>
                      </c:pt>
                      <c:pt idx="6">
                        <c:v>2010-2018</c:v>
                      </c:pt>
                      <c:pt idx="8">
                        <c:v>1992-2000</c:v>
                      </c:pt>
                      <c:pt idx="9">
                        <c:v>2001-2009</c:v>
                      </c:pt>
                      <c:pt idx="10">
                        <c:v>2010-2018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Sheet1!$E$2:$E$12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0-CD89-468B-86A0-CC4DA40FE07B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Sheet1!$F$1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spPr>
                  <a:solidFill>
                    <a:srgbClr val="0070C0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Sheet1!$B$2:$B$13</c15:sqref>
                        </c15:formulaRef>
                      </c:ext>
                    </c:extLst>
                    <c:strCache>
                      <c:ptCount val="11"/>
                      <c:pt idx="0">
                        <c:v>1992-2000</c:v>
                      </c:pt>
                      <c:pt idx="1">
                        <c:v>2001-2009</c:v>
                      </c:pt>
                      <c:pt idx="2">
                        <c:v>2010-2018</c:v>
                      </c:pt>
                      <c:pt idx="4">
                        <c:v>1992-2000</c:v>
                      </c:pt>
                      <c:pt idx="5">
                        <c:v>2001-2009</c:v>
                      </c:pt>
                      <c:pt idx="6">
                        <c:v>2010-2018</c:v>
                      </c:pt>
                      <c:pt idx="8">
                        <c:v>1992-2000</c:v>
                      </c:pt>
                      <c:pt idx="9">
                        <c:v>2001-2009</c:v>
                      </c:pt>
                      <c:pt idx="10">
                        <c:v>2010-2018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Sheet1!$F$2:$F$12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1-CD89-468B-86A0-CC4DA40FE07B}"/>
                  </c:ext>
                </c:extLst>
              </c15:ser>
            </c15:filteredBarSeries>
          </c:ext>
        </c:extLst>
      </c:barChart>
      <c:catAx>
        <c:axId val="8762866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6288335"/>
        <c:crosses val="autoZero"/>
        <c:auto val="1"/>
        <c:lblAlgn val="ctr"/>
        <c:lblOffset val="100"/>
        <c:noMultiLvlLbl val="0"/>
      </c:catAx>
      <c:valAx>
        <c:axId val="8762883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000000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% of transplants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out"/>
        <c:minorTickMark val="none"/>
        <c:tickLblPos val="nextTo"/>
        <c:spPr>
          <a:noFill/>
          <a:ln>
            <a:solidFill>
              <a:srgbClr val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6286671"/>
        <c:crosses val="autoZero"/>
        <c:crossBetween val="between"/>
        <c:majorUnit val="0.2"/>
      </c:valAx>
      <c:spPr>
        <a:noFill/>
        <a:ln>
          <a:solidFill>
            <a:srgbClr val="000000"/>
          </a:solidFill>
        </a:ln>
        <a:effectLst/>
      </c:spPr>
    </c:plotArea>
    <c:legend>
      <c:legendPos val="t"/>
      <c:layout>
        <c:manualLayout>
          <c:xMode val="edge"/>
          <c:yMode val="edge"/>
          <c:x val="0.31511306947558709"/>
          <c:y val="3.6308164247026008E-2"/>
          <c:w val="0.45857416001807727"/>
          <c:h val="8.0512122632434929E-2"/>
        </c:manualLayout>
      </c:layout>
      <c:overlay val="0"/>
      <c:spPr>
        <a:noFill/>
        <a:ln>
          <a:solidFill>
            <a:schemeClr val="bg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bg2"/>
          </a:solidFill>
        </a:defRPr>
      </a:pPr>
      <a:endParaRPr lang="en-US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82149657763367"/>
          <c:y val="0.13718180830073975"/>
          <c:w val="0.84129451649426179"/>
          <c:h val="0.71582610182322715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Single Lung</c:v>
                </c:pt>
              </c:strCache>
            </c:strRef>
          </c:tx>
          <c:spPr>
            <a:ln w="412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</c:v>
                </c:pt>
                <c:pt idx="1">
                  <c:v>8.3330000000000001E-2</c:v>
                </c:pt>
                <c:pt idx="2">
                  <c:v>0.16667000000000001</c:v>
                </c:pt>
                <c:pt idx="3">
                  <c:v>0.25</c:v>
                </c:pt>
                <c:pt idx="4">
                  <c:v>0.33333000000000002</c:v>
                </c:pt>
                <c:pt idx="5">
                  <c:v>0.41666999999999998</c:v>
                </c:pt>
                <c:pt idx="6">
                  <c:v>0.5</c:v>
                </c:pt>
                <c:pt idx="7">
                  <c:v>0.58333000000000002</c:v>
                </c:pt>
                <c:pt idx="8">
                  <c:v>0.66666999999999998</c:v>
                </c:pt>
                <c:pt idx="9">
                  <c:v>0.75</c:v>
                </c:pt>
                <c:pt idx="10">
                  <c:v>0.83333000000000002</c:v>
                </c:pt>
                <c:pt idx="11">
                  <c:v>0.91666999999999998</c:v>
                </c:pt>
                <c:pt idx="12">
                  <c:v>1</c:v>
                </c:pt>
                <c:pt idx="13">
                  <c:v>1.0833299999999999</c:v>
                </c:pt>
                <c:pt idx="14">
                  <c:v>1.1666700000000001</c:v>
                </c:pt>
                <c:pt idx="15">
                  <c:v>1.25</c:v>
                </c:pt>
                <c:pt idx="16">
                  <c:v>1.3333299999999999</c:v>
                </c:pt>
                <c:pt idx="17">
                  <c:v>1.4166700000000001</c:v>
                </c:pt>
                <c:pt idx="18">
                  <c:v>1.5</c:v>
                </c:pt>
                <c:pt idx="19">
                  <c:v>1.5833299999999999</c:v>
                </c:pt>
                <c:pt idx="20">
                  <c:v>1.6666700000000001</c:v>
                </c:pt>
                <c:pt idx="21">
                  <c:v>1.75</c:v>
                </c:pt>
                <c:pt idx="22">
                  <c:v>1.8333299999999999</c:v>
                </c:pt>
                <c:pt idx="23">
                  <c:v>1.9166700000000001</c:v>
                </c:pt>
                <c:pt idx="24">
                  <c:v>2</c:v>
                </c:pt>
                <c:pt idx="25">
                  <c:v>2.0833300000000001</c:v>
                </c:pt>
                <c:pt idx="26">
                  <c:v>2.1666699999999999</c:v>
                </c:pt>
                <c:pt idx="27">
                  <c:v>2.25</c:v>
                </c:pt>
                <c:pt idx="28">
                  <c:v>2.3333300000000001</c:v>
                </c:pt>
                <c:pt idx="29">
                  <c:v>2.4166699999999999</c:v>
                </c:pt>
                <c:pt idx="30">
                  <c:v>2.5</c:v>
                </c:pt>
                <c:pt idx="31">
                  <c:v>2.5833300000000001</c:v>
                </c:pt>
                <c:pt idx="32">
                  <c:v>2.6666699999999999</c:v>
                </c:pt>
                <c:pt idx="33">
                  <c:v>2.75</c:v>
                </c:pt>
                <c:pt idx="34">
                  <c:v>2.8333300000000001</c:v>
                </c:pt>
                <c:pt idx="35">
                  <c:v>2.9166699999999999</c:v>
                </c:pt>
                <c:pt idx="36">
                  <c:v>3</c:v>
                </c:pt>
                <c:pt idx="37">
                  <c:v>3.0833300000000001</c:v>
                </c:pt>
                <c:pt idx="38">
                  <c:v>3.1666699999999999</c:v>
                </c:pt>
                <c:pt idx="39">
                  <c:v>3.25</c:v>
                </c:pt>
                <c:pt idx="40">
                  <c:v>3.3333300000000001</c:v>
                </c:pt>
                <c:pt idx="41">
                  <c:v>3.4166699999999999</c:v>
                </c:pt>
                <c:pt idx="42">
                  <c:v>3.5</c:v>
                </c:pt>
                <c:pt idx="43">
                  <c:v>3.5833300000000001</c:v>
                </c:pt>
                <c:pt idx="44">
                  <c:v>3.6666699999999999</c:v>
                </c:pt>
                <c:pt idx="45">
                  <c:v>3.75</c:v>
                </c:pt>
                <c:pt idx="46">
                  <c:v>3.8333300000000001</c:v>
                </c:pt>
                <c:pt idx="47">
                  <c:v>3.9166699999999999</c:v>
                </c:pt>
                <c:pt idx="48">
                  <c:v>4</c:v>
                </c:pt>
                <c:pt idx="49">
                  <c:v>4.0833300000000001</c:v>
                </c:pt>
                <c:pt idx="50">
                  <c:v>4.1666699999999999</c:v>
                </c:pt>
                <c:pt idx="51">
                  <c:v>4.25</c:v>
                </c:pt>
                <c:pt idx="52">
                  <c:v>4.3333300000000001</c:v>
                </c:pt>
                <c:pt idx="53">
                  <c:v>4.4166699999999999</c:v>
                </c:pt>
                <c:pt idx="54">
                  <c:v>4.5</c:v>
                </c:pt>
                <c:pt idx="55">
                  <c:v>4.5833300000000001</c:v>
                </c:pt>
                <c:pt idx="56">
                  <c:v>4.6666699999999999</c:v>
                </c:pt>
                <c:pt idx="57">
                  <c:v>4.75</c:v>
                </c:pt>
                <c:pt idx="58">
                  <c:v>4.8333300000000001</c:v>
                </c:pt>
                <c:pt idx="59">
                  <c:v>4.9166699999999999</c:v>
                </c:pt>
                <c:pt idx="60">
                  <c:v>5</c:v>
                </c:pt>
              </c:numCache>
            </c:numRef>
          </c:xVal>
          <c:yVal>
            <c:numRef>
              <c:f>Sheet1!$B$2:$B$62</c:f>
              <c:numCache>
                <c:formatCode>General</c:formatCode>
                <c:ptCount val="61"/>
                <c:pt idx="0">
                  <c:v>100</c:v>
                </c:pt>
                <c:pt idx="1">
                  <c:v>99.97</c:v>
                </c:pt>
                <c:pt idx="2">
                  <c:v>99.938999999999993</c:v>
                </c:pt>
                <c:pt idx="3">
                  <c:v>99.727000000000004</c:v>
                </c:pt>
                <c:pt idx="4">
                  <c:v>99.423000000000002</c:v>
                </c:pt>
                <c:pt idx="5">
                  <c:v>99.025000000000006</c:v>
                </c:pt>
                <c:pt idx="6">
                  <c:v>95.195999999999998</c:v>
                </c:pt>
                <c:pt idx="7">
                  <c:v>90.424999999999997</c:v>
                </c:pt>
                <c:pt idx="8">
                  <c:v>89.83</c:v>
                </c:pt>
                <c:pt idx="9">
                  <c:v>89.546000000000006</c:v>
                </c:pt>
                <c:pt idx="10">
                  <c:v>89.546000000000006</c:v>
                </c:pt>
                <c:pt idx="11">
                  <c:v>89.513999999999996</c:v>
                </c:pt>
                <c:pt idx="12">
                  <c:v>89.415999999999997</c:v>
                </c:pt>
                <c:pt idx="13">
                  <c:v>89.381</c:v>
                </c:pt>
                <c:pt idx="14">
                  <c:v>89.272999999999996</c:v>
                </c:pt>
                <c:pt idx="15">
                  <c:v>89.091999999999999</c:v>
                </c:pt>
                <c:pt idx="16">
                  <c:v>88.361000000000004</c:v>
                </c:pt>
                <c:pt idx="17">
                  <c:v>86.929000000000002</c:v>
                </c:pt>
                <c:pt idx="18">
                  <c:v>81.659000000000006</c:v>
                </c:pt>
                <c:pt idx="19">
                  <c:v>76.811000000000007</c:v>
                </c:pt>
                <c:pt idx="20">
                  <c:v>75.540000000000006</c:v>
                </c:pt>
                <c:pt idx="21">
                  <c:v>75.313000000000002</c:v>
                </c:pt>
                <c:pt idx="22">
                  <c:v>75.198999999999998</c:v>
                </c:pt>
                <c:pt idx="23">
                  <c:v>75.120999999999995</c:v>
                </c:pt>
                <c:pt idx="24">
                  <c:v>74.962999999999994</c:v>
                </c:pt>
                <c:pt idx="25">
                  <c:v>74.84</c:v>
                </c:pt>
                <c:pt idx="26">
                  <c:v>74.632000000000005</c:v>
                </c:pt>
                <c:pt idx="27">
                  <c:v>74.421999999999997</c:v>
                </c:pt>
                <c:pt idx="28">
                  <c:v>73.533000000000001</c:v>
                </c:pt>
                <c:pt idx="29">
                  <c:v>71.578000000000003</c:v>
                </c:pt>
                <c:pt idx="30">
                  <c:v>67.53</c:v>
                </c:pt>
                <c:pt idx="31">
                  <c:v>64.197999999999993</c:v>
                </c:pt>
                <c:pt idx="32">
                  <c:v>63.426000000000002</c:v>
                </c:pt>
                <c:pt idx="33">
                  <c:v>63.124000000000002</c:v>
                </c:pt>
                <c:pt idx="34">
                  <c:v>63.081000000000003</c:v>
                </c:pt>
                <c:pt idx="35">
                  <c:v>62.993000000000002</c:v>
                </c:pt>
                <c:pt idx="36">
                  <c:v>62.993000000000002</c:v>
                </c:pt>
                <c:pt idx="37">
                  <c:v>62.853999999999999</c:v>
                </c:pt>
                <c:pt idx="38">
                  <c:v>62.853999999999999</c:v>
                </c:pt>
                <c:pt idx="39">
                  <c:v>62.472999999999999</c:v>
                </c:pt>
                <c:pt idx="40">
                  <c:v>61.612000000000002</c:v>
                </c:pt>
                <c:pt idx="41">
                  <c:v>60.124000000000002</c:v>
                </c:pt>
                <c:pt idx="42">
                  <c:v>57.232999999999997</c:v>
                </c:pt>
                <c:pt idx="43">
                  <c:v>54.088000000000001</c:v>
                </c:pt>
                <c:pt idx="44">
                  <c:v>53.162999999999997</c:v>
                </c:pt>
                <c:pt idx="45">
                  <c:v>53.064999999999998</c:v>
                </c:pt>
                <c:pt idx="46">
                  <c:v>52.866</c:v>
                </c:pt>
                <c:pt idx="47">
                  <c:v>52.765999999999998</c:v>
                </c:pt>
                <c:pt idx="48">
                  <c:v>52.612000000000002</c:v>
                </c:pt>
                <c:pt idx="49">
                  <c:v>52.506</c:v>
                </c:pt>
                <c:pt idx="50">
                  <c:v>52.345999999999997</c:v>
                </c:pt>
                <c:pt idx="51">
                  <c:v>52.076000000000001</c:v>
                </c:pt>
                <c:pt idx="52">
                  <c:v>51.426000000000002</c:v>
                </c:pt>
                <c:pt idx="53">
                  <c:v>49.357999999999997</c:v>
                </c:pt>
                <c:pt idx="54">
                  <c:v>46.737000000000002</c:v>
                </c:pt>
                <c:pt idx="55">
                  <c:v>44.374000000000002</c:v>
                </c:pt>
                <c:pt idx="56">
                  <c:v>43.765000000000001</c:v>
                </c:pt>
                <c:pt idx="57">
                  <c:v>43.765000000000001</c:v>
                </c:pt>
                <c:pt idx="58">
                  <c:v>43.765000000000001</c:v>
                </c:pt>
                <c:pt idx="59">
                  <c:v>43.765000000000001</c:v>
                </c:pt>
                <c:pt idx="60">
                  <c:v>43.765000000000001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4CB-4863-80E2-95C97711BCF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Bilateral/Double Lung</c:v>
                </c:pt>
              </c:strCache>
            </c:strRef>
          </c:tx>
          <c:spPr>
            <a:ln w="41275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</c:v>
                </c:pt>
                <c:pt idx="1">
                  <c:v>8.3330000000000001E-2</c:v>
                </c:pt>
                <c:pt idx="2">
                  <c:v>0.16667000000000001</c:v>
                </c:pt>
                <c:pt idx="3">
                  <c:v>0.25</c:v>
                </c:pt>
                <c:pt idx="4">
                  <c:v>0.33333000000000002</c:v>
                </c:pt>
                <c:pt idx="5">
                  <c:v>0.41666999999999998</c:v>
                </c:pt>
                <c:pt idx="6">
                  <c:v>0.5</c:v>
                </c:pt>
                <c:pt idx="7">
                  <c:v>0.58333000000000002</c:v>
                </c:pt>
                <c:pt idx="8">
                  <c:v>0.66666999999999998</c:v>
                </c:pt>
                <c:pt idx="9">
                  <c:v>0.75</c:v>
                </c:pt>
                <c:pt idx="10">
                  <c:v>0.83333000000000002</c:v>
                </c:pt>
                <c:pt idx="11">
                  <c:v>0.91666999999999998</c:v>
                </c:pt>
                <c:pt idx="12">
                  <c:v>1</c:v>
                </c:pt>
                <c:pt idx="13">
                  <c:v>1.0833299999999999</c:v>
                </c:pt>
                <c:pt idx="14">
                  <c:v>1.1666700000000001</c:v>
                </c:pt>
                <c:pt idx="15">
                  <c:v>1.25</c:v>
                </c:pt>
                <c:pt idx="16">
                  <c:v>1.3333299999999999</c:v>
                </c:pt>
                <c:pt idx="17">
                  <c:v>1.4166700000000001</c:v>
                </c:pt>
                <c:pt idx="18">
                  <c:v>1.5</c:v>
                </c:pt>
                <c:pt idx="19">
                  <c:v>1.5833299999999999</c:v>
                </c:pt>
                <c:pt idx="20">
                  <c:v>1.6666700000000001</c:v>
                </c:pt>
                <c:pt idx="21">
                  <c:v>1.75</c:v>
                </c:pt>
                <c:pt idx="22">
                  <c:v>1.8333299999999999</c:v>
                </c:pt>
                <c:pt idx="23">
                  <c:v>1.9166700000000001</c:v>
                </c:pt>
                <c:pt idx="24">
                  <c:v>2</c:v>
                </c:pt>
                <c:pt idx="25">
                  <c:v>2.0833300000000001</c:v>
                </c:pt>
                <c:pt idx="26">
                  <c:v>2.1666699999999999</c:v>
                </c:pt>
                <c:pt idx="27">
                  <c:v>2.25</c:v>
                </c:pt>
                <c:pt idx="28">
                  <c:v>2.3333300000000001</c:v>
                </c:pt>
                <c:pt idx="29">
                  <c:v>2.4166699999999999</c:v>
                </c:pt>
                <c:pt idx="30">
                  <c:v>2.5</c:v>
                </c:pt>
                <c:pt idx="31">
                  <c:v>2.5833300000000001</c:v>
                </c:pt>
                <c:pt idx="32">
                  <c:v>2.6666699999999999</c:v>
                </c:pt>
                <c:pt idx="33">
                  <c:v>2.75</c:v>
                </c:pt>
                <c:pt idx="34">
                  <c:v>2.8333300000000001</c:v>
                </c:pt>
                <c:pt idx="35">
                  <c:v>2.9166699999999999</c:v>
                </c:pt>
                <c:pt idx="36">
                  <c:v>3</c:v>
                </c:pt>
                <c:pt idx="37">
                  <c:v>3.0833300000000001</c:v>
                </c:pt>
                <c:pt idx="38">
                  <c:v>3.1666699999999999</c:v>
                </c:pt>
                <c:pt idx="39">
                  <c:v>3.25</c:v>
                </c:pt>
                <c:pt idx="40">
                  <c:v>3.3333300000000001</c:v>
                </c:pt>
                <c:pt idx="41">
                  <c:v>3.4166699999999999</c:v>
                </c:pt>
                <c:pt idx="42">
                  <c:v>3.5</c:v>
                </c:pt>
                <c:pt idx="43">
                  <c:v>3.5833300000000001</c:v>
                </c:pt>
                <c:pt idx="44">
                  <c:v>3.6666699999999999</c:v>
                </c:pt>
                <c:pt idx="45">
                  <c:v>3.75</c:v>
                </c:pt>
                <c:pt idx="46">
                  <c:v>3.8333300000000001</c:v>
                </c:pt>
                <c:pt idx="47">
                  <c:v>3.9166699999999999</c:v>
                </c:pt>
                <c:pt idx="48">
                  <c:v>4</c:v>
                </c:pt>
                <c:pt idx="49">
                  <c:v>4.0833300000000001</c:v>
                </c:pt>
                <c:pt idx="50">
                  <c:v>4.1666699999999999</c:v>
                </c:pt>
                <c:pt idx="51">
                  <c:v>4.25</c:v>
                </c:pt>
                <c:pt idx="52">
                  <c:v>4.3333300000000001</c:v>
                </c:pt>
                <c:pt idx="53">
                  <c:v>4.4166699999999999</c:v>
                </c:pt>
                <c:pt idx="54">
                  <c:v>4.5</c:v>
                </c:pt>
                <c:pt idx="55">
                  <c:v>4.5833300000000001</c:v>
                </c:pt>
                <c:pt idx="56">
                  <c:v>4.6666699999999999</c:v>
                </c:pt>
                <c:pt idx="57">
                  <c:v>4.75</c:v>
                </c:pt>
                <c:pt idx="58">
                  <c:v>4.8333300000000001</c:v>
                </c:pt>
                <c:pt idx="59">
                  <c:v>4.9166699999999999</c:v>
                </c:pt>
                <c:pt idx="60">
                  <c:v>5</c:v>
                </c:pt>
              </c:numCache>
            </c:numRef>
          </c:xVal>
          <c:yVal>
            <c:numRef>
              <c:f>Sheet1!$C$2:$C$62</c:f>
              <c:numCache>
                <c:formatCode>General</c:formatCode>
                <c:ptCount val="6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99.849000000000004</c:v>
                </c:pt>
                <c:pt idx="4">
                  <c:v>99.622</c:v>
                </c:pt>
                <c:pt idx="5">
                  <c:v>98.897000000000006</c:v>
                </c:pt>
                <c:pt idx="6">
                  <c:v>95.983999999999995</c:v>
                </c:pt>
                <c:pt idx="7">
                  <c:v>92.295000000000002</c:v>
                </c:pt>
                <c:pt idx="8">
                  <c:v>91.790999999999997</c:v>
                </c:pt>
                <c:pt idx="9">
                  <c:v>91.635000000000005</c:v>
                </c:pt>
                <c:pt idx="10">
                  <c:v>91.635000000000005</c:v>
                </c:pt>
                <c:pt idx="11">
                  <c:v>91.596000000000004</c:v>
                </c:pt>
                <c:pt idx="12">
                  <c:v>91.596000000000004</c:v>
                </c:pt>
                <c:pt idx="13">
                  <c:v>91.385999999999996</c:v>
                </c:pt>
                <c:pt idx="14">
                  <c:v>91.385999999999996</c:v>
                </c:pt>
                <c:pt idx="15">
                  <c:v>91.257000000000005</c:v>
                </c:pt>
                <c:pt idx="16">
                  <c:v>90.611000000000004</c:v>
                </c:pt>
                <c:pt idx="17">
                  <c:v>89.313000000000002</c:v>
                </c:pt>
                <c:pt idx="18">
                  <c:v>85.537999999999997</c:v>
                </c:pt>
                <c:pt idx="19">
                  <c:v>81.489000000000004</c:v>
                </c:pt>
                <c:pt idx="20">
                  <c:v>80.789000000000001</c:v>
                </c:pt>
                <c:pt idx="21">
                  <c:v>80.347999999999999</c:v>
                </c:pt>
                <c:pt idx="22">
                  <c:v>80.171000000000006</c:v>
                </c:pt>
                <c:pt idx="23">
                  <c:v>79.992000000000004</c:v>
                </c:pt>
                <c:pt idx="24">
                  <c:v>79.947000000000003</c:v>
                </c:pt>
                <c:pt idx="25">
                  <c:v>79.805999999999997</c:v>
                </c:pt>
                <c:pt idx="26">
                  <c:v>79.709999999999994</c:v>
                </c:pt>
                <c:pt idx="27">
                  <c:v>79.518000000000001</c:v>
                </c:pt>
                <c:pt idx="28">
                  <c:v>79.180000000000007</c:v>
                </c:pt>
                <c:pt idx="29">
                  <c:v>77.727999999999994</c:v>
                </c:pt>
                <c:pt idx="30">
                  <c:v>74.674999999999997</c:v>
                </c:pt>
                <c:pt idx="31">
                  <c:v>71.665999999999997</c:v>
                </c:pt>
                <c:pt idx="32">
                  <c:v>70.837000000000003</c:v>
                </c:pt>
                <c:pt idx="33">
                  <c:v>70.542000000000002</c:v>
                </c:pt>
                <c:pt idx="34">
                  <c:v>70.442999999999998</c:v>
                </c:pt>
                <c:pt idx="35">
                  <c:v>70.442999999999998</c:v>
                </c:pt>
                <c:pt idx="36">
                  <c:v>70.393000000000001</c:v>
                </c:pt>
                <c:pt idx="37">
                  <c:v>70.393000000000001</c:v>
                </c:pt>
                <c:pt idx="38">
                  <c:v>70.287000000000006</c:v>
                </c:pt>
                <c:pt idx="39">
                  <c:v>69.811999999999998</c:v>
                </c:pt>
                <c:pt idx="40">
                  <c:v>69.123000000000005</c:v>
                </c:pt>
                <c:pt idx="41">
                  <c:v>67.424999999999997</c:v>
                </c:pt>
                <c:pt idx="42">
                  <c:v>64.712999999999994</c:v>
                </c:pt>
                <c:pt idx="43">
                  <c:v>61.25</c:v>
                </c:pt>
                <c:pt idx="44">
                  <c:v>60.713999999999999</c:v>
                </c:pt>
                <c:pt idx="45">
                  <c:v>60.552</c:v>
                </c:pt>
                <c:pt idx="46">
                  <c:v>60.552</c:v>
                </c:pt>
                <c:pt idx="47">
                  <c:v>60.552</c:v>
                </c:pt>
                <c:pt idx="48">
                  <c:v>60.552</c:v>
                </c:pt>
                <c:pt idx="49">
                  <c:v>60.494</c:v>
                </c:pt>
                <c:pt idx="50">
                  <c:v>60.377000000000002</c:v>
                </c:pt>
                <c:pt idx="51">
                  <c:v>60.082000000000001</c:v>
                </c:pt>
                <c:pt idx="52">
                  <c:v>58.960999999999999</c:v>
                </c:pt>
                <c:pt idx="53">
                  <c:v>57.655999999999999</c:v>
                </c:pt>
                <c:pt idx="54">
                  <c:v>55.756</c:v>
                </c:pt>
                <c:pt idx="55">
                  <c:v>53.673000000000002</c:v>
                </c:pt>
                <c:pt idx="56">
                  <c:v>53.311</c:v>
                </c:pt>
                <c:pt idx="57">
                  <c:v>53.067999999999998</c:v>
                </c:pt>
                <c:pt idx="58">
                  <c:v>53.067999999999998</c:v>
                </c:pt>
                <c:pt idx="59">
                  <c:v>53.067999999999998</c:v>
                </c:pt>
                <c:pt idx="60">
                  <c:v>53.003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4CB-4863-80E2-95C97711BC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93604576"/>
        <c:axId val="693604968"/>
      </c:scatterChart>
      <c:valAx>
        <c:axId val="693604576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800">
                    <a:solidFill>
                      <a:schemeClr val="bg2"/>
                    </a:solidFill>
                  </a:defRPr>
                </a:pPr>
                <a:r>
                  <a:rPr lang="en-US" sz="1800" dirty="0" smtClean="0">
                    <a:solidFill>
                      <a:schemeClr val="bg2"/>
                    </a:solidFill>
                  </a:rPr>
                  <a:t>Years</a:t>
                </a:r>
                <a:endParaRPr lang="en-US" sz="1800" dirty="0">
                  <a:solidFill>
                    <a:schemeClr val="bg2"/>
                  </a:solidFill>
                </a:endParaRP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93604968"/>
        <c:crosses val="autoZero"/>
        <c:crossBetween val="midCat"/>
        <c:majorUnit val="1"/>
      </c:valAx>
      <c:valAx>
        <c:axId val="693604968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>
                    <a:solidFill>
                      <a:schemeClr val="bg2"/>
                    </a:solidFill>
                  </a:defRPr>
                </a:pPr>
                <a:r>
                  <a:rPr lang="en-US" sz="1600" b="1" i="0" baseline="0" dirty="0" smtClean="0">
                    <a:solidFill>
                      <a:schemeClr val="bg2"/>
                    </a:solidFill>
                  </a:rPr>
                  <a:t>Freedom from BOS/CLAD (%) </a:t>
                </a:r>
                <a:endParaRPr lang="en-US" sz="1600" b="1" i="0" baseline="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2.5879947253501723E-2"/>
              <c:y val="0.2582864522284120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400" b="1">
                <a:solidFill>
                  <a:schemeClr val="bg2"/>
                </a:solidFill>
              </a:defRPr>
            </a:pPr>
            <a:endParaRPr lang="en-US"/>
          </a:p>
        </c:txPr>
        <c:crossAx val="693604576"/>
        <c:crosses val="autoZero"/>
        <c:crossBetween val="midCat"/>
        <c:majorUnit val="25"/>
      </c:valAx>
      <c:spPr>
        <a:noFill/>
        <a:ln>
          <a:solidFill>
            <a:schemeClr val="bg2"/>
          </a:solidFill>
        </a:ln>
      </c:spPr>
    </c:plotArea>
    <c:legend>
      <c:legendPos val="t"/>
      <c:legendEntry>
        <c:idx val="0"/>
        <c:txPr>
          <a:bodyPr/>
          <a:lstStyle/>
          <a:p>
            <a:pPr>
              <a:defRPr sz="1800" b="1">
                <a:solidFill>
                  <a:schemeClr val="bg2"/>
                </a:solidFill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800" b="1">
                <a:solidFill>
                  <a:schemeClr val="bg2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.25075719941840224"/>
          <c:y val="3.5536534194125766E-2"/>
          <c:w val="0.5436596926641768"/>
          <c:h val="8.0214356171631293E-2"/>
        </c:manualLayout>
      </c:layout>
      <c:overlay val="1"/>
      <c:spPr>
        <a:noFill/>
        <a:ln>
          <a:solidFill>
            <a:schemeClr val="bg2"/>
          </a:solidFill>
        </a:ln>
      </c:spPr>
      <c:txPr>
        <a:bodyPr/>
        <a:lstStyle/>
        <a:p>
          <a:pPr>
            <a:defRPr sz="1800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274535800755378E-2"/>
          <c:y val="0.11880956854326001"/>
          <c:w val="0.41505840729908988"/>
          <c:h val="0.68368780957894715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Single Lung</c:v>
                </c:pt>
              </c:strCache>
            </c:strRef>
          </c:tx>
          <c:spPr>
            <a:ln w="3175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</c:v>
                </c:pt>
                <c:pt idx="1">
                  <c:v>8.3330000000000001E-2</c:v>
                </c:pt>
                <c:pt idx="2">
                  <c:v>0.16667000000000001</c:v>
                </c:pt>
                <c:pt idx="3">
                  <c:v>0.25</c:v>
                </c:pt>
                <c:pt idx="4">
                  <c:v>0.33333000000000002</c:v>
                </c:pt>
                <c:pt idx="5">
                  <c:v>0.41666999999999998</c:v>
                </c:pt>
                <c:pt idx="6">
                  <c:v>0.5</c:v>
                </c:pt>
                <c:pt idx="7">
                  <c:v>0.58333000000000002</c:v>
                </c:pt>
                <c:pt idx="8">
                  <c:v>0.66666999999999998</c:v>
                </c:pt>
                <c:pt idx="9">
                  <c:v>0.75</c:v>
                </c:pt>
                <c:pt idx="10">
                  <c:v>0.83333000000000002</c:v>
                </c:pt>
                <c:pt idx="11">
                  <c:v>0.91666999999999998</c:v>
                </c:pt>
                <c:pt idx="12">
                  <c:v>1</c:v>
                </c:pt>
                <c:pt idx="13">
                  <c:v>1.0833299999999999</c:v>
                </c:pt>
                <c:pt idx="14">
                  <c:v>1.1666700000000001</c:v>
                </c:pt>
                <c:pt idx="15">
                  <c:v>1.25</c:v>
                </c:pt>
                <c:pt idx="16">
                  <c:v>1.3333299999999999</c:v>
                </c:pt>
                <c:pt idx="17">
                  <c:v>1.4166700000000001</c:v>
                </c:pt>
                <c:pt idx="18">
                  <c:v>1.5</c:v>
                </c:pt>
                <c:pt idx="19">
                  <c:v>1.5833299999999999</c:v>
                </c:pt>
                <c:pt idx="20">
                  <c:v>1.6666700000000001</c:v>
                </c:pt>
                <c:pt idx="21">
                  <c:v>1.75</c:v>
                </c:pt>
                <c:pt idx="22">
                  <c:v>1.8333299999999999</c:v>
                </c:pt>
                <c:pt idx="23">
                  <c:v>1.9166700000000001</c:v>
                </c:pt>
                <c:pt idx="24">
                  <c:v>2</c:v>
                </c:pt>
                <c:pt idx="25">
                  <c:v>2.0833300000000001</c:v>
                </c:pt>
                <c:pt idx="26">
                  <c:v>2.1666699999999999</c:v>
                </c:pt>
                <c:pt idx="27">
                  <c:v>2.25</c:v>
                </c:pt>
                <c:pt idx="28">
                  <c:v>2.3333300000000001</c:v>
                </c:pt>
                <c:pt idx="29">
                  <c:v>2.4166699999999999</c:v>
                </c:pt>
                <c:pt idx="30">
                  <c:v>2.5</c:v>
                </c:pt>
                <c:pt idx="31">
                  <c:v>2.5833300000000001</c:v>
                </c:pt>
                <c:pt idx="32">
                  <c:v>2.6666699999999999</c:v>
                </c:pt>
                <c:pt idx="33">
                  <c:v>2.75</c:v>
                </c:pt>
                <c:pt idx="34">
                  <c:v>2.8333300000000001</c:v>
                </c:pt>
                <c:pt idx="35">
                  <c:v>2.9166699999999999</c:v>
                </c:pt>
                <c:pt idx="36">
                  <c:v>3</c:v>
                </c:pt>
                <c:pt idx="37">
                  <c:v>3.0833300000000001</c:v>
                </c:pt>
                <c:pt idx="38">
                  <c:v>3.1666699999999999</c:v>
                </c:pt>
                <c:pt idx="39">
                  <c:v>3.25</c:v>
                </c:pt>
                <c:pt idx="40">
                  <c:v>3.3333300000000001</c:v>
                </c:pt>
                <c:pt idx="41">
                  <c:v>3.4166699999999999</c:v>
                </c:pt>
                <c:pt idx="42">
                  <c:v>3.5</c:v>
                </c:pt>
                <c:pt idx="43">
                  <c:v>3.5833300000000001</c:v>
                </c:pt>
                <c:pt idx="44">
                  <c:v>3.6666699999999999</c:v>
                </c:pt>
                <c:pt idx="45">
                  <c:v>3.75</c:v>
                </c:pt>
                <c:pt idx="46">
                  <c:v>3.8333300000000001</c:v>
                </c:pt>
                <c:pt idx="47">
                  <c:v>3.9166699999999999</c:v>
                </c:pt>
                <c:pt idx="48">
                  <c:v>4</c:v>
                </c:pt>
                <c:pt idx="49">
                  <c:v>4.0833300000000001</c:v>
                </c:pt>
                <c:pt idx="50">
                  <c:v>4.1666699999999999</c:v>
                </c:pt>
                <c:pt idx="51">
                  <c:v>4.25</c:v>
                </c:pt>
                <c:pt idx="52">
                  <c:v>4.3333300000000001</c:v>
                </c:pt>
                <c:pt idx="53">
                  <c:v>4.4166699999999999</c:v>
                </c:pt>
                <c:pt idx="54">
                  <c:v>4.5</c:v>
                </c:pt>
                <c:pt idx="55">
                  <c:v>4.5833300000000001</c:v>
                </c:pt>
                <c:pt idx="56">
                  <c:v>4.6666699999999999</c:v>
                </c:pt>
                <c:pt idx="57">
                  <c:v>4.75</c:v>
                </c:pt>
                <c:pt idx="58">
                  <c:v>4.8333300000000001</c:v>
                </c:pt>
                <c:pt idx="59">
                  <c:v>4.9166699999999999</c:v>
                </c:pt>
                <c:pt idx="60">
                  <c:v>5</c:v>
                </c:pt>
              </c:numCache>
            </c:numRef>
          </c:xVal>
          <c:yVal>
            <c:numRef>
              <c:f>Sheet1!$B$2:$B$62</c:f>
              <c:numCache>
                <c:formatCode>General</c:formatCode>
                <c:ptCount val="6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99.057000000000002</c:v>
                </c:pt>
                <c:pt idx="4">
                  <c:v>99.057000000000002</c:v>
                </c:pt>
                <c:pt idx="5">
                  <c:v>98.584999999999994</c:v>
                </c:pt>
                <c:pt idx="6">
                  <c:v>95.722999999999999</c:v>
                </c:pt>
                <c:pt idx="7">
                  <c:v>89.977000000000004</c:v>
                </c:pt>
                <c:pt idx="8">
                  <c:v>89.495999999999995</c:v>
                </c:pt>
                <c:pt idx="9">
                  <c:v>89.009</c:v>
                </c:pt>
                <c:pt idx="10">
                  <c:v>89.009</c:v>
                </c:pt>
                <c:pt idx="11">
                  <c:v>89.009</c:v>
                </c:pt>
                <c:pt idx="12">
                  <c:v>89.009</c:v>
                </c:pt>
                <c:pt idx="13">
                  <c:v>89.009</c:v>
                </c:pt>
                <c:pt idx="14">
                  <c:v>89.009</c:v>
                </c:pt>
                <c:pt idx="15">
                  <c:v>88.478999999999999</c:v>
                </c:pt>
                <c:pt idx="16">
                  <c:v>88.478999999999999</c:v>
                </c:pt>
                <c:pt idx="17">
                  <c:v>85.781999999999996</c:v>
                </c:pt>
                <c:pt idx="18">
                  <c:v>82.545000000000002</c:v>
                </c:pt>
                <c:pt idx="19">
                  <c:v>74.382999999999996</c:v>
                </c:pt>
                <c:pt idx="20">
                  <c:v>73.828000000000003</c:v>
                </c:pt>
                <c:pt idx="21">
                  <c:v>72.718000000000004</c:v>
                </c:pt>
                <c:pt idx="22">
                  <c:v>72.718000000000004</c:v>
                </c:pt>
                <c:pt idx="23">
                  <c:v>72.718000000000004</c:v>
                </c:pt>
                <c:pt idx="24">
                  <c:v>72.718000000000004</c:v>
                </c:pt>
                <c:pt idx="25">
                  <c:v>72.144999999999996</c:v>
                </c:pt>
                <c:pt idx="26">
                  <c:v>72.144999999999996</c:v>
                </c:pt>
                <c:pt idx="27">
                  <c:v>71.554000000000002</c:v>
                </c:pt>
                <c:pt idx="28">
                  <c:v>70.956999999999994</c:v>
                </c:pt>
                <c:pt idx="29">
                  <c:v>69.754999999999995</c:v>
                </c:pt>
                <c:pt idx="30">
                  <c:v>65.545000000000002</c:v>
                </c:pt>
                <c:pt idx="31">
                  <c:v>62.539000000000001</c:v>
                </c:pt>
                <c:pt idx="32">
                  <c:v>61.932000000000002</c:v>
                </c:pt>
                <c:pt idx="33">
                  <c:v>61.932000000000002</c:v>
                </c:pt>
                <c:pt idx="34">
                  <c:v>61.932000000000002</c:v>
                </c:pt>
                <c:pt idx="35">
                  <c:v>61.932000000000002</c:v>
                </c:pt>
                <c:pt idx="36">
                  <c:v>61.932000000000002</c:v>
                </c:pt>
                <c:pt idx="37">
                  <c:v>61.286000000000001</c:v>
                </c:pt>
                <c:pt idx="38">
                  <c:v>61.286000000000001</c:v>
                </c:pt>
                <c:pt idx="39">
                  <c:v>61.286000000000001</c:v>
                </c:pt>
                <c:pt idx="40">
                  <c:v>61.286000000000001</c:v>
                </c:pt>
                <c:pt idx="41">
                  <c:v>60.582000000000001</c:v>
                </c:pt>
                <c:pt idx="42">
                  <c:v>58.469000000000001</c:v>
                </c:pt>
                <c:pt idx="43">
                  <c:v>53.518999999999998</c:v>
                </c:pt>
                <c:pt idx="44">
                  <c:v>52.091999999999999</c:v>
                </c:pt>
                <c:pt idx="45">
                  <c:v>52.091999999999999</c:v>
                </c:pt>
                <c:pt idx="46">
                  <c:v>52.091999999999999</c:v>
                </c:pt>
                <c:pt idx="47">
                  <c:v>52.091999999999999</c:v>
                </c:pt>
                <c:pt idx="48">
                  <c:v>52.091999999999999</c:v>
                </c:pt>
                <c:pt idx="49">
                  <c:v>52.091999999999999</c:v>
                </c:pt>
                <c:pt idx="50">
                  <c:v>52.091999999999999</c:v>
                </c:pt>
                <c:pt idx="51">
                  <c:v>51.337000000000003</c:v>
                </c:pt>
                <c:pt idx="52">
                  <c:v>51.337000000000003</c:v>
                </c:pt>
                <c:pt idx="53">
                  <c:v>49.072000000000003</c:v>
                </c:pt>
                <c:pt idx="54">
                  <c:v>46.052</c:v>
                </c:pt>
                <c:pt idx="55">
                  <c:v>44.503999999999998</c:v>
                </c:pt>
                <c:pt idx="56">
                  <c:v>43.722999999999999</c:v>
                </c:pt>
                <c:pt idx="57">
                  <c:v>43.722999999999999</c:v>
                </c:pt>
                <c:pt idx="58">
                  <c:v>43.722999999999999</c:v>
                </c:pt>
                <c:pt idx="59">
                  <c:v>43.722999999999999</c:v>
                </c:pt>
                <c:pt idx="60">
                  <c:v>43.722999999999999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595-40ED-87A9-3D54D94F63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Bilateral/Double Lung</c:v>
                </c:pt>
              </c:strCache>
            </c:strRef>
          </c:tx>
          <c:spPr>
            <a:ln w="31750">
              <a:solidFill>
                <a:srgbClr val="009900"/>
              </a:solidFill>
              <a:prstDash val="solid"/>
            </a:ln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</c:v>
                </c:pt>
                <c:pt idx="1">
                  <c:v>8.3330000000000001E-2</c:v>
                </c:pt>
                <c:pt idx="2">
                  <c:v>0.16667000000000001</c:v>
                </c:pt>
                <c:pt idx="3">
                  <c:v>0.25</c:v>
                </c:pt>
                <c:pt idx="4">
                  <c:v>0.33333000000000002</c:v>
                </c:pt>
                <c:pt idx="5">
                  <c:v>0.41666999999999998</c:v>
                </c:pt>
                <c:pt idx="6">
                  <c:v>0.5</c:v>
                </c:pt>
                <c:pt idx="7">
                  <c:v>0.58333000000000002</c:v>
                </c:pt>
                <c:pt idx="8">
                  <c:v>0.66666999999999998</c:v>
                </c:pt>
                <c:pt idx="9">
                  <c:v>0.75</c:v>
                </c:pt>
                <c:pt idx="10">
                  <c:v>0.83333000000000002</c:v>
                </c:pt>
                <c:pt idx="11">
                  <c:v>0.91666999999999998</c:v>
                </c:pt>
                <c:pt idx="12">
                  <c:v>1</c:v>
                </c:pt>
                <c:pt idx="13">
                  <c:v>1.0833299999999999</c:v>
                </c:pt>
                <c:pt idx="14">
                  <c:v>1.1666700000000001</c:v>
                </c:pt>
                <c:pt idx="15">
                  <c:v>1.25</c:v>
                </c:pt>
                <c:pt idx="16">
                  <c:v>1.3333299999999999</c:v>
                </c:pt>
                <c:pt idx="17">
                  <c:v>1.4166700000000001</c:v>
                </c:pt>
                <c:pt idx="18">
                  <c:v>1.5</c:v>
                </c:pt>
                <c:pt idx="19">
                  <c:v>1.5833299999999999</c:v>
                </c:pt>
                <c:pt idx="20">
                  <c:v>1.6666700000000001</c:v>
                </c:pt>
                <c:pt idx="21">
                  <c:v>1.75</c:v>
                </c:pt>
                <c:pt idx="22">
                  <c:v>1.8333299999999999</c:v>
                </c:pt>
                <c:pt idx="23">
                  <c:v>1.9166700000000001</c:v>
                </c:pt>
                <c:pt idx="24">
                  <c:v>2</c:v>
                </c:pt>
                <c:pt idx="25">
                  <c:v>2.0833300000000001</c:v>
                </c:pt>
                <c:pt idx="26">
                  <c:v>2.1666699999999999</c:v>
                </c:pt>
                <c:pt idx="27">
                  <c:v>2.25</c:v>
                </c:pt>
                <c:pt idx="28">
                  <c:v>2.3333300000000001</c:v>
                </c:pt>
                <c:pt idx="29">
                  <c:v>2.4166699999999999</c:v>
                </c:pt>
                <c:pt idx="30">
                  <c:v>2.5</c:v>
                </c:pt>
                <c:pt idx="31">
                  <c:v>2.5833300000000001</c:v>
                </c:pt>
                <c:pt idx="32">
                  <c:v>2.6666699999999999</c:v>
                </c:pt>
                <c:pt idx="33">
                  <c:v>2.75</c:v>
                </c:pt>
                <c:pt idx="34">
                  <c:v>2.8333300000000001</c:v>
                </c:pt>
                <c:pt idx="35">
                  <c:v>2.9166699999999999</c:v>
                </c:pt>
                <c:pt idx="36">
                  <c:v>3</c:v>
                </c:pt>
                <c:pt idx="37">
                  <c:v>3.0833300000000001</c:v>
                </c:pt>
                <c:pt idx="38">
                  <c:v>3.1666699999999999</c:v>
                </c:pt>
                <c:pt idx="39">
                  <c:v>3.25</c:v>
                </c:pt>
                <c:pt idx="40">
                  <c:v>3.3333300000000001</c:v>
                </c:pt>
                <c:pt idx="41">
                  <c:v>3.4166699999999999</c:v>
                </c:pt>
                <c:pt idx="42">
                  <c:v>3.5</c:v>
                </c:pt>
                <c:pt idx="43">
                  <c:v>3.5833300000000001</c:v>
                </c:pt>
                <c:pt idx="44">
                  <c:v>3.6666699999999999</c:v>
                </c:pt>
                <c:pt idx="45">
                  <c:v>3.75</c:v>
                </c:pt>
                <c:pt idx="46">
                  <c:v>3.8333300000000001</c:v>
                </c:pt>
                <c:pt idx="47">
                  <c:v>3.9166699999999999</c:v>
                </c:pt>
                <c:pt idx="48">
                  <c:v>4</c:v>
                </c:pt>
                <c:pt idx="49">
                  <c:v>4.0833300000000001</c:v>
                </c:pt>
                <c:pt idx="50">
                  <c:v>4.1666699999999999</c:v>
                </c:pt>
                <c:pt idx="51">
                  <c:v>4.25</c:v>
                </c:pt>
                <c:pt idx="52">
                  <c:v>4.3333300000000001</c:v>
                </c:pt>
                <c:pt idx="53">
                  <c:v>4.4166699999999999</c:v>
                </c:pt>
                <c:pt idx="54">
                  <c:v>4.5</c:v>
                </c:pt>
                <c:pt idx="55">
                  <c:v>4.5833300000000001</c:v>
                </c:pt>
                <c:pt idx="56">
                  <c:v>4.6666699999999999</c:v>
                </c:pt>
                <c:pt idx="57">
                  <c:v>4.75</c:v>
                </c:pt>
                <c:pt idx="58">
                  <c:v>4.8333300000000001</c:v>
                </c:pt>
                <c:pt idx="59">
                  <c:v>4.9166699999999999</c:v>
                </c:pt>
                <c:pt idx="60">
                  <c:v>5</c:v>
                </c:pt>
              </c:numCache>
            </c:numRef>
          </c:xVal>
          <c:yVal>
            <c:numRef>
              <c:f>Sheet1!$C$2:$C$62</c:f>
              <c:numCache>
                <c:formatCode>General</c:formatCode>
                <c:ptCount val="6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99.688000000000002</c:v>
                </c:pt>
                <c:pt idx="5">
                  <c:v>99.061999999999998</c:v>
                </c:pt>
                <c:pt idx="6">
                  <c:v>96.228999999999999</c:v>
                </c:pt>
                <c:pt idx="7">
                  <c:v>93.384</c:v>
                </c:pt>
                <c:pt idx="8">
                  <c:v>91.786000000000001</c:v>
                </c:pt>
                <c:pt idx="9">
                  <c:v>91.786000000000001</c:v>
                </c:pt>
                <c:pt idx="10">
                  <c:v>91.786000000000001</c:v>
                </c:pt>
                <c:pt idx="11">
                  <c:v>91.463999999999999</c:v>
                </c:pt>
                <c:pt idx="12">
                  <c:v>91.463999999999999</c:v>
                </c:pt>
                <c:pt idx="13">
                  <c:v>90.799000000000007</c:v>
                </c:pt>
                <c:pt idx="14">
                  <c:v>90.799000000000007</c:v>
                </c:pt>
                <c:pt idx="15">
                  <c:v>90.799000000000007</c:v>
                </c:pt>
                <c:pt idx="16">
                  <c:v>90.456000000000003</c:v>
                </c:pt>
                <c:pt idx="17">
                  <c:v>89.768000000000001</c:v>
                </c:pt>
                <c:pt idx="18">
                  <c:v>83.522999999999996</c:v>
                </c:pt>
                <c:pt idx="19">
                  <c:v>77.596000000000004</c:v>
                </c:pt>
                <c:pt idx="20">
                  <c:v>77.596000000000004</c:v>
                </c:pt>
                <c:pt idx="21">
                  <c:v>77.596000000000004</c:v>
                </c:pt>
                <c:pt idx="22">
                  <c:v>77.242999999999995</c:v>
                </c:pt>
                <c:pt idx="23">
                  <c:v>77.242999999999995</c:v>
                </c:pt>
                <c:pt idx="24">
                  <c:v>77.242999999999995</c:v>
                </c:pt>
                <c:pt idx="25">
                  <c:v>76.477999999999994</c:v>
                </c:pt>
                <c:pt idx="26">
                  <c:v>76.477999999999994</c:v>
                </c:pt>
                <c:pt idx="27">
                  <c:v>75.694000000000003</c:v>
                </c:pt>
                <c:pt idx="28">
                  <c:v>75.694000000000003</c:v>
                </c:pt>
                <c:pt idx="29">
                  <c:v>74.498999999999995</c:v>
                </c:pt>
                <c:pt idx="30">
                  <c:v>72.507000000000005</c:v>
                </c:pt>
                <c:pt idx="31">
                  <c:v>68.921000000000006</c:v>
                </c:pt>
                <c:pt idx="32">
                  <c:v>68.123999999999995</c:v>
                </c:pt>
                <c:pt idx="33">
                  <c:v>67.725999999999999</c:v>
                </c:pt>
                <c:pt idx="34">
                  <c:v>67.725999999999999</c:v>
                </c:pt>
                <c:pt idx="35">
                  <c:v>67.725999999999999</c:v>
                </c:pt>
                <c:pt idx="36">
                  <c:v>67.725999999999999</c:v>
                </c:pt>
                <c:pt idx="37">
                  <c:v>67.725999999999999</c:v>
                </c:pt>
                <c:pt idx="38">
                  <c:v>67.295000000000002</c:v>
                </c:pt>
                <c:pt idx="39">
                  <c:v>66.863</c:v>
                </c:pt>
                <c:pt idx="40">
                  <c:v>66.863</c:v>
                </c:pt>
                <c:pt idx="41">
                  <c:v>66.863</c:v>
                </c:pt>
                <c:pt idx="42">
                  <c:v>64.706000000000003</c:v>
                </c:pt>
                <c:pt idx="43">
                  <c:v>60.823999999999998</c:v>
                </c:pt>
                <c:pt idx="44">
                  <c:v>60.393000000000001</c:v>
                </c:pt>
                <c:pt idx="45">
                  <c:v>59.524000000000001</c:v>
                </c:pt>
                <c:pt idx="46">
                  <c:v>59.524000000000001</c:v>
                </c:pt>
                <c:pt idx="47">
                  <c:v>59.524000000000001</c:v>
                </c:pt>
                <c:pt idx="48">
                  <c:v>59.524000000000001</c:v>
                </c:pt>
                <c:pt idx="49">
                  <c:v>59.524000000000001</c:v>
                </c:pt>
                <c:pt idx="50">
                  <c:v>59.524000000000001</c:v>
                </c:pt>
                <c:pt idx="51">
                  <c:v>59.046999999999997</c:v>
                </c:pt>
                <c:pt idx="52">
                  <c:v>58.094999999999999</c:v>
                </c:pt>
                <c:pt idx="53">
                  <c:v>57.143000000000001</c:v>
                </c:pt>
                <c:pt idx="54">
                  <c:v>55.238</c:v>
                </c:pt>
                <c:pt idx="55">
                  <c:v>54.286000000000001</c:v>
                </c:pt>
                <c:pt idx="56">
                  <c:v>54.286000000000001</c:v>
                </c:pt>
                <c:pt idx="57">
                  <c:v>53.792000000000002</c:v>
                </c:pt>
                <c:pt idx="58">
                  <c:v>53.792000000000002</c:v>
                </c:pt>
                <c:pt idx="59">
                  <c:v>53.792000000000002</c:v>
                </c:pt>
                <c:pt idx="60">
                  <c:v>53.792000000000002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595-40ED-87A9-3D54D94F63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Years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24307579584578903"/>
              <c:y val="0.8487427940435178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Freedom from BOS/CLAD  (%)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7.9653892594618633E-3"/>
              <c:y val="0.2488484219191795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3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25"/>
      </c:valAx>
      <c:spPr>
        <a:noFill/>
        <a:ln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24629343086886041"/>
          <c:y val="2.1177528897807635E-2"/>
          <c:w val="0.53104326607361141"/>
          <c:h val="7.86041760907146E-2"/>
        </c:manualLayout>
      </c:layout>
      <c:overlay val="1"/>
      <c:spPr>
        <a:solidFill>
          <a:schemeClr val="tx1"/>
        </a:solidFill>
        <a:ln w="12700">
          <a:solidFill>
            <a:schemeClr val="bg2">
              <a:lumMod val="65000"/>
              <a:lumOff val="35000"/>
            </a:schemeClr>
          </a:solidFill>
        </a:ln>
      </c:spPr>
      <c:txPr>
        <a:bodyPr/>
        <a:lstStyle/>
        <a:p>
          <a:pPr>
            <a:defRPr sz="18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870631807912931E-2"/>
          <c:y val="0.12917267136132202"/>
          <c:w val="0.83047329504485323"/>
          <c:h val="0.68471259744819535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Single Lung</c:v>
                </c:pt>
              </c:strCache>
            </c:strRef>
          </c:tx>
          <c:spPr>
            <a:ln w="3175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</c:v>
                </c:pt>
                <c:pt idx="1">
                  <c:v>8.3330000000000001E-2</c:v>
                </c:pt>
                <c:pt idx="2">
                  <c:v>0.16667000000000001</c:v>
                </c:pt>
                <c:pt idx="3">
                  <c:v>0.25</c:v>
                </c:pt>
                <c:pt idx="4">
                  <c:v>0.33333000000000002</c:v>
                </c:pt>
                <c:pt idx="5">
                  <c:v>0.41666999999999998</c:v>
                </c:pt>
                <c:pt idx="6">
                  <c:v>0.5</c:v>
                </c:pt>
                <c:pt idx="7">
                  <c:v>0.58333000000000002</c:v>
                </c:pt>
                <c:pt idx="8">
                  <c:v>0.66666999999999998</c:v>
                </c:pt>
                <c:pt idx="9">
                  <c:v>0.75</c:v>
                </c:pt>
                <c:pt idx="10">
                  <c:v>0.83333000000000002</c:v>
                </c:pt>
                <c:pt idx="11">
                  <c:v>0.91666999999999998</c:v>
                </c:pt>
                <c:pt idx="12">
                  <c:v>1</c:v>
                </c:pt>
                <c:pt idx="13">
                  <c:v>1.0833299999999999</c:v>
                </c:pt>
                <c:pt idx="14">
                  <c:v>1.1666700000000001</c:v>
                </c:pt>
                <c:pt idx="15">
                  <c:v>1.25</c:v>
                </c:pt>
                <c:pt idx="16">
                  <c:v>1.3333299999999999</c:v>
                </c:pt>
                <c:pt idx="17">
                  <c:v>1.4166700000000001</c:v>
                </c:pt>
                <c:pt idx="18">
                  <c:v>1.5</c:v>
                </c:pt>
                <c:pt idx="19">
                  <c:v>1.5833299999999999</c:v>
                </c:pt>
                <c:pt idx="20">
                  <c:v>1.6666700000000001</c:v>
                </c:pt>
                <c:pt idx="21">
                  <c:v>1.75</c:v>
                </c:pt>
                <c:pt idx="22">
                  <c:v>1.8333299999999999</c:v>
                </c:pt>
                <c:pt idx="23">
                  <c:v>1.9166700000000001</c:v>
                </c:pt>
                <c:pt idx="24">
                  <c:v>2</c:v>
                </c:pt>
                <c:pt idx="25">
                  <c:v>2.0833300000000001</c:v>
                </c:pt>
                <c:pt idx="26">
                  <c:v>2.1666699999999999</c:v>
                </c:pt>
                <c:pt idx="27">
                  <c:v>2.25</c:v>
                </c:pt>
                <c:pt idx="28">
                  <c:v>2.3333300000000001</c:v>
                </c:pt>
                <c:pt idx="29">
                  <c:v>2.4166699999999999</c:v>
                </c:pt>
                <c:pt idx="30">
                  <c:v>2.5</c:v>
                </c:pt>
                <c:pt idx="31">
                  <c:v>2.5833300000000001</c:v>
                </c:pt>
                <c:pt idx="32">
                  <c:v>2.6666699999999999</c:v>
                </c:pt>
                <c:pt idx="33">
                  <c:v>2.75</c:v>
                </c:pt>
                <c:pt idx="34">
                  <c:v>2.8333300000000001</c:v>
                </c:pt>
                <c:pt idx="35">
                  <c:v>2.9166699999999999</c:v>
                </c:pt>
                <c:pt idx="36">
                  <c:v>3</c:v>
                </c:pt>
                <c:pt idx="37">
                  <c:v>3.0833300000000001</c:v>
                </c:pt>
                <c:pt idx="38">
                  <c:v>3.1666699999999999</c:v>
                </c:pt>
                <c:pt idx="39">
                  <c:v>3.25</c:v>
                </c:pt>
                <c:pt idx="40">
                  <c:v>3.3333300000000001</c:v>
                </c:pt>
                <c:pt idx="41">
                  <c:v>3.4166699999999999</c:v>
                </c:pt>
                <c:pt idx="42">
                  <c:v>3.5</c:v>
                </c:pt>
                <c:pt idx="43">
                  <c:v>3.5833300000000001</c:v>
                </c:pt>
                <c:pt idx="44">
                  <c:v>3.6666699999999999</c:v>
                </c:pt>
                <c:pt idx="45">
                  <c:v>3.75</c:v>
                </c:pt>
                <c:pt idx="46">
                  <c:v>3.8333300000000001</c:v>
                </c:pt>
                <c:pt idx="47">
                  <c:v>3.9166699999999999</c:v>
                </c:pt>
                <c:pt idx="48">
                  <c:v>4</c:v>
                </c:pt>
                <c:pt idx="49">
                  <c:v>4.0833300000000001</c:v>
                </c:pt>
                <c:pt idx="50">
                  <c:v>4.1666699999999999</c:v>
                </c:pt>
                <c:pt idx="51">
                  <c:v>4.25</c:v>
                </c:pt>
                <c:pt idx="52">
                  <c:v>4.3333300000000001</c:v>
                </c:pt>
                <c:pt idx="53">
                  <c:v>4.4166699999999999</c:v>
                </c:pt>
                <c:pt idx="54">
                  <c:v>4.5</c:v>
                </c:pt>
                <c:pt idx="55">
                  <c:v>4.5833300000000001</c:v>
                </c:pt>
                <c:pt idx="56">
                  <c:v>4.6666699999999999</c:v>
                </c:pt>
                <c:pt idx="57">
                  <c:v>4.75</c:v>
                </c:pt>
                <c:pt idx="58">
                  <c:v>4.8333300000000001</c:v>
                </c:pt>
                <c:pt idx="59">
                  <c:v>4.9166699999999999</c:v>
                </c:pt>
                <c:pt idx="60">
                  <c:v>5</c:v>
                </c:pt>
              </c:numCache>
            </c:numRef>
          </c:xVal>
          <c:yVal>
            <c:numRef>
              <c:f>Sheet1!$B$2:$B$62</c:f>
              <c:numCache>
                <c:formatCode>General</c:formatCode>
                <c:ptCount val="61"/>
                <c:pt idx="0">
                  <c:v>100</c:v>
                </c:pt>
                <c:pt idx="1">
                  <c:v>99.968000000000004</c:v>
                </c:pt>
                <c:pt idx="2">
                  <c:v>99.935000000000002</c:v>
                </c:pt>
                <c:pt idx="3">
                  <c:v>99.772999999999996</c:v>
                </c:pt>
                <c:pt idx="4">
                  <c:v>99.447999999999993</c:v>
                </c:pt>
                <c:pt idx="5">
                  <c:v>99.055000000000007</c:v>
                </c:pt>
                <c:pt idx="6">
                  <c:v>95.16</c:v>
                </c:pt>
                <c:pt idx="7">
                  <c:v>90.456000000000003</c:v>
                </c:pt>
                <c:pt idx="8">
                  <c:v>89.853999999999999</c:v>
                </c:pt>
                <c:pt idx="9">
                  <c:v>89.584000000000003</c:v>
                </c:pt>
                <c:pt idx="10">
                  <c:v>89.584000000000003</c:v>
                </c:pt>
                <c:pt idx="11">
                  <c:v>89.549000000000007</c:v>
                </c:pt>
                <c:pt idx="12">
                  <c:v>89.444000000000003</c:v>
                </c:pt>
                <c:pt idx="13">
                  <c:v>89.406000000000006</c:v>
                </c:pt>
                <c:pt idx="14">
                  <c:v>89.290999999999997</c:v>
                </c:pt>
                <c:pt idx="15">
                  <c:v>89.135000000000005</c:v>
                </c:pt>
                <c:pt idx="16">
                  <c:v>88.350999999999999</c:v>
                </c:pt>
                <c:pt idx="17">
                  <c:v>87.010999999999996</c:v>
                </c:pt>
                <c:pt idx="18">
                  <c:v>81.591999999999999</c:v>
                </c:pt>
                <c:pt idx="19">
                  <c:v>76.986000000000004</c:v>
                </c:pt>
                <c:pt idx="20">
                  <c:v>75.662999999999997</c:v>
                </c:pt>
                <c:pt idx="21">
                  <c:v>75.501000000000005</c:v>
                </c:pt>
                <c:pt idx="22">
                  <c:v>75.378</c:v>
                </c:pt>
                <c:pt idx="23">
                  <c:v>75.295000000000002</c:v>
                </c:pt>
                <c:pt idx="24">
                  <c:v>75.125</c:v>
                </c:pt>
                <c:pt idx="25">
                  <c:v>75.037000000000006</c:v>
                </c:pt>
                <c:pt idx="26">
                  <c:v>74.813000000000002</c:v>
                </c:pt>
                <c:pt idx="27">
                  <c:v>74.632000000000005</c:v>
                </c:pt>
                <c:pt idx="28">
                  <c:v>73.721000000000004</c:v>
                </c:pt>
                <c:pt idx="29">
                  <c:v>71.709000000000003</c:v>
                </c:pt>
                <c:pt idx="30">
                  <c:v>67.674000000000007</c:v>
                </c:pt>
                <c:pt idx="31">
                  <c:v>64.317999999999998</c:v>
                </c:pt>
                <c:pt idx="32">
                  <c:v>63.533000000000001</c:v>
                </c:pt>
                <c:pt idx="33">
                  <c:v>63.207999999999998</c:v>
                </c:pt>
                <c:pt idx="34">
                  <c:v>63.161999999999999</c:v>
                </c:pt>
                <c:pt idx="35">
                  <c:v>63.067</c:v>
                </c:pt>
                <c:pt idx="36">
                  <c:v>63.067</c:v>
                </c:pt>
                <c:pt idx="37">
                  <c:v>62.966999999999999</c:v>
                </c:pt>
                <c:pt idx="38">
                  <c:v>62.966999999999999</c:v>
                </c:pt>
                <c:pt idx="39">
                  <c:v>62.558</c:v>
                </c:pt>
                <c:pt idx="40">
                  <c:v>61.634999999999998</c:v>
                </c:pt>
                <c:pt idx="41">
                  <c:v>60.088999999999999</c:v>
                </c:pt>
                <c:pt idx="42">
                  <c:v>57.142000000000003</c:v>
                </c:pt>
                <c:pt idx="43">
                  <c:v>54.128999999999998</c:v>
                </c:pt>
                <c:pt idx="44">
                  <c:v>53.241</c:v>
                </c:pt>
                <c:pt idx="45">
                  <c:v>53.136000000000003</c:v>
                </c:pt>
                <c:pt idx="46">
                  <c:v>52.921999999999997</c:v>
                </c:pt>
                <c:pt idx="47">
                  <c:v>52.814999999999998</c:v>
                </c:pt>
                <c:pt idx="48">
                  <c:v>52.649000000000001</c:v>
                </c:pt>
                <c:pt idx="49">
                  <c:v>52.536000000000001</c:v>
                </c:pt>
                <c:pt idx="50">
                  <c:v>52.363</c:v>
                </c:pt>
                <c:pt idx="51">
                  <c:v>52.13</c:v>
                </c:pt>
                <c:pt idx="52">
                  <c:v>51.43</c:v>
                </c:pt>
                <c:pt idx="53">
                  <c:v>49.378</c:v>
                </c:pt>
                <c:pt idx="54">
                  <c:v>46.787999999999997</c:v>
                </c:pt>
                <c:pt idx="55">
                  <c:v>44.362000000000002</c:v>
                </c:pt>
                <c:pt idx="56">
                  <c:v>43.765999999999998</c:v>
                </c:pt>
                <c:pt idx="57">
                  <c:v>43.765999999999998</c:v>
                </c:pt>
                <c:pt idx="58">
                  <c:v>43.765999999999998</c:v>
                </c:pt>
                <c:pt idx="59">
                  <c:v>43.765999999999998</c:v>
                </c:pt>
                <c:pt idx="60">
                  <c:v>43.765999999999998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9EC-4E30-8B2C-526992EDAF7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Bilateral/Double Lung</c:v>
                </c:pt>
              </c:strCache>
            </c:strRef>
          </c:tx>
          <c:spPr>
            <a:ln w="31750">
              <a:solidFill>
                <a:srgbClr val="009900"/>
              </a:solidFill>
              <a:prstDash val="solid"/>
            </a:ln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</c:v>
                </c:pt>
                <c:pt idx="1">
                  <c:v>8.3330000000000001E-2</c:v>
                </c:pt>
                <c:pt idx="2">
                  <c:v>0.16667000000000001</c:v>
                </c:pt>
                <c:pt idx="3">
                  <c:v>0.25</c:v>
                </c:pt>
                <c:pt idx="4">
                  <c:v>0.33333000000000002</c:v>
                </c:pt>
                <c:pt idx="5">
                  <c:v>0.41666999999999998</c:v>
                </c:pt>
                <c:pt idx="6">
                  <c:v>0.5</c:v>
                </c:pt>
                <c:pt idx="7">
                  <c:v>0.58333000000000002</c:v>
                </c:pt>
                <c:pt idx="8">
                  <c:v>0.66666999999999998</c:v>
                </c:pt>
                <c:pt idx="9">
                  <c:v>0.75</c:v>
                </c:pt>
                <c:pt idx="10">
                  <c:v>0.83333000000000002</c:v>
                </c:pt>
                <c:pt idx="11">
                  <c:v>0.91666999999999998</c:v>
                </c:pt>
                <c:pt idx="12">
                  <c:v>1</c:v>
                </c:pt>
                <c:pt idx="13">
                  <c:v>1.0833299999999999</c:v>
                </c:pt>
                <c:pt idx="14">
                  <c:v>1.1666700000000001</c:v>
                </c:pt>
                <c:pt idx="15">
                  <c:v>1.25</c:v>
                </c:pt>
                <c:pt idx="16">
                  <c:v>1.3333299999999999</c:v>
                </c:pt>
                <c:pt idx="17">
                  <c:v>1.4166700000000001</c:v>
                </c:pt>
                <c:pt idx="18">
                  <c:v>1.5</c:v>
                </c:pt>
                <c:pt idx="19">
                  <c:v>1.5833299999999999</c:v>
                </c:pt>
                <c:pt idx="20">
                  <c:v>1.6666700000000001</c:v>
                </c:pt>
                <c:pt idx="21">
                  <c:v>1.75</c:v>
                </c:pt>
                <c:pt idx="22">
                  <c:v>1.8333299999999999</c:v>
                </c:pt>
                <c:pt idx="23">
                  <c:v>1.9166700000000001</c:v>
                </c:pt>
                <c:pt idx="24">
                  <c:v>2</c:v>
                </c:pt>
                <c:pt idx="25">
                  <c:v>2.0833300000000001</c:v>
                </c:pt>
                <c:pt idx="26">
                  <c:v>2.1666699999999999</c:v>
                </c:pt>
                <c:pt idx="27">
                  <c:v>2.25</c:v>
                </c:pt>
                <c:pt idx="28">
                  <c:v>2.3333300000000001</c:v>
                </c:pt>
                <c:pt idx="29">
                  <c:v>2.4166699999999999</c:v>
                </c:pt>
                <c:pt idx="30">
                  <c:v>2.5</c:v>
                </c:pt>
                <c:pt idx="31">
                  <c:v>2.5833300000000001</c:v>
                </c:pt>
                <c:pt idx="32">
                  <c:v>2.6666699999999999</c:v>
                </c:pt>
                <c:pt idx="33">
                  <c:v>2.75</c:v>
                </c:pt>
                <c:pt idx="34">
                  <c:v>2.8333300000000001</c:v>
                </c:pt>
                <c:pt idx="35">
                  <c:v>2.9166699999999999</c:v>
                </c:pt>
                <c:pt idx="36">
                  <c:v>3</c:v>
                </c:pt>
                <c:pt idx="37">
                  <c:v>3.0833300000000001</c:v>
                </c:pt>
                <c:pt idx="38">
                  <c:v>3.1666699999999999</c:v>
                </c:pt>
                <c:pt idx="39">
                  <c:v>3.25</c:v>
                </c:pt>
                <c:pt idx="40">
                  <c:v>3.3333300000000001</c:v>
                </c:pt>
                <c:pt idx="41">
                  <c:v>3.4166699999999999</c:v>
                </c:pt>
                <c:pt idx="42">
                  <c:v>3.5</c:v>
                </c:pt>
                <c:pt idx="43">
                  <c:v>3.5833300000000001</c:v>
                </c:pt>
                <c:pt idx="44">
                  <c:v>3.6666699999999999</c:v>
                </c:pt>
                <c:pt idx="45">
                  <c:v>3.75</c:v>
                </c:pt>
                <c:pt idx="46">
                  <c:v>3.8333300000000001</c:v>
                </c:pt>
                <c:pt idx="47">
                  <c:v>3.9166699999999999</c:v>
                </c:pt>
                <c:pt idx="48">
                  <c:v>4</c:v>
                </c:pt>
                <c:pt idx="49">
                  <c:v>4.0833300000000001</c:v>
                </c:pt>
                <c:pt idx="50">
                  <c:v>4.1666699999999999</c:v>
                </c:pt>
                <c:pt idx="51">
                  <c:v>4.25</c:v>
                </c:pt>
                <c:pt idx="52">
                  <c:v>4.3333300000000001</c:v>
                </c:pt>
                <c:pt idx="53">
                  <c:v>4.4166699999999999</c:v>
                </c:pt>
                <c:pt idx="54">
                  <c:v>4.5</c:v>
                </c:pt>
                <c:pt idx="55">
                  <c:v>4.5833300000000001</c:v>
                </c:pt>
                <c:pt idx="56">
                  <c:v>4.6666699999999999</c:v>
                </c:pt>
                <c:pt idx="57">
                  <c:v>4.75</c:v>
                </c:pt>
                <c:pt idx="58">
                  <c:v>4.8333300000000001</c:v>
                </c:pt>
                <c:pt idx="59">
                  <c:v>4.9166699999999999</c:v>
                </c:pt>
                <c:pt idx="60">
                  <c:v>5</c:v>
                </c:pt>
              </c:numCache>
            </c:numRef>
          </c:xVal>
          <c:yVal>
            <c:numRef>
              <c:f>Sheet1!$C$2:$C$62</c:f>
              <c:numCache>
                <c:formatCode>General</c:formatCode>
                <c:ptCount val="6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99.828000000000003</c:v>
                </c:pt>
                <c:pt idx="4">
                  <c:v>99.613</c:v>
                </c:pt>
                <c:pt idx="5">
                  <c:v>98.875</c:v>
                </c:pt>
                <c:pt idx="6">
                  <c:v>95.950999999999993</c:v>
                </c:pt>
                <c:pt idx="7">
                  <c:v>92.144000000000005</c:v>
                </c:pt>
                <c:pt idx="8">
                  <c:v>91.790999999999997</c:v>
                </c:pt>
                <c:pt idx="9">
                  <c:v>91.614000000000004</c:v>
                </c:pt>
                <c:pt idx="10">
                  <c:v>91.614000000000004</c:v>
                </c:pt>
                <c:pt idx="11">
                  <c:v>91.614000000000004</c:v>
                </c:pt>
                <c:pt idx="12">
                  <c:v>91.614000000000004</c:v>
                </c:pt>
                <c:pt idx="13">
                  <c:v>91.47</c:v>
                </c:pt>
                <c:pt idx="14">
                  <c:v>91.47</c:v>
                </c:pt>
                <c:pt idx="15">
                  <c:v>91.322999999999993</c:v>
                </c:pt>
                <c:pt idx="16">
                  <c:v>90.632999999999996</c:v>
                </c:pt>
                <c:pt idx="17">
                  <c:v>89.247</c:v>
                </c:pt>
                <c:pt idx="18">
                  <c:v>85.825000000000003</c:v>
                </c:pt>
                <c:pt idx="19">
                  <c:v>82.043999999999997</c:v>
                </c:pt>
                <c:pt idx="20">
                  <c:v>81.244</c:v>
                </c:pt>
                <c:pt idx="21">
                  <c:v>80.739999999999995</c:v>
                </c:pt>
                <c:pt idx="22">
                  <c:v>80.587999999999994</c:v>
                </c:pt>
                <c:pt idx="23">
                  <c:v>80.384</c:v>
                </c:pt>
                <c:pt idx="24">
                  <c:v>80.331999999999994</c:v>
                </c:pt>
                <c:pt idx="25">
                  <c:v>80.278000000000006</c:v>
                </c:pt>
                <c:pt idx="26">
                  <c:v>80.168999999999997</c:v>
                </c:pt>
                <c:pt idx="27">
                  <c:v>80.06</c:v>
                </c:pt>
                <c:pt idx="28">
                  <c:v>79.674999999999997</c:v>
                </c:pt>
                <c:pt idx="29">
                  <c:v>78.186999999999998</c:v>
                </c:pt>
                <c:pt idx="30">
                  <c:v>74.986000000000004</c:v>
                </c:pt>
                <c:pt idx="31">
                  <c:v>72.057000000000002</c:v>
                </c:pt>
                <c:pt idx="32">
                  <c:v>71.222999999999999</c:v>
                </c:pt>
                <c:pt idx="33">
                  <c:v>70.942999999999998</c:v>
                </c:pt>
                <c:pt idx="34">
                  <c:v>70.831000000000003</c:v>
                </c:pt>
                <c:pt idx="35">
                  <c:v>70.831000000000003</c:v>
                </c:pt>
                <c:pt idx="36">
                  <c:v>70.772999999999996</c:v>
                </c:pt>
                <c:pt idx="37">
                  <c:v>70.772999999999996</c:v>
                </c:pt>
                <c:pt idx="38">
                  <c:v>70.712999999999994</c:v>
                </c:pt>
                <c:pt idx="39">
                  <c:v>70.231999999999999</c:v>
                </c:pt>
                <c:pt idx="40">
                  <c:v>69.447000000000003</c:v>
                </c:pt>
                <c:pt idx="41">
                  <c:v>67.509</c:v>
                </c:pt>
                <c:pt idx="42">
                  <c:v>64.72</c:v>
                </c:pt>
                <c:pt idx="43">
                  <c:v>61.314999999999998</c:v>
                </c:pt>
                <c:pt idx="44">
                  <c:v>60.765000000000001</c:v>
                </c:pt>
                <c:pt idx="45">
                  <c:v>60.703000000000003</c:v>
                </c:pt>
                <c:pt idx="46">
                  <c:v>60.703000000000003</c:v>
                </c:pt>
                <c:pt idx="47">
                  <c:v>60.703000000000003</c:v>
                </c:pt>
                <c:pt idx="48">
                  <c:v>60.703000000000003</c:v>
                </c:pt>
                <c:pt idx="49">
                  <c:v>60.637</c:v>
                </c:pt>
                <c:pt idx="50">
                  <c:v>60.503</c:v>
                </c:pt>
                <c:pt idx="51">
                  <c:v>60.234000000000002</c:v>
                </c:pt>
                <c:pt idx="52">
                  <c:v>59.088999999999999</c:v>
                </c:pt>
                <c:pt idx="53">
                  <c:v>57.734000000000002</c:v>
                </c:pt>
                <c:pt idx="54">
                  <c:v>55.834000000000003</c:v>
                </c:pt>
                <c:pt idx="55">
                  <c:v>53.588999999999999</c:v>
                </c:pt>
                <c:pt idx="56">
                  <c:v>53.177</c:v>
                </c:pt>
                <c:pt idx="57">
                  <c:v>52.968000000000004</c:v>
                </c:pt>
                <c:pt idx="58">
                  <c:v>52.968000000000004</c:v>
                </c:pt>
                <c:pt idx="59">
                  <c:v>52.968000000000004</c:v>
                </c:pt>
                <c:pt idx="60">
                  <c:v>52.893999999999998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9EC-4E30-8B2C-526992EDAF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Years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7256714534140271"/>
              <c:y val="0.85897502128883441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3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25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82149657763367"/>
          <c:y val="0.13494792890582455"/>
          <c:w val="0.84129451649426179"/>
          <c:h val="0.7180599313598710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Single Lung</c:v>
                </c:pt>
              </c:strCache>
            </c:strRef>
          </c:tx>
          <c:spPr>
            <a:ln w="412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Sheet1!$A$2:$A$182</c:f>
              <c:numCache>
                <c:formatCode>General</c:formatCode>
                <c:ptCount val="181"/>
                <c:pt idx="0">
                  <c:v>0</c:v>
                </c:pt>
                <c:pt idx="1">
                  <c:v>8.3333333300000006E-2</c:v>
                </c:pt>
                <c:pt idx="2">
                  <c:v>0.16666666669999999</c:v>
                </c:pt>
                <c:pt idx="3">
                  <c:v>0.25</c:v>
                </c:pt>
                <c:pt idx="4">
                  <c:v>0.33333333329999998</c:v>
                </c:pt>
                <c:pt idx="5">
                  <c:v>0.41666666670000002</c:v>
                </c:pt>
                <c:pt idx="6">
                  <c:v>0.5</c:v>
                </c:pt>
                <c:pt idx="7">
                  <c:v>0.58333333330000003</c:v>
                </c:pt>
                <c:pt idx="8">
                  <c:v>0.66666666669999997</c:v>
                </c:pt>
                <c:pt idx="9">
                  <c:v>0.75</c:v>
                </c:pt>
                <c:pt idx="10">
                  <c:v>0.83333333330000003</c:v>
                </c:pt>
                <c:pt idx="11">
                  <c:v>0.91666666669999997</c:v>
                </c:pt>
                <c:pt idx="12">
                  <c:v>1</c:v>
                </c:pt>
                <c:pt idx="13">
                  <c:v>1.0833333332999999</c:v>
                </c:pt>
                <c:pt idx="14">
                  <c:v>1.1666666667000001</c:v>
                </c:pt>
                <c:pt idx="15">
                  <c:v>1.25</c:v>
                </c:pt>
                <c:pt idx="16">
                  <c:v>1.3333333332999999</c:v>
                </c:pt>
                <c:pt idx="17">
                  <c:v>1.4166666667000001</c:v>
                </c:pt>
                <c:pt idx="18">
                  <c:v>1.5</c:v>
                </c:pt>
                <c:pt idx="19">
                  <c:v>1.5833333332999999</c:v>
                </c:pt>
                <c:pt idx="20">
                  <c:v>1.6666666667000001</c:v>
                </c:pt>
                <c:pt idx="21">
                  <c:v>1.75</c:v>
                </c:pt>
                <c:pt idx="22">
                  <c:v>1.8333333332999999</c:v>
                </c:pt>
                <c:pt idx="23">
                  <c:v>1.9166666667000001</c:v>
                </c:pt>
                <c:pt idx="24">
                  <c:v>2</c:v>
                </c:pt>
                <c:pt idx="25">
                  <c:v>2.0833333333000001</c:v>
                </c:pt>
                <c:pt idx="26">
                  <c:v>2.1666666666999999</c:v>
                </c:pt>
                <c:pt idx="27">
                  <c:v>2.25</c:v>
                </c:pt>
                <c:pt idx="28">
                  <c:v>2.3333333333000001</c:v>
                </c:pt>
                <c:pt idx="29">
                  <c:v>2.4166666666999999</c:v>
                </c:pt>
                <c:pt idx="30">
                  <c:v>2.5</c:v>
                </c:pt>
                <c:pt idx="31">
                  <c:v>2.5833333333000001</c:v>
                </c:pt>
                <c:pt idx="32">
                  <c:v>2.6666666666999999</c:v>
                </c:pt>
                <c:pt idx="33">
                  <c:v>2.75</c:v>
                </c:pt>
                <c:pt idx="34">
                  <c:v>2.8333333333000001</c:v>
                </c:pt>
                <c:pt idx="35">
                  <c:v>2.9166666666999999</c:v>
                </c:pt>
                <c:pt idx="36">
                  <c:v>3</c:v>
                </c:pt>
                <c:pt idx="37">
                  <c:v>3.0833333333000001</c:v>
                </c:pt>
                <c:pt idx="38">
                  <c:v>3.1666666666999999</c:v>
                </c:pt>
                <c:pt idx="39">
                  <c:v>3.25</c:v>
                </c:pt>
                <c:pt idx="40">
                  <c:v>3.3333333333000001</c:v>
                </c:pt>
                <c:pt idx="41">
                  <c:v>3.4166666666999999</c:v>
                </c:pt>
                <c:pt idx="42">
                  <c:v>3.5</c:v>
                </c:pt>
                <c:pt idx="43">
                  <c:v>3.5833333333000001</c:v>
                </c:pt>
                <c:pt idx="44">
                  <c:v>3.6666666666999999</c:v>
                </c:pt>
                <c:pt idx="45">
                  <c:v>3.75</c:v>
                </c:pt>
                <c:pt idx="46">
                  <c:v>3.8333333333000001</c:v>
                </c:pt>
                <c:pt idx="47">
                  <c:v>3.9166666666999999</c:v>
                </c:pt>
                <c:pt idx="48">
                  <c:v>4</c:v>
                </c:pt>
                <c:pt idx="49">
                  <c:v>4.0833333332999997</c:v>
                </c:pt>
                <c:pt idx="50">
                  <c:v>4.1666666667000003</c:v>
                </c:pt>
                <c:pt idx="51">
                  <c:v>4.25</c:v>
                </c:pt>
                <c:pt idx="52">
                  <c:v>4.3333333332999997</c:v>
                </c:pt>
                <c:pt idx="53">
                  <c:v>4.4166666667000003</c:v>
                </c:pt>
                <c:pt idx="54">
                  <c:v>4.5</c:v>
                </c:pt>
                <c:pt idx="55">
                  <c:v>4.5833333332999997</c:v>
                </c:pt>
                <c:pt idx="56">
                  <c:v>4.6666666667000003</c:v>
                </c:pt>
                <c:pt idx="57">
                  <c:v>4.75</c:v>
                </c:pt>
                <c:pt idx="58">
                  <c:v>4.8333333332999997</c:v>
                </c:pt>
                <c:pt idx="59">
                  <c:v>4.9166666667000003</c:v>
                </c:pt>
                <c:pt idx="60">
                  <c:v>5</c:v>
                </c:pt>
                <c:pt idx="61">
                  <c:v>5.0833333332999997</c:v>
                </c:pt>
                <c:pt idx="62">
                  <c:v>5.1666666667000003</c:v>
                </c:pt>
                <c:pt idx="63">
                  <c:v>5.25</c:v>
                </c:pt>
                <c:pt idx="64">
                  <c:v>5.3333333332999997</c:v>
                </c:pt>
                <c:pt idx="65">
                  <c:v>5.4166666667000003</c:v>
                </c:pt>
                <c:pt idx="66">
                  <c:v>5.5</c:v>
                </c:pt>
                <c:pt idx="67">
                  <c:v>5.5833333332999997</c:v>
                </c:pt>
                <c:pt idx="68">
                  <c:v>5.6666666667000003</c:v>
                </c:pt>
                <c:pt idx="69">
                  <c:v>5.75</c:v>
                </c:pt>
                <c:pt idx="70">
                  <c:v>5.8333333332999997</c:v>
                </c:pt>
                <c:pt idx="71">
                  <c:v>5.9166666667000003</c:v>
                </c:pt>
                <c:pt idx="72">
                  <c:v>6</c:v>
                </c:pt>
                <c:pt idx="73">
                  <c:v>6.0833333332999997</c:v>
                </c:pt>
                <c:pt idx="74">
                  <c:v>6.1666666667000003</c:v>
                </c:pt>
                <c:pt idx="75">
                  <c:v>6.25</c:v>
                </c:pt>
                <c:pt idx="76">
                  <c:v>6.3333333332999997</c:v>
                </c:pt>
                <c:pt idx="77">
                  <c:v>6.4166666667000003</c:v>
                </c:pt>
                <c:pt idx="78">
                  <c:v>6.5</c:v>
                </c:pt>
                <c:pt idx="79">
                  <c:v>6.5833333332999997</c:v>
                </c:pt>
                <c:pt idx="80">
                  <c:v>6.6666666667000003</c:v>
                </c:pt>
                <c:pt idx="81">
                  <c:v>6.75</c:v>
                </c:pt>
                <c:pt idx="82">
                  <c:v>6.8333333332999997</c:v>
                </c:pt>
                <c:pt idx="83">
                  <c:v>6.9166666667000003</c:v>
                </c:pt>
                <c:pt idx="84">
                  <c:v>7</c:v>
                </c:pt>
                <c:pt idx="85">
                  <c:v>7.0833333332999997</c:v>
                </c:pt>
                <c:pt idx="86">
                  <c:v>7.1666666667000003</c:v>
                </c:pt>
                <c:pt idx="87">
                  <c:v>7.25</c:v>
                </c:pt>
                <c:pt idx="88">
                  <c:v>7.3333333332999997</c:v>
                </c:pt>
                <c:pt idx="89">
                  <c:v>7.4166666667000003</c:v>
                </c:pt>
                <c:pt idx="90">
                  <c:v>7.5</c:v>
                </c:pt>
                <c:pt idx="91">
                  <c:v>7.5833333332999997</c:v>
                </c:pt>
                <c:pt idx="92">
                  <c:v>7.6666666667000003</c:v>
                </c:pt>
                <c:pt idx="93">
                  <c:v>7.75</c:v>
                </c:pt>
                <c:pt idx="94">
                  <c:v>7.8333333332999997</c:v>
                </c:pt>
                <c:pt idx="95">
                  <c:v>7.9166666667000003</c:v>
                </c:pt>
                <c:pt idx="96">
                  <c:v>8</c:v>
                </c:pt>
                <c:pt idx="97">
                  <c:v>8.0833333333000006</c:v>
                </c:pt>
                <c:pt idx="98">
                  <c:v>8.1666666666999994</c:v>
                </c:pt>
                <c:pt idx="99">
                  <c:v>8.25</c:v>
                </c:pt>
                <c:pt idx="100">
                  <c:v>8.3333333333000006</c:v>
                </c:pt>
                <c:pt idx="101">
                  <c:v>8.4166666666999994</c:v>
                </c:pt>
                <c:pt idx="102">
                  <c:v>8.5</c:v>
                </c:pt>
                <c:pt idx="103">
                  <c:v>8.5833333333000006</c:v>
                </c:pt>
                <c:pt idx="104">
                  <c:v>8.6666666666999994</c:v>
                </c:pt>
                <c:pt idx="105">
                  <c:v>8.75</c:v>
                </c:pt>
                <c:pt idx="106">
                  <c:v>8.8333333333000006</c:v>
                </c:pt>
                <c:pt idx="107">
                  <c:v>8.9166666666999994</c:v>
                </c:pt>
                <c:pt idx="108">
                  <c:v>9</c:v>
                </c:pt>
                <c:pt idx="109">
                  <c:v>9.0833333333000006</c:v>
                </c:pt>
                <c:pt idx="110">
                  <c:v>9.1666666666999994</c:v>
                </c:pt>
                <c:pt idx="111">
                  <c:v>9.25</c:v>
                </c:pt>
                <c:pt idx="112">
                  <c:v>9.3333333333000006</c:v>
                </c:pt>
                <c:pt idx="113">
                  <c:v>9.4166666666999994</c:v>
                </c:pt>
                <c:pt idx="114">
                  <c:v>9.5</c:v>
                </c:pt>
                <c:pt idx="115">
                  <c:v>9.5833333333000006</c:v>
                </c:pt>
                <c:pt idx="116">
                  <c:v>9.6666666666999994</c:v>
                </c:pt>
                <c:pt idx="117">
                  <c:v>9.75</c:v>
                </c:pt>
                <c:pt idx="118">
                  <c:v>9.8333333333000006</c:v>
                </c:pt>
                <c:pt idx="119">
                  <c:v>9.9166666666999994</c:v>
                </c:pt>
                <c:pt idx="120">
                  <c:v>10</c:v>
                </c:pt>
                <c:pt idx="121">
                  <c:v>10.083333333000001</c:v>
                </c:pt>
                <c:pt idx="122">
                  <c:v>10.166666666999999</c:v>
                </c:pt>
                <c:pt idx="123">
                  <c:v>10.25</c:v>
                </c:pt>
                <c:pt idx="124">
                  <c:v>10.333333333000001</c:v>
                </c:pt>
                <c:pt idx="125">
                  <c:v>10.416666666999999</c:v>
                </c:pt>
                <c:pt idx="126">
                  <c:v>10.5</c:v>
                </c:pt>
                <c:pt idx="127">
                  <c:v>10.583333333000001</c:v>
                </c:pt>
                <c:pt idx="128">
                  <c:v>10.666666666999999</c:v>
                </c:pt>
                <c:pt idx="129">
                  <c:v>10.75</c:v>
                </c:pt>
                <c:pt idx="130">
                  <c:v>10.833333333000001</c:v>
                </c:pt>
                <c:pt idx="131">
                  <c:v>10.916666666999999</c:v>
                </c:pt>
                <c:pt idx="132">
                  <c:v>11</c:v>
                </c:pt>
                <c:pt idx="133">
                  <c:v>11.083333333000001</c:v>
                </c:pt>
                <c:pt idx="134">
                  <c:v>11.166666666999999</c:v>
                </c:pt>
                <c:pt idx="135">
                  <c:v>11.25</c:v>
                </c:pt>
                <c:pt idx="136">
                  <c:v>11.333333333000001</c:v>
                </c:pt>
                <c:pt idx="137">
                  <c:v>11.416666666999999</c:v>
                </c:pt>
                <c:pt idx="138">
                  <c:v>11.5</c:v>
                </c:pt>
                <c:pt idx="139">
                  <c:v>11.583333333000001</c:v>
                </c:pt>
                <c:pt idx="140">
                  <c:v>11.666666666999999</c:v>
                </c:pt>
                <c:pt idx="141">
                  <c:v>11.75</c:v>
                </c:pt>
                <c:pt idx="142">
                  <c:v>11.833333333000001</c:v>
                </c:pt>
                <c:pt idx="143">
                  <c:v>11.916666666999999</c:v>
                </c:pt>
                <c:pt idx="144">
                  <c:v>12</c:v>
                </c:pt>
                <c:pt idx="145">
                  <c:v>12.083333333000001</c:v>
                </c:pt>
                <c:pt idx="146">
                  <c:v>12.166666666999999</c:v>
                </c:pt>
                <c:pt idx="147">
                  <c:v>12.25</c:v>
                </c:pt>
                <c:pt idx="148">
                  <c:v>12.333333333000001</c:v>
                </c:pt>
                <c:pt idx="149">
                  <c:v>12.416666666999999</c:v>
                </c:pt>
                <c:pt idx="150">
                  <c:v>12.5</c:v>
                </c:pt>
                <c:pt idx="151">
                  <c:v>12.583333333000001</c:v>
                </c:pt>
                <c:pt idx="152">
                  <c:v>12.666666666999999</c:v>
                </c:pt>
                <c:pt idx="153">
                  <c:v>12.75</c:v>
                </c:pt>
                <c:pt idx="154">
                  <c:v>12.833333333000001</c:v>
                </c:pt>
                <c:pt idx="155">
                  <c:v>12.916666666999999</c:v>
                </c:pt>
                <c:pt idx="156">
                  <c:v>13</c:v>
                </c:pt>
                <c:pt idx="157">
                  <c:v>13.083333333000001</c:v>
                </c:pt>
                <c:pt idx="158">
                  <c:v>13.166666666999999</c:v>
                </c:pt>
                <c:pt idx="159">
                  <c:v>13.25</c:v>
                </c:pt>
                <c:pt idx="160">
                  <c:v>13.333333333000001</c:v>
                </c:pt>
                <c:pt idx="161">
                  <c:v>13.416666666999999</c:v>
                </c:pt>
                <c:pt idx="162">
                  <c:v>13.5</c:v>
                </c:pt>
                <c:pt idx="163">
                  <c:v>13.583333333000001</c:v>
                </c:pt>
                <c:pt idx="164">
                  <c:v>13.666666666999999</c:v>
                </c:pt>
                <c:pt idx="165">
                  <c:v>13.75</c:v>
                </c:pt>
                <c:pt idx="166">
                  <c:v>13.833333333000001</c:v>
                </c:pt>
                <c:pt idx="167">
                  <c:v>13.916666666999999</c:v>
                </c:pt>
                <c:pt idx="168">
                  <c:v>14</c:v>
                </c:pt>
                <c:pt idx="169">
                  <c:v>14.083333333000001</c:v>
                </c:pt>
                <c:pt idx="170">
                  <c:v>14.166666666999999</c:v>
                </c:pt>
                <c:pt idx="171">
                  <c:v>14.25</c:v>
                </c:pt>
                <c:pt idx="172">
                  <c:v>14.333333333000001</c:v>
                </c:pt>
                <c:pt idx="173">
                  <c:v>14.416666666999999</c:v>
                </c:pt>
                <c:pt idx="174">
                  <c:v>14.5</c:v>
                </c:pt>
                <c:pt idx="175">
                  <c:v>14.583333333000001</c:v>
                </c:pt>
                <c:pt idx="176">
                  <c:v>14.666666666999999</c:v>
                </c:pt>
                <c:pt idx="177">
                  <c:v>14.75</c:v>
                </c:pt>
                <c:pt idx="178">
                  <c:v>14.833333333000001</c:v>
                </c:pt>
                <c:pt idx="179">
                  <c:v>14.916666666999999</c:v>
                </c:pt>
                <c:pt idx="180">
                  <c:v>15</c:v>
                </c:pt>
              </c:numCache>
            </c:numRef>
          </c:xVal>
          <c:yVal>
            <c:numRef>
              <c:f>Sheet1!$B$2:$B$182</c:f>
              <c:numCache>
                <c:formatCode>General</c:formatCode>
                <c:ptCount val="181"/>
                <c:pt idx="0">
                  <c:v>100</c:v>
                </c:pt>
                <c:pt idx="1">
                  <c:v>99.974182128999999</c:v>
                </c:pt>
                <c:pt idx="2">
                  <c:v>99.870910644999995</c:v>
                </c:pt>
                <c:pt idx="3">
                  <c:v>99.819335937999995</c:v>
                </c:pt>
                <c:pt idx="4">
                  <c:v>99.741882324000002</c:v>
                </c:pt>
                <c:pt idx="5">
                  <c:v>99.561218261999997</c:v>
                </c:pt>
                <c:pt idx="6">
                  <c:v>98.34765625</c:v>
                </c:pt>
                <c:pt idx="7">
                  <c:v>96.82421875</c:v>
                </c:pt>
                <c:pt idx="8">
                  <c:v>96.695007324000002</c:v>
                </c:pt>
                <c:pt idx="9">
                  <c:v>96.591552734000004</c:v>
                </c:pt>
                <c:pt idx="10">
                  <c:v>96.384582519999995</c:v>
                </c:pt>
                <c:pt idx="11">
                  <c:v>96.255187988000003</c:v>
                </c:pt>
                <c:pt idx="12">
                  <c:v>96.098937988000003</c:v>
                </c:pt>
                <c:pt idx="13">
                  <c:v>95.883911132999998</c:v>
                </c:pt>
                <c:pt idx="14">
                  <c:v>95.745300293</c:v>
                </c:pt>
                <c:pt idx="15">
                  <c:v>95.604492187999995</c:v>
                </c:pt>
                <c:pt idx="16">
                  <c:v>95.490661621000001</c:v>
                </c:pt>
                <c:pt idx="17">
                  <c:v>95.260986328000001</c:v>
                </c:pt>
                <c:pt idx="18">
                  <c:v>95.174011230000005</c:v>
                </c:pt>
                <c:pt idx="19">
                  <c:v>94.998718261999997</c:v>
                </c:pt>
                <c:pt idx="20">
                  <c:v>94.880798339999998</c:v>
                </c:pt>
                <c:pt idx="21">
                  <c:v>94.76171875</c:v>
                </c:pt>
                <c:pt idx="22">
                  <c:v>94.550598144999995</c:v>
                </c:pt>
                <c:pt idx="23">
                  <c:v>94.273376464999998</c:v>
                </c:pt>
                <c:pt idx="24">
                  <c:v>94.179382324000002</c:v>
                </c:pt>
                <c:pt idx="25">
                  <c:v>93.918273925999998</c:v>
                </c:pt>
                <c:pt idx="26">
                  <c:v>93.751770019999995</c:v>
                </c:pt>
                <c:pt idx="27">
                  <c:v>93.583374023000005</c:v>
                </c:pt>
                <c:pt idx="28">
                  <c:v>93.379577636999997</c:v>
                </c:pt>
                <c:pt idx="29">
                  <c:v>93.207275390999996</c:v>
                </c:pt>
                <c:pt idx="30">
                  <c:v>93.033935546999999</c:v>
                </c:pt>
                <c:pt idx="31">
                  <c:v>92.929138183999996</c:v>
                </c:pt>
                <c:pt idx="32">
                  <c:v>92.752441406000003</c:v>
                </c:pt>
                <c:pt idx="33">
                  <c:v>92.609863281000003</c:v>
                </c:pt>
                <c:pt idx="34">
                  <c:v>92.537963867000002</c:v>
                </c:pt>
                <c:pt idx="35">
                  <c:v>92.391113281000003</c:v>
                </c:pt>
                <c:pt idx="36">
                  <c:v>92.088317871000001</c:v>
                </c:pt>
                <c:pt idx="37">
                  <c:v>91.971984863000003</c:v>
                </c:pt>
                <c:pt idx="38">
                  <c:v>91.693481445000003</c:v>
                </c:pt>
                <c:pt idx="39">
                  <c:v>91.612976074000002</c:v>
                </c:pt>
                <c:pt idx="40">
                  <c:v>91.369140625</c:v>
                </c:pt>
                <c:pt idx="41">
                  <c:v>91.327941894999995</c:v>
                </c:pt>
                <c:pt idx="42">
                  <c:v>91.245239257999998</c:v>
                </c:pt>
                <c:pt idx="43">
                  <c:v>91.078247070000003</c:v>
                </c:pt>
                <c:pt idx="44">
                  <c:v>90.994079589999998</c:v>
                </c:pt>
                <c:pt idx="45">
                  <c:v>90.908874511999997</c:v>
                </c:pt>
                <c:pt idx="46">
                  <c:v>90.603759765999996</c:v>
                </c:pt>
                <c:pt idx="47">
                  <c:v>90.427429199000002</c:v>
                </c:pt>
                <c:pt idx="48">
                  <c:v>90.202026367000002</c:v>
                </c:pt>
                <c:pt idx="49">
                  <c:v>90.155578613000003</c:v>
                </c:pt>
                <c:pt idx="50">
                  <c:v>90.059509277000004</c:v>
                </c:pt>
                <c:pt idx="51">
                  <c:v>89.669921875</c:v>
                </c:pt>
                <c:pt idx="52">
                  <c:v>89.522644043</c:v>
                </c:pt>
                <c:pt idx="53">
                  <c:v>89.324584960999999</c:v>
                </c:pt>
                <c:pt idx="54">
                  <c:v>89.023742675999998</c:v>
                </c:pt>
                <c:pt idx="55">
                  <c:v>88.922241210999999</c:v>
                </c:pt>
                <c:pt idx="56">
                  <c:v>88.819885253999999</c:v>
                </c:pt>
                <c:pt idx="57">
                  <c:v>88.768005371000001</c:v>
                </c:pt>
                <c:pt idx="58">
                  <c:v>88.662902832</c:v>
                </c:pt>
                <c:pt idx="59">
                  <c:v>88.556823730000005</c:v>
                </c:pt>
                <c:pt idx="60">
                  <c:v>88.336914062999995</c:v>
                </c:pt>
                <c:pt idx="61">
                  <c:v>88.222534179999997</c:v>
                </c:pt>
                <c:pt idx="62">
                  <c:v>88.106506347999996</c:v>
                </c:pt>
                <c:pt idx="63">
                  <c:v>87.869750976999995</c:v>
                </c:pt>
                <c:pt idx="64">
                  <c:v>87.450500488000003</c:v>
                </c:pt>
                <c:pt idx="65">
                  <c:v>87.208984375</c:v>
                </c:pt>
                <c:pt idx="66">
                  <c:v>87.024780273000005</c:v>
                </c:pt>
                <c:pt idx="67">
                  <c:v>86.900573730000005</c:v>
                </c:pt>
                <c:pt idx="68">
                  <c:v>86.712707519999995</c:v>
                </c:pt>
                <c:pt idx="69">
                  <c:v>86.585266113000003</c:v>
                </c:pt>
                <c:pt idx="70">
                  <c:v>86.325988769999995</c:v>
                </c:pt>
                <c:pt idx="71">
                  <c:v>85.996520996000001</c:v>
                </c:pt>
                <c:pt idx="72">
                  <c:v>85.929443359000004</c:v>
                </c:pt>
                <c:pt idx="73">
                  <c:v>85.567810058999996</c:v>
                </c:pt>
                <c:pt idx="74">
                  <c:v>85.346069335999999</c:v>
                </c:pt>
                <c:pt idx="75">
                  <c:v>85.196716308999996</c:v>
                </c:pt>
                <c:pt idx="76">
                  <c:v>85.046203613000003</c:v>
                </c:pt>
                <c:pt idx="77">
                  <c:v>84.663513183999996</c:v>
                </c:pt>
                <c:pt idx="78">
                  <c:v>84.586364746000001</c:v>
                </c:pt>
                <c:pt idx="79">
                  <c:v>84.274230957</c:v>
                </c:pt>
                <c:pt idx="80">
                  <c:v>83.880004882999998</c:v>
                </c:pt>
                <c:pt idx="81">
                  <c:v>83.640075683999996</c:v>
                </c:pt>
                <c:pt idx="82">
                  <c:v>83.395690918</c:v>
                </c:pt>
                <c:pt idx="83">
                  <c:v>83.230529785000002</c:v>
                </c:pt>
                <c:pt idx="84">
                  <c:v>83.145629882999998</c:v>
                </c:pt>
                <c:pt idx="85">
                  <c:v>82.966979980000005</c:v>
                </c:pt>
                <c:pt idx="86">
                  <c:v>82.783935546999999</c:v>
                </c:pt>
                <c:pt idx="87">
                  <c:v>82.691955566000004</c:v>
                </c:pt>
                <c:pt idx="88">
                  <c:v>82.598999023000005</c:v>
                </c:pt>
                <c:pt idx="89">
                  <c:v>82.504760742000002</c:v>
                </c:pt>
                <c:pt idx="90">
                  <c:v>82.313537597999996</c:v>
                </c:pt>
                <c:pt idx="91">
                  <c:v>82.119262695000003</c:v>
                </c:pt>
                <c:pt idx="92">
                  <c:v>82.119262695000003</c:v>
                </c:pt>
                <c:pt idx="93">
                  <c:v>81.8203125</c:v>
                </c:pt>
                <c:pt idx="94">
                  <c:v>81.8203125</c:v>
                </c:pt>
                <c:pt idx="95">
                  <c:v>81.613830566000004</c:v>
                </c:pt>
                <c:pt idx="96">
                  <c:v>81.507385253999999</c:v>
                </c:pt>
                <c:pt idx="97">
                  <c:v>81.061950683999996</c:v>
                </c:pt>
                <c:pt idx="98">
                  <c:v>80.946472168</c:v>
                </c:pt>
                <c:pt idx="99">
                  <c:v>80.829528808999996</c:v>
                </c:pt>
                <c:pt idx="100">
                  <c:v>80.477233886999997</c:v>
                </c:pt>
                <c:pt idx="101">
                  <c:v>80.358520507999998</c:v>
                </c:pt>
                <c:pt idx="102">
                  <c:v>80.238220214999998</c:v>
                </c:pt>
                <c:pt idx="103">
                  <c:v>79.993225097999996</c:v>
                </c:pt>
                <c:pt idx="104">
                  <c:v>79.993225097999996</c:v>
                </c:pt>
                <c:pt idx="105">
                  <c:v>79.867675781000003</c:v>
                </c:pt>
                <c:pt idx="106">
                  <c:v>79.739685058999996</c:v>
                </c:pt>
                <c:pt idx="107">
                  <c:v>79.348999023000005</c:v>
                </c:pt>
                <c:pt idx="108">
                  <c:v>79.081787109000004</c:v>
                </c:pt>
                <c:pt idx="109">
                  <c:v>78.942810058999996</c:v>
                </c:pt>
                <c:pt idx="110">
                  <c:v>78.942810058999996</c:v>
                </c:pt>
                <c:pt idx="111">
                  <c:v>78.504272460999999</c:v>
                </c:pt>
                <c:pt idx="112">
                  <c:v>78.355834960999999</c:v>
                </c:pt>
                <c:pt idx="113">
                  <c:v>78.206054687999995</c:v>
                </c:pt>
                <c:pt idx="114">
                  <c:v>77.600646972999996</c:v>
                </c:pt>
                <c:pt idx="115">
                  <c:v>77.295715332</c:v>
                </c:pt>
                <c:pt idx="116">
                  <c:v>77.141174316000004</c:v>
                </c:pt>
                <c:pt idx="117">
                  <c:v>76.50390625</c:v>
                </c:pt>
                <c:pt idx="118">
                  <c:v>75.519592285000002</c:v>
                </c:pt>
                <c:pt idx="119">
                  <c:v>75.016418457</c:v>
                </c:pt>
                <c:pt idx="120">
                  <c:v>74.840332031000003</c:v>
                </c:pt>
                <c:pt idx="121">
                  <c:v>74.303588867000002</c:v>
                </c:pt>
                <c:pt idx="122">
                  <c:v>74.114562988000003</c:v>
                </c:pt>
                <c:pt idx="123">
                  <c:v>74.114562988000003</c:v>
                </c:pt>
                <c:pt idx="124">
                  <c:v>74.114562988000003</c:v>
                </c:pt>
                <c:pt idx="125">
                  <c:v>73.521606445000003</c:v>
                </c:pt>
                <c:pt idx="126">
                  <c:v>72.922241210999999</c:v>
                </c:pt>
                <c:pt idx="127">
                  <c:v>72.721374511999997</c:v>
                </c:pt>
                <c:pt idx="128">
                  <c:v>72.721374511999997</c:v>
                </c:pt>
                <c:pt idx="129">
                  <c:v>72.721374511999997</c:v>
                </c:pt>
                <c:pt idx="130">
                  <c:v>72.511779785000002</c:v>
                </c:pt>
                <c:pt idx="131">
                  <c:v>72.511779785000002</c:v>
                </c:pt>
                <c:pt idx="132">
                  <c:v>72.511779785000002</c:v>
                </c:pt>
                <c:pt idx="133">
                  <c:v>72.272460937999995</c:v>
                </c:pt>
                <c:pt idx="134">
                  <c:v>72.272460937999995</c:v>
                </c:pt>
                <c:pt idx="135">
                  <c:v>72.023254394999995</c:v>
                </c:pt>
                <c:pt idx="136">
                  <c:v>72.023254394999995</c:v>
                </c:pt>
                <c:pt idx="137">
                  <c:v>72.023254394999995</c:v>
                </c:pt>
                <c:pt idx="138">
                  <c:v>72.023254394999995</c:v>
                </c:pt>
                <c:pt idx="139">
                  <c:v>71.249633789000001</c:v>
                </c:pt>
                <c:pt idx="140">
                  <c:v>71.249633789000001</c:v>
                </c:pt>
                <c:pt idx="141">
                  <c:v>70.976684570000003</c:v>
                </c:pt>
                <c:pt idx="142">
                  <c:v>70.693908691000004</c:v>
                </c:pt>
                <c:pt idx="143">
                  <c:v>70.407714843999997</c:v>
                </c:pt>
                <c:pt idx="144">
                  <c:v>70.407714843999997</c:v>
                </c:pt>
                <c:pt idx="145">
                  <c:v>70.093383789000001</c:v>
                </c:pt>
                <c:pt idx="146">
                  <c:v>69.761169433999996</c:v>
                </c:pt>
                <c:pt idx="147">
                  <c:v>69.761169433999996</c:v>
                </c:pt>
                <c:pt idx="148">
                  <c:v>69.761169433999996</c:v>
                </c:pt>
                <c:pt idx="149">
                  <c:v>69.761169433999996</c:v>
                </c:pt>
                <c:pt idx="150">
                  <c:v>69.761169433999996</c:v>
                </c:pt>
                <c:pt idx="151">
                  <c:v>69.397827148000005</c:v>
                </c:pt>
                <c:pt idx="152">
                  <c:v>69.397827148000005</c:v>
                </c:pt>
                <c:pt idx="153">
                  <c:v>69.397827148000005</c:v>
                </c:pt>
                <c:pt idx="154">
                  <c:v>68.602355957</c:v>
                </c:pt>
                <c:pt idx="155">
                  <c:v>68.602355957</c:v>
                </c:pt>
                <c:pt idx="156">
                  <c:v>68.602355957</c:v>
                </c:pt>
                <c:pt idx="157">
                  <c:v>68.602355957</c:v>
                </c:pt>
                <c:pt idx="158">
                  <c:v>68.138793945000003</c:v>
                </c:pt>
                <c:pt idx="159">
                  <c:v>67.662292480000005</c:v>
                </c:pt>
                <c:pt idx="160">
                  <c:v>67.662292480000005</c:v>
                </c:pt>
                <c:pt idx="161">
                  <c:v>67.662292480000005</c:v>
                </c:pt>
                <c:pt idx="162">
                  <c:v>67.185791015999996</c:v>
                </c:pt>
                <c:pt idx="163">
                  <c:v>67.185791015999996</c:v>
                </c:pt>
                <c:pt idx="164">
                  <c:v>67.185791015999996</c:v>
                </c:pt>
                <c:pt idx="165">
                  <c:v>66.664978027000004</c:v>
                </c:pt>
                <c:pt idx="166">
                  <c:v>66.122985839999998</c:v>
                </c:pt>
                <c:pt idx="167">
                  <c:v>65.576538085999999</c:v>
                </c:pt>
                <c:pt idx="168">
                  <c:v>65.576538085999999</c:v>
                </c:pt>
                <c:pt idx="169">
                  <c:v>65.576538085999999</c:v>
                </c:pt>
                <c:pt idx="170">
                  <c:v>65.576538085999999</c:v>
                </c:pt>
                <c:pt idx="171">
                  <c:v>65.576538085999999</c:v>
                </c:pt>
                <c:pt idx="172">
                  <c:v>65.576538085999999</c:v>
                </c:pt>
                <c:pt idx="173">
                  <c:v>65.576538085999999</c:v>
                </c:pt>
                <c:pt idx="174">
                  <c:v>65.576538085999999</c:v>
                </c:pt>
                <c:pt idx="175">
                  <c:v>65.576538085999999</c:v>
                </c:pt>
                <c:pt idx="176">
                  <c:v>65.576538085999999</c:v>
                </c:pt>
                <c:pt idx="177">
                  <c:v>65.576538085999999</c:v>
                </c:pt>
                <c:pt idx="178">
                  <c:v>65.576538085999999</c:v>
                </c:pt>
                <c:pt idx="179">
                  <c:v>65.576538085999999</c:v>
                </c:pt>
                <c:pt idx="180">
                  <c:v>65.576538085999999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4CB-4863-80E2-95C97711BCF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Bilateral/Double Lung</c:v>
                </c:pt>
              </c:strCache>
            </c:strRef>
          </c:tx>
          <c:spPr>
            <a:ln w="41275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Sheet1!$A$2:$A$182</c:f>
              <c:numCache>
                <c:formatCode>General</c:formatCode>
                <c:ptCount val="181"/>
                <c:pt idx="0">
                  <c:v>0</c:v>
                </c:pt>
                <c:pt idx="1">
                  <c:v>8.3333333300000006E-2</c:v>
                </c:pt>
                <c:pt idx="2">
                  <c:v>0.16666666669999999</c:v>
                </c:pt>
                <c:pt idx="3">
                  <c:v>0.25</c:v>
                </c:pt>
                <c:pt idx="4">
                  <c:v>0.33333333329999998</c:v>
                </c:pt>
                <c:pt idx="5">
                  <c:v>0.41666666670000002</c:v>
                </c:pt>
                <c:pt idx="6">
                  <c:v>0.5</c:v>
                </c:pt>
                <c:pt idx="7">
                  <c:v>0.58333333330000003</c:v>
                </c:pt>
                <c:pt idx="8">
                  <c:v>0.66666666669999997</c:v>
                </c:pt>
                <c:pt idx="9">
                  <c:v>0.75</c:v>
                </c:pt>
                <c:pt idx="10">
                  <c:v>0.83333333330000003</c:v>
                </c:pt>
                <c:pt idx="11">
                  <c:v>0.91666666669999997</c:v>
                </c:pt>
                <c:pt idx="12">
                  <c:v>1</c:v>
                </c:pt>
                <c:pt idx="13">
                  <c:v>1.0833333332999999</c:v>
                </c:pt>
                <c:pt idx="14">
                  <c:v>1.1666666667000001</c:v>
                </c:pt>
                <c:pt idx="15">
                  <c:v>1.25</c:v>
                </c:pt>
                <c:pt idx="16">
                  <c:v>1.3333333332999999</c:v>
                </c:pt>
                <c:pt idx="17">
                  <c:v>1.4166666667000001</c:v>
                </c:pt>
                <c:pt idx="18">
                  <c:v>1.5</c:v>
                </c:pt>
                <c:pt idx="19">
                  <c:v>1.5833333332999999</c:v>
                </c:pt>
                <c:pt idx="20">
                  <c:v>1.6666666667000001</c:v>
                </c:pt>
                <c:pt idx="21">
                  <c:v>1.75</c:v>
                </c:pt>
                <c:pt idx="22">
                  <c:v>1.8333333332999999</c:v>
                </c:pt>
                <c:pt idx="23">
                  <c:v>1.9166666667000001</c:v>
                </c:pt>
                <c:pt idx="24">
                  <c:v>2</c:v>
                </c:pt>
                <c:pt idx="25">
                  <c:v>2.0833333333000001</c:v>
                </c:pt>
                <c:pt idx="26">
                  <c:v>2.1666666666999999</c:v>
                </c:pt>
                <c:pt idx="27">
                  <c:v>2.25</c:v>
                </c:pt>
                <c:pt idx="28">
                  <c:v>2.3333333333000001</c:v>
                </c:pt>
                <c:pt idx="29">
                  <c:v>2.4166666666999999</c:v>
                </c:pt>
                <c:pt idx="30">
                  <c:v>2.5</c:v>
                </c:pt>
                <c:pt idx="31">
                  <c:v>2.5833333333000001</c:v>
                </c:pt>
                <c:pt idx="32">
                  <c:v>2.6666666666999999</c:v>
                </c:pt>
                <c:pt idx="33">
                  <c:v>2.75</c:v>
                </c:pt>
                <c:pt idx="34">
                  <c:v>2.8333333333000001</c:v>
                </c:pt>
                <c:pt idx="35">
                  <c:v>2.9166666666999999</c:v>
                </c:pt>
                <c:pt idx="36">
                  <c:v>3</c:v>
                </c:pt>
                <c:pt idx="37">
                  <c:v>3.0833333333000001</c:v>
                </c:pt>
                <c:pt idx="38">
                  <c:v>3.1666666666999999</c:v>
                </c:pt>
                <c:pt idx="39">
                  <c:v>3.25</c:v>
                </c:pt>
                <c:pt idx="40">
                  <c:v>3.3333333333000001</c:v>
                </c:pt>
                <c:pt idx="41">
                  <c:v>3.4166666666999999</c:v>
                </c:pt>
                <c:pt idx="42">
                  <c:v>3.5</c:v>
                </c:pt>
                <c:pt idx="43">
                  <c:v>3.5833333333000001</c:v>
                </c:pt>
                <c:pt idx="44">
                  <c:v>3.6666666666999999</c:v>
                </c:pt>
                <c:pt idx="45">
                  <c:v>3.75</c:v>
                </c:pt>
                <c:pt idx="46">
                  <c:v>3.8333333333000001</c:v>
                </c:pt>
                <c:pt idx="47">
                  <c:v>3.9166666666999999</c:v>
                </c:pt>
                <c:pt idx="48">
                  <c:v>4</c:v>
                </c:pt>
                <c:pt idx="49">
                  <c:v>4.0833333332999997</c:v>
                </c:pt>
                <c:pt idx="50">
                  <c:v>4.1666666667000003</c:v>
                </c:pt>
                <c:pt idx="51">
                  <c:v>4.25</c:v>
                </c:pt>
                <c:pt idx="52">
                  <c:v>4.3333333332999997</c:v>
                </c:pt>
                <c:pt idx="53">
                  <c:v>4.4166666667000003</c:v>
                </c:pt>
                <c:pt idx="54">
                  <c:v>4.5</c:v>
                </c:pt>
                <c:pt idx="55">
                  <c:v>4.5833333332999997</c:v>
                </c:pt>
                <c:pt idx="56">
                  <c:v>4.6666666667000003</c:v>
                </c:pt>
                <c:pt idx="57">
                  <c:v>4.75</c:v>
                </c:pt>
                <c:pt idx="58">
                  <c:v>4.8333333332999997</c:v>
                </c:pt>
                <c:pt idx="59">
                  <c:v>4.9166666667000003</c:v>
                </c:pt>
                <c:pt idx="60">
                  <c:v>5</c:v>
                </c:pt>
                <c:pt idx="61">
                  <c:v>5.0833333332999997</c:v>
                </c:pt>
                <c:pt idx="62">
                  <c:v>5.1666666667000003</c:v>
                </c:pt>
                <c:pt idx="63">
                  <c:v>5.25</c:v>
                </c:pt>
                <c:pt idx="64">
                  <c:v>5.3333333332999997</c:v>
                </c:pt>
                <c:pt idx="65">
                  <c:v>5.4166666667000003</c:v>
                </c:pt>
                <c:pt idx="66">
                  <c:v>5.5</c:v>
                </c:pt>
                <c:pt idx="67">
                  <c:v>5.5833333332999997</c:v>
                </c:pt>
                <c:pt idx="68">
                  <c:v>5.6666666667000003</c:v>
                </c:pt>
                <c:pt idx="69">
                  <c:v>5.75</c:v>
                </c:pt>
                <c:pt idx="70">
                  <c:v>5.8333333332999997</c:v>
                </c:pt>
                <c:pt idx="71">
                  <c:v>5.9166666667000003</c:v>
                </c:pt>
                <c:pt idx="72">
                  <c:v>6</c:v>
                </c:pt>
                <c:pt idx="73">
                  <c:v>6.0833333332999997</c:v>
                </c:pt>
                <c:pt idx="74">
                  <c:v>6.1666666667000003</c:v>
                </c:pt>
                <c:pt idx="75">
                  <c:v>6.25</c:v>
                </c:pt>
                <c:pt idx="76">
                  <c:v>6.3333333332999997</c:v>
                </c:pt>
                <c:pt idx="77">
                  <c:v>6.4166666667000003</c:v>
                </c:pt>
                <c:pt idx="78">
                  <c:v>6.5</c:v>
                </c:pt>
                <c:pt idx="79">
                  <c:v>6.5833333332999997</c:v>
                </c:pt>
                <c:pt idx="80">
                  <c:v>6.6666666667000003</c:v>
                </c:pt>
                <c:pt idx="81">
                  <c:v>6.75</c:v>
                </c:pt>
                <c:pt idx="82">
                  <c:v>6.8333333332999997</c:v>
                </c:pt>
                <c:pt idx="83">
                  <c:v>6.9166666667000003</c:v>
                </c:pt>
                <c:pt idx="84">
                  <c:v>7</c:v>
                </c:pt>
                <c:pt idx="85">
                  <c:v>7.0833333332999997</c:v>
                </c:pt>
                <c:pt idx="86">
                  <c:v>7.1666666667000003</c:v>
                </c:pt>
                <c:pt idx="87">
                  <c:v>7.25</c:v>
                </c:pt>
                <c:pt idx="88">
                  <c:v>7.3333333332999997</c:v>
                </c:pt>
                <c:pt idx="89">
                  <c:v>7.4166666667000003</c:v>
                </c:pt>
                <c:pt idx="90">
                  <c:v>7.5</c:v>
                </c:pt>
                <c:pt idx="91">
                  <c:v>7.5833333332999997</c:v>
                </c:pt>
                <c:pt idx="92">
                  <c:v>7.6666666667000003</c:v>
                </c:pt>
                <c:pt idx="93">
                  <c:v>7.75</c:v>
                </c:pt>
                <c:pt idx="94">
                  <c:v>7.8333333332999997</c:v>
                </c:pt>
                <c:pt idx="95">
                  <c:v>7.9166666667000003</c:v>
                </c:pt>
                <c:pt idx="96">
                  <c:v>8</c:v>
                </c:pt>
                <c:pt idx="97">
                  <c:v>8.0833333333000006</c:v>
                </c:pt>
                <c:pt idx="98">
                  <c:v>8.1666666666999994</c:v>
                </c:pt>
                <c:pt idx="99">
                  <c:v>8.25</c:v>
                </c:pt>
                <c:pt idx="100">
                  <c:v>8.3333333333000006</c:v>
                </c:pt>
                <c:pt idx="101">
                  <c:v>8.4166666666999994</c:v>
                </c:pt>
                <c:pt idx="102">
                  <c:v>8.5</c:v>
                </c:pt>
                <c:pt idx="103">
                  <c:v>8.5833333333000006</c:v>
                </c:pt>
                <c:pt idx="104">
                  <c:v>8.6666666666999994</c:v>
                </c:pt>
                <c:pt idx="105">
                  <c:v>8.75</c:v>
                </c:pt>
                <c:pt idx="106">
                  <c:v>8.8333333333000006</c:v>
                </c:pt>
                <c:pt idx="107">
                  <c:v>8.9166666666999994</c:v>
                </c:pt>
                <c:pt idx="108">
                  <c:v>9</c:v>
                </c:pt>
                <c:pt idx="109">
                  <c:v>9.0833333333000006</c:v>
                </c:pt>
                <c:pt idx="110">
                  <c:v>9.1666666666999994</c:v>
                </c:pt>
                <c:pt idx="111">
                  <c:v>9.25</c:v>
                </c:pt>
                <c:pt idx="112">
                  <c:v>9.3333333333000006</c:v>
                </c:pt>
                <c:pt idx="113">
                  <c:v>9.4166666666999994</c:v>
                </c:pt>
                <c:pt idx="114">
                  <c:v>9.5</c:v>
                </c:pt>
                <c:pt idx="115">
                  <c:v>9.5833333333000006</c:v>
                </c:pt>
                <c:pt idx="116">
                  <c:v>9.6666666666999994</c:v>
                </c:pt>
                <c:pt idx="117">
                  <c:v>9.75</c:v>
                </c:pt>
                <c:pt idx="118">
                  <c:v>9.8333333333000006</c:v>
                </c:pt>
                <c:pt idx="119">
                  <c:v>9.9166666666999994</c:v>
                </c:pt>
                <c:pt idx="120">
                  <c:v>10</c:v>
                </c:pt>
                <c:pt idx="121">
                  <c:v>10.083333333000001</c:v>
                </c:pt>
                <c:pt idx="122">
                  <c:v>10.166666666999999</c:v>
                </c:pt>
                <c:pt idx="123">
                  <c:v>10.25</c:v>
                </c:pt>
                <c:pt idx="124">
                  <c:v>10.333333333000001</c:v>
                </c:pt>
                <c:pt idx="125">
                  <c:v>10.416666666999999</c:v>
                </c:pt>
                <c:pt idx="126">
                  <c:v>10.5</c:v>
                </c:pt>
                <c:pt idx="127">
                  <c:v>10.583333333000001</c:v>
                </c:pt>
                <c:pt idx="128">
                  <c:v>10.666666666999999</c:v>
                </c:pt>
                <c:pt idx="129">
                  <c:v>10.75</c:v>
                </c:pt>
                <c:pt idx="130">
                  <c:v>10.833333333000001</c:v>
                </c:pt>
                <c:pt idx="131">
                  <c:v>10.916666666999999</c:v>
                </c:pt>
                <c:pt idx="132">
                  <c:v>11</c:v>
                </c:pt>
                <c:pt idx="133">
                  <c:v>11.083333333000001</c:v>
                </c:pt>
                <c:pt idx="134">
                  <c:v>11.166666666999999</c:v>
                </c:pt>
                <c:pt idx="135">
                  <c:v>11.25</c:v>
                </c:pt>
                <c:pt idx="136">
                  <c:v>11.333333333000001</c:v>
                </c:pt>
                <c:pt idx="137">
                  <c:v>11.416666666999999</c:v>
                </c:pt>
                <c:pt idx="138">
                  <c:v>11.5</c:v>
                </c:pt>
                <c:pt idx="139">
                  <c:v>11.583333333000001</c:v>
                </c:pt>
                <c:pt idx="140">
                  <c:v>11.666666666999999</c:v>
                </c:pt>
                <c:pt idx="141">
                  <c:v>11.75</c:v>
                </c:pt>
                <c:pt idx="142">
                  <c:v>11.833333333000001</c:v>
                </c:pt>
                <c:pt idx="143">
                  <c:v>11.916666666999999</c:v>
                </c:pt>
                <c:pt idx="144">
                  <c:v>12</c:v>
                </c:pt>
                <c:pt idx="145">
                  <c:v>12.083333333000001</c:v>
                </c:pt>
                <c:pt idx="146">
                  <c:v>12.166666666999999</c:v>
                </c:pt>
                <c:pt idx="147">
                  <c:v>12.25</c:v>
                </c:pt>
                <c:pt idx="148">
                  <c:v>12.333333333000001</c:v>
                </c:pt>
                <c:pt idx="149">
                  <c:v>12.416666666999999</c:v>
                </c:pt>
                <c:pt idx="150">
                  <c:v>12.5</c:v>
                </c:pt>
                <c:pt idx="151">
                  <c:v>12.583333333000001</c:v>
                </c:pt>
                <c:pt idx="152">
                  <c:v>12.666666666999999</c:v>
                </c:pt>
                <c:pt idx="153">
                  <c:v>12.75</c:v>
                </c:pt>
                <c:pt idx="154">
                  <c:v>12.833333333000001</c:v>
                </c:pt>
                <c:pt idx="155">
                  <c:v>12.916666666999999</c:v>
                </c:pt>
                <c:pt idx="156">
                  <c:v>13</c:v>
                </c:pt>
                <c:pt idx="157">
                  <c:v>13.083333333000001</c:v>
                </c:pt>
                <c:pt idx="158">
                  <c:v>13.166666666999999</c:v>
                </c:pt>
                <c:pt idx="159">
                  <c:v>13.25</c:v>
                </c:pt>
                <c:pt idx="160">
                  <c:v>13.333333333000001</c:v>
                </c:pt>
                <c:pt idx="161">
                  <c:v>13.416666666999999</c:v>
                </c:pt>
                <c:pt idx="162">
                  <c:v>13.5</c:v>
                </c:pt>
                <c:pt idx="163">
                  <c:v>13.583333333000001</c:v>
                </c:pt>
                <c:pt idx="164">
                  <c:v>13.666666666999999</c:v>
                </c:pt>
                <c:pt idx="165">
                  <c:v>13.75</c:v>
                </c:pt>
                <c:pt idx="166">
                  <c:v>13.833333333000001</c:v>
                </c:pt>
                <c:pt idx="167">
                  <c:v>13.916666666999999</c:v>
                </c:pt>
                <c:pt idx="168">
                  <c:v>14</c:v>
                </c:pt>
                <c:pt idx="169">
                  <c:v>14.083333333000001</c:v>
                </c:pt>
                <c:pt idx="170">
                  <c:v>14.166666666999999</c:v>
                </c:pt>
                <c:pt idx="171">
                  <c:v>14.25</c:v>
                </c:pt>
                <c:pt idx="172">
                  <c:v>14.333333333000001</c:v>
                </c:pt>
                <c:pt idx="173">
                  <c:v>14.416666666999999</c:v>
                </c:pt>
                <c:pt idx="174">
                  <c:v>14.5</c:v>
                </c:pt>
                <c:pt idx="175">
                  <c:v>14.583333333000001</c:v>
                </c:pt>
                <c:pt idx="176">
                  <c:v>14.666666666999999</c:v>
                </c:pt>
                <c:pt idx="177">
                  <c:v>14.75</c:v>
                </c:pt>
                <c:pt idx="178">
                  <c:v>14.833333333000001</c:v>
                </c:pt>
                <c:pt idx="179">
                  <c:v>14.916666666999999</c:v>
                </c:pt>
                <c:pt idx="180">
                  <c:v>15</c:v>
                </c:pt>
              </c:numCache>
            </c:numRef>
          </c:xVal>
          <c:yVal>
            <c:numRef>
              <c:f>Sheet1!$C$2:$C$182</c:f>
              <c:numCache>
                <c:formatCode>General</c:formatCode>
                <c:ptCount val="181"/>
                <c:pt idx="0">
                  <c:v>100</c:v>
                </c:pt>
                <c:pt idx="1">
                  <c:v>99.945434570000003</c:v>
                </c:pt>
                <c:pt idx="2">
                  <c:v>99.945434570000003</c:v>
                </c:pt>
                <c:pt idx="3">
                  <c:v>99.918151855000005</c:v>
                </c:pt>
                <c:pt idx="4">
                  <c:v>99.890869140999996</c:v>
                </c:pt>
                <c:pt idx="5">
                  <c:v>99.781738281000003</c:v>
                </c:pt>
                <c:pt idx="6">
                  <c:v>99.208740234000004</c:v>
                </c:pt>
                <c:pt idx="7">
                  <c:v>98.690246582</c:v>
                </c:pt>
                <c:pt idx="8">
                  <c:v>98.635620117000002</c:v>
                </c:pt>
                <c:pt idx="9">
                  <c:v>98.553649902000004</c:v>
                </c:pt>
                <c:pt idx="10">
                  <c:v>98.471557617000002</c:v>
                </c:pt>
                <c:pt idx="11">
                  <c:v>98.361938476999995</c:v>
                </c:pt>
                <c:pt idx="12">
                  <c:v>98.169128418</c:v>
                </c:pt>
                <c:pt idx="13">
                  <c:v>98.026489257999998</c:v>
                </c:pt>
                <c:pt idx="14">
                  <c:v>97.908752441000004</c:v>
                </c:pt>
                <c:pt idx="15">
                  <c:v>97.639831543</c:v>
                </c:pt>
                <c:pt idx="16">
                  <c:v>97.549255371000001</c:v>
                </c:pt>
                <c:pt idx="17">
                  <c:v>97.518859863000003</c:v>
                </c:pt>
                <c:pt idx="18">
                  <c:v>97.457763671999999</c:v>
                </c:pt>
                <c:pt idx="19">
                  <c:v>97.365356445000003</c:v>
                </c:pt>
                <c:pt idx="20">
                  <c:v>97.271789550999998</c:v>
                </c:pt>
                <c:pt idx="21">
                  <c:v>97.208984375</c:v>
                </c:pt>
                <c:pt idx="22">
                  <c:v>97.145141601999995</c:v>
                </c:pt>
                <c:pt idx="23">
                  <c:v>97.080200195000003</c:v>
                </c:pt>
                <c:pt idx="24">
                  <c:v>97.047302246000001</c:v>
                </c:pt>
                <c:pt idx="25">
                  <c:v>96.977111816000004</c:v>
                </c:pt>
                <c:pt idx="26">
                  <c:v>96.756774902000004</c:v>
                </c:pt>
                <c:pt idx="27">
                  <c:v>96.719848632999998</c:v>
                </c:pt>
                <c:pt idx="28">
                  <c:v>96.607666015999996</c:v>
                </c:pt>
                <c:pt idx="29">
                  <c:v>96.569885253999999</c:v>
                </c:pt>
                <c:pt idx="30">
                  <c:v>96.379638671999999</c:v>
                </c:pt>
                <c:pt idx="31">
                  <c:v>96.264709472999996</c:v>
                </c:pt>
                <c:pt idx="32">
                  <c:v>96.264709472999996</c:v>
                </c:pt>
                <c:pt idx="33">
                  <c:v>96.147644043</c:v>
                </c:pt>
                <c:pt idx="34">
                  <c:v>96.107849121000001</c:v>
                </c:pt>
                <c:pt idx="35">
                  <c:v>95.946411132999998</c:v>
                </c:pt>
                <c:pt idx="36">
                  <c:v>95.822021484000004</c:v>
                </c:pt>
                <c:pt idx="37">
                  <c:v>95.689453125</c:v>
                </c:pt>
                <c:pt idx="38">
                  <c:v>95.599548339999998</c:v>
                </c:pt>
                <c:pt idx="39">
                  <c:v>95.508361816000004</c:v>
                </c:pt>
                <c:pt idx="40">
                  <c:v>95.416259765999996</c:v>
                </c:pt>
                <c:pt idx="41">
                  <c:v>95.369873046999999</c:v>
                </c:pt>
                <c:pt idx="42">
                  <c:v>95.323120117000002</c:v>
                </c:pt>
                <c:pt idx="43">
                  <c:v>95.276123046999999</c:v>
                </c:pt>
                <c:pt idx="44">
                  <c:v>95.133422851999995</c:v>
                </c:pt>
                <c:pt idx="45">
                  <c:v>95.037414550999998</c:v>
                </c:pt>
                <c:pt idx="46">
                  <c:v>94.940124511999997</c:v>
                </c:pt>
                <c:pt idx="47">
                  <c:v>94.792053222999996</c:v>
                </c:pt>
                <c:pt idx="48">
                  <c:v>94.690856933999996</c:v>
                </c:pt>
                <c:pt idx="49">
                  <c:v>94.529235839999998</c:v>
                </c:pt>
                <c:pt idx="50">
                  <c:v>94.363830566000004</c:v>
                </c:pt>
                <c:pt idx="51">
                  <c:v>94.251708984000004</c:v>
                </c:pt>
                <c:pt idx="52">
                  <c:v>94.195373535000002</c:v>
                </c:pt>
                <c:pt idx="53">
                  <c:v>94.080932617000002</c:v>
                </c:pt>
                <c:pt idx="54">
                  <c:v>94.023498535000002</c:v>
                </c:pt>
                <c:pt idx="55">
                  <c:v>94.023498535000002</c:v>
                </c:pt>
                <c:pt idx="56">
                  <c:v>93.964721679999997</c:v>
                </c:pt>
                <c:pt idx="57">
                  <c:v>93.964721679999997</c:v>
                </c:pt>
                <c:pt idx="58">
                  <c:v>93.843627929999997</c:v>
                </c:pt>
                <c:pt idx="59">
                  <c:v>93.658691406000003</c:v>
                </c:pt>
                <c:pt idx="60">
                  <c:v>93.658691406000003</c:v>
                </c:pt>
                <c:pt idx="61">
                  <c:v>93.589599609000004</c:v>
                </c:pt>
                <c:pt idx="62">
                  <c:v>93.379516601999995</c:v>
                </c:pt>
                <c:pt idx="63">
                  <c:v>93.309082031000003</c:v>
                </c:pt>
                <c:pt idx="64">
                  <c:v>93.238037109000004</c:v>
                </c:pt>
                <c:pt idx="65">
                  <c:v>93.022644043</c:v>
                </c:pt>
                <c:pt idx="66">
                  <c:v>92.732788085999999</c:v>
                </c:pt>
                <c:pt idx="67">
                  <c:v>92.66015625</c:v>
                </c:pt>
                <c:pt idx="68">
                  <c:v>92.66015625</c:v>
                </c:pt>
                <c:pt idx="69">
                  <c:v>92.585144043</c:v>
                </c:pt>
                <c:pt idx="70">
                  <c:v>92.585144043</c:v>
                </c:pt>
                <c:pt idx="71">
                  <c:v>92.429992675999998</c:v>
                </c:pt>
                <c:pt idx="72">
                  <c:v>92.191772460999999</c:v>
                </c:pt>
                <c:pt idx="73">
                  <c:v>91.672607421999999</c:v>
                </c:pt>
                <c:pt idx="74">
                  <c:v>91.583129882999998</c:v>
                </c:pt>
                <c:pt idx="75">
                  <c:v>91.402648925999998</c:v>
                </c:pt>
                <c:pt idx="76">
                  <c:v>91.221374511999997</c:v>
                </c:pt>
                <c:pt idx="77">
                  <c:v>91.129943847999996</c:v>
                </c:pt>
                <c:pt idx="78">
                  <c:v>91.037658691000004</c:v>
                </c:pt>
                <c:pt idx="79">
                  <c:v>91.037658691000004</c:v>
                </c:pt>
                <c:pt idx="80">
                  <c:v>90.755004882999998</c:v>
                </c:pt>
                <c:pt idx="81">
                  <c:v>90.755004882999998</c:v>
                </c:pt>
                <c:pt idx="82">
                  <c:v>90.562744140999996</c:v>
                </c:pt>
                <c:pt idx="83">
                  <c:v>90.364562988000003</c:v>
                </c:pt>
                <c:pt idx="84">
                  <c:v>90.159484863000003</c:v>
                </c:pt>
                <c:pt idx="85">
                  <c:v>90.049011230000005</c:v>
                </c:pt>
                <c:pt idx="86">
                  <c:v>89.937683105000005</c:v>
                </c:pt>
                <c:pt idx="87">
                  <c:v>89.710266113000003</c:v>
                </c:pt>
                <c:pt idx="88">
                  <c:v>89.595581054999997</c:v>
                </c:pt>
                <c:pt idx="89">
                  <c:v>89.595581054999997</c:v>
                </c:pt>
                <c:pt idx="90">
                  <c:v>89.479675293</c:v>
                </c:pt>
                <c:pt idx="91">
                  <c:v>89.479675293</c:v>
                </c:pt>
                <c:pt idx="92">
                  <c:v>89.124694824000002</c:v>
                </c:pt>
                <c:pt idx="93">
                  <c:v>89.124694824000002</c:v>
                </c:pt>
                <c:pt idx="94">
                  <c:v>89.124694824000002</c:v>
                </c:pt>
                <c:pt idx="95">
                  <c:v>88.878662109000004</c:v>
                </c:pt>
                <c:pt idx="96">
                  <c:v>88.617431640999996</c:v>
                </c:pt>
                <c:pt idx="97">
                  <c:v>88.617431640999996</c:v>
                </c:pt>
                <c:pt idx="98">
                  <c:v>88.475219726999995</c:v>
                </c:pt>
                <c:pt idx="99">
                  <c:v>88.331115722999996</c:v>
                </c:pt>
                <c:pt idx="100">
                  <c:v>88.331115722999996</c:v>
                </c:pt>
                <c:pt idx="101">
                  <c:v>88.331115722999996</c:v>
                </c:pt>
                <c:pt idx="102">
                  <c:v>88.331115722999996</c:v>
                </c:pt>
                <c:pt idx="103">
                  <c:v>88.030395507999998</c:v>
                </c:pt>
                <c:pt idx="104">
                  <c:v>88.030395507999998</c:v>
                </c:pt>
                <c:pt idx="105">
                  <c:v>87.719604492000002</c:v>
                </c:pt>
                <c:pt idx="106">
                  <c:v>87.719604492000002</c:v>
                </c:pt>
                <c:pt idx="107">
                  <c:v>87.719604492000002</c:v>
                </c:pt>
                <c:pt idx="108">
                  <c:v>87.551208496000001</c:v>
                </c:pt>
                <c:pt idx="109">
                  <c:v>87.373291015999996</c:v>
                </c:pt>
                <c:pt idx="110">
                  <c:v>87.373291015999996</c:v>
                </c:pt>
                <c:pt idx="111">
                  <c:v>87.183349609000004</c:v>
                </c:pt>
                <c:pt idx="112">
                  <c:v>86.801757812999995</c:v>
                </c:pt>
                <c:pt idx="113">
                  <c:v>86.607177734000004</c:v>
                </c:pt>
                <c:pt idx="114">
                  <c:v>86.607177734000004</c:v>
                </c:pt>
                <c:pt idx="115">
                  <c:v>86.409851074000002</c:v>
                </c:pt>
                <c:pt idx="116">
                  <c:v>86.409851074000002</c:v>
                </c:pt>
                <c:pt idx="117">
                  <c:v>86.208923339999998</c:v>
                </c:pt>
                <c:pt idx="118">
                  <c:v>86.007507324000002</c:v>
                </c:pt>
                <c:pt idx="119">
                  <c:v>86.007507324000002</c:v>
                </c:pt>
                <c:pt idx="120">
                  <c:v>86.007507324000002</c:v>
                </c:pt>
                <c:pt idx="121">
                  <c:v>85.773803710999999</c:v>
                </c:pt>
                <c:pt idx="122">
                  <c:v>85.773803710999999</c:v>
                </c:pt>
                <c:pt idx="123">
                  <c:v>85.773803710999999</c:v>
                </c:pt>
                <c:pt idx="124">
                  <c:v>85.530090332</c:v>
                </c:pt>
                <c:pt idx="125">
                  <c:v>85.530090332</c:v>
                </c:pt>
                <c:pt idx="126">
                  <c:v>85.530090332</c:v>
                </c:pt>
                <c:pt idx="127">
                  <c:v>85.276306152000004</c:v>
                </c:pt>
                <c:pt idx="128">
                  <c:v>85.017089843999997</c:v>
                </c:pt>
                <c:pt idx="129">
                  <c:v>85.017089843999997</c:v>
                </c:pt>
                <c:pt idx="130">
                  <c:v>84.223388671999999</c:v>
                </c:pt>
                <c:pt idx="131">
                  <c:v>84.223388671999999</c:v>
                </c:pt>
                <c:pt idx="132">
                  <c:v>84.223388671999999</c:v>
                </c:pt>
                <c:pt idx="133">
                  <c:v>83.913757324000002</c:v>
                </c:pt>
                <c:pt idx="134">
                  <c:v>83.287475585999999</c:v>
                </c:pt>
                <c:pt idx="135">
                  <c:v>82.330200195000003</c:v>
                </c:pt>
                <c:pt idx="136">
                  <c:v>82.330200195000003</c:v>
                </c:pt>
                <c:pt idx="137">
                  <c:v>82.330200195000003</c:v>
                </c:pt>
                <c:pt idx="138">
                  <c:v>81.676757812999995</c:v>
                </c:pt>
                <c:pt idx="139">
                  <c:v>81.676757812999995</c:v>
                </c:pt>
                <c:pt idx="140">
                  <c:v>81.004516601999995</c:v>
                </c:pt>
                <c:pt idx="141">
                  <c:v>81.004516601999995</c:v>
                </c:pt>
                <c:pt idx="142">
                  <c:v>81.004516601999995</c:v>
                </c:pt>
                <c:pt idx="143">
                  <c:v>81.004516601999995</c:v>
                </c:pt>
                <c:pt idx="144">
                  <c:v>80.232727050999998</c:v>
                </c:pt>
                <c:pt idx="145">
                  <c:v>80.232727050999998</c:v>
                </c:pt>
                <c:pt idx="146">
                  <c:v>80.232727050999998</c:v>
                </c:pt>
                <c:pt idx="147">
                  <c:v>79.779418945000003</c:v>
                </c:pt>
                <c:pt idx="148">
                  <c:v>79.318237304999997</c:v>
                </c:pt>
                <c:pt idx="149">
                  <c:v>79.318237304999997</c:v>
                </c:pt>
                <c:pt idx="150">
                  <c:v>79.318237304999997</c:v>
                </c:pt>
                <c:pt idx="151">
                  <c:v>79.318237304999997</c:v>
                </c:pt>
                <c:pt idx="152">
                  <c:v>79.318237304999997</c:v>
                </c:pt>
                <c:pt idx="153">
                  <c:v>79.318237304999997</c:v>
                </c:pt>
                <c:pt idx="154">
                  <c:v>79.318237304999997</c:v>
                </c:pt>
                <c:pt idx="155">
                  <c:v>79.318237304999997</c:v>
                </c:pt>
                <c:pt idx="156">
                  <c:v>79.318237304999997</c:v>
                </c:pt>
                <c:pt idx="157">
                  <c:v>79.318237304999997</c:v>
                </c:pt>
                <c:pt idx="158">
                  <c:v>79.318237304999997</c:v>
                </c:pt>
                <c:pt idx="159">
                  <c:v>79.318237304999997</c:v>
                </c:pt>
                <c:pt idx="160">
                  <c:v>79.318237304999997</c:v>
                </c:pt>
                <c:pt idx="161">
                  <c:v>79.318237304999997</c:v>
                </c:pt>
                <c:pt idx="162">
                  <c:v>79.318237304999997</c:v>
                </c:pt>
                <c:pt idx="163">
                  <c:v>79.318237304999997</c:v>
                </c:pt>
                <c:pt idx="164">
                  <c:v>78.583801269999995</c:v>
                </c:pt>
                <c:pt idx="165">
                  <c:v>78.583801269999995</c:v>
                </c:pt>
                <c:pt idx="166">
                  <c:v>78.583801269999995</c:v>
                </c:pt>
                <c:pt idx="167">
                  <c:v>78.583801269999995</c:v>
                </c:pt>
                <c:pt idx="168">
                  <c:v>78.583801269999995</c:v>
                </c:pt>
                <c:pt idx="169">
                  <c:v>78.583801269999995</c:v>
                </c:pt>
                <c:pt idx="170">
                  <c:v>78.583801269999995</c:v>
                </c:pt>
                <c:pt idx="171">
                  <c:v>77.637023925999998</c:v>
                </c:pt>
                <c:pt idx="172">
                  <c:v>76.690246582</c:v>
                </c:pt>
                <c:pt idx="173">
                  <c:v>76.690246582</c:v>
                </c:pt>
                <c:pt idx="174">
                  <c:v>76.690246582</c:v>
                </c:pt>
                <c:pt idx="175">
                  <c:v>76.690246582</c:v>
                </c:pt>
                <c:pt idx="176">
                  <c:v>75.639709472999996</c:v>
                </c:pt>
                <c:pt idx="177">
                  <c:v>75.639709472999996</c:v>
                </c:pt>
                <c:pt idx="178">
                  <c:v>75.639709472999996</c:v>
                </c:pt>
                <c:pt idx="179">
                  <c:v>75.639709472999996</c:v>
                </c:pt>
                <c:pt idx="180">
                  <c:v>75.639709472999996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4CB-4863-80E2-95C97711BC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93604576"/>
        <c:axId val="693604968"/>
      </c:scatterChart>
      <c:valAx>
        <c:axId val="693604576"/>
        <c:scaling>
          <c:orientation val="minMax"/>
          <c:max val="1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800">
                    <a:solidFill>
                      <a:schemeClr val="bg2"/>
                    </a:solidFill>
                  </a:defRPr>
                </a:pPr>
                <a:r>
                  <a:rPr lang="en-US" sz="1800" dirty="0" smtClean="0">
                    <a:solidFill>
                      <a:schemeClr val="bg2"/>
                    </a:solidFill>
                  </a:rPr>
                  <a:t>Years</a:t>
                </a:r>
                <a:endParaRPr lang="en-US" sz="1800" dirty="0">
                  <a:solidFill>
                    <a:schemeClr val="bg2"/>
                  </a:solidFill>
                </a:endParaRP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93604968"/>
        <c:crosses val="autoZero"/>
        <c:crossBetween val="midCat"/>
        <c:majorUnit val="1"/>
      </c:valAx>
      <c:valAx>
        <c:axId val="693604968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>
                    <a:solidFill>
                      <a:schemeClr val="bg2"/>
                    </a:solidFill>
                  </a:defRPr>
                </a:pPr>
                <a:r>
                  <a:rPr lang="en-US" sz="1600" b="1" i="0" baseline="0" dirty="0" smtClean="0">
                    <a:solidFill>
                      <a:schemeClr val="bg2"/>
                    </a:solidFill>
                  </a:rPr>
                  <a:t>Freedom from Non-Skin Malignancy (%) </a:t>
                </a:r>
                <a:endParaRPr lang="en-US" sz="1600" b="1" i="0" baseline="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3.212864117875705E-2"/>
              <c:y val="0.1510626344695024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600" b="1">
                <a:solidFill>
                  <a:schemeClr val="bg2"/>
                </a:solidFill>
              </a:defRPr>
            </a:pPr>
            <a:endParaRPr lang="en-US"/>
          </a:p>
        </c:txPr>
        <c:crossAx val="693604576"/>
        <c:crosses val="autoZero"/>
        <c:crossBetween val="midCat"/>
        <c:majorUnit val="25"/>
      </c:valAx>
      <c:spPr>
        <a:noFill/>
        <a:ln>
          <a:solidFill>
            <a:schemeClr val="bg2"/>
          </a:solidFill>
        </a:ln>
      </c:spPr>
    </c:plotArea>
    <c:legend>
      <c:legendPos val="t"/>
      <c:legendEntry>
        <c:idx val="0"/>
        <c:txPr>
          <a:bodyPr/>
          <a:lstStyle/>
          <a:p>
            <a:pPr>
              <a:defRPr sz="1800" b="1">
                <a:solidFill>
                  <a:schemeClr val="bg2"/>
                </a:solidFill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800" b="1">
                <a:solidFill>
                  <a:schemeClr val="bg2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.24971577443675613"/>
          <c:y val="2.8835045584193916E-2"/>
          <c:w val="0.5436596926641768"/>
          <c:h val="8.0214356171631293E-2"/>
        </c:manualLayout>
      </c:layout>
      <c:overlay val="1"/>
      <c:spPr>
        <a:noFill/>
        <a:ln>
          <a:solidFill>
            <a:schemeClr val="bg2"/>
          </a:solidFill>
        </a:ln>
      </c:spPr>
      <c:txPr>
        <a:bodyPr/>
        <a:lstStyle/>
        <a:p>
          <a:pPr>
            <a:defRPr sz="1800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30333944106044E-2"/>
          <c:y val="0.13012794019362384"/>
          <c:w val="0.38809493493595459"/>
          <c:h val="0.7180599313598710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Single Lung</c:v>
                </c:pt>
              </c:strCache>
            </c:strRef>
          </c:tx>
          <c:spPr>
            <a:ln w="412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Sheet1!$A$2:$A$183</c:f>
              <c:numCache>
                <c:formatCode>General</c:formatCode>
                <c:ptCount val="182"/>
                <c:pt idx="0">
                  <c:v>0</c:v>
                </c:pt>
                <c:pt idx="1">
                  <c:v>8.3333333300000006E-2</c:v>
                </c:pt>
                <c:pt idx="2">
                  <c:v>0.16666666669999999</c:v>
                </c:pt>
                <c:pt idx="3">
                  <c:v>0.25</c:v>
                </c:pt>
                <c:pt idx="4">
                  <c:v>0.33333333329999998</c:v>
                </c:pt>
                <c:pt idx="5">
                  <c:v>0.41666666670000002</c:v>
                </c:pt>
                <c:pt idx="6">
                  <c:v>0.5</c:v>
                </c:pt>
                <c:pt idx="7">
                  <c:v>0.58333333330000003</c:v>
                </c:pt>
                <c:pt idx="8">
                  <c:v>0.66666666669999997</c:v>
                </c:pt>
                <c:pt idx="9">
                  <c:v>0.75</c:v>
                </c:pt>
                <c:pt idx="10">
                  <c:v>0.83333333330000003</c:v>
                </c:pt>
                <c:pt idx="11">
                  <c:v>0.91666666669999997</c:v>
                </c:pt>
                <c:pt idx="12">
                  <c:v>1</c:v>
                </c:pt>
                <c:pt idx="13">
                  <c:v>1.0833333332999999</c:v>
                </c:pt>
                <c:pt idx="14">
                  <c:v>1.1666666667000001</c:v>
                </c:pt>
                <c:pt idx="15">
                  <c:v>1.25</c:v>
                </c:pt>
                <c:pt idx="16">
                  <c:v>1.3333333332999999</c:v>
                </c:pt>
                <c:pt idx="17">
                  <c:v>1.4166666667000001</c:v>
                </c:pt>
                <c:pt idx="18">
                  <c:v>1.5</c:v>
                </c:pt>
                <c:pt idx="19">
                  <c:v>1.5833333332999999</c:v>
                </c:pt>
                <c:pt idx="20">
                  <c:v>1.6666666667000001</c:v>
                </c:pt>
                <c:pt idx="21">
                  <c:v>1.75</c:v>
                </c:pt>
                <c:pt idx="22">
                  <c:v>1.8333333332999999</c:v>
                </c:pt>
                <c:pt idx="23">
                  <c:v>1.9166666667000001</c:v>
                </c:pt>
                <c:pt idx="24">
                  <c:v>2</c:v>
                </c:pt>
                <c:pt idx="25">
                  <c:v>2.0833333333000001</c:v>
                </c:pt>
                <c:pt idx="26">
                  <c:v>2.1666666666999999</c:v>
                </c:pt>
                <c:pt idx="27">
                  <c:v>2.25</c:v>
                </c:pt>
                <c:pt idx="28">
                  <c:v>2.3333333333000001</c:v>
                </c:pt>
                <c:pt idx="29">
                  <c:v>2.4166666666999999</c:v>
                </c:pt>
                <c:pt idx="30">
                  <c:v>2.5</c:v>
                </c:pt>
                <c:pt idx="31">
                  <c:v>2.5833333333000001</c:v>
                </c:pt>
                <c:pt idx="32">
                  <c:v>2.6666666666999999</c:v>
                </c:pt>
                <c:pt idx="33">
                  <c:v>2.75</c:v>
                </c:pt>
                <c:pt idx="34">
                  <c:v>2.8333333333000001</c:v>
                </c:pt>
                <c:pt idx="35">
                  <c:v>2.9166666666999999</c:v>
                </c:pt>
                <c:pt idx="36">
                  <c:v>3</c:v>
                </c:pt>
                <c:pt idx="37">
                  <c:v>3.0833333333000001</c:v>
                </c:pt>
                <c:pt idx="38">
                  <c:v>3.1666666666999999</c:v>
                </c:pt>
                <c:pt idx="39">
                  <c:v>3.25</c:v>
                </c:pt>
                <c:pt idx="40">
                  <c:v>3.3333333333000001</c:v>
                </c:pt>
                <c:pt idx="41">
                  <c:v>3.4166666666999999</c:v>
                </c:pt>
                <c:pt idx="42">
                  <c:v>3.5</c:v>
                </c:pt>
                <c:pt idx="43">
                  <c:v>3.5833333333000001</c:v>
                </c:pt>
                <c:pt idx="44">
                  <c:v>3.6666666666999999</c:v>
                </c:pt>
                <c:pt idx="45">
                  <c:v>3.75</c:v>
                </c:pt>
                <c:pt idx="46">
                  <c:v>3.8333333333000001</c:v>
                </c:pt>
                <c:pt idx="47">
                  <c:v>3.9166666666999999</c:v>
                </c:pt>
                <c:pt idx="48">
                  <c:v>4</c:v>
                </c:pt>
                <c:pt idx="49">
                  <c:v>4.0833333332999997</c:v>
                </c:pt>
                <c:pt idx="50">
                  <c:v>4.1666666667000003</c:v>
                </c:pt>
                <c:pt idx="51">
                  <c:v>4.25</c:v>
                </c:pt>
                <c:pt idx="52">
                  <c:v>4.3333333332999997</c:v>
                </c:pt>
                <c:pt idx="53">
                  <c:v>4.4166666667000003</c:v>
                </c:pt>
                <c:pt idx="54">
                  <c:v>4.5</c:v>
                </c:pt>
                <c:pt idx="55">
                  <c:v>4.5833333332999997</c:v>
                </c:pt>
                <c:pt idx="56">
                  <c:v>4.6666666667000003</c:v>
                </c:pt>
                <c:pt idx="57">
                  <c:v>4.75</c:v>
                </c:pt>
                <c:pt idx="58">
                  <c:v>4.8333333332999997</c:v>
                </c:pt>
                <c:pt idx="59">
                  <c:v>4.9166666667000003</c:v>
                </c:pt>
                <c:pt idx="60">
                  <c:v>5</c:v>
                </c:pt>
                <c:pt idx="61">
                  <c:v>5.0833333332999997</c:v>
                </c:pt>
                <c:pt idx="62">
                  <c:v>5.1666666667000003</c:v>
                </c:pt>
                <c:pt idx="63">
                  <c:v>5.25</c:v>
                </c:pt>
                <c:pt idx="64">
                  <c:v>5.3333333332999997</c:v>
                </c:pt>
                <c:pt idx="65">
                  <c:v>5.4166666667000003</c:v>
                </c:pt>
                <c:pt idx="66">
                  <c:v>5.5</c:v>
                </c:pt>
                <c:pt idx="67">
                  <c:v>5.5833333332999997</c:v>
                </c:pt>
                <c:pt idx="68">
                  <c:v>5.6666666667000003</c:v>
                </c:pt>
                <c:pt idx="69">
                  <c:v>5.75</c:v>
                </c:pt>
                <c:pt idx="70">
                  <c:v>5.8333333332999997</c:v>
                </c:pt>
                <c:pt idx="71">
                  <c:v>5.9166666667000003</c:v>
                </c:pt>
                <c:pt idx="72">
                  <c:v>6</c:v>
                </c:pt>
                <c:pt idx="73">
                  <c:v>6.0833333332999997</c:v>
                </c:pt>
                <c:pt idx="74">
                  <c:v>6.1666666667000003</c:v>
                </c:pt>
                <c:pt idx="75">
                  <c:v>6.25</c:v>
                </c:pt>
                <c:pt idx="76">
                  <c:v>6.3333333332999997</c:v>
                </c:pt>
                <c:pt idx="77">
                  <c:v>6.4166666667000003</c:v>
                </c:pt>
                <c:pt idx="78">
                  <c:v>6.5</c:v>
                </c:pt>
                <c:pt idx="79">
                  <c:v>6.5833333332999997</c:v>
                </c:pt>
                <c:pt idx="80">
                  <c:v>6.6666666667000003</c:v>
                </c:pt>
                <c:pt idx="81">
                  <c:v>6.75</c:v>
                </c:pt>
                <c:pt idx="82">
                  <c:v>6.8333333332999997</c:v>
                </c:pt>
                <c:pt idx="83">
                  <c:v>6.9166666667000003</c:v>
                </c:pt>
                <c:pt idx="84">
                  <c:v>7</c:v>
                </c:pt>
                <c:pt idx="85">
                  <c:v>7.0833333332999997</c:v>
                </c:pt>
                <c:pt idx="86">
                  <c:v>7.1666666667000003</c:v>
                </c:pt>
                <c:pt idx="87">
                  <c:v>7.25</c:v>
                </c:pt>
                <c:pt idx="88">
                  <c:v>7.3333333332999997</c:v>
                </c:pt>
                <c:pt idx="89">
                  <c:v>7.4166666667000003</c:v>
                </c:pt>
                <c:pt idx="90">
                  <c:v>7.5</c:v>
                </c:pt>
                <c:pt idx="91">
                  <c:v>7.5833333332999997</c:v>
                </c:pt>
                <c:pt idx="92">
                  <c:v>7.6666666667000003</c:v>
                </c:pt>
                <c:pt idx="93">
                  <c:v>7.75</c:v>
                </c:pt>
                <c:pt idx="94">
                  <c:v>7.8333333332999997</c:v>
                </c:pt>
                <c:pt idx="95">
                  <c:v>7.9166666667000003</c:v>
                </c:pt>
                <c:pt idx="96">
                  <c:v>8</c:v>
                </c:pt>
                <c:pt idx="97">
                  <c:v>8.0833333333000006</c:v>
                </c:pt>
                <c:pt idx="98">
                  <c:v>8.1666666666999994</c:v>
                </c:pt>
                <c:pt idx="99">
                  <c:v>8.25</c:v>
                </c:pt>
                <c:pt idx="100">
                  <c:v>8.3333333333000006</c:v>
                </c:pt>
                <c:pt idx="101">
                  <c:v>8.4166666666999994</c:v>
                </c:pt>
                <c:pt idx="102">
                  <c:v>8.5</c:v>
                </c:pt>
                <c:pt idx="103">
                  <c:v>8.5833333333000006</c:v>
                </c:pt>
                <c:pt idx="104">
                  <c:v>8.6666666666999994</c:v>
                </c:pt>
                <c:pt idx="105">
                  <c:v>8.75</c:v>
                </c:pt>
                <c:pt idx="106">
                  <c:v>8.8333333333000006</c:v>
                </c:pt>
                <c:pt idx="107">
                  <c:v>8.9166666666999994</c:v>
                </c:pt>
                <c:pt idx="108">
                  <c:v>9</c:v>
                </c:pt>
                <c:pt idx="109">
                  <c:v>9.0833333333000006</c:v>
                </c:pt>
                <c:pt idx="110">
                  <c:v>9.1666666666999994</c:v>
                </c:pt>
                <c:pt idx="111">
                  <c:v>9.25</c:v>
                </c:pt>
                <c:pt idx="112">
                  <c:v>9.3333333333000006</c:v>
                </c:pt>
                <c:pt idx="113">
                  <c:v>9.4166666666999994</c:v>
                </c:pt>
                <c:pt idx="114">
                  <c:v>9.5</c:v>
                </c:pt>
                <c:pt idx="115">
                  <c:v>9.5833333333000006</c:v>
                </c:pt>
                <c:pt idx="116">
                  <c:v>9.6666666666999994</c:v>
                </c:pt>
                <c:pt idx="117">
                  <c:v>9.75</c:v>
                </c:pt>
                <c:pt idx="118">
                  <c:v>9.8333333333000006</c:v>
                </c:pt>
                <c:pt idx="119">
                  <c:v>9.9166666666999994</c:v>
                </c:pt>
                <c:pt idx="120">
                  <c:v>10</c:v>
                </c:pt>
                <c:pt idx="121">
                  <c:v>10.083333333000001</c:v>
                </c:pt>
                <c:pt idx="122">
                  <c:v>10.166666666999999</c:v>
                </c:pt>
                <c:pt idx="123">
                  <c:v>10.25</c:v>
                </c:pt>
                <c:pt idx="124">
                  <c:v>10.333333333000001</c:v>
                </c:pt>
                <c:pt idx="125">
                  <c:v>10.416666666999999</c:v>
                </c:pt>
                <c:pt idx="126">
                  <c:v>10.5</c:v>
                </c:pt>
                <c:pt idx="127">
                  <c:v>10.583333333000001</c:v>
                </c:pt>
                <c:pt idx="128">
                  <c:v>10.666666666999999</c:v>
                </c:pt>
                <c:pt idx="129">
                  <c:v>10.75</c:v>
                </c:pt>
                <c:pt idx="130">
                  <c:v>10.833333333000001</c:v>
                </c:pt>
                <c:pt idx="131">
                  <c:v>10.916666666999999</c:v>
                </c:pt>
                <c:pt idx="132">
                  <c:v>11</c:v>
                </c:pt>
                <c:pt idx="133">
                  <c:v>11.083333333000001</c:v>
                </c:pt>
                <c:pt idx="134">
                  <c:v>11.166666666999999</c:v>
                </c:pt>
                <c:pt idx="135">
                  <c:v>11.25</c:v>
                </c:pt>
                <c:pt idx="136">
                  <c:v>11.333333333000001</c:v>
                </c:pt>
                <c:pt idx="137">
                  <c:v>11.416666666999999</c:v>
                </c:pt>
                <c:pt idx="138">
                  <c:v>11.5</c:v>
                </c:pt>
                <c:pt idx="139">
                  <c:v>11.583333333000001</c:v>
                </c:pt>
                <c:pt idx="140">
                  <c:v>11.666666666999999</c:v>
                </c:pt>
                <c:pt idx="141">
                  <c:v>11.75</c:v>
                </c:pt>
                <c:pt idx="142">
                  <c:v>11.833333333000001</c:v>
                </c:pt>
                <c:pt idx="143">
                  <c:v>11.916666666999999</c:v>
                </c:pt>
                <c:pt idx="144">
                  <c:v>12</c:v>
                </c:pt>
                <c:pt idx="145">
                  <c:v>12.083333333000001</c:v>
                </c:pt>
                <c:pt idx="146">
                  <c:v>12.166666666999999</c:v>
                </c:pt>
                <c:pt idx="147">
                  <c:v>12.25</c:v>
                </c:pt>
                <c:pt idx="148">
                  <c:v>12.333333333000001</c:v>
                </c:pt>
                <c:pt idx="149">
                  <c:v>12.416666666999999</c:v>
                </c:pt>
                <c:pt idx="150">
                  <c:v>12.5</c:v>
                </c:pt>
                <c:pt idx="151">
                  <c:v>12.583333333000001</c:v>
                </c:pt>
                <c:pt idx="152">
                  <c:v>12.666666666999999</c:v>
                </c:pt>
                <c:pt idx="153">
                  <c:v>12.75</c:v>
                </c:pt>
                <c:pt idx="154">
                  <c:v>12.833333333000001</c:v>
                </c:pt>
                <c:pt idx="155">
                  <c:v>12.916666666999999</c:v>
                </c:pt>
                <c:pt idx="156">
                  <c:v>13</c:v>
                </c:pt>
                <c:pt idx="157">
                  <c:v>13.083333333000001</c:v>
                </c:pt>
                <c:pt idx="158">
                  <c:v>13.166666666999999</c:v>
                </c:pt>
                <c:pt idx="159">
                  <c:v>13.25</c:v>
                </c:pt>
                <c:pt idx="160">
                  <c:v>13.333333333000001</c:v>
                </c:pt>
                <c:pt idx="161">
                  <c:v>13.416666666999999</c:v>
                </c:pt>
                <c:pt idx="162">
                  <c:v>13.5</c:v>
                </c:pt>
                <c:pt idx="163">
                  <c:v>13.583333333000001</c:v>
                </c:pt>
                <c:pt idx="164">
                  <c:v>13.666666666999999</c:v>
                </c:pt>
                <c:pt idx="165">
                  <c:v>13.75</c:v>
                </c:pt>
                <c:pt idx="166">
                  <c:v>13.833333333000001</c:v>
                </c:pt>
                <c:pt idx="167">
                  <c:v>13.916666666999999</c:v>
                </c:pt>
                <c:pt idx="168">
                  <c:v>14</c:v>
                </c:pt>
                <c:pt idx="169">
                  <c:v>14.083333333000001</c:v>
                </c:pt>
                <c:pt idx="170">
                  <c:v>14.166666666999999</c:v>
                </c:pt>
                <c:pt idx="171">
                  <c:v>14.25</c:v>
                </c:pt>
                <c:pt idx="172">
                  <c:v>14.333333333000001</c:v>
                </c:pt>
                <c:pt idx="173">
                  <c:v>14.416666666999999</c:v>
                </c:pt>
                <c:pt idx="174">
                  <c:v>14.5</c:v>
                </c:pt>
                <c:pt idx="175">
                  <c:v>14.583333333000001</c:v>
                </c:pt>
                <c:pt idx="176">
                  <c:v>14.666666666999999</c:v>
                </c:pt>
                <c:pt idx="177">
                  <c:v>14.75</c:v>
                </c:pt>
                <c:pt idx="178">
                  <c:v>14.833333333000001</c:v>
                </c:pt>
                <c:pt idx="179">
                  <c:v>14.916666666999999</c:v>
                </c:pt>
                <c:pt idx="180">
                  <c:v>15</c:v>
                </c:pt>
              </c:numCache>
            </c:numRef>
          </c:xVal>
          <c:yVal>
            <c:numRef>
              <c:f>Sheet1!$B$2:$B$183</c:f>
              <c:numCache>
                <c:formatCode>General</c:formatCode>
                <c:ptCount val="182"/>
                <c:pt idx="0">
                  <c:v>100</c:v>
                </c:pt>
                <c:pt idx="1">
                  <c:v>99.974182128999999</c:v>
                </c:pt>
                <c:pt idx="2">
                  <c:v>99.974182128999999</c:v>
                </c:pt>
                <c:pt idx="3">
                  <c:v>99.948364257999998</c:v>
                </c:pt>
                <c:pt idx="4">
                  <c:v>99.922546386999997</c:v>
                </c:pt>
                <c:pt idx="5">
                  <c:v>99.870971679999997</c:v>
                </c:pt>
                <c:pt idx="6">
                  <c:v>99.096557617000002</c:v>
                </c:pt>
                <c:pt idx="7">
                  <c:v>98.322143554999997</c:v>
                </c:pt>
                <c:pt idx="8">
                  <c:v>98.218811035000002</c:v>
                </c:pt>
                <c:pt idx="9">
                  <c:v>98.115356445000003</c:v>
                </c:pt>
                <c:pt idx="10">
                  <c:v>98.037780761999997</c:v>
                </c:pt>
                <c:pt idx="11">
                  <c:v>97.986022949000002</c:v>
                </c:pt>
                <c:pt idx="12">
                  <c:v>97.907958984000004</c:v>
                </c:pt>
                <c:pt idx="13">
                  <c:v>97.747314453000001</c:v>
                </c:pt>
                <c:pt idx="14">
                  <c:v>97.664428710999999</c:v>
                </c:pt>
                <c:pt idx="15">
                  <c:v>97.579956054999997</c:v>
                </c:pt>
                <c:pt idx="16">
                  <c:v>97.494750976999995</c:v>
                </c:pt>
                <c:pt idx="17">
                  <c:v>97.408752441000004</c:v>
                </c:pt>
                <c:pt idx="18">
                  <c:v>97.379760742000002</c:v>
                </c:pt>
                <c:pt idx="19">
                  <c:v>97.321350097999996</c:v>
                </c:pt>
                <c:pt idx="20">
                  <c:v>97.262390136999997</c:v>
                </c:pt>
                <c:pt idx="21">
                  <c:v>97.173095703000001</c:v>
                </c:pt>
                <c:pt idx="22">
                  <c:v>97.112487793</c:v>
                </c:pt>
                <c:pt idx="23">
                  <c:v>97.019836425999998</c:v>
                </c:pt>
                <c:pt idx="24">
                  <c:v>96.956970214999998</c:v>
                </c:pt>
                <c:pt idx="25">
                  <c:v>96.859375</c:v>
                </c:pt>
                <c:pt idx="26">
                  <c:v>96.792724609000004</c:v>
                </c:pt>
                <c:pt idx="27">
                  <c:v>96.725158691000004</c:v>
                </c:pt>
                <c:pt idx="28">
                  <c:v>96.622863769999995</c:v>
                </c:pt>
                <c:pt idx="29">
                  <c:v>96.553710937999995</c:v>
                </c:pt>
                <c:pt idx="30">
                  <c:v>96.484008789000001</c:v>
                </c:pt>
                <c:pt idx="31">
                  <c:v>96.448791503999999</c:v>
                </c:pt>
                <c:pt idx="32">
                  <c:v>96.342407226999995</c:v>
                </c:pt>
                <c:pt idx="33">
                  <c:v>96.306762695000003</c:v>
                </c:pt>
                <c:pt idx="34">
                  <c:v>96.234558105000005</c:v>
                </c:pt>
                <c:pt idx="35">
                  <c:v>96.197692871000001</c:v>
                </c:pt>
                <c:pt idx="36">
                  <c:v>96.007934570000003</c:v>
                </c:pt>
                <c:pt idx="37">
                  <c:v>95.9296875</c:v>
                </c:pt>
                <c:pt idx="38">
                  <c:v>95.809509277000004</c:v>
                </c:pt>
                <c:pt idx="39">
                  <c:v>95.768981933999996</c:v>
                </c:pt>
                <c:pt idx="40">
                  <c:v>95.646484375</c:v>
                </c:pt>
                <c:pt idx="41">
                  <c:v>95.604919433999996</c:v>
                </c:pt>
                <c:pt idx="42">
                  <c:v>95.563354492000002</c:v>
                </c:pt>
                <c:pt idx="43">
                  <c:v>95.521362304999997</c:v>
                </c:pt>
                <c:pt idx="44">
                  <c:v>95.521362304999997</c:v>
                </c:pt>
                <c:pt idx="45">
                  <c:v>95.435302734000004</c:v>
                </c:pt>
                <c:pt idx="46">
                  <c:v>95.215148925999998</c:v>
                </c:pt>
                <c:pt idx="47">
                  <c:v>95.170959472999996</c:v>
                </c:pt>
                <c:pt idx="48">
                  <c:v>95.125854492000002</c:v>
                </c:pt>
                <c:pt idx="49">
                  <c:v>95.125854492000002</c:v>
                </c:pt>
                <c:pt idx="50">
                  <c:v>95.077209472999996</c:v>
                </c:pt>
                <c:pt idx="51">
                  <c:v>94.880004882999998</c:v>
                </c:pt>
                <c:pt idx="52">
                  <c:v>94.730895996000001</c:v>
                </c:pt>
                <c:pt idx="53">
                  <c:v>94.630554199000002</c:v>
                </c:pt>
                <c:pt idx="54">
                  <c:v>94.528930664000001</c:v>
                </c:pt>
                <c:pt idx="55">
                  <c:v>94.426025390999996</c:v>
                </c:pt>
                <c:pt idx="56">
                  <c:v>94.426025390999996</c:v>
                </c:pt>
                <c:pt idx="57">
                  <c:v>94.373413085999999</c:v>
                </c:pt>
                <c:pt idx="58">
                  <c:v>94.320251464999998</c:v>
                </c:pt>
                <c:pt idx="59">
                  <c:v>94.320251464999998</c:v>
                </c:pt>
                <c:pt idx="60">
                  <c:v>94.208251953000001</c:v>
                </c:pt>
                <c:pt idx="61">
                  <c:v>94.149719238000003</c:v>
                </c:pt>
                <c:pt idx="62">
                  <c:v>94.090637207</c:v>
                </c:pt>
                <c:pt idx="63">
                  <c:v>93.909606933999996</c:v>
                </c:pt>
                <c:pt idx="64">
                  <c:v>93.665527343999997</c:v>
                </c:pt>
                <c:pt idx="65">
                  <c:v>93.542114257999998</c:v>
                </c:pt>
                <c:pt idx="66">
                  <c:v>93.416564941000004</c:v>
                </c:pt>
                <c:pt idx="67">
                  <c:v>93.353271484000004</c:v>
                </c:pt>
                <c:pt idx="68">
                  <c:v>93.353271484000004</c:v>
                </c:pt>
                <c:pt idx="69">
                  <c:v>93.158569335999999</c:v>
                </c:pt>
                <c:pt idx="70">
                  <c:v>93.027038574000002</c:v>
                </c:pt>
                <c:pt idx="71">
                  <c:v>92.959960937999995</c:v>
                </c:pt>
                <c:pt idx="72">
                  <c:v>92.821533203000001</c:v>
                </c:pt>
                <c:pt idx="73">
                  <c:v>92.600891113000003</c:v>
                </c:pt>
                <c:pt idx="74">
                  <c:v>92.600891113000003</c:v>
                </c:pt>
                <c:pt idx="75">
                  <c:v>92.448059082</c:v>
                </c:pt>
                <c:pt idx="76">
                  <c:v>92.294067382999998</c:v>
                </c:pt>
                <c:pt idx="77">
                  <c:v>92.215698242000002</c:v>
                </c:pt>
                <c:pt idx="78">
                  <c:v>92.215698242000002</c:v>
                </c:pt>
                <c:pt idx="79">
                  <c:v>92.055053710999999</c:v>
                </c:pt>
                <c:pt idx="80">
                  <c:v>91.893127441000004</c:v>
                </c:pt>
                <c:pt idx="81">
                  <c:v>91.728820800999998</c:v>
                </c:pt>
                <c:pt idx="82">
                  <c:v>91.560424804999997</c:v>
                </c:pt>
                <c:pt idx="83">
                  <c:v>91.475585937999995</c:v>
                </c:pt>
                <c:pt idx="84">
                  <c:v>91.475585937999995</c:v>
                </c:pt>
                <c:pt idx="85">
                  <c:v>91.475585937999995</c:v>
                </c:pt>
                <c:pt idx="86">
                  <c:v>91.381042480000005</c:v>
                </c:pt>
                <c:pt idx="87">
                  <c:v>91.381042480000005</c:v>
                </c:pt>
                <c:pt idx="88">
                  <c:v>91.285095214999998</c:v>
                </c:pt>
                <c:pt idx="89">
                  <c:v>91.187316894999995</c:v>
                </c:pt>
                <c:pt idx="90">
                  <c:v>91.087890625</c:v>
                </c:pt>
                <c:pt idx="91">
                  <c:v>90.986816406000003</c:v>
                </c:pt>
                <c:pt idx="92">
                  <c:v>90.986816406000003</c:v>
                </c:pt>
                <c:pt idx="93">
                  <c:v>90.986816406000003</c:v>
                </c:pt>
                <c:pt idx="94">
                  <c:v>90.986816406000003</c:v>
                </c:pt>
                <c:pt idx="95">
                  <c:v>90.986816406000003</c:v>
                </c:pt>
                <c:pt idx="96">
                  <c:v>90.876098632999998</c:v>
                </c:pt>
                <c:pt idx="97">
                  <c:v>90.529235839999998</c:v>
                </c:pt>
                <c:pt idx="98">
                  <c:v>90.409362793</c:v>
                </c:pt>
                <c:pt idx="99">
                  <c:v>90.409362793</c:v>
                </c:pt>
                <c:pt idx="100">
                  <c:v>90.164001464999998</c:v>
                </c:pt>
                <c:pt idx="101">
                  <c:v>90.164001464999998</c:v>
                </c:pt>
                <c:pt idx="102">
                  <c:v>90.164001464999998</c:v>
                </c:pt>
                <c:pt idx="103">
                  <c:v>89.907287597999996</c:v>
                </c:pt>
                <c:pt idx="104">
                  <c:v>89.907287597999996</c:v>
                </c:pt>
                <c:pt idx="105">
                  <c:v>89.775634765999996</c:v>
                </c:pt>
                <c:pt idx="106">
                  <c:v>89.775634765999996</c:v>
                </c:pt>
                <c:pt idx="107">
                  <c:v>89.365051269999995</c:v>
                </c:pt>
                <c:pt idx="108">
                  <c:v>89.225036621000001</c:v>
                </c:pt>
                <c:pt idx="109">
                  <c:v>89.225036621000001</c:v>
                </c:pt>
                <c:pt idx="110">
                  <c:v>89.225036621000001</c:v>
                </c:pt>
                <c:pt idx="111">
                  <c:v>89.070373535000002</c:v>
                </c:pt>
                <c:pt idx="112">
                  <c:v>88.913024902000004</c:v>
                </c:pt>
                <c:pt idx="113">
                  <c:v>88.753967285000002</c:v>
                </c:pt>
                <c:pt idx="114">
                  <c:v>88.270996093999997</c:v>
                </c:pt>
                <c:pt idx="115">
                  <c:v>88.108764648000005</c:v>
                </c:pt>
                <c:pt idx="116">
                  <c:v>88.108764648000005</c:v>
                </c:pt>
                <c:pt idx="117">
                  <c:v>88.108764648000005</c:v>
                </c:pt>
                <c:pt idx="118">
                  <c:v>87.756286621000001</c:v>
                </c:pt>
                <c:pt idx="119">
                  <c:v>87.577575683999996</c:v>
                </c:pt>
                <c:pt idx="120">
                  <c:v>87.577575683999996</c:v>
                </c:pt>
                <c:pt idx="121">
                  <c:v>87.577575683999996</c:v>
                </c:pt>
                <c:pt idx="122">
                  <c:v>87.375305175999998</c:v>
                </c:pt>
                <c:pt idx="123">
                  <c:v>87.375305175999998</c:v>
                </c:pt>
                <c:pt idx="124">
                  <c:v>87.375305175999998</c:v>
                </c:pt>
                <c:pt idx="125">
                  <c:v>87.375305175999998</c:v>
                </c:pt>
                <c:pt idx="126">
                  <c:v>87.375305175999998</c:v>
                </c:pt>
                <c:pt idx="127">
                  <c:v>87.375305175999998</c:v>
                </c:pt>
                <c:pt idx="128">
                  <c:v>87.375305175999998</c:v>
                </c:pt>
                <c:pt idx="129">
                  <c:v>87.375305175999998</c:v>
                </c:pt>
                <c:pt idx="130">
                  <c:v>87.375305175999998</c:v>
                </c:pt>
                <c:pt idx="131">
                  <c:v>87.375305175999998</c:v>
                </c:pt>
                <c:pt idx="132">
                  <c:v>87.375305175999998</c:v>
                </c:pt>
                <c:pt idx="133">
                  <c:v>87.375305175999998</c:v>
                </c:pt>
                <c:pt idx="134">
                  <c:v>87.375305175999998</c:v>
                </c:pt>
                <c:pt idx="135">
                  <c:v>87.099670410000002</c:v>
                </c:pt>
                <c:pt idx="136">
                  <c:v>87.099670410000002</c:v>
                </c:pt>
                <c:pt idx="137">
                  <c:v>87.099670410000002</c:v>
                </c:pt>
                <c:pt idx="138">
                  <c:v>87.099670410000002</c:v>
                </c:pt>
                <c:pt idx="139">
                  <c:v>86.813171386999997</c:v>
                </c:pt>
                <c:pt idx="140">
                  <c:v>86.813171386999997</c:v>
                </c:pt>
                <c:pt idx="141">
                  <c:v>86.514831543</c:v>
                </c:pt>
                <c:pt idx="142">
                  <c:v>86.201354980000005</c:v>
                </c:pt>
                <c:pt idx="143">
                  <c:v>86.201354980000005</c:v>
                </c:pt>
                <c:pt idx="144">
                  <c:v>86.201354980000005</c:v>
                </c:pt>
                <c:pt idx="145">
                  <c:v>86.201354980000005</c:v>
                </c:pt>
                <c:pt idx="146">
                  <c:v>86.201354980000005</c:v>
                </c:pt>
                <c:pt idx="147">
                  <c:v>86.201354980000005</c:v>
                </c:pt>
                <c:pt idx="148">
                  <c:v>86.201354980000005</c:v>
                </c:pt>
                <c:pt idx="149">
                  <c:v>86.201354980000005</c:v>
                </c:pt>
                <c:pt idx="150">
                  <c:v>86.201354980000005</c:v>
                </c:pt>
                <c:pt idx="151">
                  <c:v>86.201354980000005</c:v>
                </c:pt>
                <c:pt idx="152">
                  <c:v>86.201354980000005</c:v>
                </c:pt>
                <c:pt idx="153">
                  <c:v>86.201354980000005</c:v>
                </c:pt>
                <c:pt idx="154">
                  <c:v>85.754760742000002</c:v>
                </c:pt>
                <c:pt idx="155">
                  <c:v>85.754760742000002</c:v>
                </c:pt>
                <c:pt idx="156">
                  <c:v>85.278320312999995</c:v>
                </c:pt>
                <c:pt idx="157">
                  <c:v>85.278320312999995</c:v>
                </c:pt>
                <c:pt idx="158">
                  <c:v>84.761474609000004</c:v>
                </c:pt>
                <c:pt idx="159">
                  <c:v>84.761474609000004</c:v>
                </c:pt>
                <c:pt idx="160">
                  <c:v>84.761474609000004</c:v>
                </c:pt>
                <c:pt idx="161">
                  <c:v>84.761474609000004</c:v>
                </c:pt>
                <c:pt idx="162">
                  <c:v>84.228393554999997</c:v>
                </c:pt>
                <c:pt idx="163">
                  <c:v>84.228393554999997</c:v>
                </c:pt>
                <c:pt idx="164">
                  <c:v>84.228393554999997</c:v>
                </c:pt>
                <c:pt idx="165">
                  <c:v>83.058471679999997</c:v>
                </c:pt>
                <c:pt idx="166">
                  <c:v>83.058471679999997</c:v>
                </c:pt>
                <c:pt idx="167">
                  <c:v>83.058471679999997</c:v>
                </c:pt>
                <c:pt idx="168">
                  <c:v>83.058471679999997</c:v>
                </c:pt>
                <c:pt idx="169">
                  <c:v>82.348571777000004</c:v>
                </c:pt>
                <c:pt idx="170">
                  <c:v>82.348571777000004</c:v>
                </c:pt>
                <c:pt idx="171">
                  <c:v>82.348571777000004</c:v>
                </c:pt>
                <c:pt idx="172">
                  <c:v>82.348571777000004</c:v>
                </c:pt>
                <c:pt idx="173">
                  <c:v>82.348571777000004</c:v>
                </c:pt>
                <c:pt idx="174">
                  <c:v>82.348571777000004</c:v>
                </c:pt>
                <c:pt idx="175">
                  <c:v>82.348571777000004</c:v>
                </c:pt>
                <c:pt idx="176">
                  <c:v>82.348571777000004</c:v>
                </c:pt>
                <c:pt idx="177">
                  <c:v>82.348571777000004</c:v>
                </c:pt>
                <c:pt idx="178">
                  <c:v>82.348571777000004</c:v>
                </c:pt>
                <c:pt idx="179">
                  <c:v>82.348571777000004</c:v>
                </c:pt>
                <c:pt idx="180">
                  <c:v>82.348571777000004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4CB-4863-80E2-95C97711BCF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Bilateral/Double Lung</c:v>
                </c:pt>
              </c:strCache>
            </c:strRef>
          </c:tx>
          <c:spPr>
            <a:ln w="41275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Sheet1!$A$2:$A$183</c:f>
              <c:numCache>
                <c:formatCode>General</c:formatCode>
                <c:ptCount val="182"/>
                <c:pt idx="0">
                  <c:v>0</c:v>
                </c:pt>
                <c:pt idx="1">
                  <c:v>8.3333333300000006E-2</c:v>
                </c:pt>
                <c:pt idx="2">
                  <c:v>0.16666666669999999</c:v>
                </c:pt>
                <c:pt idx="3">
                  <c:v>0.25</c:v>
                </c:pt>
                <c:pt idx="4">
                  <c:v>0.33333333329999998</c:v>
                </c:pt>
                <c:pt idx="5">
                  <c:v>0.41666666670000002</c:v>
                </c:pt>
                <c:pt idx="6">
                  <c:v>0.5</c:v>
                </c:pt>
                <c:pt idx="7">
                  <c:v>0.58333333330000003</c:v>
                </c:pt>
                <c:pt idx="8">
                  <c:v>0.66666666669999997</c:v>
                </c:pt>
                <c:pt idx="9">
                  <c:v>0.75</c:v>
                </c:pt>
                <c:pt idx="10">
                  <c:v>0.83333333330000003</c:v>
                </c:pt>
                <c:pt idx="11">
                  <c:v>0.91666666669999997</c:v>
                </c:pt>
                <c:pt idx="12">
                  <c:v>1</c:v>
                </c:pt>
                <c:pt idx="13">
                  <c:v>1.0833333332999999</c:v>
                </c:pt>
                <c:pt idx="14">
                  <c:v>1.1666666667000001</c:v>
                </c:pt>
                <c:pt idx="15">
                  <c:v>1.25</c:v>
                </c:pt>
                <c:pt idx="16">
                  <c:v>1.3333333332999999</c:v>
                </c:pt>
                <c:pt idx="17">
                  <c:v>1.4166666667000001</c:v>
                </c:pt>
                <c:pt idx="18">
                  <c:v>1.5</c:v>
                </c:pt>
                <c:pt idx="19">
                  <c:v>1.5833333332999999</c:v>
                </c:pt>
                <c:pt idx="20">
                  <c:v>1.6666666667000001</c:v>
                </c:pt>
                <c:pt idx="21">
                  <c:v>1.75</c:v>
                </c:pt>
                <c:pt idx="22">
                  <c:v>1.8333333332999999</c:v>
                </c:pt>
                <c:pt idx="23">
                  <c:v>1.9166666667000001</c:v>
                </c:pt>
                <c:pt idx="24">
                  <c:v>2</c:v>
                </c:pt>
                <c:pt idx="25">
                  <c:v>2.0833333333000001</c:v>
                </c:pt>
                <c:pt idx="26">
                  <c:v>2.1666666666999999</c:v>
                </c:pt>
                <c:pt idx="27">
                  <c:v>2.25</c:v>
                </c:pt>
                <c:pt idx="28">
                  <c:v>2.3333333333000001</c:v>
                </c:pt>
                <c:pt idx="29">
                  <c:v>2.4166666666999999</c:v>
                </c:pt>
                <c:pt idx="30">
                  <c:v>2.5</c:v>
                </c:pt>
                <c:pt idx="31">
                  <c:v>2.5833333333000001</c:v>
                </c:pt>
                <c:pt idx="32">
                  <c:v>2.6666666666999999</c:v>
                </c:pt>
                <c:pt idx="33">
                  <c:v>2.75</c:v>
                </c:pt>
                <c:pt idx="34">
                  <c:v>2.8333333333000001</c:v>
                </c:pt>
                <c:pt idx="35">
                  <c:v>2.9166666666999999</c:v>
                </c:pt>
                <c:pt idx="36">
                  <c:v>3</c:v>
                </c:pt>
                <c:pt idx="37">
                  <c:v>3.0833333333000001</c:v>
                </c:pt>
                <c:pt idx="38">
                  <c:v>3.1666666666999999</c:v>
                </c:pt>
                <c:pt idx="39">
                  <c:v>3.25</c:v>
                </c:pt>
                <c:pt idx="40">
                  <c:v>3.3333333333000001</c:v>
                </c:pt>
                <c:pt idx="41">
                  <c:v>3.4166666666999999</c:v>
                </c:pt>
                <c:pt idx="42">
                  <c:v>3.5</c:v>
                </c:pt>
                <c:pt idx="43">
                  <c:v>3.5833333333000001</c:v>
                </c:pt>
                <c:pt idx="44">
                  <c:v>3.6666666666999999</c:v>
                </c:pt>
                <c:pt idx="45">
                  <c:v>3.75</c:v>
                </c:pt>
                <c:pt idx="46">
                  <c:v>3.8333333333000001</c:v>
                </c:pt>
                <c:pt idx="47">
                  <c:v>3.9166666666999999</c:v>
                </c:pt>
                <c:pt idx="48">
                  <c:v>4</c:v>
                </c:pt>
                <c:pt idx="49">
                  <c:v>4.0833333332999997</c:v>
                </c:pt>
                <c:pt idx="50">
                  <c:v>4.1666666667000003</c:v>
                </c:pt>
                <c:pt idx="51">
                  <c:v>4.25</c:v>
                </c:pt>
                <c:pt idx="52">
                  <c:v>4.3333333332999997</c:v>
                </c:pt>
                <c:pt idx="53">
                  <c:v>4.4166666667000003</c:v>
                </c:pt>
                <c:pt idx="54">
                  <c:v>4.5</c:v>
                </c:pt>
                <c:pt idx="55">
                  <c:v>4.5833333332999997</c:v>
                </c:pt>
                <c:pt idx="56">
                  <c:v>4.6666666667000003</c:v>
                </c:pt>
                <c:pt idx="57">
                  <c:v>4.75</c:v>
                </c:pt>
                <c:pt idx="58">
                  <c:v>4.8333333332999997</c:v>
                </c:pt>
                <c:pt idx="59">
                  <c:v>4.9166666667000003</c:v>
                </c:pt>
                <c:pt idx="60">
                  <c:v>5</c:v>
                </c:pt>
                <c:pt idx="61">
                  <c:v>5.0833333332999997</c:v>
                </c:pt>
                <c:pt idx="62">
                  <c:v>5.1666666667000003</c:v>
                </c:pt>
                <c:pt idx="63">
                  <c:v>5.25</c:v>
                </c:pt>
                <c:pt idx="64">
                  <c:v>5.3333333332999997</c:v>
                </c:pt>
                <c:pt idx="65">
                  <c:v>5.4166666667000003</c:v>
                </c:pt>
                <c:pt idx="66">
                  <c:v>5.5</c:v>
                </c:pt>
                <c:pt idx="67">
                  <c:v>5.5833333332999997</c:v>
                </c:pt>
                <c:pt idx="68">
                  <c:v>5.6666666667000003</c:v>
                </c:pt>
                <c:pt idx="69">
                  <c:v>5.75</c:v>
                </c:pt>
                <c:pt idx="70">
                  <c:v>5.8333333332999997</c:v>
                </c:pt>
                <c:pt idx="71">
                  <c:v>5.9166666667000003</c:v>
                </c:pt>
                <c:pt idx="72">
                  <c:v>6</c:v>
                </c:pt>
                <c:pt idx="73">
                  <c:v>6.0833333332999997</c:v>
                </c:pt>
                <c:pt idx="74">
                  <c:v>6.1666666667000003</c:v>
                </c:pt>
                <c:pt idx="75">
                  <c:v>6.25</c:v>
                </c:pt>
                <c:pt idx="76">
                  <c:v>6.3333333332999997</c:v>
                </c:pt>
                <c:pt idx="77">
                  <c:v>6.4166666667000003</c:v>
                </c:pt>
                <c:pt idx="78">
                  <c:v>6.5</c:v>
                </c:pt>
                <c:pt idx="79">
                  <c:v>6.5833333332999997</c:v>
                </c:pt>
                <c:pt idx="80">
                  <c:v>6.6666666667000003</c:v>
                </c:pt>
                <c:pt idx="81">
                  <c:v>6.75</c:v>
                </c:pt>
                <c:pt idx="82">
                  <c:v>6.8333333332999997</c:v>
                </c:pt>
                <c:pt idx="83">
                  <c:v>6.9166666667000003</c:v>
                </c:pt>
                <c:pt idx="84">
                  <c:v>7</c:v>
                </c:pt>
                <c:pt idx="85">
                  <c:v>7.0833333332999997</c:v>
                </c:pt>
                <c:pt idx="86">
                  <c:v>7.1666666667000003</c:v>
                </c:pt>
                <c:pt idx="87">
                  <c:v>7.25</c:v>
                </c:pt>
                <c:pt idx="88">
                  <c:v>7.3333333332999997</c:v>
                </c:pt>
                <c:pt idx="89">
                  <c:v>7.4166666667000003</c:v>
                </c:pt>
                <c:pt idx="90">
                  <c:v>7.5</c:v>
                </c:pt>
                <c:pt idx="91">
                  <c:v>7.5833333332999997</c:v>
                </c:pt>
                <c:pt idx="92">
                  <c:v>7.6666666667000003</c:v>
                </c:pt>
                <c:pt idx="93">
                  <c:v>7.75</c:v>
                </c:pt>
                <c:pt idx="94">
                  <c:v>7.8333333332999997</c:v>
                </c:pt>
                <c:pt idx="95">
                  <c:v>7.9166666667000003</c:v>
                </c:pt>
                <c:pt idx="96">
                  <c:v>8</c:v>
                </c:pt>
                <c:pt idx="97">
                  <c:v>8.0833333333000006</c:v>
                </c:pt>
                <c:pt idx="98">
                  <c:v>8.1666666666999994</c:v>
                </c:pt>
                <c:pt idx="99">
                  <c:v>8.25</c:v>
                </c:pt>
                <c:pt idx="100">
                  <c:v>8.3333333333000006</c:v>
                </c:pt>
                <c:pt idx="101">
                  <c:v>8.4166666666999994</c:v>
                </c:pt>
                <c:pt idx="102">
                  <c:v>8.5</c:v>
                </c:pt>
                <c:pt idx="103">
                  <c:v>8.5833333333000006</c:v>
                </c:pt>
                <c:pt idx="104">
                  <c:v>8.6666666666999994</c:v>
                </c:pt>
                <c:pt idx="105">
                  <c:v>8.75</c:v>
                </c:pt>
                <c:pt idx="106">
                  <c:v>8.8333333333000006</c:v>
                </c:pt>
                <c:pt idx="107">
                  <c:v>8.9166666666999994</c:v>
                </c:pt>
                <c:pt idx="108">
                  <c:v>9</c:v>
                </c:pt>
                <c:pt idx="109">
                  <c:v>9.0833333333000006</c:v>
                </c:pt>
                <c:pt idx="110">
                  <c:v>9.1666666666999994</c:v>
                </c:pt>
                <c:pt idx="111">
                  <c:v>9.25</c:v>
                </c:pt>
                <c:pt idx="112">
                  <c:v>9.3333333333000006</c:v>
                </c:pt>
                <c:pt idx="113">
                  <c:v>9.4166666666999994</c:v>
                </c:pt>
                <c:pt idx="114">
                  <c:v>9.5</c:v>
                </c:pt>
                <c:pt idx="115">
                  <c:v>9.5833333333000006</c:v>
                </c:pt>
                <c:pt idx="116">
                  <c:v>9.6666666666999994</c:v>
                </c:pt>
                <c:pt idx="117">
                  <c:v>9.75</c:v>
                </c:pt>
                <c:pt idx="118">
                  <c:v>9.8333333333000006</c:v>
                </c:pt>
                <c:pt idx="119">
                  <c:v>9.9166666666999994</c:v>
                </c:pt>
                <c:pt idx="120">
                  <c:v>10</c:v>
                </c:pt>
                <c:pt idx="121">
                  <c:v>10.083333333000001</c:v>
                </c:pt>
                <c:pt idx="122">
                  <c:v>10.166666666999999</c:v>
                </c:pt>
                <c:pt idx="123">
                  <c:v>10.25</c:v>
                </c:pt>
                <c:pt idx="124">
                  <c:v>10.333333333000001</c:v>
                </c:pt>
                <c:pt idx="125">
                  <c:v>10.416666666999999</c:v>
                </c:pt>
                <c:pt idx="126">
                  <c:v>10.5</c:v>
                </c:pt>
                <c:pt idx="127">
                  <c:v>10.583333333000001</c:v>
                </c:pt>
                <c:pt idx="128">
                  <c:v>10.666666666999999</c:v>
                </c:pt>
                <c:pt idx="129">
                  <c:v>10.75</c:v>
                </c:pt>
                <c:pt idx="130">
                  <c:v>10.833333333000001</c:v>
                </c:pt>
                <c:pt idx="131">
                  <c:v>10.916666666999999</c:v>
                </c:pt>
                <c:pt idx="132">
                  <c:v>11</c:v>
                </c:pt>
                <c:pt idx="133">
                  <c:v>11.083333333000001</c:v>
                </c:pt>
                <c:pt idx="134">
                  <c:v>11.166666666999999</c:v>
                </c:pt>
                <c:pt idx="135">
                  <c:v>11.25</c:v>
                </c:pt>
                <c:pt idx="136">
                  <c:v>11.333333333000001</c:v>
                </c:pt>
                <c:pt idx="137">
                  <c:v>11.416666666999999</c:v>
                </c:pt>
                <c:pt idx="138">
                  <c:v>11.5</c:v>
                </c:pt>
                <c:pt idx="139">
                  <c:v>11.583333333000001</c:v>
                </c:pt>
                <c:pt idx="140">
                  <c:v>11.666666666999999</c:v>
                </c:pt>
                <c:pt idx="141">
                  <c:v>11.75</c:v>
                </c:pt>
                <c:pt idx="142">
                  <c:v>11.833333333000001</c:v>
                </c:pt>
                <c:pt idx="143">
                  <c:v>11.916666666999999</c:v>
                </c:pt>
                <c:pt idx="144">
                  <c:v>12</c:v>
                </c:pt>
                <c:pt idx="145">
                  <c:v>12.083333333000001</c:v>
                </c:pt>
                <c:pt idx="146">
                  <c:v>12.166666666999999</c:v>
                </c:pt>
                <c:pt idx="147">
                  <c:v>12.25</c:v>
                </c:pt>
                <c:pt idx="148">
                  <c:v>12.333333333000001</c:v>
                </c:pt>
                <c:pt idx="149">
                  <c:v>12.416666666999999</c:v>
                </c:pt>
                <c:pt idx="150">
                  <c:v>12.5</c:v>
                </c:pt>
                <c:pt idx="151">
                  <c:v>12.583333333000001</c:v>
                </c:pt>
                <c:pt idx="152">
                  <c:v>12.666666666999999</c:v>
                </c:pt>
                <c:pt idx="153">
                  <c:v>12.75</c:v>
                </c:pt>
                <c:pt idx="154">
                  <c:v>12.833333333000001</c:v>
                </c:pt>
                <c:pt idx="155">
                  <c:v>12.916666666999999</c:v>
                </c:pt>
                <c:pt idx="156">
                  <c:v>13</c:v>
                </c:pt>
                <c:pt idx="157">
                  <c:v>13.083333333000001</c:v>
                </c:pt>
                <c:pt idx="158">
                  <c:v>13.166666666999999</c:v>
                </c:pt>
                <c:pt idx="159">
                  <c:v>13.25</c:v>
                </c:pt>
                <c:pt idx="160">
                  <c:v>13.333333333000001</c:v>
                </c:pt>
                <c:pt idx="161">
                  <c:v>13.416666666999999</c:v>
                </c:pt>
                <c:pt idx="162">
                  <c:v>13.5</c:v>
                </c:pt>
                <c:pt idx="163">
                  <c:v>13.583333333000001</c:v>
                </c:pt>
                <c:pt idx="164">
                  <c:v>13.666666666999999</c:v>
                </c:pt>
                <c:pt idx="165">
                  <c:v>13.75</c:v>
                </c:pt>
                <c:pt idx="166">
                  <c:v>13.833333333000001</c:v>
                </c:pt>
                <c:pt idx="167">
                  <c:v>13.916666666999999</c:v>
                </c:pt>
                <c:pt idx="168">
                  <c:v>14</c:v>
                </c:pt>
                <c:pt idx="169">
                  <c:v>14.083333333000001</c:v>
                </c:pt>
                <c:pt idx="170">
                  <c:v>14.166666666999999</c:v>
                </c:pt>
                <c:pt idx="171">
                  <c:v>14.25</c:v>
                </c:pt>
                <c:pt idx="172">
                  <c:v>14.333333333000001</c:v>
                </c:pt>
                <c:pt idx="173">
                  <c:v>14.416666666999999</c:v>
                </c:pt>
                <c:pt idx="174">
                  <c:v>14.5</c:v>
                </c:pt>
                <c:pt idx="175">
                  <c:v>14.583333333000001</c:v>
                </c:pt>
                <c:pt idx="176">
                  <c:v>14.666666666999999</c:v>
                </c:pt>
                <c:pt idx="177">
                  <c:v>14.75</c:v>
                </c:pt>
                <c:pt idx="178">
                  <c:v>14.833333333000001</c:v>
                </c:pt>
                <c:pt idx="179">
                  <c:v>14.916666666999999</c:v>
                </c:pt>
                <c:pt idx="180">
                  <c:v>15</c:v>
                </c:pt>
              </c:numCache>
            </c:numRef>
          </c:xVal>
          <c:yVal>
            <c:numRef>
              <c:f>Sheet1!$C$2:$C$183</c:f>
              <c:numCache>
                <c:formatCode>General</c:formatCode>
                <c:ptCount val="182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99.918090820000003</c:v>
                </c:pt>
                <c:pt idx="7">
                  <c:v>99.808959960999999</c:v>
                </c:pt>
                <c:pt idx="8">
                  <c:v>99.808959960999999</c:v>
                </c:pt>
                <c:pt idx="9">
                  <c:v>99.781677246000001</c:v>
                </c:pt>
                <c:pt idx="10">
                  <c:v>99.754272460999999</c:v>
                </c:pt>
                <c:pt idx="11">
                  <c:v>99.754272460999999</c:v>
                </c:pt>
                <c:pt idx="12">
                  <c:v>99.726806640999996</c:v>
                </c:pt>
                <c:pt idx="13">
                  <c:v>99.698486328000001</c:v>
                </c:pt>
                <c:pt idx="14">
                  <c:v>99.698486328000001</c:v>
                </c:pt>
                <c:pt idx="15">
                  <c:v>99.638549804999997</c:v>
                </c:pt>
                <c:pt idx="16">
                  <c:v>99.608276367000002</c:v>
                </c:pt>
                <c:pt idx="17">
                  <c:v>99.608276367000002</c:v>
                </c:pt>
                <c:pt idx="18">
                  <c:v>99.577636718999997</c:v>
                </c:pt>
                <c:pt idx="19">
                  <c:v>99.577636718999997</c:v>
                </c:pt>
                <c:pt idx="20">
                  <c:v>99.546447753999999</c:v>
                </c:pt>
                <c:pt idx="21">
                  <c:v>99.546447753999999</c:v>
                </c:pt>
                <c:pt idx="22">
                  <c:v>99.514282226999995</c:v>
                </c:pt>
                <c:pt idx="23">
                  <c:v>99.514282226999995</c:v>
                </c:pt>
                <c:pt idx="24">
                  <c:v>99.514282226999995</c:v>
                </c:pt>
                <c:pt idx="25">
                  <c:v>99.514282226999995</c:v>
                </c:pt>
                <c:pt idx="26">
                  <c:v>99.440979003999999</c:v>
                </c:pt>
                <c:pt idx="27">
                  <c:v>99.440979003999999</c:v>
                </c:pt>
                <c:pt idx="28">
                  <c:v>99.403442382999998</c:v>
                </c:pt>
                <c:pt idx="29">
                  <c:v>99.403442382999998</c:v>
                </c:pt>
                <c:pt idx="30">
                  <c:v>99.365234375</c:v>
                </c:pt>
                <c:pt idx="31">
                  <c:v>99.365234375</c:v>
                </c:pt>
                <c:pt idx="32">
                  <c:v>99.365234375</c:v>
                </c:pt>
                <c:pt idx="33">
                  <c:v>99.325988769999995</c:v>
                </c:pt>
                <c:pt idx="34">
                  <c:v>99.325988769999995</c:v>
                </c:pt>
                <c:pt idx="35">
                  <c:v>99.325988769999995</c:v>
                </c:pt>
                <c:pt idx="36">
                  <c:v>99.325988769999995</c:v>
                </c:pt>
                <c:pt idx="37">
                  <c:v>99.325988769999995</c:v>
                </c:pt>
                <c:pt idx="38">
                  <c:v>99.325988769999995</c:v>
                </c:pt>
                <c:pt idx="39">
                  <c:v>99.325988769999995</c:v>
                </c:pt>
                <c:pt idx="40">
                  <c:v>99.325988769999995</c:v>
                </c:pt>
                <c:pt idx="41">
                  <c:v>99.325988769999995</c:v>
                </c:pt>
                <c:pt idx="42">
                  <c:v>99.325988769999995</c:v>
                </c:pt>
                <c:pt idx="43">
                  <c:v>99.325988769999995</c:v>
                </c:pt>
                <c:pt idx="44">
                  <c:v>99.325988769999995</c:v>
                </c:pt>
                <c:pt idx="45">
                  <c:v>99.277709960999999</c:v>
                </c:pt>
                <c:pt idx="46">
                  <c:v>99.277709960999999</c:v>
                </c:pt>
                <c:pt idx="47">
                  <c:v>99.277709960999999</c:v>
                </c:pt>
                <c:pt idx="48">
                  <c:v>99.277709960999999</c:v>
                </c:pt>
                <c:pt idx="49">
                  <c:v>99.223266601999995</c:v>
                </c:pt>
                <c:pt idx="50">
                  <c:v>99.223266601999995</c:v>
                </c:pt>
                <c:pt idx="51">
                  <c:v>99.223266601999995</c:v>
                </c:pt>
                <c:pt idx="52">
                  <c:v>99.223266601999995</c:v>
                </c:pt>
                <c:pt idx="53">
                  <c:v>99.223266601999995</c:v>
                </c:pt>
                <c:pt idx="54">
                  <c:v>99.223266601999995</c:v>
                </c:pt>
                <c:pt idx="55">
                  <c:v>99.223266601999995</c:v>
                </c:pt>
                <c:pt idx="56">
                  <c:v>99.164123535000002</c:v>
                </c:pt>
                <c:pt idx="57">
                  <c:v>99.164123535000002</c:v>
                </c:pt>
                <c:pt idx="58">
                  <c:v>99.164123535000002</c:v>
                </c:pt>
                <c:pt idx="59">
                  <c:v>99.164123535000002</c:v>
                </c:pt>
                <c:pt idx="60">
                  <c:v>99.164123535000002</c:v>
                </c:pt>
                <c:pt idx="61">
                  <c:v>99.164123535000002</c:v>
                </c:pt>
                <c:pt idx="62">
                  <c:v>99.164123535000002</c:v>
                </c:pt>
                <c:pt idx="63">
                  <c:v>99.164123535000002</c:v>
                </c:pt>
                <c:pt idx="64">
                  <c:v>99.164123535000002</c:v>
                </c:pt>
                <c:pt idx="65">
                  <c:v>99.164123535000002</c:v>
                </c:pt>
                <c:pt idx="66">
                  <c:v>99.164123535000002</c:v>
                </c:pt>
                <c:pt idx="67">
                  <c:v>99.164123535000002</c:v>
                </c:pt>
                <c:pt idx="68">
                  <c:v>99.164123535000002</c:v>
                </c:pt>
                <c:pt idx="69">
                  <c:v>99.087524414000001</c:v>
                </c:pt>
                <c:pt idx="70">
                  <c:v>99.087524414000001</c:v>
                </c:pt>
                <c:pt idx="71">
                  <c:v>99.087524414000001</c:v>
                </c:pt>
                <c:pt idx="72">
                  <c:v>99.087524414000001</c:v>
                </c:pt>
                <c:pt idx="73">
                  <c:v>99.087524414000001</c:v>
                </c:pt>
                <c:pt idx="74">
                  <c:v>99.087524414000001</c:v>
                </c:pt>
                <c:pt idx="75">
                  <c:v>99.087524414000001</c:v>
                </c:pt>
                <c:pt idx="76">
                  <c:v>99.087524414000001</c:v>
                </c:pt>
                <c:pt idx="77">
                  <c:v>99.087524414000001</c:v>
                </c:pt>
                <c:pt idx="78">
                  <c:v>99.087524414000001</c:v>
                </c:pt>
                <c:pt idx="79">
                  <c:v>99.087524414000001</c:v>
                </c:pt>
                <c:pt idx="80">
                  <c:v>99.087524414000001</c:v>
                </c:pt>
                <c:pt idx="81">
                  <c:v>99.087524414000001</c:v>
                </c:pt>
                <c:pt idx="82">
                  <c:v>98.988647460999999</c:v>
                </c:pt>
                <c:pt idx="83">
                  <c:v>98.988647460999999</c:v>
                </c:pt>
                <c:pt idx="84">
                  <c:v>98.988647460999999</c:v>
                </c:pt>
                <c:pt idx="85">
                  <c:v>98.875</c:v>
                </c:pt>
                <c:pt idx="86">
                  <c:v>98.875</c:v>
                </c:pt>
                <c:pt idx="87">
                  <c:v>98.875</c:v>
                </c:pt>
                <c:pt idx="88">
                  <c:v>98.875</c:v>
                </c:pt>
                <c:pt idx="89">
                  <c:v>98.875</c:v>
                </c:pt>
                <c:pt idx="90">
                  <c:v>98.875</c:v>
                </c:pt>
                <c:pt idx="91">
                  <c:v>98.875</c:v>
                </c:pt>
                <c:pt idx="92">
                  <c:v>98.630126953000001</c:v>
                </c:pt>
                <c:pt idx="93">
                  <c:v>98.630126953000001</c:v>
                </c:pt>
                <c:pt idx="94">
                  <c:v>98.630126953000001</c:v>
                </c:pt>
                <c:pt idx="95">
                  <c:v>98.630126953000001</c:v>
                </c:pt>
                <c:pt idx="96">
                  <c:v>98.630126953000001</c:v>
                </c:pt>
                <c:pt idx="97">
                  <c:v>98.630126953000001</c:v>
                </c:pt>
                <c:pt idx="98">
                  <c:v>98.630126953000001</c:v>
                </c:pt>
                <c:pt idx="99">
                  <c:v>98.630126953000001</c:v>
                </c:pt>
                <c:pt idx="100">
                  <c:v>98.630126953000001</c:v>
                </c:pt>
                <c:pt idx="101">
                  <c:v>98.630126953000001</c:v>
                </c:pt>
                <c:pt idx="102">
                  <c:v>98.630126953000001</c:v>
                </c:pt>
                <c:pt idx="103">
                  <c:v>98.630126953000001</c:v>
                </c:pt>
                <c:pt idx="104">
                  <c:v>98.630126953000001</c:v>
                </c:pt>
                <c:pt idx="105">
                  <c:v>98.467346191000004</c:v>
                </c:pt>
                <c:pt idx="106">
                  <c:v>98.467346191000004</c:v>
                </c:pt>
                <c:pt idx="107">
                  <c:v>98.467346191000004</c:v>
                </c:pt>
                <c:pt idx="108">
                  <c:v>98.467346191000004</c:v>
                </c:pt>
                <c:pt idx="109">
                  <c:v>98.467346191000004</c:v>
                </c:pt>
                <c:pt idx="110">
                  <c:v>98.467346191000004</c:v>
                </c:pt>
                <c:pt idx="111">
                  <c:v>98.467346191000004</c:v>
                </c:pt>
                <c:pt idx="112">
                  <c:v>98.467346191000004</c:v>
                </c:pt>
                <c:pt idx="113">
                  <c:v>98.467346191000004</c:v>
                </c:pt>
                <c:pt idx="114">
                  <c:v>98.467346191000004</c:v>
                </c:pt>
                <c:pt idx="115">
                  <c:v>98.467346191000004</c:v>
                </c:pt>
                <c:pt idx="116">
                  <c:v>98.467346191000004</c:v>
                </c:pt>
                <c:pt idx="117">
                  <c:v>98.467346191000004</c:v>
                </c:pt>
                <c:pt idx="118">
                  <c:v>98.467346191000004</c:v>
                </c:pt>
                <c:pt idx="119">
                  <c:v>98.467346191000004</c:v>
                </c:pt>
                <c:pt idx="120">
                  <c:v>98.467346191000004</c:v>
                </c:pt>
                <c:pt idx="121">
                  <c:v>98.467346191000004</c:v>
                </c:pt>
                <c:pt idx="122">
                  <c:v>98.467346191000004</c:v>
                </c:pt>
                <c:pt idx="123">
                  <c:v>98.208251953000001</c:v>
                </c:pt>
                <c:pt idx="124">
                  <c:v>98.208251953000001</c:v>
                </c:pt>
                <c:pt idx="125">
                  <c:v>98.208251953000001</c:v>
                </c:pt>
                <c:pt idx="126">
                  <c:v>98.208251953000001</c:v>
                </c:pt>
                <c:pt idx="127">
                  <c:v>98.208251953000001</c:v>
                </c:pt>
                <c:pt idx="128">
                  <c:v>98.208251953000001</c:v>
                </c:pt>
                <c:pt idx="129">
                  <c:v>98.208251953000001</c:v>
                </c:pt>
                <c:pt idx="130">
                  <c:v>98.208251953000001</c:v>
                </c:pt>
                <c:pt idx="131">
                  <c:v>98.208251953000001</c:v>
                </c:pt>
                <c:pt idx="132">
                  <c:v>98.208251953000001</c:v>
                </c:pt>
                <c:pt idx="133">
                  <c:v>98.208251953000001</c:v>
                </c:pt>
                <c:pt idx="134">
                  <c:v>98.208251953000001</c:v>
                </c:pt>
                <c:pt idx="135">
                  <c:v>98.208251953000001</c:v>
                </c:pt>
                <c:pt idx="136">
                  <c:v>98.208251953000001</c:v>
                </c:pt>
                <c:pt idx="137">
                  <c:v>98.208251953000001</c:v>
                </c:pt>
                <c:pt idx="138">
                  <c:v>98.208251953000001</c:v>
                </c:pt>
                <c:pt idx="139">
                  <c:v>98.208251953000001</c:v>
                </c:pt>
                <c:pt idx="140">
                  <c:v>97.851135253999999</c:v>
                </c:pt>
                <c:pt idx="141">
                  <c:v>97.851135253999999</c:v>
                </c:pt>
                <c:pt idx="142">
                  <c:v>97.851135253999999</c:v>
                </c:pt>
                <c:pt idx="143">
                  <c:v>97.851135253999999</c:v>
                </c:pt>
                <c:pt idx="144">
                  <c:v>97.851135253999999</c:v>
                </c:pt>
                <c:pt idx="145">
                  <c:v>97.851135253999999</c:v>
                </c:pt>
                <c:pt idx="146">
                  <c:v>97.851135253999999</c:v>
                </c:pt>
                <c:pt idx="147">
                  <c:v>97.851135253999999</c:v>
                </c:pt>
                <c:pt idx="148">
                  <c:v>97.851135253999999</c:v>
                </c:pt>
                <c:pt idx="149">
                  <c:v>97.851135253999999</c:v>
                </c:pt>
                <c:pt idx="150">
                  <c:v>97.851135253999999</c:v>
                </c:pt>
                <c:pt idx="151">
                  <c:v>97.851135253999999</c:v>
                </c:pt>
                <c:pt idx="152">
                  <c:v>97.851135253999999</c:v>
                </c:pt>
                <c:pt idx="153">
                  <c:v>97.851135253999999</c:v>
                </c:pt>
                <c:pt idx="154">
                  <c:v>97.851135253999999</c:v>
                </c:pt>
                <c:pt idx="155">
                  <c:v>97.851135253999999</c:v>
                </c:pt>
                <c:pt idx="156">
                  <c:v>97.851135253999999</c:v>
                </c:pt>
                <c:pt idx="157">
                  <c:v>97.851135253999999</c:v>
                </c:pt>
                <c:pt idx="158">
                  <c:v>97.851135253999999</c:v>
                </c:pt>
                <c:pt idx="159">
                  <c:v>97.851135253999999</c:v>
                </c:pt>
                <c:pt idx="160">
                  <c:v>97.851135253999999</c:v>
                </c:pt>
                <c:pt idx="161">
                  <c:v>97.851135253999999</c:v>
                </c:pt>
                <c:pt idx="162">
                  <c:v>97.851135253999999</c:v>
                </c:pt>
                <c:pt idx="163">
                  <c:v>97.851135253999999</c:v>
                </c:pt>
                <c:pt idx="164">
                  <c:v>97.851135253999999</c:v>
                </c:pt>
                <c:pt idx="165">
                  <c:v>97.851135253999999</c:v>
                </c:pt>
                <c:pt idx="166">
                  <c:v>97.851135253999999</c:v>
                </c:pt>
                <c:pt idx="167">
                  <c:v>97.851135253999999</c:v>
                </c:pt>
                <c:pt idx="168">
                  <c:v>97.851135253999999</c:v>
                </c:pt>
                <c:pt idx="169">
                  <c:v>97.851135253999999</c:v>
                </c:pt>
                <c:pt idx="170">
                  <c:v>97.851135253999999</c:v>
                </c:pt>
                <c:pt idx="171">
                  <c:v>97.851135253999999</c:v>
                </c:pt>
                <c:pt idx="172">
                  <c:v>97.851135253999999</c:v>
                </c:pt>
                <c:pt idx="173">
                  <c:v>97.851135253999999</c:v>
                </c:pt>
                <c:pt idx="174">
                  <c:v>97.851135253999999</c:v>
                </c:pt>
                <c:pt idx="175">
                  <c:v>97.851135253999999</c:v>
                </c:pt>
                <c:pt idx="176">
                  <c:v>97.851135253999999</c:v>
                </c:pt>
                <c:pt idx="177">
                  <c:v>97.851135253999999</c:v>
                </c:pt>
                <c:pt idx="178">
                  <c:v>97.851135253999999</c:v>
                </c:pt>
                <c:pt idx="179">
                  <c:v>97.851135253999999</c:v>
                </c:pt>
                <c:pt idx="180">
                  <c:v>97.851135253999999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4CB-4863-80E2-95C97711BC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93604576"/>
        <c:axId val="693604968"/>
      </c:scatterChart>
      <c:valAx>
        <c:axId val="693604576"/>
        <c:scaling>
          <c:orientation val="minMax"/>
          <c:max val="1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600">
                    <a:solidFill>
                      <a:schemeClr val="bg2"/>
                    </a:solidFill>
                  </a:defRPr>
                </a:pPr>
                <a:r>
                  <a:rPr lang="en-US" sz="1600" dirty="0" smtClean="0">
                    <a:solidFill>
                      <a:schemeClr val="bg2"/>
                    </a:solidFill>
                  </a:rPr>
                  <a:t>Years</a:t>
                </a:r>
                <a:endParaRPr lang="en-US" sz="1600" dirty="0">
                  <a:solidFill>
                    <a:schemeClr val="bg2"/>
                  </a:solidFill>
                </a:endParaRP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300" b="1">
                <a:solidFill>
                  <a:schemeClr val="bg2"/>
                </a:solidFill>
              </a:defRPr>
            </a:pPr>
            <a:endParaRPr lang="en-US"/>
          </a:p>
        </c:txPr>
        <c:crossAx val="693604968"/>
        <c:crosses val="autoZero"/>
        <c:crossBetween val="midCat"/>
        <c:majorUnit val="1"/>
      </c:valAx>
      <c:valAx>
        <c:axId val="693604968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>
                    <a:solidFill>
                      <a:schemeClr val="bg2"/>
                    </a:solidFill>
                  </a:defRPr>
                </a:pPr>
                <a:r>
                  <a:rPr lang="en-US" sz="1600" b="1" i="0" baseline="0" dirty="0" smtClean="0">
                    <a:solidFill>
                      <a:schemeClr val="bg2"/>
                    </a:solidFill>
                  </a:rPr>
                  <a:t>Freedom from Cancer (%) </a:t>
                </a:r>
                <a:endParaRPr lang="en-US" sz="1600" b="1" i="0" baseline="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3.0924577823998416E-2"/>
              <c:y val="0.2498708681116534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400" b="1">
                <a:solidFill>
                  <a:schemeClr val="bg2"/>
                </a:solidFill>
              </a:defRPr>
            </a:pPr>
            <a:endParaRPr lang="en-US"/>
          </a:p>
        </c:txPr>
        <c:crossAx val="693604576"/>
        <c:crosses val="autoZero"/>
        <c:crossBetween val="midCat"/>
        <c:majorUnit val="25"/>
      </c:valAx>
      <c:spPr>
        <a:noFill/>
        <a:ln>
          <a:solidFill>
            <a:schemeClr val="bg2"/>
          </a:solidFill>
        </a:ln>
      </c:spPr>
    </c:plotArea>
    <c:legend>
      <c:legendPos val="t"/>
      <c:legendEntry>
        <c:idx val="0"/>
        <c:txPr>
          <a:bodyPr/>
          <a:lstStyle/>
          <a:p>
            <a:pPr>
              <a:defRPr sz="1800" b="1">
                <a:solidFill>
                  <a:schemeClr val="bg2"/>
                </a:solidFill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800" b="1">
                <a:solidFill>
                  <a:schemeClr val="bg2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.24971577443675613"/>
          <c:y val="2.8835045584193916E-2"/>
          <c:w val="0.5436596926641768"/>
          <c:h val="8.0214356171631293E-2"/>
        </c:manualLayout>
      </c:layout>
      <c:overlay val="1"/>
      <c:spPr>
        <a:noFill/>
        <a:ln>
          <a:solidFill>
            <a:schemeClr val="bg2"/>
          </a:solidFill>
        </a:ln>
      </c:spPr>
      <c:txPr>
        <a:bodyPr/>
        <a:lstStyle/>
        <a:p>
          <a:pPr>
            <a:defRPr sz="1800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9071130259661"/>
          <c:y val="0.12530802841698538"/>
          <c:w val="0.81935703791743009"/>
          <c:h val="0.7180599313598710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Single Lung</c:v>
                </c:pt>
              </c:strCache>
            </c:strRef>
          </c:tx>
          <c:spPr>
            <a:ln w="412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Sheet1!$A$2:$A$183</c:f>
              <c:numCache>
                <c:formatCode>General</c:formatCode>
                <c:ptCount val="182"/>
                <c:pt idx="0">
                  <c:v>0</c:v>
                </c:pt>
                <c:pt idx="1">
                  <c:v>8.3333333300000006E-2</c:v>
                </c:pt>
                <c:pt idx="2">
                  <c:v>0.16666666669999999</c:v>
                </c:pt>
                <c:pt idx="3">
                  <c:v>0.25</c:v>
                </c:pt>
                <c:pt idx="4">
                  <c:v>0.33333333329999998</c:v>
                </c:pt>
                <c:pt idx="5">
                  <c:v>0.41666666670000002</c:v>
                </c:pt>
                <c:pt idx="6">
                  <c:v>0.5</c:v>
                </c:pt>
                <c:pt idx="7">
                  <c:v>0.58333333330000003</c:v>
                </c:pt>
                <c:pt idx="8">
                  <c:v>0.66666666669999997</c:v>
                </c:pt>
                <c:pt idx="9">
                  <c:v>0.75</c:v>
                </c:pt>
                <c:pt idx="10">
                  <c:v>0.83333333330000003</c:v>
                </c:pt>
                <c:pt idx="11">
                  <c:v>0.91666666669999997</c:v>
                </c:pt>
                <c:pt idx="12">
                  <c:v>1</c:v>
                </c:pt>
                <c:pt idx="13">
                  <c:v>1.0833333332999999</c:v>
                </c:pt>
                <c:pt idx="14">
                  <c:v>1.1666666667000001</c:v>
                </c:pt>
                <c:pt idx="15">
                  <c:v>1.25</c:v>
                </c:pt>
                <c:pt idx="16">
                  <c:v>1.3333333332999999</c:v>
                </c:pt>
                <c:pt idx="17">
                  <c:v>1.4166666667000001</c:v>
                </c:pt>
                <c:pt idx="18">
                  <c:v>1.5</c:v>
                </c:pt>
                <c:pt idx="19">
                  <c:v>1.5833333332999999</c:v>
                </c:pt>
                <c:pt idx="20">
                  <c:v>1.6666666667000001</c:v>
                </c:pt>
                <c:pt idx="21">
                  <c:v>1.75</c:v>
                </c:pt>
                <c:pt idx="22">
                  <c:v>1.8333333332999999</c:v>
                </c:pt>
                <c:pt idx="23">
                  <c:v>1.9166666667000001</c:v>
                </c:pt>
                <c:pt idx="24">
                  <c:v>2</c:v>
                </c:pt>
                <c:pt idx="25">
                  <c:v>2.0833333333000001</c:v>
                </c:pt>
                <c:pt idx="26">
                  <c:v>2.1666666666999999</c:v>
                </c:pt>
                <c:pt idx="27">
                  <c:v>2.25</c:v>
                </c:pt>
                <c:pt idx="28">
                  <c:v>2.3333333333000001</c:v>
                </c:pt>
                <c:pt idx="29">
                  <c:v>2.4166666666999999</c:v>
                </c:pt>
                <c:pt idx="30">
                  <c:v>2.5</c:v>
                </c:pt>
                <c:pt idx="31">
                  <c:v>2.5833333333000001</c:v>
                </c:pt>
                <c:pt idx="32">
                  <c:v>2.6666666666999999</c:v>
                </c:pt>
                <c:pt idx="33">
                  <c:v>2.75</c:v>
                </c:pt>
                <c:pt idx="34">
                  <c:v>2.8333333333000001</c:v>
                </c:pt>
                <c:pt idx="35">
                  <c:v>2.9166666666999999</c:v>
                </c:pt>
                <c:pt idx="36">
                  <c:v>3</c:v>
                </c:pt>
                <c:pt idx="37">
                  <c:v>3.0833333333000001</c:v>
                </c:pt>
                <c:pt idx="38">
                  <c:v>3.1666666666999999</c:v>
                </c:pt>
                <c:pt idx="39">
                  <c:v>3.25</c:v>
                </c:pt>
                <c:pt idx="40">
                  <c:v>3.3333333333000001</c:v>
                </c:pt>
                <c:pt idx="41">
                  <c:v>3.4166666666999999</c:v>
                </c:pt>
                <c:pt idx="42">
                  <c:v>3.5</c:v>
                </c:pt>
                <c:pt idx="43">
                  <c:v>3.5833333333000001</c:v>
                </c:pt>
                <c:pt idx="44">
                  <c:v>3.6666666666999999</c:v>
                </c:pt>
                <c:pt idx="45">
                  <c:v>3.75</c:v>
                </c:pt>
                <c:pt idx="46">
                  <c:v>3.8333333333000001</c:v>
                </c:pt>
                <c:pt idx="47">
                  <c:v>3.9166666666999999</c:v>
                </c:pt>
                <c:pt idx="48">
                  <c:v>4</c:v>
                </c:pt>
                <c:pt idx="49">
                  <c:v>4.0833333332999997</c:v>
                </c:pt>
                <c:pt idx="50">
                  <c:v>4.1666666667000003</c:v>
                </c:pt>
                <c:pt idx="51">
                  <c:v>4.25</c:v>
                </c:pt>
                <c:pt idx="52">
                  <c:v>4.3333333332999997</c:v>
                </c:pt>
                <c:pt idx="53">
                  <c:v>4.4166666667000003</c:v>
                </c:pt>
                <c:pt idx="54">
                  <c:v>4.5</c:v>
                </c:pt>
                <c:pt idx="55">
                  <c:v>4.5833333332999997</c:v>
                </c:pt>
                <c:pt idx="56">
                  <c:v>4.6666666667000003</c:v>
                </c:pt>
                <c:pt idx="57">
                  <c:v>4.75</c:v>
                </c:pt>
                <c:pt idx="58">
                  <c:v>4.8333333332999997</c:v>
                </c:pt>
                <c:pt idx="59">
                  <c:v>4.9166666667000003</c:v>
                </c:pt>
                <c:pt idx="60">
                  <c:v>5</c:v>
                </c:pt>
                <c:pt idx="61">
                  <c:v>5.0833333332999997</c:v>
                </c:pt>
                <c:pt idx="62">
                  <c:v>5.1666666667000003</c:v>
                </c:pt>
                <c:pt idx="63">
                  <c:v>5.25</c:v>
                </c:pt>
                <c:pt idx="64">
                  <c:v>5.3333333332999997</c:v>
                </c:pt>
                <c:pt idx="65">
                  <c:v>5.4166666667000003</c:v>
                </c:pt>
                <c:pt idx="66">
                  <c:v>5.5</c:v>
                </c:pt>
                <c:pt idx="67">
                  <c:v>5.5833333332999997</c:v>
                </c:pt>
                <c:pt idx="68">
                  <c:v>5.6666666667000003</c:v>
                </c:pt>
                <c:pt idx="69">
                  <c:v>5.75</c:v>
                </c:pt>
                <c:pt idx="70">
                  <c:v>5.8333333332999997</c:v>
                </c:pt>
                <c:pt idx="71">
                  <c:v>5.9166666667000003</c:v>
                </c:pt>
                <c:pt idx="72">
                  <c:v>6</c:v>
                </c:pt>
                <c:pt idx="73">
                  <c:v>6.0833333332999997</c:v>
                </c:pt>
                <c:pt idx="74">
                  <c:v>6.1666666667000003</c:v>
                </c:pt>
                <c:pt idx="75">
                  <c:v>6.25</c:v>
                </c:pt>
                <c:pt idx="76">
                  <c:v>6.3333333332999997</c:v>
                </c:pt>
                <c:pt idx="77">
                  <c:v>6.4166666667000003</c:v>
                </c:pt>
                <c:pt idx="78">
                  <c:v>6.5</c:v>
                </c:pt>
                <c:pt idx="79">
                  <c:v>6.5833333332999997</c:v>
                </c:pt>
                <c:pt idx="80">
                  <c:v>6.6666666667000003</c:v>
                </c:pt>
                <c:pt idx="81">
                  <c:v>6.75</c:v>
                </c:pt>
                <c:pt idx="82">
                  <c:v>6.8333333332999997</c:v>
                </c:pt>
                <c:pt idx="83">
                  <c:v>6.9166666667000003</c:v>
                </c:pt>
                <c:pt idx="84">
                  <c:v>7</c:v>
                </c:pt>
                <c:pt idx="85">
                  <c:v>7.0833333332999997</c:v>
                </c:pt>
                <c:pt idx="86">
                  <c:v>7.1666666667000003</c:v>
                </c:pt>
                <c:pt idx="87">
                  <c:v>7.25</c:v>
                </c:pt>
                <c:pt idx="88">
                  <c:v>7.3333333332999997</c:v>
                </c:pt>
                <c:pt idx="89">
                  <c:v>7.4166666667000003</c:v>
                </c:pt>
                <c:pt idx="90">
                  <c:v>7.5</c:v>
                </c:pt>
                <c:pt idx="91">
                  <c:v>7.5833333332999997</c:v>
                </c:pt>
                <c:pt idx="92">
                  <c:v>7.6666666667000003</c:v>
                </c:pt>
                <c:pt idx="93">
                  <c:v>7.75</c:v>
                </c:pt>
                <c:pt idx="94">
                  <c:v>7.8333333332999997</c:v>
                </c:pt>
                <c:pt idx="95">
                  <c:v>7.9166666667000003</c:v>
                </c:pt>
                <c:pt idx="96">
                  <c:v>8</c:v>
                </c:pt>
                <c:pt idx="97">
                  <c:v>8.0833333333000006</c:v>
                </c:pt>
                <c:pt idx="98">
                  <c:v>8.1666666666999994</c:v>
                </c:pt>
                <c:pt idx="99">
                  <c:v>8.25</c:v>
                </c:pt>
                <c:pt idx="100">
                  <c:v>8.3333333333000006</c:v>
                </c:pt>
                <c:pt idx="101">
                  <c:v>8.4166666666999994</c:v>
                </c:pt>
                <c:pt idx="102">
                  <c:v>8.5</c:v>
                </c:pt>
                <c:pt idx="103">
                  <c:v>8.5833333333000006</c:v>
                </c:pt>
                <c:pt idx="104">
                  <c:v>8.6666666666999994</c:v>
                </c:pt>
                <c:pt idx="105">
                  <c:v>8.75</c:v>
                </c:pt>
                <c:pt idx="106">
                  <c:v>8.8333333333000006</c:v>
                </c:pt>
                <c:pt idx="107">
                  <c:v>8.9166666666999994</c:v>
                </c:pt>
                <c:pt idx="108">
                  <c:v>9</c:v>
                </c:pt>
                <c:pt idx="109">
                  <c:v>9.0833333333000006</c:v>
                </c:pt>
                <c:pt idx="110">
                  <c:v>9.1666666666999994</c:v>
                </c:pt>
                <c:pt idx="111">
                  <c:v>9.25</c:v>
                </c:pt>
                <c:pt idx="112">
                  <c:v>9.3333333333000006</c:v>
                </c:pt>
                <c:pt idx="113">
                  <c:v>9.4166666666999994</c:v>
                </c:pt>
                <c:pt idx="114">
                  <c:v>9.5</c:v>
                </c:pt>
                <c:pt idx="115">
                  <c:v>9.5833333333000006</c:v>
                </c:pt>
                <c:pt idx="116">
                  <c:v>9.6666666666999994</c:v>
                </c:pt>
                <c:pt idx="117">
                  <c:v>9.75</c:v>
                </c:pt>
                <c:pt idx="118">
                  <c:v>9.8333333333000006</c:v>
                </c:pt>
                <c:pt idx="119">
                  <c:v>9.9166666666999994</c:v>
                </c:pt>
                <c:pt idx="120">
                  <c:v>10</c:v>
                </c:pt>
                <c:pt idx="121">
                  <c:v>10.083333333000001</c:v>
                </c:pt>
                <c:pt idx="122">
                  <c:v>10.166666666999999</c:v>
                </c:pt>
                <c:pt idx="123">
                  <c:v>10.25</c:v>
                </c:pt>
                <c:pt idx="124">
                  <c:v>10.333333333000001</c:v>
                </c:pt>
                <c:pt idx="125">
                  <c:v>10.416666666999999</c:v>
                </c:pt>
                <c:pt idx="126">
                  <c:v>10.5</c:v>
                </c:pt>
                <c:pt idx="127">
                  <c:v>10.583333333000001</c:v>
                </c:pt>
                <c:pt idx="128">
                  <c:v>10.666666666999999</c:v>
                </c:pt>
                <c:pt idx="129">
                  <c:v>10.75</c:v>
                </c:pt>
                <c:pt idx="130">
                  <c:v>10.833333333000001</c:v>
                </c:pt>
                <c:pt idx="131">
                  <c:v>10.916666666999999</c:v>
                </c:pt>
                <c:pt idx="132">
                  <c:v>11</c:v>
                </c:pt>
                <c:pt idx="133">
                  <c:v>11.083333333000001</c:v>
                </c:pt>
                <c:pt idx="134">
                  <c:v>11.166666666999999</c:v>
                </c:pt>
                <c:pt idx="135">
                  <c:v>11.25</c:v>
                </c:pt>
                <c:pt idx="136">
                  <c:v>11.333333333000001</c:v>
                </c:pt>
                <c:pt idx="137">
                  <c:v>11.416666666999999</c:v>
                </c:pt>
                <c:pt idx="138">
                  <c:v>11.5</c:v>
                </c:pt>
                <c:pt idx="139">
                  <c:v>11.583333333000001</c:v>
                </c:pt>
                <c:pt idx="140">
                  <c:v>11.666666666999999</c:v>
                </c:pt>
                <c:pt idx="141">
                  <c:v>11.75</c:v>
                </c:pt>
                <c:pt idx="142">
                  <c:v>11.833333333000001</c:v>
                </c:pt>
                <c:pt idx="143">
                  <c:v>11.916666666999999</c:v>
                </c:pt>
                <c:pt idx="144">
                  <c:v>12</c:v>
                </c:pt>
                <c:pt idx="145">
                  <c:v>12.083333333000001</c:v>
                </c:pt>
                <c:pt idx="146">
                  <c:v>12.166666666999999</c:v>
                </c:pt>
                <c:pt idx="147">
                  <c:v>12.25</c:v>
                </c:pt>
                <c:pt idx="148">
                  <c:v>12.333333333000001</c:v>
                </c:pt>
                <c:pt idx="149">
                  <c:v>12.416666666999999</c:v>
                </c:pt>
                <c:pt idx="150">
                  <c:v>12.5</c:v>
                </c:pt>
                <c:pt idx="151">
                  <c:v>12.583333333000001</c:v>
                </c:pt>
                <c:pt idx="152">
                  <c:v>12.666666666999999</c:v>
                </c:pt>
                <c:pt idx="153">
                  <c:v>12.75</c:v>
                </c:pt>
                <c:pt idx="154">
                  <c:v>12.833333333000001</c:v>
                </c:pt>
                <c:pt idx="155">
                  <c:v>12.916666666999999</c:v>
                </c:pt>
                <c:pt idx="156">
                  <c:v>13</c:v>
                </c:pt>
                <c:pt idx="157">
                  <c:v>13.083333333000001</c:v>
                </c:pt>
                <c:pt idx="158">
                  <c:v>13.166666666999999</c:v>
                </c:pt>
                <c:pt idx="159">
                  <c:v>13.25</c:v>
                </c:pt>
                <c:pt idx="160">
                  <c:v>13.333333333000001</c:v>
                </c:pt>
                <c:pt idx="161">
                  <c:v>13.416666666999999</c:v>
                </c:pt>
                <c:pt idx="162">
                  <c:v>13.5</c:v>
                </c:pt>
                <c:pt idx="163">
                  <c:v>13.583333333000001</c:v>
                </c:pt>
                <c:pt idx="164">
                  <c:v>13.666666666999999</c:v>
                </c:pt>
                <c:pt idx="165">
                  <c:v>13.75</c:v>
                </c:pt>
                <c:pt idx="166">
                  <c:v>13.833333333000001</c:v>
                </c:pt>
                <c:pt idx="167">
                  <c:v>13.916666666999999</c:v>
                </c:pt>
                <c:pt idx="168">
                  <c:v>14</c:v>
                </c:pt>
                <c:pt idx="169">
                  <c:v>14.083333333000001</c:v>
                </c:pt>
                <c:pt idx="170">
                  <c:v>14.166666666999999</c:v>
                </c:pt>
                <c:pt idx="171">
                  <c:v>14.25</c:v>
                </c:pt>
                <c:pt idx="172">
                  <c:v>14.333333333000001</c:v>
                </c:pt>
                <c:pt idx="173">
                  <c:v>14.416666666999999</c:v>
                </c:pt>
                <c:pt idx="174">
                  <c:v>14.5</c:v>
                </c:pt>
                <c:pt idx="175">
                  <c:v>14.583333333000001</c:v>
                </c:pt>
                <c:pt idx="176">
                  <c:v>14.666666666999999</c:v>
                </c:pt>
                <c:pt idx="177">
                  <c:v>14.75</c:v>
                </c:pt>
                <c:pt idx="178">
                  <c:v>14.833333333000001</c:v>
                </c:pt>
                <c:pt idx="179">
                  <c:v>14.916666666999999</c:v>
                </c:pt>
                <c:pt idx="180">
                  <c:v>15</c:v>
                </c:pt>
              </c:numCache>
            </c:numRef>
          </c:xVal>
          <c:yVal>
            <c:numRef>
              <c:f>Sheet1!$B$2:$B$183</c:f>
              <c:numCache>
                <c:formatCode>General</c:formatCode>
                <c:ptCount val="182"/>
                <c:pt idx="0">
                  <c:v>100</c:v>
                </c:pt>
                <c:pt idx="1">
                  <c:v>100</c:v>
                </c:pt>
                <c:pt idx="2">
                  <c:v>99.896728515999996</c:v>
                </c:pt>
                <c:pt idx="3">
                  <c:v>99.870910644999995</c:v>
                </c:pt>
                <c:pt idx="4">
                  <c:v>99.819335937999995</c:v>
                </c:pt>
                <c:pt idx="5">
                  <c:v>99.690246582</c:v>
                </c:pt>
                <c:pt idx="6">
                  <c:v>99.251342773000005</c:v>
                </c:pt>
                <c:pt idx="7">
                  <c:v>98.502441406000003</c:v>
                </c:pt>
                <c:pt idx="8">
                  <c:v>98.476623535000002</c:v>
                </c:pt>
                <c:pt idx="9">
                  <c:v>98.476623535000002</c:v>
                </c:pt>
                <c:pt idx="10">
                  <c:v>98.347229003999999</c:v>
                </c:pt>
                <c:pt idx="11">
                  <c:v>98.26953125</c:v>
                </c:pt>
                <c:pt idx="12">
                  <c:v>98.191345214999998</c:v>
                </c:pt>
                <c:pt idx="13">
                  <c:v>98.137084960999999</c:v>
                </c:pt>
                <c:pt idx="14">
                  <c:v>98.081420898000005</c:v>
                </c:pt>
                <c:pt idx="15">
                  <c:v>98.025024414000001</c:v>
                </c:pt>
                <c:pt idx="16">
                  <c:v>97.968017578000001</c:v>
                </c:pt>
                <c:pt idx="17">
                  <c:v>97.824096679999997</c:v>
                </c:pt>
                <c:pt idx="18">
                  <c:v>97.765991210999999</c:v>
                </c:pt>
                <c:pt idx="19">
                  <c:v>97.648864746000001</c:v>
                </c:pt>
                <c:pt idx="20">
                  <c:v>97.589721679999997</c:v>
                </c:pt>
                <c:pt idx="21">
                  <c:v>97.529907226999995</c:v>
                </c:pt>
                <c:pt idx="22">
                  <c:v>97.409240722999996</c:v>
                </c:pt>
                <c:pt idx="23">
                  <c:v>97.162231445000003</c:v>
                </c:pt>
                <c:pt idx="24">
                  <c:v>97.130920410000002</c:v>
                </c:pt>
                <c:pt idx="25">
                  <c:v>96.966796875</c:v>
                </c:pt>
                <c:pt idx="26">
                  <c:v>96.866394043</c:v>
                </c:pt>
                <c:pt idx="27">
                  <c:v>96.764953613000003</c:v>
                </c:pt>
                <c:pt idx="28">
                  <c:v>96.662658691000004</c:v>
                </c:pt>
                <c:pt idx="29">
                  <c:v>96.558837890999996</c:v>
                </c:pt>
                <c:pt idx="30">
                  <c:v>96.419677734000004</c:v>
                </c:pt>
                <c:pt idx="31">
                  <c:v>96.349670410000002</c:v>
                </c:pt>
                <c:pt idx="32">
                  <c:v>96.278686523000005</c:v>
                </c:pt>
                <c:pt idx="33">
                  <c:v>96.171142578000001</c:v>
                </c:pt>
                <c:pt idx="34">
                  <c:v>96.171142578000001</c:v>
                </c:pt>
                <c:pt idx="35">
                  <c:v>96.023376464999998</c:v>
                </c:pt>
                <c:pt idx="36">
                  <c:v>95.871704101999995</c:v>
                </c:pt>
                <c:pt idx="37">
                  <c:v>95.832946777000004</c:v>
                </c:pt>
                <c:pt idx="38">
                  <c:v>95.632751464999998</c:v>
                </c:pt>
                <c:pt idx="39">
                  <c:v>95.551635742000002</c:v>
                </c:pt>
                <c:pt idx="40">
                  <c:v>95.428405761999997</c:v>
                </c:pt>
                <c:pt idx="41">
                  <c:v>95.428405761999997</c:v>
                </c:pt>
                <c:pt idx="42">
                  <c:v>95.386535644999995</c:v>
                </c:pt>
                <c:pt idx="43">
                  <c:v>95.260009765999996</c:v>
                </c:pt>
                <c:pt idx="44">
                  <c:v>95.174987793</c:v>
                </c:pt>
                <c:pt idx="45">
                  <c:v>95.131958007999998</c:v>
                </c:pt>
                <c:pt idx="46">
                  <c:v>95.044006347999996</c:v>
                </c:pt>
                <c:pt idx="47">
                  <c:v>94.910095214999998</c:v>
                </c:pt>
                <c:pt idx="48">
                  <c:v>94.727478027000004</c:v>
                </c:pt>
                <c:pt idx="49">
                  <c:v>94.680603027000004</c:v>
                </c:pt>
                <c:pt idx="50">
                  <c:v>94.632141113000003</c:v>
                </c:pt>
                <c:pt idx="51">
                  <c:v>94.435363769999995</c:v>
                </c:pt>
                <c:pt idx="52">
                  <c:v>94.435363769999995</c:v>
                </c:pt>
                <c:pt idx="53">
                  <c:v>94.285095214999998</c:v>
                </c:pt>
                <c:pt idx="54">
                  <c:v>94.08203125</c:v>
                </c:pt>
                <c:pt idx="55">
                  <c:v>94.08203125</c:v>
                </c:pt>
                <c:pt idx="56">
                  <c:v>93.926330566000004</c:v>
                </c:pt>
                <c:pt idx="57">
                  <c:v>93.926330566000004</c:v>
                </c:pt>
                <c:pt idx="58">
                  <c:v>93.872863769999995</c:v>
                </c:pt>
                <c:pt idx="59">
                  <c:v>93.765441894999995</c:v>
                </c:pt>
                <c:pt idx="60">
                  <c:v>93.654235839999998</c:v>
                </c:pt>
                <c:pt idx="61">
                  <c:v>93.596557617000002</c:v>
                </c:pt>
                <c:pt idx="62">
                  <c:v>93.537658691000004</c:v>
                </c:pt>
                <c:pt idx="63">
                  <c:v>93.477661132999998</c:v>
                </c:pt>
                <c:pt idx="64">
                  <c:v>93.173583984000004</c:v>
                </c:pt>
                <c:pt idx="65">
                  <c:v>92.989746093999997</c:v>
                </c:pt>
                <c:pt idx="66">
                  <c:v>92.927673339999998</c:v>
                </c:pt>
                <c:pt idx="67">
                  <c:v>92.864257812999995</c:v>
                </c:pt>
                <c:pt idx="68">
                  <c:v>92.672485351999995</c:v>
                </c:pt>
                <c:pt idx="69">
                  <c:v>92.672485351999995</c:v>
                </c:pt>
                <c:pt idx="70">
                  <c:v>92.473510742000002</c:v>
                </c:pt>
                <c:pt idx="71">
                  <c:v>92.203918457</c:v>
                </c:pt>
                <c:pt idx="72">
                  <c:v>92.203918457</c:v>
                </c:pt>
                <c:pt idx="73">
                  <c:v>92.054992675999998</c:v>
                </c:pt>
                <c:pt idx="74">
                  <c:v>91.828491210999999</c:v>
                </c:pt>
                <c:pt idx="75">
                  <c:v>91.828491210999999</c:v>
                </c:pt>
                <c:pt idx="76">
                  <c:v>91.751525878999999</c:v>
                </c:pt>
                <c:pt idx="77">
                  <c:v>91.438659668</c:v>
                </c:pt>
                <c:pt idx="78">
                  <c:v>91.359802246000001</c:v>
                </c:pt>
                <c:pt idx="79">
                  <c:v>91.120300293</c:v>
                </c:pt>
                <c:pt idx="80">
                  <c:v>90.877685546999999</c:v>
                </c:pt>
                <c:pt idx="81">
                  <c:v>90.795288085999999</c:v>
                </c:pt>
                <c:pt idx="82">
                  <c:v>90.712219238000003</c:v>
                </c:pt>
                <c:pt idx="83">
                  <c:v>90.627197265999996</c:v>
                </c:pt>
                <c:pt idx="84">
                  <c:v>90.540039062999995</c:v>
                </c:pt>
                <c:pt idx="85">
                  <c:v>90.355712890999996</c:v>
                </c:pt>
                <c:pt idx="86">
                  <c:v>90.261230468999997</c:v>
                </c:pt>
                <c:pt idx="87">
                  <c:v>90.166076660000002</c:v>
                </c:pt>
                <c:pt idx="88">
                  <c:v>90.069580078000001</c:v>
                </c:pt>
                <c:pt idx="89">
                  <c:v>90.069580078000001</c:v>
                </c:pt>
                <c:pt idx="90">
                  <c:v>89.872375488000003</c:v>
                </c:pt>
                <c:pt idx="91">
                  <c:v>89.672302246000001</c:v>
                </c:pt>
                <c:pt idx="92">
                  <c:v>89.672302246000001</c:v>
                </c:pt>
                <c:pt idx="93">
                  <c:v>89.363098144999995</c:v>
                </c:pt>
                <c:pt idx="94">
                  <c:v>89.363098144999995</c:v>
                </c:pt>
                <c:pt idx="95">
                  <c:v>89.149414062999995</c:v>
                </c:pt>
                <c:pt idx="96">
                  <c:v>89.149414062999995</c:v>
                </c:pt>
                <c:pt idx="97">
                  <c:v>89.033813476999995</c:v>
                </c:pt>
                <c:pt idx="98">
                  <c:v>89.033813476999995</c:v>
                </c:pt>
                <c:pt idx="99">
                  <c:v>88.791992187999995</c:v>
                </c:pt>
                <c:pt idx="100">
                  <c:v>88.670898437999995</c:v>
                </c:pt>
                <c:pt idx="101">
                  <c:v>88.548217773000005</c:v>
                </c:pt>
                <c:pt idx="102">
                  <c:v>88.424072265999996</c:v>
                </c:pt>
                <c:pt idx="103">
                  <c:v>88.297546386999997</c:v>
                </c:pt>
                <c:pt idx="104">
                  <c:v>88.297546386999997</c:v>
                </c:pt>
                <c:pt idx="105">
                  <c:v>88.297546386999997</c:v>
                </c:pt>
                <c:pt idx="106">
                  <c:v>88.165161132999998</c:v>
                </c:pt>
                <c:pt idx="107">
                  <c:v>88.165161132999998</c:v>
                </c:pt>
                <c:pt idx="108">
                  <c:v>88.165161132999998</c:v>
                </c:pt>
                <c:pt idx="109">
                  <c:v>88.020385742000002</c:v>
                </c:pt>
                <c:pt idx="110">
                  <c:v>88.020385742000002</c:v>
                </c:pt>
                <c:pt idx="111">
                  <c:v>87.715026855000005</c:v>
                </c:pt>
                <c:pt idx="112">
                  <c:v>87.715026855000005</c:v>
                </c:pt>
                <c:pt idx="113">
                  <c:v>87.715026855000005</c:v>
                </c:pt>
                <c:pt idx="114">
                  <c:v>87.555541992000002</c:v>
                </c:pt>
                <c:pt idx="115">
                  <c:v>87.394592285000002</c:v>
                </c:pt>
                <c:pt idx="116">
                  <c:v>87.231872558999996</c:v>
                </c:pt>
                <c:pt idx="117">
                  <c:v>86.561157226999995</c:v>
                </c:pt>
                <c:pt idx="118">
                  <c:v>85.695129394999995</c:v>
                </c:pt>
                <c:pt idx="119">
                  <c:v>85.159484863000003</c:v>
                </c:pt>
                <c:pt idx="120">
                  <c:v>84.788818359000004</c:v>
                </c:pt>
                <c:pt idx="121">
                  <c:v>84.217590332</c:v>
                </c:pt>
                <c:pt idx="122">
                  <c:v>84.015625</c:v>
                </c:pt>
                <c:pt idx="123">
                  <c:v>84.015625</c:v>
                </c:pt>
                <c:pt idx="124">
                  <c:v>84.015625</c:v>
                </c:pt>
                <c:pt idx="125">
                  <c:v>83.382385253999999</c:v>
                </c:pt>
                <c:pt idx="126">
                  <c:v>82.739318847999996</c:v>
                </c:pt>
                <c:pt idx="127">
                  <c:v>82.523803710999999</c:v>
                </c:pt>
                <c:pt idx="128">
                  <c:v>82.523803710999999</c:v>
                </c:pt>
                <c:pt idx="129">
                  <c:v>82.523803710999999</c:v>
                </c:pt>
                <c:pt idx="130">
                  <c:v>82.298950195000003</c:v>
                </c:pt>
                <c:pt idx="131">
                  <c:v>82.298950195000003</c:v>
                </c:pt>
                <c:pt idx="132">
                  <c:v>82.298950195000003</c:v>
                </c:pt>
                <c:pt idx="133">
                  <c:v>82.042602539000001</c:v>
                </c:pt>
                <c:pt idx="134">
                  <c:v>82.042602539000001</c:v>
                </c:pt>
                <c:pt idx="135">
                  <c:v>82.042602539000001</c:v>
                </c:pt>
                <c:pt idx="136">
                  <c:v>82.042602539000001</c:v>
                </c:pt>
                <c:pt idx="137">
                  <c:v>82.042602539000001</c:v>
                </c:pt>
                <c:pt idx="138">
                  <c:v>82.042602539000001</c:v>
                </c:pt>
                <c:pt idx="139">
                  <c:v>81.488159179999997</c:v>
                </c:pt>
                <c:pt idx="140">
                  <c:v>81.488159179999997</c:v>
                </c:pt>
                <c:pt idx="141">
                  <c:v>81.193969726999995</c:v>
                </c:pt>
                <c:pt idx="142">
                  <c:v>81.193969726999995</c:v>
                </c:pt>
                <c:pt idx="143">
                  <c:v>80.884094238000003</c:v>
                </c:pt>
                <c:pt idx="144">
                  <c:v>80.884094238000003</c:v>
                </c:pt>
                <c:pt idx="145">
                  <c:v>80.544250488000003</c:v>
                </c:pt>
                <c:pt idx="146">
                  <c:v>80.186279296999999</c:v>
                </c:pt>
                <c:pt idx="147">
                  <c:v>80.186279296999999</c:v>
                </c:pt>
                <c:pt idx="148">
                  <c:v>80.186279296999999</c:v>
                </c:pt>
                <c:pt idx="149">
                  <c:v>80.186279296999999</c:v>
                </c:pt>
                <c:pt idx="150">
                  <c:v>80.186279296999999</c:v>
                </c:pt>
                <c:pt idx="151">
                  <c:v>79.403930664000001</c:v>
                </c:pt>
                <c:pt idx="152">
                  <c:v>79.403930664000001</c:v>
                </c:pt>
                <c:pt idx="153">
                  <c:v>79.403930664000001</c:v>
                </c:pt>
                <c:pt idx="154">
                  <c:v>78.981567382999998</c:v>
                </c:pt>
                <c:pt idx="155">
                  <c:v>78.981567382999998</c:v>
                </c:pt>
                <c:pt idx="156">
                  <c:v>78.981567382999998</c:v>
                </c:pt>
                <c:pt idx="157">
                  <c:v>78.981567382999998</c:v>
                </c:pt>
                <c:pt idx="158">
                  <c:v>78.475280761999997</c:v>
                </c:pt>
                <c:pt idx="159">
                  <c:v>77.955566406000003</c:v>
                </c:pt>
                <c:pt idx="160">
                  <c:v>77.955566406000003</c:v>
                </c:pt>
                <c:pt idx="161">
                  <c:v>77.955566406000003</c:v>
                </c:pt>
                <c:pt idx="162">
                  <c:v>77.955566406000003</c:v>
                </c:pt>
                <c:pt idx="163">
                  <c:v>77.955566406000003</c:v>
                </c:pt>
                <c:pt idx="164">
                  <c:v>77.955566406000003</c:v>
                </c:pt>
                <c:pt idx="165">
                  <c:v>77.955566406000003</c:v>
                </c:pt>
                <c:pt idx="166">
                  <c:v>77.369445800999998</c:v>
                </c:pt>
                <c:pt idx="167">
                  <c:v>76.778869628999999</c:v>
                </c:pt>
                <c:pt idx="168">
                  <c:v>76.778869628999999</c:v>
                </c:pt>
                <c:pt idx="169">
                  <c:v>76.778869628999999</c:v>
                </c:pt>
                <c:pt idx="170">
                  <c:v>76.778869628999999</c:v>
                </c:pt>
                <c:pt idx="171">
                  <c:v>76.778869628999999</c:v>
                </c:pt>
                <c:pt idx="172">
                  <c:v>76.778869628999999</c:v>
                </c:pt>
                <c:pt idx="173">
                  <c:v>76.778869628999999</c:v>
                </c:pt>
                <c:pt idx="174">
                  <c:v>76.778869628999999</c:v>
                </c:pt>
                <c:pt idx="175">
                  <c:v>76.778869628999999</c:v>
                </c:pt>
                <c:pt idx="176">
                  <c:v>76.778869628999999</c:v>
                </c:pt>
                <c:pt idx="177">
                  <c:v>76.778869628999999</c:v>
                </c:pt>
                <c:pt idx="178">
                  <c:v>76.778869628999999</c:v>
                </c:pt>
                <c:pt idx="179">
                  <c:v>76.778869628999999</c:v>
                </c:pt>
                <c:pt idx="180">
                  <c:v>76.778869628999999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5C6-4BED-8260-90AD7B2016E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Bilateral/Double Lung</c:v>
                </c:pt>
              </c:strCache>
            </c:strRef>
          </c:tx>
          <c:spPr>
            <a:ln w="41275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Sheet1!$A$2:$A$183</c:f>
              <c:numCache>
                <c:formatCode>General</c:formatCode>
                <c:ptCount val="182"/>
                <c:pt idx="0">
                  <c:v>0</c:v>
                </c:pt>
                <c:pt idx="1">
                  <c:v>8.3333333300000006E-2</c:v>
                </c:pt>
                <c:pt idx="2">
                  <c:v>0.16666666669999999</c:v>
                </c:pt>
                <c:pt idx="3">
                  <c:v>0.25</c:v>
                </c:pt>
                <c:pt idx="4">
                  <c:v>0.33333333329999998</c:v>
                </c:pt>
                <c:pt idx="5">
                  <c:v>0.41666666670000002</c:v>
                </c:pt>
                <c:pt idx="6">
                  <c:v>0.5</c:v>
                </c:pt>
                <c:pt idx="7">
                  <c:v>0.58333333330000003</c:v>
                </c:pt>
                <c:pt idx="8">
                  <c:v>0.66666666669999997</c:v>
                </c:pt>
                <c:pt idx="9">
                  <c:v>0.75</c:v>
                </c:pt>
                <c:pt idx="10">
                  <c:v>0.83333333330000003</c:v>
                </c:pt>
                <c:pt idx="11">
                  <c:v>0.91666666669999997</c:v>
                </c:pt>
                <c:pt idx="12">
                  <c:v>1</c:v>
                </c:pt>
                <c:pt idx="13">
                  <c:v>1.0833333332999999</c:v>
                </c:pt>
                <c:pt idx="14">
                  <c:v>1.1666666667000001</c:v>
                </c:pt>
                <c:pt idx="15">
                  <c:v>1.25</c:v>
                </c:pt>
                <c:pt idx="16">
                  <c:v>1.3333333332999999</c:v>
                </c:pt>
                <c:pt idx="17">
                  <c:v>1.4166666667000001</c:v>
                </c:pt>
                <c:pt idx="18">
                  <c:v>1.5</c:v>
                </c:pt>
                <c:pt idx="19">
                  <c:v>1.5833333332999999</c:v>
                </c:pt>
                <c:pt idx="20">
                  <c:v>1.6666666667000001</c:v>
                </c:pt>
                <c:pt idx="21">
                  <c:v>1.75</c:v>
                </c:pt>
                <c:pt idx="22">
                  <c:v>1.8333333332999999</c:v>
                </c:pt>
                <c:pt idx="23">
                  <c:v>1.9166666667000001</c:v>
                </c:pt>
                <c:pt idx="24">
                  <c:v>2</c:v>
                </c:pt>
                <c:pt idx="25">
                  <c:v>2.0833333333000001</c:v>
                </c:pt>
                <c:pt idx="26">
                  <c:v>2.1666666666999999</c:v>
                </c:pt>
                <c:pt idx="27">
                  <c:v>2.25</c:v>
                </c:pt>
                <c:pt idx="28">
                  <c:v>2.3333333333000001</c:v>
                </c:pt>
                <c:pt idx="29">
                  <c:v>2.4166666666999999</c:v>
                </c:pt>
                <c:pt idx="30">
                  <c:v>2.5</c:v>
                </c:pt>
                <c:pt idx="31">
                  <c:v>2.5833333333000001</c:v>
                </c:pt>
                <c:pt idx="32">
                  <c:v>2.6666666666999999</c:v>
                </c:pt>
                <c:pt idx="33">
                  <c:v>2.75</c:v>
                </c:pt>
                <c:pt idx="34">
                  <c:v>2.8333333333000001</c:v>
                </c:pt>
                <c:pt idx="35">
                  <c:v>2.9166666666999999</c:v>
                </c:pt>
                <c:pt idx="36">
                  <c:v>3</c:v>
                </c:pt>
                <c:pt idx="37">
                  <c:v>3.0833333333000001</c:v>
                </c:pt>
                <c:pt idx="38">
                  <c:v>3.1666666666999999</c:v>
                </c:pt>
                <c:pt idx="39">
                  <c:v>3.25</c:v>
                </c:pt>
                <c:pt idx="40">
                  <c:v>3.3333333333000001</c:v>
                </c:pt>
                <c:pt idx="41">
                  <c:v>3.4166666666999999</c:v>
                </c:pt>
                <c:pt idx="42">
                  <c:v>3.5</c:v>
                </c:pt>
                <c:pt idx="43">
                  <c:v>3.5833333333000001</c:v>
                </c:pt>
                <c:pt idx="44">
                  <c:v>3.6666666666999999</c:v>
                </c:pt>
                <c:pt idx="45">
                  <c:v>3.75</c:v>
                </c:pt>
                <c:pt idx="46">
                  <c:v>3.8333333333000001</c:v>
                </c:pt>
                <c:pt idx="47">
                  <c:v>3.9166666666999999</c:v>
                </c:pt>
                <c:pt idx="48">
                  <c:v>4</c:v>
                </c:pt>
                <c:pt idx="49">
                  <c:v>4.0833333332999997</c:v>
                </c:pt>
                <c:pt idx="50">
                  <c:v>4.1666666667000003</c:v>
                </c:pt>
                <c:pt idx="51">
                  <c:v>4.25</c:v>
                </c:pt>
                <c:pt idx="52">
                  <c:v>4.3333333332999997</c:v>
                </c:pt>
                <c:pt idx="53">
                  <c:v>4.4166666667000003</c:v>
                </c:pt>
                <c:pt idx="54">
                  <c:v>4.5</c:v>
                </c:pt>
                <c:pt idx="55">
                  <c:v>4.5833333332999997</c:v>
                </c:pt>
                <c:pt idx="56">
                  <c:v>4.6666666667000003</c:v>
                </c:pt>
                <c:pt idx="57">
                  <c:v>4.75</c:v>
                </c:pt>
                <c:pt idx="58">
                  <c:v>4.8333333332999997</c:v>
                </c:pt>
                <c:pt idx="59">
                  <c:v>4.9166666667000003</c:v>
                </c:pt>
                <c:pt idx="60">
                  <c:v>5</c:v>
                </c:pt>
                <c:pt idx="61">
                  <c:v>5.0833333332999997</c:v>
                </c:pt>
                <c:pt idx="62">
                  <c:v>5.1666666667000003</c:v>
                </c:pt>
                <c:pt idx="63">
                  <c:v>5.25</c:v>
                </c:pt>
                <c:pt idx="64">
                  <c:v>5.3333333332999997</c:v>
                </c:pt>
                <c:pt idx="65">
                  <c:v>5.4166666667000003</c:v>
                </c:pt>
                <c:pt idx="66">
                  <c:v>5.5</c:v>
                </c:pt>
                <c:pt idx="67">
                  <c:v>5.5833333332999997</c:v>
                </c:pt>
                <c:pt idx="68">
                  <c:v>5.6666666667000003</c:v>
                </c:pt>
                <c:pt idx="69">
                  <c:v>5.75</c:v>
                </c:pt>
                <c:pt idx="70">
                  <c:v>5.8333333332999997</c:v>
                </c:pt>
                <c:pt idx="71">
                  <c:v>5.9166666667000003</c:v>
                </c:pt>
                <c:pt idx="72">
                  <c:v>6</c:v>
                </c:pt>
                <c:pt idx="73">
                  <c:v>6.0833333332999997</c:v>
                </c:pt>
                <c:pt idx="74">
                  <c:v>6.1666666667000003</c:v>
                </c:pt>
                <c:pt idx="75">
                  <c:v>6.25</c:v>
                </c:pt>
                <c:pt idx="76">
                  <c:v>6.3333333332999997</c:v>
                </c:pt>
                <c:pt idx="77">
                  <c:v>6.4166666667000003</c:v>
                </c:pt>
                <c:pt idx="78">
                  <c:v>6.5</c:v>
                </c:pt>
                <c:pt idx="79">
                  <c:v>6.5833333332999997</c:v>
                </c:pt>
                <c:pt idx="80">
                  <c:v>6.6666666667000003</c:v>
                </c:pt>
                <c:pt idx="81">
                  <c:v>6.75</c:v>
                </c:pt>
                <c:pt idx="82">
                  <c:v>6.8333333332999997</c:v>
                </c:pt>
                <c:pt idx="83">
                  <c:v>6.9166666667000003</c:v>
                </c:pt>
                <c:pt idx="84">
                  <c:v>7</c:v>
                </c:pt>
                <c:pt idx="85">
                  <c:v>7.0833333332999997</c:v>
                </c:pt>
                <c:pt idx="86">
                  <c:v>7.1666666667000003</c:v>
                </c:pt>
                <c:pt idx="87">
                  <c:v>7.25</c:v>
                </c:pt>
                <c:pt idx="88">
                  <c:v>7.3333333332999997</c:v>
                </c:pt>
                <c:pt idx="89">
                  <c:v>7.4166666667000003</c:v>
                </c:pt>
                <c:pt idx="90">
                  <c:v>7.5</c:v>
                </c:pt>
                <c:pt idx="91">
                  <c:v>7.5833333332999997</c:v>
                </c:pt>
                <c:pt idx="92">
                  <c:v>7.6666666667000003</c:v>
                </c:pt>
                <c:pt idx="93">
                  <c:v>7.75</c:v>
                </c:pt>
                <c:pt idx="94">
                  <c:v>7.8333333332999997</c:v>
                </c:pt>
                <c:pt idx="95">
                  <c:v>7.9166666667000003</c:v>
                </c:pt>
                <c:pt idx="96">
                  <c:v>8</c:v>
                </c:pt>
                <c:pt idx="97">
                  <c:v>8.0833333333000006</c:v>
                </c:pt>
                <c:pt idx="98">
                  <c:v>8.1666666666999994</c:v>
                </c:pt>
                <c:pt idx="99">
                  <c:v>8.25</c:v>
                </c:pt>
                <c:pt idx="100">
                  <c:v>8.3333333333000006</c:v>
                </c:pt>
                <c:pt idx="101">
                  <c:v>8.4166666666999994</c:v>
                </c:pt>
                <c:pt idx="102">
                  <c:v>8.5</c:v>
                </c:pt>
                <c:pt idx="103">
                  <c:v>8.5833333333000006</c:v>
                </c:pt>
                <c:pt idx="104">
                  <c:v>8.6666666666999994</c:v>
                </c:pt>
                <c:pt idx="105">
                  <c:v>8.75</c:v>
                </c:pt>
                <c:pt idx="106">
                  <c:v>8.8333333333000006</c:v>
                </c:pt>
                <c:pt idx="107">
                  <c:v>8.9166666666999994</c:v>
                </c:pt>
                <c:pt idx="108">
                  <c:v>9</c:v>
                </c:pt>
                <c:pt idx="109">
                  <c:v>9.0833333333000006</c:v>
                </c:pt>
                <c:pt idx="110">
                  <c:v>9.1666666666999994</c:v>
                </c:pt>
                <c:pt idx="111">
                  <c:v>9.25</c:v>
                </c:pt>
                <c:pt idx="112">
                  <c:v>9.3333333333000006</c:v>
                </c:pt>
                <c:pt idx="113">
                  <c:v>9.4166666666999994</c:v>
                </c:pt>
                <c:pt idx="114">
                  <c:v>9.5</c:v>
                </c:pt>
                <c:pt idx="115">
                  <c:v>9.5833333333000006</c:v>
                </c:pt>
                <c:pt idx="116">
                  <c:v>9.6666666666999994</c:v>
                </c:pt>
                <c:pt idx="117">
                  <c:v>9.75</c:v>
                </c:pt>
                <c:pt idx="118">
                  <c:v>9.8333333333000006</c:v>
                </c:pt>
                <c:pt idx="119">
                  <c:v>9.9166666666999994</c:v>
                </c:pt>
                <c:pt idx="120">
                  <c:v>10</c:v>
                </c:pt>
                <c:pt idx="121">
                  <c:v>10.083333333000001</c:v>
                </c:pt>
                <c:pt idx="122">
                  <c:v>10.166666666999999</c:v>
                </c:pt>
                <c:pt idx="123">
                  <c:v>10.25</c:v>
                </c:pt>
                <c:pt idx="124">
                  <c:v>10.333333333000001</c:v>
                </c:pt>
                <c:pt idx="125">
                  <c:v>10.416666666999999</c:v>
                </c:pt>
                <c:pt idx="126">
                  <c:v>10.5</c:v>
                </c:pt>
                <c:pt idx="127">
                  <c:v>10.583333333000001</c:v>
                </c:pt>
                <c:pt idx="128">
                  <c:v>10.666666666999999</c:v>
                </c:pt>
                <c:pt idx="129">
                  <c:v>10.75</c:v>
                </c:pt>
                <c:pt idx="130">
                  <c:v>10.833333333000001</c:v>
                </c:pt>
                <c:pt idx="131">
                  <c:v>10.916666666999999</c:v>
                </c:pt>
                <c:pt idx="132">
                  <c:v>11</c:v>
                </c:pt>
                <c:pt idx="133">
                  <c:v>11.083333333000001</c:v>
                </c:pt>
                <c:pt idx="134">
                  <c:v>11.166666666999999</c:v>
                </c:pt>
                <c:pt idx="135">
                  <c:v>11.25</c:v>
                </c:pt>
                <c:pt idx="136">
                  <c:v>11.333333333000001</c:v>
                </c:pt>
                <c:pt idx="137">
                  <c:v>11.416666666999999</c:v>
                </c:pt>
                <c:pt idx="138">
                  <c:v>11.5</c:v>
                </c:pt>
                <c:pt idx="139">
                  <c:v>11.583333333000001</c:v>
                </c:pt>
                <c:pt idx="140">
                  <c:v>11.666666666999999</c:v>
                </c:pt>
                <c:pt idx="141">
                  <c:v>11.75</c:v>
                </c:pt>
                <c:pt idx="142">
                  <c:v>11.833333333000001</c:v>
                </c:pt>
                <c:pt idx="143">
                  <c:v>11.916666666999999</c:v>
                </c:pt>
                <c:pt idx="144">
                  <c:v>12</c:v>
                </c:pt>
                <c:pt idx="145">
                  <c:v>12.083333333000001</c:v>
                </c:pt>
                <c:pt idx="146">
                  <c:v>12.166666666999999</c:v>
                </c:pt>
                <c:pt idx="147">
                  <c:v>12.25</c:v>
                </c:pt>
                <c:pt idx="148">
                  <c:v>12.333333333000001</c:v>
                </c:pt>
                <c:pt idx="149">
                  <c:v>12.416666666999999</c:v>
                </c:pt>
                <c:pt idx="150">
                  <c:v>12.5</c:v>
                </c:pt>
                <c:pt idx="151">
                  <c:v>12.583333333000001</c:v>
                </c:pt>
                <c:pt idx="152">
                  <c:v>12.666666666999999</c:v>
                </c:pt>
                <c:pt idx="153">
                  <c:v>12.75</c:v>
                </c:pt>
                <c:pt idx="154">
                  <c:v>12.833333333000001</c:v>
                </c:pt>
                <c:pt idx="155">
                  <c:v>12.916666666999999</c:v>
                </c:pt>
                <c:pt idx="156">
                  <c:v>13</c:v>
                </c:pt>
                <c:pt idx="157">
                  <c:v>13.083333333000001</c:v>
                </c:pt>
                <c:pt idx="158">
                  <c:v>13.166666666999999</c:v>
                </c:pt>
                <c:pt idx="159">
                  <c:v>13.25</c:v>
                </c:pt>
                <c:pt idx="160">
                  <c:v>13.333333333000001</c:v>
                </c:pt>
                <c:pt idx="161">
                  <c:v>13.416666666999999</c:v>
                </c:pt>
                <c:pt idx="162">
                  <c:v>13.5</c:v>
                </c:pt>
                <c:pt idx="163">
                  <c:v>13.583333333000001</c:v>
                </c:pt>
                <c:pt idx="164">
                  <c:v>13.666666666999999</c:v>
                </c:pt>
                <c:pt idx="165">
                  <c:v>13.75</c:v>
                </c:pt>
                <c:pt idx="166">
                  <c:v>13.833333333000001</c:v>
                </c:pt>
                <c:pt idx="167">
                  <c:v>13.916666666999999</c:v>
                </c:pt>
                <c:pt idx="168">
                  <c:v>14</c:v>
                </c:pt>
                <c:pt idx="169">
                  <c:v>14.083333333000001</c:v>
                </c:pt>
                <c:pt idx="170">
                  <c:v>14.166666666999999</c:v>
                </c:pt>
                <c:pt idx="171">
                  <c:v>14.25</c:v>
                </c:pt>
                <c:pt idx="172">
                  <c:v>14.333333333000001</c:v>
                </c:pt>
                <c:pt idx="173">
                  <c:v>14.416666666999999</c:v>
                </c:pt>
                <c:pt idx="174">
                  <c:v>14.5</c:v>
                </c:pt>
                <c:pt idx="175">
                  <c:v>14.583333333000001</c:v>
                </c:pt>
                <c:pt idx="176">
                  <c:v>14.666666666999999</c:v>
                </c:pt>
                <c:pt idx="177">
                  <c:v>14.75</c:v>
                </c:pt>
                <c:pt idx="178">
                  <c:v>14.833333333000001</c:v>
                </c:pt>
                <c:pt idx="179">
                  <c:v>14.916666666999999</c:v>
                </c:pt>
                <c:pt idx="180">
                  <c:v>15</c:v>
                </c:pt>
              </c:numCache>
            </c:numRef>
          </c:xVal>
          <c:yVal>
            <c:numRef>
              <c:f>Sheet1!$C$2:$C$183</c:f>
              <c:numCache>
                <c:formatCode>General</c:formatCode>
                <c:ptCount val="182"/>
                <c:pt idx="0">
                  <c:v>100</c:v>
                </c:pt>
                <c:pt idx="1">
                  <c:v>99.945434570000003</c:v>
                </c:pt>
                <c:pt idx="2">
                  <c:v>99.945434570000003</c:v>
                </c:pt>
                <c:pt idx="3">
                  <c:v>99.918151855000005</c:v>
                </c:pt>
                <c:pt idx="4">
                  <c:v>99.890869140999996</c:v>
                </c:pt>
                <c:pt idx="5">
                  <c:v>99.781799316000004</c:v>
                </c:pt>
                <c:pt idx="6">
                  <c:v>99.290771484000004</c:v>
                </c:pt>
                <c:pt idx="7">
                  <c:v>98.881530761999997</c:v>
                </c:pt>
                <c:pt idx="8">
                  <c:v>98.826965332</c:v>
                </c:pt>
                <c:pt idx="9">
                  <c:v>98.772338867000002</c:v>
                </c:pt>
                <c:pt idx="10">
                  <c:v>98.717590332</c:v>
                </c:pt>
                <c:pt idx="11">
                  <c:v>98.607971191000004</c:v>
                </c:pt>
                <c:pt idx="12">
                  <c:v>98.442749023000005</c:v>
                </c:pt>
                <c:pt idx="13">
                  <c:v>98.328369140999996</c:v>
                </c:pt>
                <c:pt idx="14">
                  <c:v>98.210571289000001</c:v>
                </c:pt>
                <c:pt idx="15">
                  <c:v>97.971557617000002</c:v>
                </c:pt>
                <c:pt idx="16">
                  <c:v>97.911132812999995</c:v>
                </c:pt>
                <c:pt idx="17">
                  <c:v>97.880798339999998</c:v>
                </c:pt>
                <c:pt idx="18">
                  <c:v>97.850280761999997</c:v>
                </c:pt>
                <c:pt idx="19">
                  <c:v>97.757873535000002</c:v>
                </c:pt>
                <c:pt idx="20">
                  <c:v>97.664123535000002</c:v>
                </c:pt>
                <c:pt idx="21">
                  <c:v>97.601257324000002</c:v>
                </c:pt>
                <c:pt idx="22">
                  <c:v>97.537231445000003</c:v>
                </c:pt>
                <c:pt idx="23">
                  <c:v>97.472167968999997</c:v>
                </c:pt>
                <c:pt idx="24">
                  <c:v>97.439270019999995</c:v>
                </c:pt>
                <c:pt idx="25">
                  <c:v>97.368957519999995</c:v>
                </c:pt>
                <c:pt idx="26">
                  <c:v>97.258483886999997</c:v>
                </c:pt>
                <c:pt idx="27">
                  <c:v>97.221557617000002</c:v>
                </c:pt>
                <c:pt idx="28">
                  <c:v>97.146728515999996</c:v>
                </c:pt>
                <c:pt idx="29">
                  <c:v>97.071228027000004</c:v>
                </c:pt>
                <c:pt idx="30">
                  <c:v>96.880798339999998</c:v>
                </c:pt>
                <c:pt idx="31">
                  <c:v>96.765686035000002</c:v>
                </c:pt>
                <c:pt idx="32">
                  <c:v>96.765686035000002</c:v>
                </c:pt>
                <c:pt idx="33">
                  <c:v>96.687622070000003</c:v>
                </c:pt>
                <c:pt idx="34">
                  <c:v>96.647766113000003</c:v>
                </c:pt>
                <c:pt idx="35">
                  <c:v>96.486022949000002</c:v>
                </c:pt>
                <c:pt idx="36">
                  <c:v>96.402709960999999</c:v>
                </c:pt>
                <c:pt idx="37">
                  <c:v>96.269958496000001</c:v>
                </c:pt>
                <c:pt idx="38">
                  <c:v>96.179931640999996</c:v>
                </c:pt>
                <c:pt idx="39">
                  <c:v>96.088623046999999</c:v>
                </c:pt>
                <c:pt idx="40">
                  <c:v>95.996398925999998</c:v>
                </c:pt>
                <c:pt idx="41">
                  <c:v>95.949951171999999</c:v>
                </c:pt>
                <c:pt idx="42">
                  <c:v>95.903137207</c:v>
                </c:pt>
                <c:pt idx="43">
                  <c:v>95.856140136999997</c:v>
                </c:pt>
                <c:pt idx="44">
                  <c:v>95.713256835999999</c:v>
                </c:pt>
                <c:pt idx="45">
                  <c:v>95.665161132999998</c:v>
                </c:pt>
                <c:pt idx="46">
                  <c:v>95.567749023000005</c:v>
                </c:pt>
                <c:pt idx="47">
                  <c:v>95.419494628999999</c:v>
                </c:pt>
                <c:pt idx="48">
                  <c:v>95.318237304999997</c:v>
                </c:pt>
                <c:pt idx="49">
                  <c:v>95.210327148000005</c:v>
                </c:pt>
                <c:pt idx="50">
                  <c:v>95.044677734000004</c:v>
                </c:pt>
                <c:pt idx="51">
                  <c:v>94.932434082</c:v>
                </c:pt>
                <c:pt idx="52">
                  <c:v>94.876037597999996</c:v>
                </c:pt>
                <c:pt idx="53">
                  <c:v>94.761413574000002</c:v>
                </c:pt>
                <c:pt idx="54">
                  <c:v>94.703979492000002</c:v>
                </c:pt>
                <c:pt idx="55">
                  <c:v>94.703979492000002</c:v>
                </c:pt>
                <c:pt idx="56">
                  <c:v>94.703979492000002</c:v>
                </c:pt>
                <c:pt idx="57">
                  <c:v>94.703979492000002</c:v>
                </c:pt>
                <c:pt idx="58">
                  <c:v>94.582641601999995</c:v>
                </c:pt>
                <c:pt idx="59">
                  <c:v>94.397338867000002</c:v>
                </c:pt>
                <c:pt idx="60">
                  <c:v>94.334106445000003</c:v>
                </c:pt>
                <c:pt idx="61">
                  <c:v>94.264892578000001</c:v>
                </c:pt>
                <c:pt idx="62">
                  <c:v>94.054626464999998</c:v>
                </c:pt>
                <c:pt idx="63">
                  <c:v>93.984069824000002</c:v>
                </c:pt>
                <c:pt idx="64">
                  <c:v>93.912963867000002</c:v>
                </c:pt>
                <c:pt idx="65">
                  <c:v>93.697326660000002</c:v>
                </c:pt>
                <c:pt idx="66">
                  <c:v>93.407165527000004</c:v>
                </c:pt>
                <c:pt idx="67">
                  <c:v>93.334411621000001</c:v>
                </c:pt>
                <c:pt idx="68">
                  <c:v>93.334411621000001</c:v>
                </c:pt>
                <c:pt idx="69">
                  <c:v>93.334411621000001</c:v>
                </c:pt>
                <c:pt idx="70">
                  <c:v>93.334411621000001</c:v>
                </c:pt>
                <c:pt idx="71">
                  <c:v>93.179077148000005</c:v>
                </c:pt>
                <c:pt idx="72">
                  <c:v>92.940368652000004</c:v>
                </c:pt>
                <c:pt idx="73">
                  <c:v>92.332214355000005</c:v>
                </c:pt>
                <c:pt idx="74">
                  <c:v>92.242553710999999</c:v>
                </c:pt>
                <c:pt idx="75">
                  <c:v>92.061706543</c:v>
                </c:pt>
                <c:pt idx="76">
                  <c:v>91.879943847999996</c:v>
                </c:pt>
                <c:pt idx="77">
                  <c:v>91.788269043</c:v>
                </c:pt>
                <c:pt idx="78">
                  <c:v>91.695617675999998</c:v>
                </c:pt>
                <c:pt idx="79">
                  <c:v>91.695617675999998</c:v>
                </c:pt>
                <c:pt idx="80">
                  <c:v>91.412109375</c:v>
                </c:pt>
                <c:pt idx="81">
                  <c:v>91.412109375</c:v>
                </c:pt>
                <c:pt idx="82">
                  <c:v>91.218444824000002</c:v>
                </c:pt>
                <c:pt idx="83">
                  <c:v>91.019714355000005</c:v>
                </c:pt>
                <c:pt idx="84">
                  <c:v>90.814086914000001</c:v>
                </c:pt>
                <c:pt idx="85">
                  <c:v>90.814086914000001</c:v>
                </c:pt>
                <c:pt idx="86">
                  <c:v>90.702514648000005</c:v>
                </c:pt>
                <c:pt idx="87">
                  <c:v>90.474609375</c:v>
                </c:pt>
                <c:pt idx="88">
                  <c:v>90.244995117000002</c:v>
                </c:pt>
                <c:pt idx="89">
                  <c:v>90.244995117000002</c:v>
                </c:pt>
                <c:pt idx="90">
                  <c:v>90.128845214999998</c:v>
                </c:pt>
                <c:pt idx="91">
                  <c:v>90.128845214999998</c:v>
                </c:pt>
                <c:pt idx="92">
                  <c:v>89.891784668</c:v>
                </c:pt>
                <c:pt idx="93">
                  <c:v>89.891784668</c:v>
                </c:pt>
                <c:pt idx="94">
                  <c:v>89.891784668</c:v>
                </c:pt>
                <c:pt idx="95">
                  <c:v>89.645324707</c:v>
                </c:pt>
                <c:pt idx="96">
                  <c:v>89.383544921999999</c:v>
                </c:pt>
                <c:pt idx="97">
                  <c:v>89.383544921999999</c:v>
                </c:pt>
                <c:pt idx="98">
                  <c:v>89.241027832</c:v>
                </c:pt>
                <c:pt idx="99">
                  <c:v>89.096618652000004</c:v>
                </c:pt>
                <c:pt idx="100">
                  <c:v>89.096618652000004</c:v>
                </c:pt>
                <c:pt idx="101">
                  <c:v>89.096618652000004</c:v>
                </c:pt>
                <c:pt idx="102">
                  <c:v>89.096618652000004</c:v>
                </c:pt>
                <c:pt idx="103">
                  <c:v>88.795349121000001</c:v>
                </c:pt>
                <c:pt idx="104">
                  <c:v>88.795349121000001</c:v>
                </c:pt>
                <c:pt idx="105">
                  <c:v>88.639831543</c:v>
                </c:pt>
                <c:pt idx="106">
                  <c:v>88.639831543</c:v>
                </c:pt>
                <c:pt idx="107">
                  <c:v>88.639831543</c:v>
                </c:pt>
                <c:pt idx="108">
                  <c:v>88.471008300999998</c:v>
                </c:pt>
                <c:pt idx="109">
                  <c:v>88.292602539000001</c:v>
                </c:pt>
                <c:pt idx="110">
                  <c:v>88.292602539000001</c:v>
                </c:pt>
                <c:pt idx="111">
                  <c:v>88.101501464999998</c:v>
                </c:pt>
                <c:pt idx="112">
                  <c:v>87.717651367000002</c:v>
                </c:pt>
                <c:pt idx="113">
                  <c:v>87.521850585999999</c:v>
                </c:pt>
                <c:pt idx="114">
                  <c:v>87.521850585999999</c:v>
                </c:pt>
                <c:pt idx="115">
                  <c:v>87.323364257999998</c:v>
                </c:pt>
                <c:pt idx="116">
                  <c:v>87.323364257999998</c:v>
                </c:pt>
                <c:pt idx="117">
                  <c:v>87.121215820000003</c:v>
                </c:pt>
                <c:pt idx="118">
                  <c:v>86.918640136999997</c:v>
                </c:pt>
                <c:pt idx="119">
                  <c:v>86.918640136999997</c:v>
                </c:pt>
                <c:pt idx="120">
                  <c:v>86.918640136999997</c:v>
                </c:pt>
                <c:pt idx="121">
                  <c:v>86.683715820000003</c:v>
                </c:pt>
                <c:pt idx="122">
                  <c:v>86.683715820000003</c:v>
                </c:pt>
                <c:pt idx="123">
                  <c:v>86.683715820000003</c:v>
                </c:pt>
                <c:pt idx="124">
                  <c:v>86.438842773000005</c:v>
                </c:pt>
                <c:pt idx="125">
                  <c:v>86.438842773000005</c:v>
                </c:pt>
                <c:pt idx="126">
                  <c:v>86.438842773000005</c:v>
                </c:pt>
                <c:pt idx="127">
                  <c:v>86.183837890999996</c:v>
                </c:pt>
                <c:pt idx="128">
                  <c:v>85.923461914000001</c:v>
                </c:pt>
                <c:pt idx="129">
                  <c:v>85.923461914000001</c:v>
                </c:pt>
                <c:pt idx="130">
                  <c:v>85.126220703000001</c:v>
                </c:pt>
                <c:pt idx="131">
                  <c:v>85.126220703000001</c:v>
                </c:pt>
                <c:pt idx="132">
                  <c:v>85.126220703000001</c:v>
                </c:pt>
                <c:pt idx="133">
                  <c:v>84.814453125</c:v>
                </c:pt>
                <c:pt idx="134">
                  <c:v>84.183837890999996</c:v>
                </c:pt>
                <c:pt idx="135">
                  <c:v>83.219909668</c:v>
                </c:pt>
                <c:pt idx="136">
                  <c:v>83.219909668</c:v>
                </c:pt>
                <c:pt idx="137">
                  <c:v>83.219909668</c:v>
                </c:pt>
                <c:pt idx="138">
                  <c:v>82.559448242000002</c:v>
                </c:pt>
                <c:pt idx="139">
                  <c:v>82.559448242000002</c:v>
                </c:pt>
                <c:pt idx="140">
                  <c:v>82.219665527000004</c:v>
                </c:pt>
                <c:pt idx="141">
                  <c:v>82.219665527000004</c:v>
                </c:pt>
                <c:pt idx="142">
                  <c:v>82.219665527000004</c:v>
                </c:pt>
                <c:pt idx="143">
                  <c:v>82.219665527000004</c:v>
                </c:pt>
                <c:pt idx="144">
                  <c:v>81.436279296999999</c:v>
                </c:pt>
                <c:pt idx="145">
                  <c:v>81.436279296999999</c:v>
                </c:pt>
                <c:pt idx="146">
                  <c:v>81.436279296999999</c:v>
                </c:pt>
                <c:pt idx="147">
                  <c:v>80.976196289000001</c:v>
                </c:pt>
                <c:pt idx="148">
                  <c:v>80.508117675999998</c:v>
                </c:pt>
                <c:pt idx="149">
                  <c:v>80.508117675999998</c:v>
                </c:pt>
                <c:pt idx="150">
                  <c:v>80.508117675999998</c:v>
                </c:pt>
                <c:pt idx="151">
                  <c:v>80.508117675999998</c:v>
                </c:pt>
                <c:pt idx="152">
                  <c:v>80.508117675999998</c:v>
                </c:pt>
                <c:pt idx="153">
                  <c:v>80.508117675999998</c:v>
                </c:pt>
                <c:pt idx="154">
                  <c:v>80.508117675999998</c:v>
                </c:pt>
                <c:pt idx="155">
                  <c:v>80.508117675999998</c:v>
                </c:pt>
                <c:pt idx="156">
                  <c:v>80.508117675999998</c:v>
                </c:pt>
                <c:pt idx="157">
                  <c:v>80.508117675999998</c:v>
                </c:pt>
                <c:pt idx="158">
                  <c:v>80.508117675999998</c:v>
                </c:pt>
                <c:pt idx="159">
                  <c:v>80.508117675999998</c:v>
                </c:pt>
                <c:pt idx="160">
                  <c:v>80.508117675999998</c:v>
                </c:pt>
                <c:pt idx="161">
                  <c:v>80.508117675999998</c:v>
                </c:pt>
                <c:pt idx="162">
                  <c:v>80.508117675999998</c:v>
                </c:pt>
                <c:pt idx="163">
                  <c:v>80.508117675999998</c:v>
                </c:pt>
                <c:pt idx="164">
                  <c:v>79.762634277000004</c:v>
                </c:pt>
                <c:pt idx="165">
                  <c:v>79.762634277000004</c:v>
                </c:pt>
                <c:pt idx="166">
                  <c:v>79.762634277000004</c:v>
                </c:pt>
                <c:pt idx="167">
                  <c:v>79.762634277000004</c:v>
                </c:pt>
                <c:pt idx="168">
                  <c:v>79.762634277000004</c:v>
                </c:pt>
                <c:pt idx="169">
                  <c:v>79.762634277000004</c:v>
                </c:pt>
                <c:pt idx="170">
                  <c:v>79.762634277000004</c:v>
                </c:pt>
                <c:pt idx="171">
                  <c:v>78.801635742000002</c:v>
                </c:pt>
                <c:pt idx="172">
                  <c:v>77.840698242000002</c:v>
                </c:pt>
                <c:pt idx="173">
                  <c:v>77.840698242000002</c:v>
                </c:pt>
                <c:pt idx="174">
                  <c:v>77.840698242000002</c:v>
                </c:pt>
                <c:pt idx="175">
                  <c:v>77.840698242000002</c:v>
                </c:pt>
                <c:pt idx="176">
                  <c:v>76.774353027000004</c:v>
                </c:pt>
                <c:pt idx="177">
                  <c:v>76.774353027000004</c:v>
                </c:pt>
                <c:pt idx="178">
                  <c:v>76.774353027000004</c:v>
                </c:pt>
                <c:pt idx="179">
                  <c:v>76.774353027000004</c:v>
                </c:pt>
                <c:pt idx="180">
                  <c:v>76.774353027000004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5C6-4BED-8260-90AD7B2016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93604576"/>
        <c:axId val="693604968"/>
      </c:scatterChart>
      <c:valAx>
        <c:axId val="693604576"/>
        <c:scaling>
          <c:orientation val="minMax"/>
          <c:max val="1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600">
                    <a:solidFill>
                      <a:schemeClr val="bg2"/>
                    </a:solidFill>
                  </a:defRPr>
                </a:pPr>
                <a:r>
                  <a:rPr lang="en-US" sz="1600" dirty="0" smtClean="0">
                    <a:solidFill>
                      <a:schemeClr val="bg2"/>
                    </a:solidFill>
                  </a:rPr>
                  <a:t>Years</a:t>
                </a:r>
                <a:endParaRPr lang="en-US" sz="1600" dirty="0">
                  <a:solidFill>
                    <a:schemeClr val="bg2"/>
                  </a:solidFill>
                </a:endParaRP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300" b="1">
                <a:solidFill>
                  <a:schemeClr val="bg2"/>
                </a:solidFill>
              </a:defRPr>
            </a:pPr>
            <a:endParaRPr lang="en-US"/>
          </a:p>
        </c:txPr>
        <c:crossAx val="693604968"/>
        <c:crosses val="autoZero"/>
        <c:crossBetween val="midCat"/>
        <c:majorUnit val="1"/>
      </c:valAx>
      <c:valAx>
        <c:axId val="693604968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>
                    <a:solidFill>
                      <a:schemeClr val="bg2"/>
                    </a:solidFill>
                  </a:defRPr>
                </a:pPr>
                <a:r>
                  <a:rPr lang="en-US" sz="1600" b="1" i="0" baseline="0" dirty="0" smtClean="0">
                    <a:solidFill>
                      <a:schemeClr val="bg2"/>
                    </a:solidFill>
                  </a:rPr>
                  <a:t>Freedom from Cancer  (%) </a:t>
                </a:r>
                <a:endParaRPr lang="en-US" sz="1600" b="1" i="0" baseline="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3.2128625431255053E-2"/>
              <c:y val="0.2137215297868650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400" b="1">
                <a:solidFill>
                  <a:schemeClr val="bg2"/>
                </a:solidFill>
              </a:defRPr>
            </a:pPr>
            <a:endParaRPr lang="en-US"/>
          </a:p>
        </c:txPr>
        <c:crossAx val="693604576"/>
        <c:crosses val="autoZero"/>
        <c:crossBetween val="midCat"/>
        <c:majorUnit val="25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34796645994445"/>
          <c:y val="3.3590508847684365E-2"/>
          <c:w val="0.85083095254687302"/>
          <c:h val="0.7707426011404109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Microsoft_Excel_Worksheet1!$B$1</c:f>
              <c:strCache>
                <c:ptCount val="1"/>
                <c:pt idx="0">
                  <c:v>yhat</c:v>
                </c:pt>
              </c:strCache>
            </c:strRef>
          </c:tx>
          <c:spPr>
            <a:ln w="38100">
              <a:solidFill>
                <a:srgbClr val="009900"/>
              </a:solidFill>
            </a:ln>
          </c:spPr>
          <c:marker>
            <c:symbol val="none"/>
          </c:marker>
          <c:xVal>
            <c:numRef>
              <c:f>Microsoft_Excel_Worksheet1!$A$2:$A$10002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</c:numCache>
            </c:numRef>
          </c:xVal>
          <c:yVal>
            <c:numRef>
              <c:f>Microsoft_Excel_Worksheet1!$B$2:$B$10002</c:f>
              <c:numCache>
                <c:formatCode>General</c:formatCode>
                <c:ptCount val="10001"/>
                <c:pt idx="0">
                  <c:v>0.618292475845303</c:v>
                </c:pt>
                <c:pt idx="1">
                  <c:v>0.62281450917506698</c:v>
                </c:pt>
                <c:pt idx="2">
                  <c:v>0.62736961550221304</c:v>
                </c:pt>
                <c:pt idx="3">
                  <c:v>0.63195803671420303</c:v>
                </c:pt>
                <c:pt idx="4">
                  <c:v>0.63658001646759799</c:v>
                </c:pt>
                <c:pt idx="5">
                  <c:v>0.64123580020100501</c:v>
                </c:pt>
                <c:pt idx="6">
                  <c:v>0.64592563514810197</c:v>
                </c:pt>
                <c:pt idx="7">
                  <c:v>0.65064977035077498</c:v>
                </c:pt>
                <c:pt idx="8">
                  <c:v>0.65540845667233705</c:v>
                </c:pt>
                <c:pt idx="9">
                  <c:v>0.66020194681084998</c:v>
                </c:pt>
                <c:pt idx="10">
                  <c:v>0.66503049531254699</c:v>
                </c:pt>
                <c:pt idx="11">
                  <c:v>0.66989435858534796</c:v>
                </c:pt>
                <c:pt idx="12">
                  <c:v>0.67479379491247105</c:v>
                </c:pt>
                <c:pt idx="13">
                  <c:v>0.679729064466157</c:v>
                </c:pt>
                <c:pt idx="14">
                  <c:v>0.68470042932147501</c:v>
                </c:pt>
                <c:pt idx="15">
                  <c:v>0.68970815347024805</c:v>
                </c:pt>
                <c:pt idx="16">
                  <c:v>0.69475250283506695</c:v>
                </c:pt>
                <c:pt idx="17">
                  <c:v>0.69983374528341102</c:v>
                </c:pt>
                <c:pt idx="18">
                  <c:v>0.704952150641876</c:v>
                </c:pt>
                <c:pt idx="19">
                  <c:v>0.71010799071049902</c:v>
                </c:pt>
                <c:pt idx="20">
                  <c:v>0.71530153927719298</c:v>
                </c:pt>
                <c:pt idx="21">
                  <c:v>0.72053307213228901</c:v>
                </c:pt>
                <c:pt idx="22">
                  <c:v>0.72580286708317299</c:v>
                </c:pt>
                <c:pt idx="23">
                  <c:v>0.73111120396904705</c:v>
                </c:pt>
                <c:pt idx="24">
                  <c:v>0.73645836467578596</c:v>
                </c:pt>
                <c:pt idx="25">
                  <c:v>0.74184463315090199</c:v>
                </c:pt>
                <c:pt idx="26">
                  <c:v>0.74727029541863099</c:v>
                </c:pt>
                <c:pt idx="27">
                  <c:v>0.75273563959511602</c:v>
                </c:pt>
                <c:pt idx="28">
                  <c:v>0.75824095590370699</c:v>
                </c:pt>
                <c:pt idx="29">
                  <c:v>0.763786536690374</c:v>
                </c:pt>
                <c:pt idx="30">
                  <c:v>0.76937267643923102</c:v>
                </c:pt>
                <c:pt idx="31">
                  <c:v>0.77499967178817397</c:v>
                </c:pt>
                <c:pt idx="32">
                  <c:v>0.78066782154463199</c:v>
                </c:pt>
                <c:pt idx="33">
                  <c:v>0.78637742670143496</c:v>
                </c:pt>
                <c:pt idx="34">
                  <c:v>0.79212879045279905</c:v>
                </c:pt>
                <c:pt idx="35">
                  <c:v>0.79792221821042497</c:v>
                </c:pt>
                <c:pt idx="36">
                  <c:v>0.80375801761971499</c:v>
                </c:pt>
                <c:pt idx="37">
                  <c:v>0.80963649857611397</c:v>
                </c:pt>
                <c:pt idx="38">
                  <c:v>0.81555797324156099</c:v>
                </c:pt>
                <c:pt idx="39">
                  <c:v>0.82152275606106795</c:v>
                </c:pt>
                <c:pt idx="40">
                  <c:v>0.82753116377942004</c:v>
                </c:pt>
                <c:pt idx="41">
                  <c:v>0.83358351545798903</c:v>
                </c:pt>
                <c:pt idx="42">
                  <c:v>0.83968013249168205</c:v>
                </c:pt>
                <c:pt idx="43">
                  <c:v>0.84582133862600695</c:v>
                </c:pt>
                <c:pt idx="44">
                  <c:v>0.85200745997426197</c:v>
                </c:pt>
                <c:pt idx="45">
                  <c:v>0.85823882503485704</c:v>
                </c:pt>
                <c:pt idx="46">
                  <c:v>0.86451576470875302</c:v>
                </c:pt>
                <c:pt idx="47">
                  <c:v>0.87083861231703796</c:v>
                </c:pt>
                <c:pt idx="48">
                  <c:v>0.87720770361862499</c:v>
                </c:pt>
                <c:pt idx="49">
                  <c:v>0.88362337682808101</c:v>
                </c:pt>
                <c:pt idx="50">
                  <c:v>0.89013123738131195</c:v>
                </c:pt>
                <c:pt idx="51">
                  <c:v>0.89696066556676002</c:v>
                </c:pt>
                <c:pt idx="52">
                  <c:v>0.90439421796380703</c:v>
                </c:pt>
                <c:pt idx="53">
                  <c:v>0.91272446059105306</c:v>
                </c:pt>
                <c:pt idx="54">
                  <c:v>0.922256334662929</c:v>
                </c:pt>
                <c:pt idx="55">
                  <c:v>0.933310518514191</c:v>
                </c:pt>
                <c:pt idx="56">
                  <c:v>0.94622788242470701</c:v>
                </c:pt>
                <c:pt idx="57">
                  <c:v>0.96137516879126295</c:v>
                </c:pt>
                <c:pt idx="58">
                  <c:v>0.97915207769943702</c:v>
                </c:pt>
                <c:pt idx="59">
                  <c:v>1</c:v>
                </c:pt>
                <c:pt idx="60">
                  <c:v>1.0242862126291501</c:v>
                </c:pt>
                <c:pt idx="61">
                  <c:v>1.0519097108870099</c:v>
                </c:pt>
                <c:pt idx="62">
                  <c:v>1.08263511840314</c:v>
                </c:pt>
                <c:pt idx="63">
                  <c:v>1.11620243029505</c:v>
                </c:pt>
                <c:pt idx="64">
                  <c:v>1.1523163450810401</c:v>
                </c:pt>
                <c:pt idx="65">
                  <c:v>1.19063620399776</c:v>
                </c:pt>
                <c:pt idx="66">
                  <c:v>1.23076672968416</c:v>
                </c:pt>
                <c:pt idx="67">
                  <c:v>1.2723422879889701</c:v>
                </c:pt>
                <c:pt idx="68">
                  <c:v>1.3153222773745601</c:v>
                </c:pt>
                <c:pt idx="69">
                  <c:v>1.35975413981744</c:v>
                </c:pt>
                <c:pt idx="70">
                  <c:v>1.40568691989404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C23-4AB9-BFFD-1CA984BB8383}"/>
            </c:ext>
          </c:extLst>
        </c:ser>
        <c:ser>
          <c:idx val="1"/>
          <c:order val="1"/>
          <c:tx>
            <c:strRef>
              <c:f>Microsoft_Excel_Worksheet1!$C$1</c:f>
              <c:strCache>
                <c:ptCount val="1"/>
                <c:pt idx="0">
                  <c:v>lower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Microsoft_Excel_Worksheet1!$A$2:$A$10002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</c:numCache>
            </c:numRef>
          </c:xVal>
          <c:yVal>
            <c:numRef>
              <c:f>Microsoft_Excel_Worksheet1!$C$2:$C$10002</c:f>
              <c:numCache>
                <c:formatCode>General</c:formatCode>
                <c:ptCount val="10001"/>
                <c:pt idx="0">
                  <c:v>0.31432124150709601</c:v>
                </c:pt>
                <c:pt idx="1">
                  <c:v>0.320482847039741</c:v>
                </c:pt>
                <c:pt idx="2">
                  <c:v>0.326765133653735</c:v>
                </c:pt>
                <c:pt idx="3">
                  <c:v>0.33317045692404701</c:v>
                </c:pt>
                <c:pt idx="4">
                  <c:v>0.33970121765141298</c:v>
                </c:pt>
                <c:pt idx="5">
                  <c:v>0.34635986264694302</c:v>
                </c:pt>
                <c:pt idx="6">
                  <c:v>0.353148885519244</c:v>
                </c:pt>
                <c:pt idx="7">
                  <c:v>0.36007082746219499</c:v>
                </c:pt>
                <c:pt idx="8">
                  <c:v>0.36712827804116999</c:v>
                </c:pt>
                <c:pt idx="9">
                  <c:v>0.374323875975064</c:v>
                </c:pt>
                <c:pt idx="10">
                  <c:v>0.38166030991095201</c:v>
                </c:pt>
                <c:pt idx="11">
                  <c:v>0.389140319187605</c:v>
                </c:pt>
                <c:pt idx="12">
                  <c:v>0.39676669458332697</c:v>
                </c:pt>
                <c:pt idx="13">
                  <c:v>0.404542279042653</c:v>
                </c:pt>
                <c:pt idx="14">
                  <c:v>0.41246996837537703</c:v>
                </c:pt>
                <c:pt idx="15">
                  <c:v>0.420552711919986</c:v>
                </c:pt>
                <c:pt idx="16">
                  <c:v>0.42879351316195202</c:v>
                </c:pt>
                <c:pt idx="17">
                  <c:v>0.43719543029526697</c:v>
                </c:pt>
                <c:pt idx="18">
                  <c:v>0.44576157671310002</c:v>
                </c:pt>
                <c:pt idx="19">
                  <c:v>0.45449512141027598</c:v>
                </c:pt>
                <c:pt idx="20">
                  <c:v>0.46339928927639701</c:v>
                </c:pt>
                <c:pt idx="21">
                  <c:v>0.472477361253409</c:v>
                </c:pt>
                <c:pt idx="22">
                  <c:v>0.48173267432521</c:v>
                </c:pt>
                <c:pt idx="23">
                  <c:v>0.49116862129890998</c:v>
                </c:pt>
                <c:pt idx="24">
                  <c:v>0.50078865032711195</c:v>
                </c:pt>
                <c:pt idx="25">
                  <c:v>0.51059626410744696</c:v>
                </c:pt>
                <c:pt idx="26">
                  <c:v>0.52059501867842095</c:v>
                </c:pt>
                <c:pt idx="27">
                  <c:v>0.530788521708209</c:v>
                </c:pt>
                <c:pt idx="28">
                  <c:v>0.54118043014336303</c:v>
                </c:pt>
                <c:pt idx="29">
                  <c:v>0.55177444704488299</c:v>
                </c:pt>
                <c:pt idx="30">
                  <c:v>0.562574317385931</c:v>
                </c:pt>
                <c:pt idx="31">
                  <c:v>0.57358382251323303</c:v>
                </c:pt>
                <c:pt idx="32">
                  <c:v>0.58480677287493499</c:v>
                </c:pt>
                <c:pt idx="33">
                  <c:v>0.59624699847987195</c:v>
                </c:pt>
                <c:pt idx="34">
                  <c:v>0.60790833635917596</c:v>
                </c:pt>
                <c:pt idx="35">
                  <c:v>0.61979461402469005</c:v>
                </c:pt>
                <c:pt idx="36">
                  <c:v>0.63190962751873403</c:v>
                </c:pt>
                <c:pt idx="37">
                  <c:v>0.64425711206226099</c:v>
                </c:pt>
                <c:pt idx="38">
                  <c:v>0.65684070243067905</c:v>
                </c:pt>
                <c:pt idx="39">
                  <c:v>0.669663878850427</c:v>
                </c:pt>
                <c:pt idx="40">
                  <c:v>0.68272989213407498</c:v>
                </c:pt>
                <c:pt idx="41">
                  <c:v>0.69604165847549504</c:v>
                </c:pt>
                <c:pt idx="42">
                  <c:v>0.709601608961137</c:v>
                </c:pt>
                <c:pt idx="43">
                  <c:v>0.72341146987842098</c:v>
                </c:pt>
                <c:pt idx="44">
                  <c:v>0.737471934426983</c:v>
                </c:pt>
                <c:pt idx="45">
                  <c:v>0.75178215883446897</c:v>
                </c:pt>
                <c:pt idx="46">
                  <c:v>0.76633896472644303</c:v>
                </c:pt>
                <c:pt idx="47">
                  <c:v>0.78113553064896601</c:v>
                </c:pt>
                <c:pt idx="48">
                  <c:v>0.79615915470374399</c:v>
                </c:pt>
                <c:pt idx="49">
                  <c:v>0.81138723926637002</c:v>
                </c:pt>
                <c:pt idx="50">
                  <c:v>0.82679783853827304</c:v>
                </c:pt>
                <c:pt idx="51">
                  <c:v>0.84242795497105105</c:v>
                </c:pt>
                <c:pt idx="52">
                  <c:v>0.85834502206665797</c:v>
                </c:pt>
                <c:pt idx="53">
                  <c:v>0.87464700388522998</c:v>
                </c:pt>
                <c:pt idx="54">
                  <c:v>0.89148955230558002</c:v>
                </c:pt>
                <c:pt idx="55">
                  <c:v>0.90913147924609605</c:v>
                </c:pt>
                <c:pt idx="56">
                  <c:v>0.92800029261220496</c:v>
                </c:pt>
                <c:pt idx="57">
                  <c:v>0.948762758266252</c:v>
                </c:pt>
                <c:pt idx="58">
                  <c:v>0.97236325073552698</c:v>
                </c:pt>
                <c:pt idx="59">
                  <c:v>1</c:v>
                </c:pt>
                <c:pt idx="60">
                  <c:v>1.0157831834159701</c:v>
                </c:pt>
                <c:pt idx="61">
                  <c:v>1.0328406451577501</c:v>
                </c:pt>
                <c:pt idx="62">
                  <c:v>1.0508366723509699</c:v>
                </c:pt>
                <c:pt idx="63">
                  <c:v>1.0695663010159899</c:v>
                </c:pt>
                <c:pt idx="64">
                  <c:v>1.08889263633716</c:v>
                </c:pt>
                <c:pt idx="65">
                  <c:v>1.1087135228137399</c:v>
                </c:pt>
                <c:pt idx="66">
                  <c:v>1.1289434042978399</c:v>
                </c:pt>
                <c:pt idx="67">
                  <c:v>1.1495196752899299</c:v>
                </c:pt>
                <c:pt idx="68">
                  <c:v>1.17044528019952</c:v>
                </c:pt>
                <c:pt idx="69">
                  <c:v>1.19173468427956</c:v>
                </c:pt>
                <c:pt idx="70">
                  <c:v>1.2133992913371401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C23-4AB9-BFFD-1CA984BB8383}"/>
            </c:ext>
          </c:extLst>
        </c:ser>
        <c:ser>
          <c:idx val="2"/>
          <c:order val="2"/>
          <c:tx>
            <c:strRef>
              <c:f>Microsoft_Excel_Worksheet1!$D$1</c:f>
              <c:strCache>
                <c:ptCount val="1"/>
                <c:pt idx="0">
                  <c:v>upper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Microsoft_Excel_Worksheet1!$A$2:$A$10002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</c:numCache>
            </c:numRef>
          </c:xVal>
          <c:yVal>
            <c:numRef>
              <c:f>Microsoft_Excel_Worksheet1!$D$2:$D$10002</c:f>
              <c:numCache>
                <c:formatCode>General</c:formatCode>
                <c:ptCount val="10001"/>
                <c:pt idx="0">
                  <c:v>1.2162257436180399</c:v>
                </c:pt>
                <c:pt idx="1">
                  <c:v>1.21035467708161</c:v>
                </c:pt>
                <c:pt idx="2">
                  <c:v>1.20451233598403</c:v>
                </c:pt>
                <c:pt idx="3">
                  <c:v>1.1986985996741999</c:v>
                </c:pt>
                <c:pt idx="4">
                  <c:v>1.1929133494650099</c:v>
                </c:pt>
                <c:pt idx="5">
                  <c:v>1.1871564687579199</c:v>
                </c:pt>
                <c:pt idx="6">
                  <c:v>1.1814278431830001</c:v>
                </c:pt>
                <c:pt idx="7">
                  <c:v>1.17572736075645</c:v>
                </c:pt>
                <c:pt idx="8">
                  <c:v>1.1700549120584001</c:v>
                </c:pt>
                <c:pt idx="9">
                  <c:v>1.1644103904338501</c:v>
                </c:pt>
                <c:pt idx="10">
                  <c:v>1.1587936922202899</c:v>
                </c:pt>
                <c:pt idx="11">
                  <c:v>1.15320471700628</c:v>
                </c:pt>
                <c:pt idx="12">
                  <c:v>1.1476433679257401</c:v>
                </c:pt>
                <c:pt idx="13">
                  <c:v>1.1421095519940001</c:v>
                </c:pt>
                <c:pt idx="14">
                  <c:v>1.1366031804923</c:v>
                </c:pt>
                <c:pt idx="15">
                  <c:v>1.1311241694093399</c:v>
                </c:pt>
                <c:pt idx="16">
                  <c:v>1.1256724399496301</c:v>
                </c:pt>
                <c:pt idx="17">
                  <c:v>1.1202479191208199</c:v>
                </c:pt>
                <c:pt idx="18">
                  <c:v>1.11485054041447</c:v>
                </c:pt>
                <c:pt idx="19">
                  <c:v>1.10948024459807</c:v>
                </c:pt>
                <c:pt idx="20">
                  <c:v>1.1041369806399099</c:v>
                </c:pt>
                <c:pt idx="21">
                  <c:v>1.0988207067934901</c:v>
                </c:pt>
                <c:pt idx="22">
                  <c:v>1.09353139187426</c:v>
                </c:pt>
                <c:pt idx="23">
                  <c:v>1.08826901676965</c:v>
                </c:pt>
                <c:pt idx="24">
                  <c:v>1.0830335762335299</c:v>
                </c:pt>
                <c:pt idx="25">
                  <c:v>1.0778250810291601</c:v>
                </c:pt>
                <c:pt idx="26">
                  <c:v>1.07264356050243</c:v>
                </c:pt>
                <c:pt idx="27">
                  <c:v>1.06748906568886</c:v>
                </c:pt>
                <c:pt idx="28">
                  <c:v>1.0623616730883301</c:v>
                </c:pt>
                <c:pt idx="29">
                  <c:v>1.0572614892802801</c:v>
                </c:pt>
                <c:pt idx="30">
                  <c:v>1.05218865660587</c:v>
                </c:pt>
                <c:pt idx="31">
                  <c:v>1.04714336021554</c:v>
                </c:pt>
                <c:pt idx="32">
                  <c:v>1.0421258368797599</c:v>
                </c:pt>
                <c:pt idx="33">
                  <c:v>1.03713638609863</c:v>
                </c:pt>
                <c:pt idx="34">
                  <c:v>1.0321753842399699</c:v>
                </c:pt>
                <c:pt idx="35">
                  <c:v>1.02724330271202</c:v>
                </c:pt>
                <c:pt idx="36">
                  <c:v>1.02234073157688</c:v>
                </c:pt>
                <c:pt idx="37">
                  <c:v>1.0174684105982199</c:v>
                </c:pt>
                <c:pt idx="38">
                  <c:v>1.0126272705946999</c:v>
                </c:pt>
                <c:pt idx="39">
                  <c:v>1.0078184893065101</c:v>
                </c:pt>
                <c:pt idx="40">
                  <c:v>1.00304356805815</c:v>
                </c:pt>
                <c:pt idx="41">
                  <c:v>0.99830443879640696</c:v>
                </c:pt>
                <c:pt idx="42">
                  <c:v>0.99360361644820105</c:v>
                </c:pt>
                <c:pt idx="43">
                  <c:v>0.98894442051813802</c:v>
                </c:pt>
                <c:pt idx="44">
                  <c:v>0.98433130532056401</c:v>
                </c:pt>
                <c:pt idx="45">
                  <c:v>0.97977036584529198</c:v>
                </c:pt>
                <c:pt idx="46">
                  <c:v>0.97527013740812596</c:v>
                </c:pt>
                <c:pt idx="47">
                  <c:v>0.97084290618840596</c:v>
                </c:pt>
                <c:pt idx="48">
                  <c:v>0.96650694869444198</c:v>
                </c:pt>
                <c:pt idx="49">
                  <c:v>0.96229054918712598</c:v>
                </c:pt>
                <c:pt idx="50">
                  <c:v>0.958316027002176</c:v>
                </c:pt>
                <c:pt idx="51">
                  <c:v>0.95502343058120898</c:v>
                </c:pt>
                <c:pt idx="52">
                  <c:v>0.95291389879214194</c:v>
                </c:pt>
                <c:pt idx="53">
                  <c:v>0.952459606287684</c:v>
                </c:pt>
                <c:pt idx="54">
                  <c:v>0.95408492968445902</c:v>
                </c:pt>
                <c:pt idx="55">
                  <c:v>0.95813261761826596</c:v>
                </c:pt>
                <c:pt idx="56">
                  <c:v>0.96481349478635903</c:v>
                </c:pt>
                <c:pt idx="57">
                  <c:v>0.97415524283159005</c:v>
                </c:pt>
                <c:pt idx="58">
                  <c:v>0.98598830276432503</c:v>
                </c:pt>
                <c:pt idx="59">
                  <c:v>1</c:v>
                </c:pt>
                <c:pt idx="60">
                  <c:v>1.0328604199313001</c:v>
                </c:pt>
                <c:pt idx="61">
                  <c:v>1.0713308437715401</c:v>
                </c:pt>
                <c:pt idx="62">
                  <c:v>1.11539578931664</c:v>
                </c:pt>
                <c:pt idx="63">
                  <c:v>1.1648720273003099</c:v>
                </c:pt>
                <c:pt idx="64">
                  <c:v>1.2194342351395899</c:v>
                </c:pt>
                <c:pt idx="65">
                  <c:v>1.2786121401969699</c:v>
                </c:pt>
                <c:pt idx="66">
                  <c:v>1.3417738543231901</c:v>
                </c:pt>
                <c:pt idx="67">
                  <c:v>1.40828811598785</c:v>
                </c:pt>
                <c:pt idx="68">
                  <c:v>1.47813206018729</c:v>
                </c:pt>
                <c:pt idx="69">
                  <c:v>1.55146220475105</c:v>
                </c:pt>
                <c:pt idx="70">
                  <c:v>1.62844640743422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6C23-4AB9-BFFD-1CA984BB83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4661456"/>
        <c:axId val="554660672"/>
      </c:scatterChart>
      <c:valAx>
        <c:axId val="554661456"/>
        <c:scaling>
          <c:orientation val="minMax"/>
          <c:max val="70"/>
          <c:min val="20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Recipient age (years)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0632743362831858"/>
              <c:y val="0.8858202099737533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554660672"/>
        <c:crosses val="autoZero"/>
        <c:crossBetween val="midCat"/>
        <c:majorUnit val="10"/>
      </c:valAx>
      <c:valAx>
        <c:axId val="554660672"/>
        <c:scaling>
          <c:orientation val="minMax"/>
          <c:max val="2.5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>
                    <a:solidFill>
                      <a:schemeClr val="bg2"/>
                    </a:solidFill>
                  </a:defRPr>
                </a:pPr>
                <a:r>
                  <a:rPr lang="en-US" sz="1600" b="1" i="0" baseline="0" dirty="0" smtClean="0">
                    <a:solidFill>
                      <a:schemeClr val="bg2"/>
                    </a:solidFill>
                  </a:rPr>
                  <a:t>Hazard Ratio of 1-Year Mortality</a:t>
                </a:r>
                <a:endParaRPr lang="en-US" sz="1600" b="1" i="0" baseline="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1.4291247448235638E-2"/>
              <c:y val="0.10334779004174711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554661456"/>
        <c:crossesAt val="18"/>
        <c:crossBetween val="midCat"/>
        <c:majorUnit val="0.5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34796645994445"/>
          <c:y val="3.3590508847684365E-2"/>
          <c:w val="0.85083095254687302"/>
          <c:h val="0.7707426011404109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Microsoft_Excel_Worksheet3!$B$1</c:f>
              <c:strCache>
                <c:ptCount val="1"/>
                <c:pt idx="0">
                  <c:v>yhat</c:v>
                </c:pt>
              </c:strCache>
            </c:strRef>
          </c:tx>
          <c:spPr>
            <a:ln w="38100">
              <a:solidFill>
                <a:srgbClr val="009900"/>
              </a:solidFill>
            </a:ln>
          </c:spPr>
          <c:marker>
            <c:symbol val="none"/>
          </c:marker>
          <c:xVal>
            <c:numRef>
              <c:f>Microsoft_Excel_Worksheet3!$A$2:$A$10002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</c:numCache>
            </c:numRef>
          </c:xVal>
          <c:yVal>
            <c:numRef>
              <c:f>Microsoft_Excel_Worksheet3!$B$2:$B$10002</c:f>
              <c:numCache>
                <c:formatCode>General</c:formatCode>
                <c:ptCount val="10001"/>
                <c:pt idx="0">
                  <c:v>0.92746645950991602</c:v>
                </c:pt>
                <c:pt idx="1">
                  <c:v>0.95338273290241704</c:v>
                </c:pt>
                <c:pt idx="2">
                  <c:v>0.98121037206059003</c:v>
                </c:pt>
                <c:pt idx="3">
                  <c:v>1.01703575101263</c:v>
                </c:pt>
                <c:pt idx="4">
                  <c:v>1.0635291729662799</c:v>
                </c:pt>
                <c:pt idx="5">
                  <c:v>1.1170231775347399</c:v>
                </c:pt>
                <c:pt idx="6">
                  <c:v>1.1739130600941601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B07-4A59-90A7-5A3385794D91}"/>
            </c:ext>
          </c:extLst>
        </c:ser>
        <c:ser>
          <c:idx val="1"/>
          <c:order val="1"/>
          <c:tx>
            <c:strRef>
              <c:f>Microsoft_Excel_Worksheet3!$C$1</c:f>
              <c:strCache>
                <c:ptCount val="1"/>
                <c:pt idx="0">
                  <c:v>lower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Microsoft_Excel_Worksheet3!$A$2:$A$10002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</c:numCache>
            </c:numRef>
          </c:xVal>
          <c:yVal>
            <c:numRef>
              <c:f>Microsoft_Excel_Worksheet3!$C$2:$C$10002</c:f>
              <c:numCache>
                <c:formatCode>General</c:formatCode>
                <c:ptCount val="10001"/>
                <c:pt idx="0">
                  <c:v>0.74756090956177301</c:v>
                </c:pt>
                <c:pt idx="1">
                  <c:v>0.84358091621303799</c:v>
                </c:pt>
                <c:pt idx="2">
                  <c:v>0.94696437285683899</c:v>
                </c:pt>
                <c:pt idx="3">
                  <c:v>0.99888648423038895</c:v>
                </c:pt>
                <c:pt idx="4">
                  <c:v>1.0149188284698201</c:v>
                </c:pt>
                <c:pt idx="5">
                  <c:v>1.0270789451890501</c:v>
                </c:pt>
                <c:pt idx="6">
                  <c:v>1.0326557240086001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B07-4A59-90A7-5A3385794D91}"/>
            </c:ext>
          </c:extLst>
        </c:ser>
        <c:ser>
          <c:idx val="2"/>
          <c:order val="2"/>
          <c:tx>
            <c:strRef>
              <c:f>Microsoft_Excel_Worksheet3!$D$1</c:f>
              <c:strCache>
                <c:ptCount val="1"/>
                <c:pt idx="0">
                  <c:v>upper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Microsoft_Excel_Worksheet3!$A$2:$A$10002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</c:numCache>
            </c:numRef>
          </c:xVal>
          <c:yVal>
            <c:numRef>
              <c:f>Microsoft_Excel_Worksheet3!$D$2:$D$10002</c:f>
              <c:numCache>
                <c:formatCode>General</c:formatCode>
                <c:ptCount val="10001"/>
                <c:pt idx="0">
                  <c:v>1.1506674874427401</c:v>
                </c:pt>
                <c:pt idx="1">
                  <c:v>1.0774765264686701</c:v>
                </c:pt>
                <c:pt idx="2">
                  <c:v>1.0166948428426601</c:v>
                </c:pt>
                <c:pt idx="3">
                  <c:v>1.0355147808759999</c:v>
                </c:pt>
                <c:pt idx="4">
                  <c:v>1.1144677485742001</c:v>
                </c:pt>
                <c:pt idx="5">
                  <c:v>1.2148440828179301</c:v>
                </c:pt>
                <c:pt idx="6">
                  <c:v>1.3344930363724601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EB07-4A59-90A7-5A3385794D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7119560"/>
        <c:axId val="643151376"/>
      </c:scatterChart>
      <c:valAx>
        <c:axId val="247119560"/>
        <c:scaling>
          <c:orientation val="minMax"/>
          <c:max val="6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PVR </a:t>
                </a:r>
                <a:r>
                  <a:rPr lang="en-US" sz="1700" dirty="0" smtClean="0">
                    <a:solidFill>
                      <a:schemeClr val="bg2"/>
                    </a:solidFill>
                  </a:rPr>
                  <a:t>(Wood units)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50667032494831954"/>
              <c:y val="0.88582020997375333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43151376"/>
        <c:crosses val="autoZero"/>
        <c:crossBetween val="midCat"/>
        <c:majorUnit val="1"/>
      </c:valAx>
      <c:valAx>
        <c:axId val="643151376"/>
        <c:scaling>
          <c:orientation val="minMax"/>
          <c:max val="2.5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>
                    <a:solidFill>
                      <a:schemeClr val="bg2"/>
                    </a:solidFill>
                  </a:defRPr>
                </a:pPr>
                <a:r>
                  <a:rPr lang="en-US" sz="1600" b="1" i="0" baseline="0" dirty="0" smtClean="0">
                    <a:solidFill>
                      <a:schemeClr val="bg2"/>
                    </a:solidFill>
                  </a:rPr>
                  <a:t>Hazard Ratio of 1-Year Mortality</a:t>
                </a:r>
                <a:endParaRPr lang="en-US" sz="1600" b="1" i="0" baseline="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2.0080383620878561E-2"/>
              <c:y val="0.10379614578964726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247119560"/>
        <c:crossesAt val="0"/>
        <c:crossBetween val="midCat"/>
        <c:majorUnit val="0.5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34796645994445"/>
          <c:y val="3.3590508847684365E-2"/>
          <c:w val="0.85083095254687302"/>
          <c:h val="0.7707426011404109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Microsoft_Excel_Worksheet2!$B$1</c:f>
              <c:strCache>
                <c:ptCount val="1"/>
                <c:pt idx="0">
                  <c:v>yhat</c:v>
                </c:pt>
              </c:strCache>
            </c:strRef>
          </c:tx>
          <c:spPr>
            <a:ln w="38100">
              <a:solidFill>
                <a:srgbClr val="009900"/>
              </a:solidFill>
            </a:ln>
          </c:spPr>
          <c:marker>
            <c:symbol val="none"/>
          </c:marker>
          <c:xVal>
            <c:numRef>
              <c:f>Microsoft_Excel_Worksheet2!$A$2:$A$10002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</c:numCache>
            </c:numRef>
          </c:xVal>
          <c:yVal>
            <c:numRef>
              <c:f>Microsoft_Excel_Worksheet2!$B$2:$B$10002</c:f>
              <c:numCache>
                <c:formatCode>General</c:formatCode>
                <c:ptCount val="10001"/>
                <c:pt idx="0">
                  <c:v>1.0446360783781801</c:v>
                </c:pt>
                <c:pt idx="1">
                  <c:v>1.04199279147249</c:v>
                </c:pt>
                <c:pt idx="2">
                  <c:v>1.0393561929875801</c:v>
                </c:pt>
                <c:pt idx="3">
                  <c:v>1.03672626599948</c:v>
                </c:pt>
                <c:pt idx="4">
                  <c:v>1.0341029936270001</c:v>
                </c:pt>
                <c:pt idx="5">
                  <c:v>1.0314863590316901</c:v>
                </c:pt>
                <c:pt idx="6">
                  <c:v>1.0288763454176999</c:v>
                </c:pt>
                <c:pt idx="7">
                  <c:v>1.02627293603168</c:v>
                </c:pt>
                <c:pt idx="8">
                  <c:v>1.02367611416268</c:v>
                </c:pt>
                <c:pt idx="9">
                  <c:v>1.0210858631420201</c:v>
                </c:pt>
                <c:pt idx="10">
                  <c:v>1.0185021663432099</c:v>
                </c:pt>
                <c:pt idx="11">
                  <c:v>1.01592500718181</c:v>
                </c:pt>
                <c:pt idx="12">
                  <c:v>1.0133543691153799</c:v>
                </c:pt>
                <c:pt idx="13">
                  <c:v>1.0107902356433001</c:v>
                </c:pt>
                <c:pt idx="14">
                  <c:v>1.00823259030672</c:v>
                </c:pt>
                <c:pt idx="15">
                  <c:v>1.00568141668845</c:v>
                </c:pt>
                <c:pt idx="16">
                  <c:v>1.00313669841282</c:v>
                </c:pt>
                <c:pt idx="17">
                  <c:v>1.0005984191456001</c:v>
                </c:pt>
                <c:pt idx="18">
                  <c:v>0.99806656259390203</c:v>
                </c:pt>
                <c:pt idx="19">
                  <c:v>0.99554111250604804</c:v>
                </c:pt>
                <c:pt idx="20">
                  <c:v>0.99302766752741001</c:v>
                </c:pt>
                <c:pt idx="21">
                  <c:v>0.99055417299467896</c:v>
                </c:pt>
                <c:pt idx="22">
                  <c:v>0.98815388508781499</c:v>
                </c:pt>
                <c:pt idx="23">
                  <c:v>0.98585974655748498</c:v>
                </c:pt>
                <c:pt idx="24">
                  <c:v>0.98370441686491805</c:v>
                </c:pt>
                <c:pt idx="25">
                  <c:v>0.98172031322520603</c:v>
                </c:pt>
                <c:pt idx="26">
                  <c:v>0.97993966242573705</c:v>
                </c:pt>
                <c:pt idx="27">
                  <c:v>0.97839456333499597</c:v>
                </c:pt>
                <c:pt idx="28">
                  <c:v>0.97711706007054899</c:v>
                </c:pt>
                <c:pt idx="29">
                  <c:v>0.97613922585850799</c:v>
                </c:pt>
                <c:pt idx="30">
                  <c:v>0.97549325769044104</c:v>
                </c:pt>
                <c:pt idx="31">
                  <c:v>0.97521158196763102</c:v>
                </c:pt>
                <c:pt idx="32">
                  <c:v>0.97532697141720304</c:v>
                </c:pt>
                <c:pt idx="33">
                  <c:v>0.97587267367052999</c:v>
                </c:pt>
                <c:pt idx="34">
                  <c:v>0.97688255201216301</c:v>
                </c:pt>
                <c:pt idx="35">
                  <c:v>0.97839123893822899</c:v>
                </c:pt>
                <c:pt idx="36">
                  <c:v>0.98043430330811498</c:v>
                </c:pt>
                <c:pt idx="37">
                  <c:v>0.98304843203356895</c:v>
                </c:pt>
                <c:pt idx="38">
                  <c:v>0.98627162742705199</c:v>
                </c:pt>
                <c:pt idx="39">
                  <c:v>0.99014342152818902</c:v>
                </c:pt>
                <c:pt idx="40">
                  <c:v>0.99470510894620801</c:v>
                </c:pt>
                <c:pt idx="41">
                  <c:v>1</c:v>
                </c:pt>
                <c:pt idx="42">
                  <c:v>1.0060614208027301</c:v>
                </c:pt>
                <c:pt idx="43">
                  <c:v>1.01287551788526</c:v>
                </c:pt>
                <c:pt idx="44">
                  <c:v>1.0204169762040101</c:v>
                </c:pt>
                <c:pt idx="45">
                  <c:v>1.02866091553214</c:v>
                </c:pt>
                <c:pt idx="46">
                  <c:v>1.0375826596795299</c:v>
                </c:pt>
                <c:pt idx="47">
                  <c:v>1.0471575143649301</c:v>
                </c:pt>
                <c:pt idx="48">
                  <c:v>1.0573605529386301</c:v>
                </c:pt>
                <c:pt idx="49">
                  <c:v>1.0681664093607199</c:v>
                </c:pt>
                <c:pt idx="50">
                  <c:v>1.0795490780374299</c:v>
                </c:pt>
                <c:pt idx="51">
                  <c:v>1.09148172030806</c:v>
                </c:pt>
                <c:pt idx="52">
                  <c:v>1.1039364775581999</c:v>
                </c:pt>
                <c:pt idx="53">
                  <c:v>1.1168842911125401</c:v>
                </c:pt>
                <c:pt idx="54">
                  <c:v>1.13029472923347</c:v>
                </c:pt>
                <c:pt idx="55">
                  <c:v>1.1441358217191799</c:v>
                </c:pt>
                <c:pt idx="56">
                  <c:v>1.1583739027581701</c:v>
                </c:pt>
                <c:pt idx="57">
                  <c:v>1.1729734628542601</c:v>
                </c:pt>
                <c:pt idx="58">
                  <c:v>1.1878970107879201</c:v>
                </c:pt>
                <c:pt idx="59">
                  <c:v>1.2031049467241199</c:v>
                </c:pt>
                <c:pt idx="60">
                  <c:v>1.2185554477127201</c:v>
                </c:pt>
                <c:pt idx="61">
                  <c:v>1.23421244741339</c:v>
                </c:pt>
                <c:pt idx="62">
                  <c:v>1.2500706210861401</c:v>
                </c:pt>
                <c:pt idx="63">
                  <c:v>1.2661325535791601</c:v>
                </c:pt>
                <c:pt idx="64">
                  <c:v>1.2824008629528501</c:v>
                </c:pt>
                <c:pt idx="65">
                  <c:v>1.29887820090664</c:v>
                </c:pt>
                <c:pt idx="66">
                  <c:v>1.31556725321113</c:v>
                </c:pt>
                <c:pt idx="67">
                  <c:v>1.3324707401459199</c:v>
                </c:pt>
                <c:pt idx="68">
                  <c:v>1.3495914169430001</c:v>
                </c:pt>
                <c:pt idx="69">
                  <c:v>1.36693207423584</c:v>
                </c:pt>
                <c:pt idx="70">
                  <c:v>1.3844955385142299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1EE-42FE-A3AE-E7AD35F2D704}"/>
            </c:ext>
          </c:extLst>
        </c:ser>
        <c:ser>
          <c:idx val="1"/>
          <c:order val="1"/>
          <c:tx>
            <c:strRef>
              <c:f>Microsoft_Excel_Worksheet2!$C$1</c:f>
              <c:strCache>
                <c:ptCount val="1"/>
                <c:pt idx="0">
                  <c:v>lower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Microsoft_Excel_Worksheet2!$A$2:$A$10002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</c:numCache>
            </c:numRef>
          </c:xVal>
          <c:yVal>
            <c:numRef>
              <c:f>Microsoft_Excel_Worksheet2!$C$2:$C$10002</c:f>
              <c:numCache>
                <c:formatCode>General</c:formatCode>
                <c:ptCount val="10001"/>
                <c:pt idx="0">
                  <c:v>0.81470491686779101</c:v>
                </c:pt>
                <c:pt idx="1">
                  <c:v>0.81852419153735601</c:v>
                </c:pt>
                <c:pt idx="2">
                  <c:v>0.82236004052963296</c:v>
                </c:pt>
                <c:pt idx="3">
                  <c:v>0.82621240174386201</c:v>
                </c:pt>
                <c:pt idx="4">
                  <c:v>0.83008119417064197</c:v>
                </c:pt>
                <c:pt idx="5">
                  <c:v>0.83396631463524096</c:v>
                </c:pt>
                <c:pt idx="6">
                  <c:v>0.83786763385985596</c:v>
                </c:pt>
                <c:pt idx="7">
                  <c:v>0.84178499167323395</c:v>
                </c:pt>
                <c:pt idx="8">
                  <c:v>0.84571819114500602</c:v>
                </c:pt>
                <c:pt idx="9">
                  <c:v>0.84966699135329005</c:v>
                </c:pt>
                <c:pt idx="10">
                  <c:v>0.85363109840053897</c:v>
                </c:pt>
                <c:pt idx="11">
                  <c:v>0.85761015416399</c:v>
                </c:pt>
                <c:pt idx="12">
                  <c:v>0.86160372208820601</c:v>
                </c:pt>
                <c:pt idx="13">
                  <c:v>0.86561126907543895</c:v>
                </c:pt>
                <c:pt idx="14">
                  <c:v>0.869632142170498</c:v>
                </c:pt>
                <c:pt idx="15">
                  <c:v>0.87366553821753401</c:v>
                </c:pt>
                <c:pt idx="16">
                  <c:v>0.87771046390351304</c:v>
                </c:pt>
                <c:pt idx="17">
                  <c:v>0.88176568246468601</c:v>
                </c:pt>
                <c:pt idx="18">
                  <c:v>0.88582964160219901</c:v>
                </c:pt>
                <c:pt idx="19">
                  <c:v>0.88990037447235704</c:v>
                </c:pt>
                <c:pt idx="20">
                  <c:v>0.89397673212135897</c:v>
                </c:pt>
                <c:pt idx="21">
                  <c:v>0.89806264760736298</c:v>
                </c:pt>
                <c:pt idx="22">
                  <c:v>0.90216352664139898</c:v>
                </c:pt>
                <c:pt idx="23">
                  <c:v>0.90628501217465895</c:v>
                </c:pt>
                <c:pt idx="24">
                  <c:v>0.91043306659063405</c:v>
                </c:pt>
                <c:pt idx="25">
                  <c:v>0.914614079941514</c:v>
                </c:pt>
                <c:pt idx="26">
                  <c:v>0.91883501480263996</c:v>
                </c:pt>
                <c:pt idx="27">
                  <c:v>0.92310360269427205</c:v>
                </c:pt>
                <c:pt idx="28">
                  <c:v>0.92742861322249104</c:v>
                </c:pt>
                <c:pt idx="29">
                  <c:v>0.93182022574608303</c:v>
                </c:pt>
                <c:pt idx="30">
                  <c:v>0.936290545121505</c:v>
                </c:pt>
                <c:pt idx="31">
                  <c:v>0.94085431824787902</c:v>
                </c:pt>
                <c:pt idx="32">
                  <c:v>0.94552992600185004</c:v>
                </c:pt>
                <c:pt idx="33">
                  <c:v>0.95034074235828003</c:v>
                </c:pt>
                <c:pt idx="34">
                  <c:v>0.95531696027273105</c:v>
                </c:pt>
                <c:pt idx="35">
                  <c:v>0.96049796428492695</c:v>
                </c:pt>
                <c:pt idx="36">
                  <c:v>0.96593525312239104</c:v>
                </c:pt>
                <c:pt idx="37">
                  <c:v>0.97169574653515101</c:v>
                </c:pt>
                <c:pt idx="38">
                  <c:v>0.97786503570802696</c:v>
                </c:pt>
                <c:pt idx="39">
                  <c:v>0.98454982000976299</c:v>
                </c:pt>
                <c:pt idx="40">
                  <c:v>0.99187860671941896</c:v>
                </c:pt>
                <c:pt idx="41">
                  <c:v>1</c:v>
                </c:pt>
                <c:pt idx="42">
                  <c:v>1.0030688012256701</c:v>
                </c:pt>
                <c:pt idx="43">
                  <c:v>1.00663482404812</c:v>
                </c:pt>
                <c:pt idx="44">
                  <c:v>1.01059990190507</c:v>
                </c:pt>
                <c:pt idx="45">
                  <c:v>1.01488742083783</c:v>
                </c:pt>
                <c:pt idx="46">
                  <c:v>1.0194384645874399</c:v>
                </c:pt>
                <c:pt idx="47">
                  <c:v>1.02420789720437</c:v>
                </c:pt>
                <c:pt idx="48">
                  <c:v>1.02916095514872</c:v>
                </c:pt>
                <c:pt idx="49">
                  <c:v>1.0342705249644</c:v>
                </c:pt>
                <c:pt idx="50">
                  <c:v>1.0395150726957101</c:v>
                </c:pt>
                <c:pt idx="51">
                  <c:v>1.0448771116835001</c:v>
                </c:pt>
                <c:pt idx="52">
                  <c:v>1.0503420842128799</c:v>
                </c:pt>
                <c:pt idx="53">
                  <c:v>1.0558975490061899</c:v>
                </c:pt>
                <c:pt idx="54">
                  <c:v>1.0615325899817001</c:v>
                </c:pt>
                <c:pt idx="55">
                  <c:v>1.0672373834097899</c:v>
                </c:pt>
                <c:pt idx="56">
                  <c:v>1.07300287800176</c:v>
                </c:pt>
                <c:pt idx="57">
                  <c:v>1.07882055548957</c:v>
                </c:pt>
                <c:pt idx="58">
                  <c:v>1.0846822486537799</c:v>
                </c:pt>
                <c:pt idx="59">
                  <c:v>1.0905800004099899</c:v>
                </c:pt>
                <c:pt idx="60">
                  <c:v>1.0965059522260701</c:v>
                </c:pt>
                <c:pt idx="61">
                  <c:v>1.10245395144116</c:v>
                </c:pt>
                <c:pt idx="62">
                  <c:v>1.1084244331117601</c:v>
                </c:pt>
                <c:pt idx="63">
                  <c:v>1.1144191161554799</c:v>
                </c:pt>
                <c:pt idx="64">
                  <c:v>1.12043938330607</c:v>
                </c:pt>
                <c:pt idx="65">
                  <c:v>1.1264863677410599</c:v>
                </c:pt>
                <c:pt idx="66">
                  <c:v>1.1325610143713301</c:v>
                </c:pt>
                <c:pt idx="67">
                  <c:v>1.1386641240169999</c:v>
                </c:pt>
                <c:pt idx="68">
                  <c:v>1.14479638578536</c:v>
                </c:pt>
                <c:pt idx="69">
                  <c:v>1.15095840116333</c:v>
                </c:pt>
                <c:pt idx="70">
                  <c:v>1.1571507021927401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1EE-42FE-A3AE-E7AD35F2D704}"/>
            </c:ext>
          </c:extLst>
        </c:ser>
        <c:ser>
          <c:idx val="2"/>
          <c:order val="2"/>
          <c:tx>
            <c:strRef>
              <c:f>Microsoft_Excel_Worksheet2!$D$1</c:f>
              <c:strCache>
                <c:ptCount val="1"/>
                <c:pt idx="0">
                  <c:v>upper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Microsoft_Excel_Worksheet2!$A$2:$A$10002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</c:numCache>
            </c:numRef>
          </c:xVal>
          <c:yVal>
            <c:numRef>
              <c:f>Microsoft_Excel_Worksheet2!$D$2:$D$10002</c:f>
              <c:numCache>
                <c:formatCode>General</c:formatCode>
                <c:ptCount val="10001"/>
                <c:pt idx="0">
                  <c:v>1.3394598628971299</c:v>
                </c:pt>
                <c:pt idx="1">
                  <c:v>1.32647145766256</c:v>
                </c:pt>
                <c:pt idx="2">
                  <c:v>1.3136111224542399</c:v>
                </c:pt>
                <c:pt idx="3">
                  <c:v>1.3008777747037801</c:v>
                </c:pt>
                <c:pt idx="4">
                  <c:v>1.28827036311401</c:v>
                </c:pt>
                <c:pt idx="5">
                  <c:v>1.27578787080124</c:v>
                </c:pt>
                <c:pt idx="6">
                  <c:v>1.26342931911981</c:v>
                </c:pt>
                <c:pt idx="7">
                  <c:v>1.2511937723403099</c:v>
                </c:pt>
                <c:pt idx="8">
                  <c:v>1.2390803434042901</c:v>
                </c:pt>
                <c:pt idx="9">
                  <c:v>1.2270882010467199</c:v>
                </c:pt>
                <c:pt idx="10">
                  <c:v>1.21521657867139</c:v>
                </c:pt>
                <c:pt idx="11">
                  <c:v>1.2034647854927401</c:v>
                </c:pt>
                <c:pt idx="12">
                  <c:v>1.19183222063669</c:v>
                </c:pt>
                <c:pt idx="13">
                  <c:v>1.18031839114468</c:v>
                </c:pt>
                <c:pt idx="14">
                  <c:v>1.16892293518437</c:v>
                </c:pt>
                <c:pt idx="15">
                  <c:v>1.15764565228927</c:v>
                </c:pt>
                <c:pt idx="16">
                  <c:v>1.1464865432129601</c:v>
                </c:pt>
                <c:pt idx="17">
                  <c:v>1.1354458631211</c:v>
                </c:pt>
                <c:pt idx="18">
                  <c:v>1.1245241935755199</c:v>
                </c:pt>
                <c:pt idx="19">
                  <c:v>1.11372254144452</c:v>
                </c:pt>
                <c:pt idx="20">
                  <c:v>1.1030532597139899</c:v>
                </c:pt>
                <c:pt idx="21">
                  <c:v>1.0925714060720599</c:v>
                </c:pt>
                <c:pt idx="22">
                  <c:v>1.0823404757331501</c:v>
                </c:pt>
                <c:pt idx="23">
                  <c:v>1.07242139815403</c:v>
                </c:pt>
                <c:pt idx="24">
                  <c:v>1.0628726210299799</c:v>
                </c:pt>
                <c:pt idx="25">
                  <c:v>1.0537502040867599</c:v>
                </c:pt>
                <c:pt idx="26">
                  <c:v>1.04510791004338</c:v>
                </c:pt>
                <c:pt idx="27">
                  <c:v>1.03699727611237</c:v>
                </c:pt>
                <c:pt idx="28">
                  <c:v>1.0294676436210699</c:v>
                </c:pt>
                <c:pt idx="29">
                  <c:v>1.0225661151503</c:v>
                </c:pt>
                <c:pt idx="30">
                  <c:v>1.0163373973578</c:v>
                </c:pt>
                <c:pt idx="31">
                  <c:v>1.0108234730482999</c:v>
                </c:pt>
                <c:pt idx="32">
                  <c:v>1.0060630287993599</c:v>
                </c:pt>
                <c:pt idx="33">
                  <c:v>1.0020905479161699</c:v>
                </c:pt>
                <c:pt idx="34">
                  <c:v>0.99893497143959098</c:v>
                </c:pt>
                <c:pt idx="35">
                  <c:v>0.99661785034988404</c:v>
                </c:pt>
                <c:pt idx="36">
                  <c:v>0.99515098967142701</c:v>
                </c:pt>
                <c:pt idx="37">
                  <c:v>0.99453375521048504</c:v>
                </c:pt>
                <c:pt idx="38">
                  <c:v>0.99475048963510104</c:v>
                </c:pt>
                <c:pt idx="39">
                  <c:v>0.99576880242162502</c:v>
                </c:pt>
                <c:pt idx="40">
                  <c:v>0.99753966570183195</c:v>
                </c:pt>
                <c:pt idx="41">
                  <c:v>1</c:v>
                </c:pt>
                <c:pt idx="42">
                  <c:v>1.00906296875232</c:v>
                </c:pt>
                <c:pt idx="43">
                  <c:v>1.0191549012835299</c:v>
                </c:pt>
                <c:pt idx="44">
                  <c:v>1.0303294146006501</c:v>
                </c:pt>
                <c:pt idx="45">
                  <c:v>1.0426213365319701</c:v>
                </c:pt>
                <c:pt idx="46">
                  <c:v>1.05604978923699</c:v>
                </c:pt>
                <c:pt idx="47">
                  <c:v>1.0706213678726699</c:v>
                </c:pt>
                <c:pt idx="48">
                  <c:v>1.08633283580908</c:v>
                </c:pt>
                <c:pt idx="49">
                  <c:v>1.10317315494015</c:v>
                </c:pt>
                <c:pt idx="50">
                  <c:v>1.1211248807285199</c:v>
                </c:pt>
                <c:pt idx="51">
                  <c:v>1.1401650322756001</c:v>
                </c:pt>
                <c:pt idx="52">
                  <c:v>1.16026555995505</c:v>
                </c:pt>
                <c:pt idx="53">
                  <c:v>1.1813935176836501</c:v>
                </c:pt>
                <c:pt idx="54">
                  <c:v>1.20351102452255</c:v>
                </c:pt>
                <c:pt idx="55">
                  <c:v>1.22657507963099</c:v>
                </c:pt>
                <c:pt idx="56">
                  <c:v>1.2505372782318001</c:v>
                </c:pt>
                <c:pt idx="57">
                  <c:v>1.27534346426681</c:v>
                </c:pt>
                <c:pt idx="58">
                  <c:v>1.30093334706105</c:v>
                </c:pt>
                <c:pt idx="59">
                  <c:v>1.32724010369519</c:v>
                </c:pt>
                <c:pt idx="60">
                  <c:v>1.3541899851394501</c:v>
                </c:pt>
                <c:pt idx="61">
                  <c:v>1.3817179060938201</c:v>
                </c:pt>
                <c:pt idx="62">
                  <c:v>1.40981785588728</c:v>
                </c:pt>
                <c:pt idx="63">
                  <c:v>1.43849977086109</c:v>
                </c:pt>
                <c:pt idx="64">
                  <c:v>1.46777415878552</c:v>
                </c:pt>
                <c:pt idx="65">
                  <c:v>1.49765201701781</c:v>
                </c:pt>
                <c:pt idx="66">
                  <c:v>1.5281447760959499</c:v>
                </c:pt>
                <c:pt idx="67">
                  <c:v>1.5592642605454801</c:v>
                </c:pt>
                <c:pt idx="68">
                  <c:v>1.5910226615859699</c:v>
                </c:pt>
                <c:pt idx="69">
                  <c:v>1.62343251822663</c:v>
                </c:pt>
                <c:pt idx="70">
                  <c:v>1.6565067043847499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91EE-42FE-A3AE-E7AD35F2D7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7118384"/>
        <c:axId val="247118776"/>
      </c:scatterChart>
      <c:valAx>
        <c:axId val="247118384"/>
        <c:scaling>
          <c:orientation val="minMax"/>
          <c:max val="60"/>
          <c:min val="15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Donor age (years)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258517989454858"/>
              <c:y val="0.8858202099737533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247118776"/>
        <c:crosses val="autoZero"/>
        <c:crossBetween val="midCat"/>
        <c:majorUnit val="5"/>
      </c:valAx>
      <c:valAx>
        <c:axId val="247118776"/>
        <c:scaling>
          <c:orientation val="minMax"/>
          <c:max val="2.5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>
                    <a:solidFill>
                      <a:schemeClr val="bg2"/>
                    </a:solidFill>
                  </a:defRPr>
                </a:pPr>
                <a:r>
                  <a:rPr lang="en-US" sz="1600" b="1" i="0" baseline="0" dirty="0" smtClean="0">
                    <a:solidFill>
                      <a:schemeClr val="bg2"/>
                    </a:solidFill>
                  </a:rPr>
                  <a:t>Hazard Ratio of 1-Year Mortality</a:t>
                </a:r>
                <a:endParaRPr lang="en-US" sz="1600" b="1" i="0" baseline="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1.8920864980373063E-2"/>
              <c:y val="6.587037507408347E-2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247118384"/>
        <c:crossesAt val="15"/>
        <c:crossBetween val="midCat"/>
        <c:majorUnit val="0.5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34796645994445"/>
          <c:y val="3.3590508847684365E-2"/>
          <c:w val="0.84163553262738711"/>
          <c:h val="0.7707426011404109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Microsoft_Excel_Worksheet4!$B$1</c:f>
              <c:strCache>
                <c:ptCount val="1"/>
                <c:pt idx="0">
                  <c:v>yhat</c:v>
                </c:pt>
              </c:strCache>
            </c:strRef>
          </c:tx>
          <c:spPr>
            <a:ln w="38100">
              <a:solidFill>
                <a:srgbClr val="009900"/>
              </a:solidFill>
            </a:ln>
          </c:spPr>
          <c:marker>
            <c:symbol val="none"/>
          </c:marker>
          <c:xVal>
            <c:numRef>
              <c:f>Microsoft_Excel_Worksheet4!$A$2:$A$10002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100</c:v>
                </c:pt>
                <c:pt idx="6">
                  <c:v>120</c:v>
                </c:pt>
                <c:pt idx="7">
                  <c:v>140</c:v>
                </c:pt>
                <c:pt idx="8">
                  <c:v>160</c:v>
                </c:pt>
                <c:pt idx="9">
                  <c:v>180</c:v>
                </c:pt>
                <c:pt idx="10">
                  <c:v>200</c:v>
                </c:pt>
                <c:pt idx="11">
                  <c:v>220</c:v>
                </c:pt>
              </c:numCache>
            </c:numRef>
          </c:xVal>
          <c:yVal>
            <c:numRef>
              <c:f>Microsoft_Excel_Worksheet4!$B$2:$B$10002</c:f>
              <c:numCache>
                <c:formatCode>General</c:formatCode>
                <c:ptCount val="10001"/>
                <c:pt idx="0">
                  <c:v>1.54959640893086</c:v>
                </c:pt>
                <c:pt idx="1">
                  <c:v>1.40833625954386</c:v>
                </c:pt>
                <c:pt idx="2">
                  <c:v>1.2800363616347801</c:v>
                </c:pt>
                <c:pt idx="3">
                  <c:v>1.16580216679034</c:v>
                </c:pt>
                <c:pt idx="4">
                  <c:v>1.0683619906825701</c:v>
                </c:pt>
                <c:pt idx="5">
                  <c:v>0.98936695771884597</c:v>
                </c:pt>
                <c:pt idx="6">
                  <c:v>0.92838922338982199</c:v>
                </c:pt>
                <c:pt idx="7">
                  <c:v>0.88168303823285099</c:v>
                </c:pt>
                <c:pt idx="8">
                  <c:v>0.84588088882564105</c:v>
                </c:pt>
                <c:pt idx="9">
                  <c:v>0.81832326157985502</c:v>
                </c:pt>
                <c:pt idx="10">
                  <c:v>0.79682722056691302</c:v>
                </c:pt>
                <c:pt idx="11">
                  <c:v>0.779527845532897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D55-48B1-A4EC-51A899B410FB}"/>
            </c:ext>
          </c:extLst>
        </c:ser>
        <c:ser>
          <c:idx val="1"/>
          <c:order val="1"/>
          <c:tx>
            <c:strRef>
              <c:f>Microsoft_Excel_Worksheet4!$C$1</c:f>
              <c:strCache>
                <c:ptCount val="1"/>
                <c:pt idx="0">
                  <c:v>lower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Microsoft_Excel_Worksheet4!$A$2:$A$10002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100</c:v>
                </c:pt>
                <c:pt idx="6">
                  <c:v>120</c:v>
                </c:pt>
                <c:pt idx="7">
                  <c:v>140</c:v>
                </c:pt>
                <c:pt idx="8">
                  <c:v>160</c:v>
                </c:pt>
                <c:pt idx="9">
                  <c:v>180</c:v>
                </c:pt>
                <c:pt idx="10">
                  <c:v>200</c:v>
                </c:pt>
                <c:pt idx="11">
                  <c:v>220</c:v>
                </c:pt>
              </c:numCache>
            </c:numRef>
          </c:xVal>
          <c:yVal>
            <c:numRef>
              <c:f>Microsoft_Excel_Worksheet4!$C$2:$C$10002</c:f>
              <c:numCache>
                <c:formatCode>General</c:formatCode>
                <c:ptCount val="10001"/>
                <c:pt idx="0">
                  <c:v>1.3638613526693499</c:v>
                </c:pt>
                <c:pt idx="1">
                  <c:v>1.2760198605901301</c:v>
                </c:pt>
                <c:pt idx="2">
                  <c:v>1.19384156686249</c:v>
                </c:pt>
                <c:pt idx="3">
                  <c:v>1.1180250066081201</c:v>
                </c:pt>
                <c:pt idx="4">
                  <c:v>1.0502236597410699</c:v>
                </c:pt>
                <c:pt idx="5">
                  <c:v>0.98682124306892505</c:v>
                </c:pt>
                <c:pt idx="6">
                  <c:v>0.91305949350407101</c:v>
                </c:pt>
                <c:pt idx="7">
                  <c:v>0.85831029560282901</c:v>
                </c:pt>
                <c:pt idx="8">
                  <c:v>0.816303651542717</c:v>
                </c:pt>
                <c:pt idx="9">
                  <c:v>0.78226506823205899</c:v>
                </c:pt>
                <c:pt idx="10">
                  <c:v>0.75288207941604701</c:v>
                </c:pt>
                <c:pt idx="11">
                  <c:v>0.726134464573856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D55-48B1-A4EC-51A899B410FB}"/>
            </c:ext>
          </c:extLst>
        </c:ser>
        <c:ser>
          <c:idx val="2"/>
          <c:order val="2"/>
          <c:tx>
            <c:strRef>
              <c:f>Microsoft_Excel_Worksheet4!$D$1</c:f>
              <c:strCache>
                <c:ptCount val="1"/>
                <c:pt idx="0">
                  <c:v>upper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Microsoft_Excel_Worksheet4!$A$2:$A$10002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100</c:v>
                </c:pt>
                <c:pt idx="6">
                  <c:v>120</c:v>
                </c:pt>
                <c:pt idx="7">
                  <c:v>140</c:v>
                </c:pt>
                <c:pt idx="8">
                  <c:v>160</c:v>
                </c:pt>
                <c:pt idx="9">
                  <c:v>180</c:v>
                </c:pt>
                <c:pt idx="10">
                  <c:v>200</c:v>
                </c:pt>
                <c:pt idx="11">
                  <c:v>220</c:v>
                </c:pt>
              </c:numCache>
            </c:numRef>
          </c:xVal>
          <c:yVal>
            <c:numRef>
              <c:f>Microsoft_Excel_Worksheet4!$D$2:$D$10002</c:f>
              <c:numCache>
                <c:formatCode>General</c:formatCode>
                <c:ptCount val="10001"/>
                <c:pt idx="0">
                  <c:v>1.76062546671016</c:v>
                </c:pt>
                <c:pt idx="1">
                  <c:v>1.5543731576628499</c:v>
                </c:pt>
                <c:pt idx="2">
                  <c:v>1.37245437969907</c:v>
                </c:pt>
                <c:pt idx="3">
                  <c:v>1.21562101389511</c:v>
                </c:pt>
                <c:pt idx="4">
                  <c:v>1.0868135873235201</c:v>
                </c:pt>
                <c:pt idx="5">
                  <c:v>0.99191923957952</c:v>
                </c:pt>
                <c:pt idx="6">
                  <c:v>0.94397633039069195</c:v>
                </c:pt>
                <c:pt idx="7">
                  <c:v>0.90569224660358205</c:v>
                </c:pt>
                <c:pt idx="8">
                  <c:v>0.87652980202675601</c:v>
                </c:pt>
                <c:pt idx="9">
                  <c:v>0.85604354283149398</c:v>
                </c:pt>
                <c:pt idx="10">
                  <c:v>0.84333740541262703</c:v>
                </c:pt>
                <c:pt idx="11">
                  <c:v>0.83684729427872295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4D55-48B1-A4EC-51A899B410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43152160"/>
        <c:axId val="643152552"/>
      </c:scatterChart>
      <c:valAx>
        <c:axId val="643152160"/>
        <c:scaling>
          <c:orientation val="minMax"/>
          <c:max val="22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Center volume in previous 3 yrs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35831912390261556"/>
              <c:y val="0.88582022708786279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43152552"/>
        <c:crosses val="autoZero"/>
        <c:crossBetween val="midCat"/>
        <c:majorUnit val="20"/>
      </c:valAx>
      <c:valAx>
        <c:axId val="643152552"/>
        <c:scaling>
          <c:orientation val="minMax"/>
          <c:max val="2.5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>
                    <a:solidFill>
                      <a:schemeClr val="bg2"/>
                    </a:solidFill>
                  </a:defRPr>
                </a:pPr>
                <a:r>
                  <a:rPr lang="en-US" sz="1600" b="1" i="0" baseline="0" dirty="0" smtClean="0">
                    <a:solidFill>
                      <a:schemeClr val="bg2"/>
                    </a:solidFill>
                  </a:rPr>
                  <a:t>Hazard Ratio of 1-Year Mortality</a:t>
                </a:r>
                <a:endParaRPr lang="en-US" sz="1600" b="1" i="0" baseline="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1.8920864980373063E-2"/>
              <c:y val="6.587037507408347E-2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43152160"/>
        <c:crossesAt val="0"/>
        <c:crossBetween val="midCat"/>
        <c:majorUnit val="0.5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376266708383305E-2"/>
          <c:y val="0.1410092774132202"/>
          <c:w val="0.90941623834808805"/>
          <c:h val="0.7068814222693433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Female-Female</c:v>
                </c:pt>
              </c:strCache>
            </c:strRef>
          </c:tx>
          <c:spPr>
            <a:solidFill>
              <a:srgbClr val="009900"/>
            </a:solidFill>
            <a:ln>
              <a:solidFill>
                <a:srgbClr val="000000"/>
              </a:solidFill>
            </a:ln>
            <a:effectLst/>
          </c:spPr>
          <c:invertIfNegative val="0"/>
          <c:cat>
            <c:strRef>
              <c:f>Sheet1!$B$2:$B$13</c:f>
              <c:strCache>
                <c:ptCount val="11"/>
                <c:pt idx="0">
                  <c:v>1992-2000</c:v>
                </c:pt>
                <c:pt idx="1">
                  <c:v>2001-2009</c:v>
                </c:pt>
                <c:pt idx="2">
                  <c:v>2010-2018</c:v>
                </c:pt>
                <c:pt idx="4">
                  <c:v>1992-2000</c:v>
                </c:pt>
                <c:pt idx="5">
                  <c:v>2001-2009</c:v>
                </c:pt>
                <c:pt idx="6">
                  <c:v>2010-2018</c:v>
                </c:pt>
                <c:pt idx="8">
                  <c:v>1992-2000</c:v>
                </c:pt>
                <c:pt idx="9">
                  <c:v>2001-2009</c:v>
                </c:pt>
                <c:pt idx="10">
                  <c:v>2010-2018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274</c:v>
                </c:pt>
                <c:pt idx="1">
                  <c:v>873</c:v>
                </c:pt>
                <c:pt idx="2">
                  <c:v>1326</c:v>
                </c:pt>
                <c:pt idx="3">
                  <c:v>0</c:v>
                </c:pt>
                <c:pt idx="4">
                  <c:v>791</c:v>
                </c:pt>
                <c:pt idx="5">
                  <c:v>1134</c:v>
                </c:pt>
                <c:pt idx="6">
                  <c:v>914</c:v>
                </c:pt>
                <c:pt idx="7">
                  <c:v>0</c:v>
                </c:pt>
                <c:pt idx="8">
                  <c:v>67</c:v>
                </c:pt>
                <c:pt idx="9">
                  <c:v>115</c:v>
                </c:pt>
                <c:pt idx="10">
                  <c:v>239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6B-46EF-B6DC-DFE739E03F30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Female-Male</c:v>
                </c:pt>
              </c:strCache>
            </c:strRef>
          </c:tx>
          <c:spPr>
            <a:solidFill>
              <a:srgbClr val="73AC39"/>
            </a:solidFill>
            <a:ln>
              <a:solidFill>
                <a:srgbClr val="000000"/>
              </a:solidFill>
            </a:ln>
            <a:effectLst/>
          </c:spPr>
          <c:invertIfNegative val="0"/>
          <c:cat>
            <c:strRef>
              <c:f>Sheet1!$B$2:$B$13</c:f>
              <c:strCache>
                <c:ptCount val="11"/>
                <c:pt idx="0">
                  <c:v>1992-2000</c:v>
                </c:pt>
                <c:pt idx="1">
                  <c:v>2001-2009</c:v>
                </c:pt>
                <c:pt idx="2">
                  <c:v>2010-2018</c:v>
                </c:pt>
                <c:pt idx="4">
                  <c:v>1992-2000</c:v>
                </c:pt>
                <c:pt idx="5">
                  <c:v>2001-2009</c:v>
                </c:pt>
                <c:pt idx="6">
                  <c:v>2010-2018</c:v>
                </c:pt>
                <c:pt idx="8">
                  <c:v>1992-2000</c:v>
                </c:pt>
                <c:pt idx="9">
                  <c:v>2001-2009</c:v>
                </c:pt>
                <c:pt idx="10">
                  <c:v>2010-2018</c:v>
                </c:pt>
              </c:strCache>
            </c:strRef>
          </c:cat>
          <c:val>
            <c:numRef>
              <c:f>Sheet1!$D$2:$D$12</c:f>
              <c:numCache>
                <c:formatCode>General</c:formatCode>
                <c:ptCount val="11"/>
                <c:pt idx="0">
                  <c:v>83</c:v>
                </c:pt>
                <c:pt idx="1">
                  <c:v>211</c:v>
                </c:pt>
                <c:pt idx="2">
                  <c:v>326</c:v>
                </c:pt>
                <c:pt idx="3">
                  <c:v>0</c:v>
                </c:pt>
                <c:pt idx="4">
                  <c:v>234</c:v>
                </c:pt>
                <c:pt idx="5">
                  <c:v>282</c:v>
                </c:pt>
                <c:pt idx="6">
                  <c:v>222</c:v>
                </c:pt>
                <c:pt idx="7">
                  <c:v>0</c:v>
                </c:pt>
                <c:pt idx="8">
                  <c:v>16</c:v>
                </c:pt>
                <c:pt idx="9">
                  <c:v>35</c:v>
                </c:pt>
                <c:pt idx="10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6B-46EF-B6DC-DFE739E03F30}"/>
            </c:ext>
          </c:extLst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Male-Female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rgbClr val="000000"/>
              </a:solidFill>
            </a:ln>
            <a:effectLst/>
          </c:spPr>
          <c:invertIfNegative val="0"/>
          <c:cat>
            <c:strRef>
              <c:f>Sheet1!$B$2:$B$13</c:f>
              <c:strCache>
                <c:ptCount val="11"/>
                <c:pt idx="0">
                  <c:v>1992-2000</c:v>
                </c:pt>
                <c:pt idx="1">
                  <c:v>2001-2009</c:v>
                </c:pt>
                <c:pt idx="2">
                  <c:v>2010-2018</c:v>
                </c:pt>
                <c:pt idx="4">
                  <c:v>1992-2000</c:v>
                </c:pt>
                <c:pt idx="5">
                  <c:v>2001-2009</c:v>
                </c:pt>
                <c:pt idx="6">
                  <c:v>2010-2018</c:v>
                </c:pt>
                <c:pt idx="8">
                  <c:v>1992-2000</c:v>
                </c:pt>
                <c:pt idx="9">
                  <c:v>2001-2009</c:v>
                </c:pt>
                <c:pt idx="10">
                  <c:v>2010-2018</c:v>
                </c:pt>
              </c:strCache>
            </c:strRef>
          </c:cat>
          <c:val>
            <c:numRef>
              <c:f>Sheet1!$E$2:$E$12</c:f>
              <c:numCache>
                <c:formatCode>General</c:formatCode>
                <c:ptCount val="11"/>
                <c:pt idx="0">
                  <c:v>141</c:v>
                </c:pt>
                <c:pt idx="1">
                  <c:v>262</c:v>
                </c:pt>
                <c:pt idx="2">
                  <c:v>507</c:v>
                </c:pt>
                <c:pt idx="3">
                  <c:v>0</c:v>
                </c:pt>
                <c:pt idx="4">
                  <c:v>807</c:v>
                </c:pt>
                <c:pt idx="5">
                  <c:v>962</c:v>
                </c:pt>
                <c:pt idx="6">
                  <c:v>1033</c:v>
                </c:pt>
                <c:pt idx="7">
                  <c:v>0</c:v>
                </c:pt>
                <c:pt idx="8">
                  <c:v>65</c:v>
                </c:pt>
                <c:pt idx="9">
                  <c:v>95</c:v>
                </c:pt>
                <c:pt idx="10">
                  <c:v>141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89-468B-86A0-CC4DA40FE07B}"/>
            </c:ext>
          </c:extLst>
        </c:ser>
        <c:ser>
          <c:idx val="3"/>
          <c:order val="3"/>
          <c:tx>
            <c:strRef>
              <c:f>Sheet1!$F$1</c:f>
              <c:strCache>
                <c:ptCount val="1"/>
                <c:pt idx="0">
                  <c:v>Male-Male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0000"/>
              </a:solidFill>
            </a:ln>
            <a:effectLst/>
          </c:spPr>
          <c:invertIfNegative val="0"/>
          <c:cat>
            <c:strRef>
              <c:f>Sheet1!$B$2:$B$13</c:f>
              <c:strCache>
                <c:ptCount val="11"/>
                <c:pt idx="0">
                  <c:v>1992-2000</c:v>
                </c:pt>
                <c:pt idx="1">
                  <c:v>2001-2009</c:v>
                </c:pt>
                <c:pt idx="2">
                  <c:v>2010-2018</c:v>
                </c:pt>
                <c:pt idx="4">
                  <c:v>1992-2000</c:v>
                </c:pt>
                <c:pt idx="5">
                  <c:v>2001-2009</c:v>
                </c:pt>
                <c:pt idx="6">
                  <c:v>2010-2018</c:v>
                </c:pt>
                <c:pt idx="8">
                  <c:v>1992-2000</c:v>
                </c:pt>
                <c:pt idx="9">
                  <c:v>2001-2009</c:v>
                </c:pt>
                <c:pt idx="10">
                  <c:v>2010-2018</c:v>
                </c:pt>
              </c:strCache>
            </c:strRef>
          </c:cat>
          <c:val>
            <c:numRef>
              <c:f>Sheet1!$F$2:$F$12</c:f>
              <c:numCache>
                <c:formatCode>General</c:formatCode>
                <c:ptCount val="11"/>
                <c:pt idx="0">
                  <c:v>439</c:v>
                </c:pt>
                <c:pt idx="1">
                  <c:v>1139</c:v>
                </c:pt>
                <c:pt idx="2">
                  <c:v>1809</c:v>
                </c:pt>
                <c:pt idx="3">
                  <c:v>0</c:v>
                </c:pt>
                <c:pt idx="4">
                  <c:v>1124</c:v>
                </c:pt>
                <c:pt idx="5">
                  <c:v>1744</c:v>
                </c:pt>
                <c:pt idx="6">
                  <c:v>1975</c:v>
                </c:pt>
                <c:pt idx="7">
                  <c:v>0</c:v>
                </c:pt>
                <c:pt idx="8">
                  <c:v>95</c:v>
                </c:pt>
                <c:pt idx="9">
                  <c:v>235</c:v>
                </c:pt>
                <c:pt idx="10">
                  <c:v>360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89-468B-86A0-CC4DA40FE0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overlap val="100"/>
        <c:axId val="876286671"/>
        <c:axId val="876288335"/>
      </c:barChart>
      <c:catAx>
        <c:axId val="8762866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6288335"/>
        <c:crosses val="autoZero"/>
        <c:auto val="1"/>
        <c:lblAlgn val="ctr"/>
        <c:lblOffset val="100"/>
        <c:noMultiLvlLbl val="0"/>
      </c:catAx>
      <c:valAx>
        <c:axId val="8762883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000000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% of transplants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out"/>
        <c:minorTickMark val="none"/>
        <c:tickLblPos val="nextTo"/>
        <c:spPr>
          <a:noFill/>
          <a:ln>
            <a:solidFill>
              <a:srgbClr val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6286671"/>
        <c:crosses val="autoZero"/>
        <c:crossBetween val="between"/>
        <c:majorUnit val="0.2"/>
      </c:valAx>
      <c:spPr>
        <a:noFill/>
        <a:ln>
          <a:solidFill>
            <a:srgbClr val="000000"/>
          </a:solidFill>
        </a:ln>
        <a:effectLst/>
      </c:spPr>
    </c:plotArea>
    <c:legend>
      <c:legendPos val="t"/>
      <c:layout>
        <c:manualLayout>
          <c:xMode val="edge"/>
          <c:yMode val="edge"/>
          <c:x val="0.19811527698110584"/>
          <c:y val="2.6810701546534671E-2"/>
          <c:w val="0.66828718430063794"/>
          <c:h val="9.0009585332926259E-2"/>
        </c:manualLayout>
      </c:layout>
      <c:overlay val="0"/>
      <c:spPr>
        <a:noFill/>
        <a:ln>
          <a:solidFill>
            <a:srgbClr val="0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bg2"/>
          </a:solidFill>
        </a:defRPr>
      </a:pPr>
      <a:endParaRPr lang="en-US"/>
    </a:p>
  </c:txPr>
  <c:externalData r:id="rId3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34796645994445"/>
          <c:y val="3.3590508847684365E-2"/>
          <c:w val="0.85083095254687302"/>
          <c:h val="0.7707426011404109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Microsoft_Excel_Worksheet1!$B$1</c:f>
              <c:strCache>
                <c:ptCount val="1"/>
                <c:pt idx="0">
                  <c:v>yhat</c:v>
                </c:pt>
              </c:strCache>
            </c:strRef>
          </c:tx>
          <c:spPr>
            <a:ln w="38100">
              <a:solidFill>
                <a:srgbClr val="009900"/>
              </a:solidFill>
            </a:ln>
          </c:spPr>
          <c:marker>
            <c:symbol val="none"/>
          </c:marker>
          <c:xVal>
            <c:numRef>
              <c:f>Microsoft_Excel_Worksheet1!$A$2:$A$10002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</c:numCache>
            </c:numRef>
          </c:xVal>
          <c:yVal>
            <c:numRef>
              <c:f>Microsoft_Excel_Worksheet1!$B$2:$B$10002</c:f>
              <c:numCache>
                <c:formatCode>General</c:formatCode>
                <c:ptCount val="10001"/>
                <c:pt idx="0">
                  <c:v>0.70113693007210498</c:v>
                </c:pt>
                <c:pt idx="1">
                  <c:v>0.70433470254666597</c:v>
                </c:pt>
                <c:pt idx="2">
                  <c:v>0.70754705954581898</c:v>
                </c:pt>
                <c:pt idx="3">
                  <c:v>0.71077406758722805</c:v>
                </c:pt>
                <c:pt idx="4">
                  <c:v>0.714015793491936</c:v>
                </c:pt>
                <c:pt idx="5">
                  <c:v>0.71727230438574296</c:v>
                </c:pt>
                <c:pt idx="6">
                  <c:v>0.72054366770059997</c:v>
                </c:pt>
                <c:pt idx="7">
                  <c:v>0.72382995117600502</c:v>
                </c:pt>
                <c:pt idx="8">
                  <c:v>0.72713122286040399</c:v>
                </c:pt>
                <c:pt idx="9">
                  <c:v>0.73044755111260096</c:v>
                </c:pt>
                <c:pt idx="10">
                  <c:v>0.73377900460317302</c:v>
                </c:pt>
                <c:pt idx="11">
                  <c:v>0.737125652315895</c:v>
                </c:pt>
                <c:pt idx="12">
                  <c:v>0.74048756354916301</c:v>
                </c:pt>
                <c:pt idx="13">
                  <c:v>0.74386480791743304</c:v>
                </c:pt>
                <c:pt idx="14">
                  <c:v>0.74725745535266097</c:v>
                </c:pt>
                <c:pt idx="15">
                  <c:v>0.75066557610575202</c:v>
                </c:pt>
                <c:pt idx="16">
                  <c:v>0.75408924074801298</c:v>
                </c:pt>
                <c:pt idx="17">
                  <c:v>0.75752852017261596</c:v>
                </c:pt>
                <c:pt idx="18">
                  <c:v>0.76098348559606599</c:v>
                </c:pt>
                <c:pt idx="19">
                  <c:v>0.76445420855967305</c:v>
                </c:pt>
                <c:pt idx="20">
                  <c:v>0.76794076093103802</c:v>
                </c:pt>
                <c:pt idx="21">
                  <c:v>0.77144321490553602</c:v>
                </c:pt>
                <c:pt idx="22">
                  <c:v>0.774961643007816</c:v>
                </c:pt>
                <c:pt idx="23">
                  <c:v>0.778496118093297</c:v>
                </c:pt>
                <c:pt idx="24">
                  <c:v>0.78204671334968301</c:v>
                </c:pt>
                <c:pt idx="25">
                  <c:v>0.78561350229847404</c:v>
                </c:pt>
                <c:pt idx="26">
                  <c:v>0.78919655879648898</c:v>
                </c:pt>
                <c:pt idx="27">
                  <c:v>0.79279595703739802</c:v>
                </c:pt>
                <c:pt idx="28">
                  <c:v>0.79641177155325404</c:v>
                </c:pt>
                <c:pt idx="29">
                  <c:v>0.80004407721603898</c:v>
                </c:pt>
                <c:pt idx="30">
                  <c:v>0.80369294923921697</c:v>
                </c:pt>
                <c:pt idx="31">
                  <c:v>0.80735846317928495</c:v>
                </c:pt>
                <c:pt idx="32">
                  <c:v>0.81104069493734299</c:v>
                </c:pt>
                <c:pt idx="33">
                  <c:v>0.81473972076066103</c:v>
                </c:pt>
                <c:pt idx="34">
                  <c:v>0.81845561724426497</c:v>
                </c:pt>
                <c:pt idx="35">
                  <c:v>0.822188461332515</c:v>
                </c:pt>
                <c:pt idx="36">
                  <c:v>0.82593833032070296</c:v>
                </c:pt>
                <c:pt idx="37">
                  <c:v>0.82970530185665203</c:v>
                </c:pt>
                <c:pt idx="38">
                  <c:v>0.83348945394232399</c:v>
                </c:pt>
                <c:pt idx="39">
                  <c:v>0.83729086493543703</c:v>
                </c:pt>
                <c:pt idx="40">
                  <c:v>0.84110961355108405</c:v>
                </c:pt>
                <c:pt idx="41">
                  <c:v>0.84494577886336597</c:v>
                </c:pt>
                <c:pt idx="42">
                  <c:v>0.84879944030702603</c:v>
                </c:pt>
                <c:pt idx="43">
                  <c:v>0.85267067767909999</c:v>
                </c:pt>
                <c:pt idx="44">
                  <c:v>0.85655957114056303</c:v>
                </c:pt>
                <c:pt idx="45">
                  <c:v>0.86046620121799</c:v>
                </c:pt>
                <c:pt idx="46">
                  <c:v>0.86439064880522798</c:v>
                </c:pt>
                <c:pt idx="47">
                  <c:v>0.86833299516506501</c:v>
                </c:pt>
                <c:pt idx="48">
                  <c:v>0.87229332193091702</c:v>
                </c:pt>
                <c:pt idx="49">
                  <c:v>0.87635156486358001</c:v>
                </c:pt>
                <c:pt idx="50">
                  <c:v>0.88091019344130195</c:v>
                </c:pt>
                <c:pt idx="51">
                  <c:v>0.88646134916897201</c:v>
                </c:pt>
                <c:pt idx="52">
                  <c:v>0.89351186504970603</c:v>
                </c:pt>
                <c:pt idx="53">
                  <c:v>0.90259026199123005</c:v>
                </c:pt>
                <c:pt idx="54">
                  <c:v>0.91425683062335605</c:v>
                </c:pt>
                <c:pt idx="55">
                  <c:v>0.92911716673537803</c:v>
                </c:pt>
                <c:pt idx="56">
                  <c:v>0.94783972289844898</c:v>
                </c:pt>
                <c:pt idx="57">
                  <c:v>0.97117820480032602</c:v>
                </c:pt>
                <c:pt idx="58">
                  <c:v>1</c:v>
                </c:pt>
                <c:pt idx="59">
                  <c:v>1.0350932170920299</c:v>
                </c:pt>
                <c:pt idx="60">
                  <c:v>1.0764508667903401</c:v>
                </c:pt>
                <c:pt idx="61">
                  <c:v>1.12384141648407</c:v>
                </c:pt>
                <c:pt idx="62">
                  <c:v>1.1769898338837499</c:v>
                </c:pt>
                <c:pt idx="63">
                  <c:v>1.23554348112795</c:v>
                </c:pt>
                <c:pt idx="64">
                  <c:v>1.2990377876603301</c:v>
                </c:pt>
                <c:pt idx="65">
                  <c:v>1.3668622508858901</c:v>
                </c:pt>
                <c:pt idx="66">
                  <c:v>1.43841515642067</c:v>
                </c:pt>
                <c:pt idx="67">
                  <c:v>1.5137137344159699</c:v>
                </c:pt>
                <c:pt idx="68">
                  <c:v>1.59295406443106</c:v>
                </c:pt>
                <c:pt idx="69">
                  <c:v>1.6763424904554101</c:v>
                </c:pt>
                <c:pt idx="70">
                  <c:v>1.7640961582341199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393-4024-8B7A-1C1E46017296}"/>
            </c:ext>
          </c:extLst>
        </c:ser>
        <c:ser>
          <c:idx val="1"/>
          <c:order val="1"/>
          <c:tx>
            <c:strRef>
              <c:f>Microsoft_Excel_Worksheet1!$C$1</c:f>
              <c:strCache>
                <c:ptCount val="1"/>
                <c:pt idx="0">
                  <c:v>lower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Microsoft_Excel_Worksheet1!$A$2:$A$10002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</c:numCache>
            </c:numRef>
          </c:xVal>
          <c:yVal>
            <c:numRef>
              <c:f>Microsoft_Excel_Worksheet1!$C$2:$C$10002</c:f>
              <c:numCache>
                <c:formatCode>General</c:formatCode>
                <c:ptCount val="10001"/>
                <c:pt idx="0">
                  <c:v>0.41571289998913102</c:v>
                </c:pt>
                <c:pt idx="1">
                  <c:v>0.42159661130245202</c:v>
                </c:pt>
                <c:pt idx="2">
                  <c:v>0.42756347884899598</c:v>
                </c:pt>
                <c:pt idx="3">
                  <c:v>0.43361466934433301</c:v>
                </c:pt>
                <c:pt idx="4">
                  <c:v>0.43975136510626101</c:v>
                </c:pt>
                <c:pt idx="5">
                  <c:v>0.44597476417957299</c:v>
                </c:pt>
                <c:pt idx="6">
                  <c:v>0.45228608045046598</c:v>
                </c:pt>
                <c:pt idx="7">
                  <c:v>0.45868654374865497</c:v>
                </c:pt>
                <c:pt idx="8">
                  <c:v>0.46517739993490798</c:v>
                </c:pt>
                <c:pt idx="9">
                  <c:v>0.47175991097130898</c:v>
                </c:pt>
                <c:pt idx="10">
                  <c:v>0.47843535497107997</c:v>
                </c:pt>
                <c:pt idx="11">
                  <c:v>0.48520502622419098</c:v>
                </c:pt>
                <c:pt idx="12">
                  <c:v>0.49207023519432003</c:v>
                </c:pt>
                <c:pt idx="13">
                  <c:v>0.49903230848181401</c:v>
                </c:pt>
                <c:pt idx="14">
                  <c:v>0.50609258874631002</c:v>
                </c:pt>
                <c:pt idx="15">
                  <c:v>0.51325243458136804</c:v>
                </c:pt>
                <c:pt idx="16">
                  <c:v>0.52051322033189695</c:v>
                </c:pt>
                <c:pt idx="17">
                  <c:v>0.52787633584323601</c:v>
                </c:pt>
                <c:pt idx="18">
                  <c:v>0.535343186128304</c:v>
                </c:pt>
                <c:pt idx="19">
                  <c:v>0.54291519093625895</c:v>
                </c:pt>
                <c:pt idx="20">
                  <c:v>0.55059378420229499</c:v>
                </c:pt>
                <c:pt idx="21">
                  <c:v>0.55838041335344701</c:v>
                </c:pt>
                <c:pt idx="22">
                  <c:v>0.56627653843918702</c:v>
                </c:pt>
                <c:pt idx="23">
                  <c:v>0.57428363104784297</c:v>
                </c:pt>
                <c:pt idx="24">
                  <c:v>0.582403172959856</c:v>
                </c:pt>
                <c:pt idx="25">
                  <c:v>0.59063665447591396</c:v>
                </c:pt>
                <c:pt idx="26">
                  <c:v>0.59898557234101102</c:v>
                </c:pt>
                <c:pt idx="27">
                  <c:v>0.60745142716313705</c:v>
                </c:pt>
                <c:pt idx="28">
                  <c:v>0.61603572019547004</c:v>
                </c:pt>
                <c:pt idx="29">
                  <c:v>0.62473994931108501</c:v>
                </c:pt>
                <c:pt idx="30">
                  <c:v>0.63356560394492201</c:v>
                </c:pt>
                <c:pt idx="31">
                  <c:v>0.64251415870366402</c:v>
                </c:pt>
                <c:pt idx="32">
                  <c:v>0.65158706524126297</c:v>
                </c:pt>
                <c:pt idx="33">
                  <c:v>0.66078574185370398</c:v>
                </c:pt>
                <c:pt idx="34">
                  <c:v>0.67011156004163697</c:v>
                </c:pt>
                <c:pt idx="35">
                  <c:v>0.67956582699413504</c:v>
                </c:pt>
                <c:pt idx="36">
                  <c:v>0.68914976251455395</c:v>
                </c:pt>
                <c:pt idx="37">
                  <c:v>0.69886446826621695</c:v>
                </c:pt>
                <c:pt idx="38">
                  <c:v>0.70871088624095202</c:v>
                </c:pt>
                <c:pt idx="39">
                  <c:v>0.71868974184712198</c:v>
                </c:pt>
                <c:pt idx="40">
                  <c:v>0.72880146463449902</c:v>
                </c:pt>
                <c:pt idx="41">
                  <c:v>0.73904607582432003</c:v>
                </c:pt>
                <c:pt idx="42">
                  <c:v>0.74942302541917005</c:v>
                </c:pt>
                <c:pt idx="43">
                  <c:v>0.75993095072950101</c:v>
                </c:pt>
                <c:pt idx="44">
                  <c:v>0.77056730881735203</c:v>
                </c:pt>
                <c:pt idx="45">
                  <c:v>0.78132779989375001</c:v>
                </c:pt>
                <c:pt idx="46">
                  <c:v>0.79220543091624396</c:v>
                </c:pt>
                <c:pt idx="47">
                  <c:v>0.80318893287739501</c:v>
                </c:pt>
                <c:pt idx="48">
                  <c:v>0.81425995883464297</c:v>
                </c:pt>
                <c:pt idx="49">
                  <c:v>0.82544596798281</c:v>
                </c:pt>
                <c:pt idx="50">
                  <c:v>0.83700269951105</c:v>
                </c:pt>
                <c:pt idx="51">
                  <c:v>0.84926819777806095</c:v>
                </c:pt>
                <c:pt idx="52">
                  <c:v>0.862621202894997</c:v>
                </c:pt>
                <c:pt idx="53">
                  <c:v>0.87750320713583896</c:v>
                </c:pt>
                <c:pt idx="54">
                  <c:v>0.894453282078019</c:v>
                </c:pt>
                <c:pt idx="55">
                  <c:v>0.91415732562740704</c:v>
                </c:pt>
                <c:pt idx="56">
                  <c:v>0.93750583513233499</c:v>
                </c:pt>
                <c:pt idx="57">
                  <c:v>0.96564408580440197</c:v>
                </c:pt>
                <c:pt idx="58">
                  <c:v>1</c:v>
                </c:pt>
                <c:pt idx="59">
                  <c:v>1.02821762595465</c:v>
                </c:pt>
                <c:pt idx="60">
                  <c:v>1.06097994277996</c:v>
                </c:pt>
                <c:pt idx="61">
                  <c:v>1.09783806080782</c:v>
                </c:pt>
                <c:pt idx="62">
                  <c:v>1.13841099993563</c:v>
                </c:pt>
                <c:pt idx="63">
                  <c:v>1.1823265633812601</c:v>
                </c:pt>
                <c:pt idx="64">
                  <c:v>1.2291822778361601</c:v>
                </c:pt>
                <c:pt idx="65">
                  <c:v>1.27851783464682</c:v>
                </c:pt>
                <c:pt idx="66">
                  <c:v>1.3299108280424301</c:v>
                </c:pt>
                <c:pt idx="67">
                  <c:v>1.3833434949015699</c:v>
                </c:pt>
                <c:pt idx="68">
                  <c:v>1.43890506670369</c:v>
                </c:pt>
                <c:pt idx="69">
                  <c:v>1.4966853761830201</c:v>
                </c:pt>
                <c:pt idx="70">
                  <c:v>1.55677624944882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393-4024-8B7A-1C1E46017296}"/>
            </c:ext>
          </c:extLst>
        </c:ser>
        <c:ser>
          <c:idx val="2"/>
          <c:order val="2"/>
          <c:tx>
            <c:strRef>
              <c:f>Microsoft_Excel_Worksheet1!$D$1</c:f>
              <c:strCache>
                <c:ptCount val="1"/>
                <c:pt idx="0">
                  <c:v>upper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Microsoft_Excel_Worksheet1!$A$2:$A$10002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</c:numCache>
            </c:numRef>
          </c:xVal>
          <c:yVal>
            <c:numRef>
              <c:f>Microsoft_Excel_Worksheet1!$D$2:$D$10002</c:f>
              <c:numCache>
                <c:formatCode>General</c:formatCode>
                <c:ptCount val="10001"/>
                <c:pt idx="0">
                  <c:v>1.1825300459133901</c:v>
                </c:pt>
                <c:pt idx="1">
                  <c:v>1.17668728806648</c:v>
                </c:pt>
                <c:pt idx="2">
                  <c:v>1.1708737210661999</c:v>
                </c:pt>
                <c:pt idx="3">
                  <c:v>1.16508921600463</c:v>
                </c:pt>
                <c:pt idx="4">
                  <c:v>1.15933364580398</c:v>
                </c:pt>
                <c:pt idx="5">
                  <c:v>1.15360688532519</c:v>
                </c:pt>
                <c:pt idx="6">
                  <c:v>1.1479088114901499</c:v>
                </c:pt>
                <c:pt idx="7">
                  <c:v>1.14223930341971</c:v>
                </c:pt>
                <c:pt idx="8">
                  <c:v>1.1365982425897101</c:v>
                </c:pt>
                <c:pt idx="9">
                  <c:v>1.1309855130077899</c:v>
                </c:pt>
                <c:pt idx="10">
                  <c:v>1.1254010014142299</c:v>
                </c:pt>
                <c:pt idx="11">
                  <c:v>1.11984459751057</c:v>
                </c:pt>
                <c:pt idx="12">
                  <c:v>1.1143161942206099</c:v>
                </c:pt>
                <c:pt idx="13">
                  <c:v>1.10881568798908</c:v>
                </c:pt>
                <c:pt idx="14">
                  <c:v>1.1033429791244</c:v>
                </c:pt>
                <c:pt idx="15">
                  <c:v>1.09789797219334</c:v>
                </c:pt>
                <c:pt idx="16">
                  <c:v>1.0924805764766601</c:v>
                </c:pt>
                <c:pt idx="17">
                  <c:v>1.0870907064970801</c:v>
                </c:pt>
                <c:pt idx="18">
                  <c:v>1.08172828263317</c:v>
                </c:pt>
                <c:pt idx="19">
                  <c:v>1.0763932318357401</c:v>
                </c:pt>
                <c:pt idx="20">
                  <c:v>1.0710854884672401</c:v>
                </c:pt>
                <c:pt idx="21">
                  <c:v>1.0658049952892701</c:v>
                </c:pt>
                <c:pt idx="22">
                  <c:v>1.0605517046295001</c:v>
                </c:pt>
                <c:pt idx="23">
                  <c:v>1.0553255797671199</c:v>
                </c:pt>
                <c:pt idx="24">
                  <c:v>1.0501265965856901</c:v>
                </c:pt>
                <c:pt idx="25">
                  <c:v>1.0449547455555801</c:v>
                </c:pt>
                <c:pt idx="26">
                  <c:v>1.0398100341248799</c:v>
                </c:pt>
                <c:pt idx="27">
                  <c:v>1.03469248962032</c:v>
                </c:pt>
                <c:pt idx="28">
                  <c:v>1.0296021627890899</c:v>
                </c:pt>
                <c:pt idx="29">
                  <c:v>1.02453913215296</c:v>
                </c:pt>
                <c:pt idx="30">
                  <c:v>1.01950350939977</c:v>
                </c:pt>
                <c:pt idx="31">
                  <c:v>1.0144954461117901</c:v>
                </c:pt>
                <c:pt idx="32">
                  <c:v>1.0095151422333499</c:v>
                </c:pt>
                <c:pt idx="33">
                  <c:v>1.0045628568240601</c:v>
                </c:pt>
                <c:pt idx="34">
                  <c:v>0.99963892184917602</c:v>
                </c:pt>
                <c:pt idx="35">
                  <c:v>0.99474376005396603</c:v>
                </c:pt>
                <c:pt idx="36">
                  <c:v>0.98987790840099799</c:v>
                </c:pt>
                <c:pt idx="37">
                  <c:v>0.98504204919286797</c:v>
                </c:pt>
                <c:pt idx="38">
                  <c:v>0.98023705197733402</c:v>
                </c:pt>
                <c:pt idx="39">
                  <c:v>0.97546403083830302</c:v>
                </c:pt>
                <c:pt idx="40">
                  <c:v>0.97072442405539705</c:v>
                </c:pt>
                <c:pt idx="41">
                  <c:v>0.96602010696384499</c:v>
                </c:pt>
                <c:pt idx="42">
                  <c:v>0.96135355524011401</c:v>
                </c:pt>
                <c:pt idx="43">
                  <c:v>0.95672808677657095</c:v>
                </c:pt>
                <c:pt idx="44">
                  <c:v>0.95214822964467705</c:v>
                </c:pt>
                <c:pt idx="45">
                  <c:v>0.94762029911031398</c:v>
                </c:pt>
                <c:pt idx="46">
                  <c:v>0.94315333445488403</c:v>
                </c:pt>
                <c:pt idx="47">
                  <c:v>0.93876068211142705</c:v>
                </c:pt>
                <c:pt idx="48">
                  <c:v>0.93446279806544497</c:v>
                </c:pt>
                <c:pt idx="49">
                  <c:v>0.93039653112078602</c:v>
                </c:pt>
                <c:pt idx="50">
                  <c:v>0.92712098701964596</c:v>
                </c:pt>
                <c:pt idx="51">
                  <c:v>0.92528335056746103</c:v>
                </c:pt>
                <c:pt idx="52">
                  <c:v>0.92550872886645896</c:v>
                </c:pt>
                <c:pt idx="53">
                  <c:v>0.92839453396468996</c:v>
                </c:pt>
                <c:pt idx="54">
                  <c:v>0.93449883754639296</c:v>
                </c:pt>
                <c:pt idx="55">
                  <c:v>0.94432182002140996</c:v>
                </c:pt>
                <c:pt idx="56">
                  <c:v>0.95828751847437099</c:v>
                </c:pt>
                <c:pt idx="57">
                  <c:v>0.97674403990522896</c:v>
                </c:pt>
                <c:pt idx="58">
                  <c:v>1</c:v>
                </c:pt>
                <c:pt idx="59">
                  <c:v>1.0420147846377901</c:v>
                </c:pt>
                <c:pt idx="60">
                  <c:v>1.09214738365133</c:v>
                </c:pt>
                <c:pt idx="61">
                  <c:v>1.1504606867751901</c:v>
                </c:pt>
                <c:pt idx="62">
                  <c:v>1.21687603962368</c:v>
                </c:pt>
                <c:pt idx="63">
                  <c:v>1.2911557103073501</c:v>
                </c:pt>
                <c:pt idx="64">
                  <c:v>1.37286324754055</c:v>
                </c:pt>
                <c:pt idx="65">
                  <c:v>1.4613111857082099</c:v>
                </c:pt>
                <c:pt idx="66">
                  <c:v>1.55577210034919</c:v>
                </c:pt>
                <c:pt idx="67">
                  <c:v>1.6563704374252901</c:v>
                </c:pt>
                <c:pt idx="68">
                  <c:v>1.76349552872203</c:v>
                </c:pt>
                <c:pt idx="69">
                  <c:v>1.8775650447476699</c:v>
                </c:pt>
                <c:pt idx="70">
                  <c:v>1.9990253940463201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4393-4024-8B7A-1C1E460172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4661456"/>
        <c:axId val="554660672"/>
      </c:scatterChart>
      <c:valAx>
        <c:axId val="554661456"/>
        <c:scaling>
          <c:orientation val="minMax"/>
          <c:max val="70"/>
          <c:min val="20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Recipient age (years)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5479077083449676"/>
              <c:y val="0.90488269769136565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554660672"/>
        <c:crosses val="autoZero"/>
        <c:crossBetween val="midCat"/>
        <c:majorUnit val="10"/>
      </c:valAx>
      <c:valAx>
        <c:axId val="554660672"/>
        <c:scaling>
          <c:orientation val="minMax"/>
          <c:max val="2.5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>
                    <a:solidFill>
                      <a:schemeClr val="bg2"/>
                    </a:solidFill>
                  </a:defRPr>
                </a:pPr>
                <a:r>
                  <a:rPr lang="en-US" sz="1600" b="1" i="0" baseline="0" dirty="0" smtClean="0">
                    <a:solidFill>
                      <a:schemeClr val="bg2"/>
                    </a:solidFill>
                  </a:rPr>
                  <a:t>Hazard Ratio of 5-Year Mortality</a:t>
                </a:r>
                <a:endParaRPr lang="en-US" sz="1600" b="1" i="0" baseline="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1.8920864980373063E-2"/>
              <c:y val="6.587037507408347E-2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554661456"/>
        <c:crossesAt val="18"/>
        <c:crossBetween val="midCat"/>
        <c:majorUnit val="0.5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34796645994445"/>
          <c:y val="3.3590508847684365E-2"/>
          <c:w val="0.85083095254687302"/>
          <c:h val="0.7707426011404109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Microsoft_Excel_Worksheet2!$B$1</c:f>
              <c:strCache>
                <c:ptCount val="1"/>
                <c:pt idx="0">
                  <c:v>yhat</c:v>
                </c:pt>
              </c:strCache>
            </c:strRef>
          </c:tx>
          <c:spPr>
            <a:ln w="38100">
              <a:solidFill>
                <a:srgbClr val="009900"/>
              </a:solidFill>
            </a:ln>
          </c:spPr>
          <c:marker>
            <c:symbol val="none"/>
          </c:marker>
          <c:xVal>
            <c:numRef>
              <c:f>Microsoft_Excel_Worksheet2!$A$2:$A$10002</c:f>
              <c:numCache>
                <c:formatCode>General</c:formatCode>
                <c:ptCount val="10001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  <c:pt idx="13">
                  <c:v>23</c:v>
                </c:pt>
                <c:pt idx="14">
                  <c:v>24</c:v>
                </c:pt>
                <c:pt idx="15">
                  <c:v>25</c:v>
                </c:pt>
                <c:pt idx="16">
                  <c:v>26</c:v>
                </c:pt>
                <c:pt idx="17">
                  <c:v>27</c:v>
                </c:pt>
                <c:pt idx="18">
                  <c:v>28</c:v>
                </c:pt>
                <c:pt idx="19">
                  <c:v>29</c:v>
                </c:pt>
                <c:pt idx="20">
                  <c:v>30</c:v>
                </c:pt>
                <c:pt idx="21">
                  <c:v>31</c:v>
                </c:pt>
                <c:pt idx="22">
                  <c:v>32</c:v>
                </c:pt>
                <c:pt idx="23">
                  <c:v>33</c:v>
                </c:pt>
                <c:pt idx="24">
                  <c:v>34</c:v>
                </c:pt>
                <c:pt idx="25">
                  <c:v>35</c:v>
                </c:pt>
                <c:pt idx="26">
                  <c:v>36</c:v>
                </c:pt>
                <c:pt idx="27">
                  <c:v>37</c:v>
                </c:pt>
                <c:pt idx="28">
                  <c:v>38</c:v>
                </c:pt>
                <c:pt idx="29">
                  <c:v>39</c:v>
                </c:pt>
                <c:pt idx="30">
                  <c:v>40</c:v>
                </c:pt>
              </c:numCache>
            </c:numRef>
          </c:xVal>
          <c:yVal>
            <c:numRef>
              <c:f>Microsoft_Excel_Worksheet2!$B$2:$B$10002</c:f>
              <c:numCache>
                <c:formatCode>General</c:formatCode>
                <c:ptCount val="10001"/>
                <c:pt idx="0">
                  <c:v>0.84035232817481798</c:v>
                </c:pt>
                <c:pt idx="1">
                  <c:v>0.85067816135116903</c:v>
                </c:pt>
                <c:pt idx="2">
                  <c:v>0.86113087325113602</c:v>
                </c:pt>
                <c:pt idx="3">
                  <c:v>0.87171202289762895</c:v>
                </c:pt>
                <c:pt idx="4">
                  <c:v>0.88242318847006296</c:v>
                </c:pt>
                <c:pt idx="5">
                  <c:v>0.89326596753973797</c:v>
                </c:pt>
                <c:pt idx="6">
                  <c:v>0.90424197730811695</c:v>
                </c:pt>
                <c:pt idx="7">
                  <c:v>0.91535285484803797</c:v>
                </c:pt>
                <c:pt idx="8">
                  <c:v>0.92660025734787599</c:v>
                </c:pt>
                <c:pt idx="9">
                  <c:v>0.93799425870972497</c:v>
                </c:pt>
                <c:pt idx="10">
                  <c:v>0.94974976914956599</c:v>
                </c:pt>
                <c:pt idx="11">
                  <c:v>0.96230473813895701</c:v>
                </c:pt>
                <c:pt idx="12">
                  <c:v>0.97613069897223004</c:v>
                </c:pt>
                <c:pt idx="13">
                  <c:v>0.99172839301260995</c:v>
                </c:pt>
                <c:pt idx="14">
                  <c:v>1.0096191877108001</c:v>
                </c:pt>
                <c:pt idx="15">
                  <c:v>1.0299606894623801</c:v>
                </c:pt>
                <c:pt idx="16">
                  <c:v>1.05249244999599</c:v>
                </c:pt>
                <c:pt idx="17">
                  <c:v>1.07691424742222</c:v>
                </c:pt>
                <c:pt idx="18">
                  <c:v>1.1028985285766799</c:v>
                </c:pt>
                <c:pt idx="19">
                  <c:v>1.1300841936661801</c:v>
                </c:pt>
                <c:pt idx="20">
                  <c:v>1.15809902256505</c:v>
                </c:pt>
                <c:pt idx="21">
                  <c:v>1.1868101975645999</c:v>
                </c:pt>
                <c:pt idx="22">
                  <c:v>1.2162331697022299</c:v>
                </c:pt>
                <c:pt idx="23">
                  <c:v>1.2463855855968899</c:v>
                </c:pt>
                <c:pt idx="24">
                  <c:v>1.27728552935623</c:v>
                </c:pt>
                <c:pt idx="25">
                  <c:v>1.3089515334225501</c:v>
                </c:pt>
                <c:pt idx="26">
                  <c:v>1.3414025896878401</c:v>
                </c:pt>
                <c:pt idx="27">
                  <c:v>1.3746581608842401</c:v>
                </c:pt>
                <c:pt idx="28">
                  <c:v>1.40873819225695</c:v>
                </c:pt>
                <c:pt idx="29">
                  <c:v>1.44366312352653</c:v>
                </c:pt>
                <c:pt idx="30">
                  <c:v>1.4794539011477501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D3C-433A-AFB4-28F1008FEAEC}"/>
            </c:ext>
          </c:extLst>
        </c:ser>
        <c:ser>
          <c:idx val="1"/>
          <c:order val="1"/>
          <c:tx>
            <c:strRef>
              <c:f>Microsoft_Excel_Worksheet2!$C$1</c:f>
              <c:strCache>
                <c:ptCount val="1"/>
                <c:pt idx="0">
                  <c:v>lower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Microsoft_Excel_Worksheet2!$A$2:$A$10002</c:f>
              <c:numCache>
                <c:formatCode>General</c:formatCode>
                <c:ptCount val="10001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  <c:pt idx="13">
                  <c:v>23</c:v>
                </c:pt>
                <c:pt idx="14">
                  <c:v>24</c:v>
                </c:pt>
                <c:pt idx="15">
                  <c:v>25</c:v>
                </c:pt>
                <c:pt idx="16">
                  <c:v>26</c:v>
                </c:pt>
                <c:pt idx="17">
                  <c:v>27</c:v>
                </c:pt>
                <c:pt idx="18">
                  <c:v>28</c:v>
                </c:pt>
                <c:pt idx="19">
                  <c:v>29</c:v>
                </c:pt>
                <c:pt idx="20">
                  <c:v>30</c:v>
                </c:pt>
                <c:pt idx="21">
                  <c:v>31</c:v>
                </c:pt>
                <c:pt idx="22">
                  <c:v>32</c:v>
                </c:pt>
                <c:pt idx="23">
                  <c:v>33</c:v>
                </c:pt>
                <c:pt idx="24">
                  <c:v>34</c:v>
                </c:pt>
                <c:pt idx="25">
                  <c:v>35</c:v>
                </c:pt>
                <c:pt idx="26">
                  <c:v>36</c:v>
                </c:pt>
                <c:pt idx="27">
                  <c:v>37</c:v>
                </c:pt>
                <c:pt idx="28">
                  <c:v>38</c:v>
                </c:pt>
                <c:pt idx="29">
                  <c:v>39</c:v>
                </c:pt>
                <c:pt idx="30">
                  <c:v>40</c:v>
                </c:pt>
              </c:numCache>
            </c:numRef>
          </c:xVal>
          <c:yVal>
            <c:numRef>
              <c:f>Microsoft_Excel_Worksheet2!$C$2:$C$10002</c:f>
              <c:numCache>
                <c:formatCode>General</c:formatCode>
                <c:ptCount val="10001"/>
                <c:pt idx="0">
                  <c:v>0.64636625899118605</c:v>
                </c:pt>
                <c:pt idx="1">
                  <c:v>0.66830070985360601</c:v>
                </c:pt>
                <c:pt idx="2">
                  <c:v>0.69097670942117595</c:v>
                </c:pt>
                <c:pt idx="3">
                  <c:v>0.71441830991399802</c:v>
                </c:pt>
                <c:pt idx="4">
                  <c:v>0.73864982291992898</c:v>
                </c:pt>
                <c:pt idx="5">
                  <c:v>0.76369544428897396</c:v>
                </c:pt>
                <c:pt idx="6">
                  <c:v>0.78957850301459398</c:v>
                </c:pt>
                <c:pt idx="7">
                  <c:v>0.81631984969303495</c:v>
                </c:pt>
                <c:pt idx="8">
                  <c:v>0.84393403196801298</c:v>
                </c:pt>
                <c:pt idx="9">
                  <c:v>0.87240875088794301</c:v>
                </c:pt>
                <c:pt idx="10">
                  <c:v>0.90145022638449002</c:v>
                </c:pt>
                <c:pt idx="11">
                  <c:v>0.93048666863065699</c:v>
                </c:pt>
                <c:pt idx="12">
                  <c:v>0.95899768036326605</c:v>
                </c:pt>
                <c:pt idx="13">
                  <c:v>0.98677581813522697</c:v>
                </c:pt>
                <c:pt idx="14">
                  <c:v>1.0047075302263</c:v>
                </c:pt>
                <c:pt idx="15">
                  <c:v>1.01560154934539</c:v>
                </c:pt>
                <c:pt idx="16">
                  <c:v>1.02683853067093</c:v>
                </c:pt>
                <c:pt idx="17">
                  <c:v>1.0371397092335199</c:v>
                </c:pt>
                <c:pt idx="18">
                  <c:v>1.0462699500238699</c:v>
                </c:pt>
                <c:pt idx="19">
                  <c:v>1.05451797834568</c:v>
                </c:pt>
                <c:pt idx="20">
                  <c:v>1.0623603044340699</c:v>
                </c:pt>
                <c:pt idx="21">
                  <c:v>1.0700718022772899</c:v>
                </c:pt>
                <c:pt idx="22">
                  <c:v>1.07773118411599</c:v>
                </c:pt>
                <c:pt idx="23">
                  <c:v>1.08537750717893</c:v>
                </c:pt>
                <c:pt idx="24">
                  <c:v>1.0930326493768401</c:v>
                </c:pt>
                <c:pt idx="25">
                  <c:v>1.10070986439605</c:v>
                </c:pt>
                <c:pt idx="26">
                  <c:v>1.1084177001013</c:v>
                </c:pt>
                <c:pt idx="27">
                  <c:v>1.11616196321299</c:v>
                </c:pt>
                <c:pt idx="28">
                  <c:v>1.1239467776171499</c:v>
                </c:pt>
                <c:pt idx="29">
                  <c:v>1.1317751885979801</c:v>
                </c:pt>
                <c:pt idx="30">
                  <c:v>1.13964952483842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D3C-433A-AFB4-28F1008FEAEC}"/>
            </c:ext>
          </c:extLst>
        </c:ser>
        <c:ser>
          <c:idx val="2"/>
          <c:order val="2"/>
          <c:tx>
            <c:strRef>
              <c:f>Microsoft_Excel_Worksheet2!$D$1</c:f>
              <c:strCache>
                <c:ptCount val="1"/>
                <c:pt idx="0">
                  <c:v>upper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Microsoft_Excel_Worksheet2!$A$2:$A$10002</c:f>
              <c:numCache>
                <c:formatCode>General</c:formatCode>
                <c:ptCount val="10001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  <c:pt idx="13">
                  <c:v>23</c:v>
                </c:pt>
                <c:pt idx="14">
                  <c:v>24</c:v>
                </c:pt>
                <c:pt idx="15">
                  <c:v>25</c:v>
                </c:pt>
                <c:pt idx="16">
                  <c:v>26</c:v>
                </c:pt>
                <c:pt idx="17">
                  <c:v>27</c:v>
                </c:pt>
                <c:pt idx="18">
                  <c:v>28</c:v>
                </c:pt>
                <c:pt idx="19">
                  <c:v>29</c:v>
                </c:pt>
                <c:pt idx="20">
                  <c:v>30</c:v>
                </c:pt>
                <c:pt idx="21">
                  <c:v>31</c:v>
                </c:pt>
                <c:pt idx="22">
                  <c:v>32</c:v>
                </c:pt>
                <c:pt idx="23">
                  <c:v>33</c:v>
                </c:pt>
                <c:pt idx="24">
                  <c:v>34</c:v>
                </c:pt>
                <c:pt idx="25">
                  <c:v>35</c:v>
                </c:pt>
                <c:pt idx="26">
                  <c:v>36</c:v>
                </c:pt>
                <c:pt idx="27">
                  <c:v>37</c:v>
                </c:pt>
                <c:pt idx="28">
                  <c:v>38</c:v>
                </c:pt>
                <c:pt idx="29">
                  <c:v>39</c:v>
                </c:pt>
                <c:pt idx="30">
                  <c:v>40</c:v>
                </c:pt>
              </c:numCache>
            </c:numRef>
          </c:xVal>
          <c:yVal>
            <c:numRef>
              <c:f>Microsoft_Excel_Worksheet2!$D$2:$D$10002</c:f>
              <c:numCache>
                <c:formatCode>General</c:formatCode>
                <c:ptCount val="10001"/>
                <c:pt idx="0">
                  <c:v>1.0925570845406201</c:v>
                </c:pt>
                <c:pt idx="1">
                  <c:v>1.0828259248120899</c:v>
                </c:pt>
                <c:pt idx="2">
                  <c:v>1.0731857829006299</c:v>
                </c:pt>
                <c:pt idx="3">
                  <c:v>1.06363714412044</c:v>
                </c:pt>
                <c:pt idx="4">
                  <c:v>1.0541811009600399</c:v>
                </c:pt>
                <c:pt idx="5">
                  <c:v>1.0448197573151701</c:v>
                </c:pt>
                <c:pt idx="6">
                  <c:v>1.0355570097264699</c:v>
                </c:pt>
                <c:pt idx="7">
                  <c:v>1.02640019006462</c:v>
                </c:pt>
                <c:pt idx="8">
                  <c:v>1.01736392229019</c:v>
                </c:pt>
                <c:pt idx="9">
                  <c:v>1.0085103209669899</c:v>
                </c:pt>
                <c:pt idx="10">
                  <c:v>1.0006371928236899</c:v>
                </c:pt>
                <c:pt idx="11">
                  <c:v>0.99521082919701698</c:v>
                </c:pt>
                <c:pt idx="12">
                  <c:v>0.99356980833893604</c:v>
                </c:pt>
                <c:pt idx="13">
                  <c:v>0.99670582459752899</c:v>
                </c:pt>
                <c:pt idx="14">
                  <c:v>1.0145548565404101</c:v>
                </c:pt>
                <c:pt idx="15">
                  <c:v>1.04452284709646</c:v>
                </c:pt>
                <c:pt idx="16">
                  <c:v>1.0787872914885399</c:v>
                </c:pt>
                <c:pt idx="17">
                  <c:v>1.11821414798402</c:v>
                </c:pt>
                <c:pt idx="18">
                  <c:v>1.16259208659186</c:v>
                </c:pt>
                <c:pt idx="19">
                  <c:v>1.2110654450649001</c:v>
                </c:pt>
                <c:pt idx="20">
                  <c:v>1.2624656065068101</c:v>
                </c:pt>
                <c:pt idx="21">
                  <c:v>1.31628404939348</c:v>
                </c:pt>
                <c:pt idx="22">
                  <c:v>1.37253439900903</c:v>
                </c:pt>
                <c:pt idx="23">
                  <c:v>1.4312780739500099</c:v>
                </c:pt>
                <c:pt idx="24">
                  <c:v>1.4925979790566699</c:v>
                </c:pt>
                <c:pt idx="25">
                  <c:v>1.5565901353935401</c:v>
                </c:pt>
                <c:pt idx="26">
                  <c:v>1.62335995487694</c:v>
                </c:pt>
                <c:pt idx="27">
                  <c:v>1.6930204769261199</c:v>
                </c:pt>
                <c:pt idx="28">
                  <c:v>1.76569152013653</c:v>
                </c:pt>
                <c:pt idx="29">
                  <c:v>1.8414992970575701</c:v>
                </c:pt>
                <c:pt idx="30">
                  <c:v>1.92057628061717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4D3C-433A-AFB4-28F1008FEA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7118384"/>
        <c:axId val="247118776"/>
      </c:scatterChart>
      <c:valAx>
        <c:axId val="247118384"/>
        <c:scaling>
          <c:orientation val="minMax"/>
          <c:max val="40"/>
          <c:min val="10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Recipient BMI (kg/m</a:t>
                </a:r>
                <a:r>
                  <a:rPr lang="en-US" sz="1700" b="1" i="0" u="none" strike="noStrike" baseline="0" dirty="0" smtClean="0">
                    <a:effectLst/>
                  </a:rPr>
                  <a:t>²</a:t>
                </a:r>
                <a:r>
                  <a:rPr lang="en-US" sz="1700" dirty="0" smtClean="0">
                    <a:solidFill>
                      <a:schemeClr val="bg2"/>
                    </a:solidFill>
                  </a:rPr>
                  <a:t>)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0148601723457128"/>
              <c:y val="0.8858202099737533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247118776"/>
        <c:crosses val="autoZero"/>
        <c:crossBetween val="midCat"/>
        <c:majorUnit val="5"/>
      </c:valAx>
      <c:valAx>
        <c:axId val="247118776"/>
        <c:scaling>
          <c:orientation val="minMax"/>
          <c:max val="2.5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>
                    <a:solidFill>
                      <a:schemeClr val="bg2"/>
                    </a:solidFill>
                  </a:defRPr>
                </a:pPr>
                <a:r>
                  <a:rPr lang="en-US" sz="1600" b="1" i="0" baseline="0" dirty="0" smtClean="0">
                    <a:solidFill>
                      <a:schemeClr val="bg2"/>
                    </a:solidFill>
                  </a:rPr>
                  <a:t>Hazard Ratio of 5-Year Mortality</a:t>
                </a:r>
                <a:endParaRPr lang="en-US" sz="1600" b="1" i="0" baseline="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1.4115525924468476E-2"/>
              <c:y val="0.11255053957892261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247118384"/>
        <c:crossesAt val="10"/>
        <c:crossBetween val="midCat"/>
        <c:majorUnit val="0.5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34796645994445"/>
          <c:y val="3.3590508847684365E-2"/>
          <c:w val="0.85083095254687302"/>
          <c:h val="0.7707426011404109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Microsoft_Excel_Worksheet3!$B$1</c:f>
              <c:strCache>
                <c:ptCount val="1"/>
                <c:pt idx="0">
                  <c:v>yhat</c:v>
                </c:pt>
              </c:strCache>
            </c:strRef>
          </c:tx>
          <c:spPr>
            <a:ln w="38100">
              <a:solidFill>
                <a:srgbClr val="009900"/>
              </a:solidFill>
            </a:ln>
          </c:spPr>
          <c:marker>
            <c:symbol val="none"/>
          </c:marker>
          <c:xVal>
            <c:numRef>
              <c:f>Microsoft_Excel_Worksheet3!$A$2:$A$10002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100</c:v>
                </c:pt>
                <c:pt idx="6">
                  <c:v>120</c:v>
                </c:pt>
                <c:pt idx="7">
                  <c:v>140</c:v>
                </c:pt>
                <c:pt idx="8">
                  <c:v>160</c:v>
                </c:pt>
                <c:pt idx="9">
                  <c:v>180</c:v>
                </c:pt>
                <c:pt idx="10">
                  <c:v>200</c:v>
                </c:pt>
                <c:pt idx="11">
                  <c:v>220</c:v>
                </c:pt>
              </c:numCache>
            </c:numRef>
          </c:xVal>
          <c:yVal>
            <c:numRef>
              <c:f>Microsoft_Excel_Worksheet3!$B$2:$B$10002</c:f>
              <c:numCache>
                <c:formatCode>General</c:formatCode>
                <c:ptCount val="10001"/>
                <c:pt idx="0">
                  <c:v>1.18732945901674</c:v>
                </c:pt>
                <c:pt idx="1">
                  <c:v>1.1349312575777999</c:v>
                </c:pt>
                <c:pt idx="2">
                  <c:v>1.08516849708272</c:v>
                </c:pt>
                <c:pt idx="3">
                  <c:v>1.0414017877333299</c:v>
                </c:pt>
                <c:pt idx="4">
                  <c:v>1.00828828323166</c:v>
                </c:pt>
                <c:pt idx="5">
                  <c:v>0.98968090695413702</c:v>
                </c:pt>
                <c:pt idx="6">
                  <c:v>0.98499258800200395</c:v>
                </c:pt>
                <c:pt idx="7">
                  <c:v>0.99110993006344195</c:v>
                </c:pt>
                <c:pt idx="8">
                  <c:v>1.0052176766568801</c:v>
                </c:pt>
                <c:pt idx="9">
                  <c:v>1.02458067822605</c:v>
                </c:pt>
                <c:pt idx="10">
                  <c:v>1.0463755735398901</c:v>
                </c:pt>
                <c:pt idx="11">
                  <c:v>1.06878070036371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068-4E17-BE34-62CE792B0B59}"/>
            </c:ext>
          </c:extLst>
        </c:ser>
        <c:ser>
          <c:idx val="1"/>
          <c:order val="1"/>
          <c:tx>
            <c:strRef>
              <c:f>Microsoft_Excel_Worksheet3!$C$1</c:f>
              <c:strCache>
                <c:ptCount val="1"/>
                <c:pt idx="0">
                  <c:v>lower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Microsoft_Excel_Worksheet3!$A$2:$A$10002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100</c:v>
                </c:pt>
                <c:pt idx="6">
                  <c:v>120</c:v>
                </c:pt>
                <c:pt idx="7">
                  <c:v>140</c:v>
                </c:pt>
                <c:pt idx="8">
                  <c:v>160</c:v>
                </c:pt>
                <c:pt idx="9">
                  <c:v>180</c:v>
                </c:pt>
                <c:pt idx="10">
                  <c:v>200</c:v>
                </c:pt>
                <c:pt idx="11">
                  <c:v>220</c:v>
                </c:pt>
              </c:numCache>
            </c:numRef>
          </c:xVal>
          <c:yVal>
            <c:numRef>
              <c:f>Microsoft_Excel_Worksheet3!$C$2:$C$10002</c:f>
              <c:numCache>
                <c:formatCode>General</c:formatCode>
                <c:ptCount val="10001"/>
                <c:pt idx="0">
                  <c:v>1.0729611962813499</c:v>
                </c:pt>
                <c:pt idx="1">
                  <c:v>1.0526108330132999</c:v>
                </c:pt>
                <c:pt idx="2">
                  <c:v>1.03277261598821</c:v>
                </c:pt>
                <c:pt idx="3">
                  <c:v>1.0152088008441</c:v>
                </c:pt>
                <c:pt idx="4">
                  <c:v>1.0026564426519899</c:v>
                </c:pt>
                <c:pt idx="5">
                  <c:v>0.981394523279284</c:v>
                </c:pt>
                <c:pt idx="6">
                  <c:v>0.96773910940098495</c:v>
                </c:pt>
                <c:pt idx="7">
                  <c:v>0.96656566300479496</c:v>
                </c:pt>
                <c:pt idx="8">
                  <c:v>0.97244825528699597</c:v>
                </c:pt>
                <c:pt idx="9">
                  <c:v>0.98142334967448097</c:v>
                </c:pt>
                <c:pt idx="10">
                  <c:v>0.99088452265950699</c:v>
                </c:pt>
                <c:pt idx="11">
                  <c:v>0.99976350297480299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068-4E17-BE34-62CE792B0B59}"/>
            </c:ext>
          </c:extLst>
        </c:ser>
        <c:ser>
          <c:idx val="2"/>
          <c:order val="2"/>
          <c:tx>
            <c:strRef>
              <c:f>Microsoft_Excel_Worksheet3!$D$1</c:f>
              <c:strCache>
                <c:ptCount val="1"/>
                <c:pt idx="0">
                  <c:v>upper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Microsoft_Excel_Worksheet3!$A$2:$A$10002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100</c:v>
                </c:pt>
                <c:pt idx="6">
                  <c:v>120</c:v>
                </c:pt>
                <c:pt idx="7">
                  <c:v>140</c:v>
                </c:pt>
                <c:pt idx="8">
                  <c:v>160</c:v>
                </c:pt>
                <c:pt idx="9">
                  <c:v>180</c:v>
                </c:pt>
                <c:pt idx="10">
                  <c:v>200</c:v>
                </c:pt>
                <c:pt idx="11">
                  <c:v>220</c:v>
                </c:pt>
              </c:numCache>
            </c:numRef>
          </c:xVal>
          <c:yVal>
            <c:numRef>
              <c:f>Microsoft_Excel_Worksheet3!$D$2:$D$10002</c:f>
              <c:numCache>
                <c:formatCode>General</c:formatCode>
                <c:ptCount val="10001"/>
                <c:pt idx="0">
                  <c:v>1.31388837651807</c:v>
                </c:pt>
                <c:pt idx="1">
                  <c:v>1.2236896287109</c:v>
                </c:pt>
                <c:pt idx="2">
                  <c:v>1.14022258997832</c:v>
                </c:pt>
                <c:pt idx="3">
                  <c:v>1.0682705691601899</c:v>
                </c:pt>
                <c:pt idx="4">
                  <c:v>1.01395175740681</c:v>
                </c:pt>
                <c:pt idx="5">
                  <c:v>0.99803725653238295</c:v>
                </c:pt>
                <c:pt idx="6">
                  <c:v>1.0025536727759501</c:v>
                </c:pt>
                <c:pt idx="7">
                  <c:v>1.01627745642925</c:v>
                </c:pt>
                <c:pt idx="8">
                  <c:v>1.03909135727252</c:v>
                </c:pt>
                <c:pt idx="9">
                  <c:v>1.0696358167373401</c:v>
                </c:pt>
                <c:pt idx="10">
                  <c:v>1.10497420825815</c:v>
                </c:pt>
                <c:pt idx="11">
                  <c:v>1.1425623980782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2068-4E17-BE34-62CE792B0B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7119560"/>
        <c:axId val="643151376"/>
      </c:scatterChart>
      <c:valAx>
        <c:axId val="247119560"/>
        <c:scaling>
          <c:orientation val="minMax"/>
          <c:max val="22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Center volume in previous 3 yrs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34222713864306786"/>
              <c:y val="0.8858202099737533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43151376"/>
        <c:crosses val="autoZero"/>
        <c:crossBetween val="midCat"/>
        <c:majorUnit val="20"/>
      </c:valAx>
      <c:valAx>
        <c:axId val="643151376"/>
        <c:scaling>
          <c:orientation val="minMax"/>
          <c:max val="2.5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>
                    <a:solidFill>
                      <a:schemeClr val="bg2"/>
                    </a:solidFill>
                  </a:defRPr>
                </a:pPr>
                <a:r>
                  <a:rPr lang="en-US" sz="1600" b="1" i="0" baseline="0" dirty="0" smtClean="0">
                    <a:solidFill>
                      <a:schemeClr val="bg2"/>
                    </a:solidFill>
                  </a:rPr>
                  <a:t>Hazard Ratio of 5-Year Mortality</a:t>
                </a:r>
                <a:endParaRPr lang="en-US" sz="1600" b="1" i="0" baseline="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1.8920864980373063E-2"/>
              <c:y val="6.587037507408347E-2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247119560"/>
        <c:crossesAt val="0"/>
        <c:crossBetween val="midCat"/>
        <c:majorUnit val="0.5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34796645994445"/>
          <c:y val="3.3590508847684365E-2"/>
          <c:w val="0.85083095254687302"/>
          <c:h val="0.7707426011404109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Microsoft_Excel_Worksheet4!$B$1</c:f>
              <c:strCache>
                <c:ptCount val="1"/>
                <c:pt idx="0">
                  <c:v>yhat</c:v>
                </c:pt>
              </c:strCache>
            </c:strRef>
          </c:tx>
          <c:spPr>
            <a:ln w="38100">
              <a:solidFill>
                <a:srgbClr val="009900"/>
              </a:solidFill>
            </a:ln>
          </c:spPr>
          <c:marker>
            <c:symbol val="none"/>
          </c:marker>
          <c:xVal>
            <c:numRef>
              <c:f>Microsoft_Excel_Worksheet4!$A$2:$A$10002</c:f>
              <c:numCache>
                <c:formatCode>General</c:formatCode>
                <c:ptCount val="10001"/>
                <c:pt idx="0">
                  <c:v>1</c:v>
                </c:pt>
                <c:pt idx="1">
                  <c:v>1.1000000000000001</c:v>
                </c:pt>
                <c:pt idx="2">
                  <c:v>1.2</c:v>
                </c:pt>
                <c:pt idx="3">
                  <c:v>1.3</c:v>
                </c:pt>
                <c:pt idx="4">
                  <c:v>1.4</c:v>
                </c:pt>
                <c:pt idx="5">
                  <c:v>1.5</c:v>
                </c:pt>
                <c:pt idx="6">
                  <c:v>1.6</c:v>
                </c:pt>
                <c:pt idx="7">
                  <c:v>1.7</c:v>
                </c:pt>
                <c:pt idx="8">
                  <c:v>1.8</c:v>
                </c:pt>
                <c:pt idx="9">
                  <c:v>1.9</c:v>
                </c:pt>
                <c:pt idx="10">
                  <c:v>2</c:v>
                </c:pt>
                <c:pt idx="11">
                  <c:v>2.1</c:v>
                </c:pt>
                <c:pt idx="12">
                  <c:v>2.2000000000000002</c:v>
                </c:pt>
                <c:pt idx="13">
                  <c:v>2.2999999999999998</c:v>
                </c:pt>
                <c:pt idx="14">
                  <c:v>2.4</c:v>
                </c:pt>
                <c:pt idx="15">
                  <c:v>2.5</c:v>
                </c:pt>
                <c:pt idx="16">
                  <c:v>2.6</c:v>
                </c:pt>
                <c:pt idx="17">
                  <c:v>2.7</c:v>
                </c:pt>
                <c:pt idx="18">
                  <c:v>2.8</c:v>
                </c:pt>
                <c:pt idx="19">
                  <c:v>2.9</c:v>
                </c:pt>
                <c:pt idx="20">
                  <c:v>3</c:v>
                </c:pt>
                <c:pt idx="21">
                  <c:v>3.1</c:v>
                </c:pt>
                <c:pt idx="22">
                  <c:v>3.2</c:v>
                </c:pt>
                <c:pt idx="23">
                  <c:v>3.3</c:v>
                </c:pt>
                <c:pt idx="24">
                  <c:v>3.4</c:v>
                </c:pt>
                <c:pt idx="25">
                  <c:v>3.5</c:v>
                </c:pt>
                <c:pt idx="26">
                  <c:v>3.6</c:v>
                </c:pt>
                <c:pt idx="27">
                  <c:v>3.7</c:v>
                </c:pt>
                <c:pt idx="28">
                  <c:v>3.8</c:v>
                </c:pt>
                <c:pt idx="29">
                  <c:v>3.9</c:v>
                </c:pt>
                <c:pt idx="30">
                  <c:v>4</c:v>
                </c:pt>
                <c:pt idx="31">
                  <c:v>4.0999999999999996</c:v>
                </c:pt>
                <c:pt idx="32">
                  <c:v>4.2</c:v>
                </c:pt>
                <c:pt idx="33">
                  <c:v>4.3</c:v>
                </c:pt>
                <c:pt idx="34">
                  <c:v>4.4000000000000004</c:v>
                </c:pt>
                <c:pt idx="35">
                  <c:v>4.5</c:v>
                </c:pt>
                <c:pt idx="36">
                  <c:v>4.5999999999999996</c:v>
                </c:pt>
                <c:pt idx="37">
                  <c:v>4.7</c:v>
                </c:pt>
                <c:pt idx="38">
                  <c:v>4.8</c:v>
                </c:pt>
                <c:pt idx="39">
                  <c:v>4.9000000000000004</c:v>
                </c:pt>
                <c:pt idx="40">
                  <c:v>5</c:v>
                </c:pt>
                <c:pt idx="41">
                  <c:v>5.0999999999999996</c:v>
                </c:pt>
                <c:pt idx="42">
                  <c:v>5.2</c:v>
                </c:pt>
                <c:pt idx="43">
                  <c:v>5.3</c:v>
                </c:pt>
                <c:pt idx="44">
                  <c:v>5.4</c:v>
                </c:pt>
                <c:pt idx="45">
                  <c:v>5.5</c:v>
                </c:pt>
                <c:pt idx="46">
                  <c:v>5.6</c:v>
                </c:pt>
                <c:pt idx="47">
                  <c:v>5.7</c:v>
                </c:pt>
                <c:pt idx="48">
                  <c:v>5.8</c:v>
                </c:pt>
                <c:pt idx="49">
                  <c:v>5.9</c:v>
                </c:pt>
                <c:pt idx="50">
                  <c:v>6</c:v>
                </c:pt>
                <c:pt idx="51">
                  <c:v>6.1</c:v>
                </c:pt>
                <c:pt idx="52">
                  <c:v>6.2</c:v>
                </c:pt>
                <c:pt idx="53">
                  <c:v>6.3</c:v>
                </c:pt>
                <c:pt idx="54">
                  <c:v>6.4</c:v>
                </c:pt>
                <c:pt idx="55">
                  <c:v>6.5</c:v>
                </c:pt>
                <c:pt idx="56">
                  <c:v>6.6</c:v>
                </c:pt>
                <c:pt idx="57">
                  <c:v>6.7</c:v>
                </c:pt>
                <c:pt idx="58">
                  <c:v>6.8</c:v>
                </c:pt>
                <c:pt idx="59">
                  <c:v>6.9</c:v>
                </c:pt>
                <c:pt idx="60">
                  <c:v>7</c:v>
                </c:pt>
                <c:pt idx="61">
                  <c:v>7.1</c:v>
                </c:pt>
                <c:pt idx="62">
                  <c:v>7.2</c:v>
                </c:pt>
                <c:pt idx="63">
                  <c:v>7.3</c:v>
                </c:pt>
                <c:pt idx="64">
                  <c:v>7.4</c:v>
                </c:pt>
                <c:pt idx="65">
                  <c:v>7.5</c:v>
                </c:pt>
                <c:pt idx="66">
                  <c:v>7.6</c:v>
                </c:pt>
                <c:pt idx="67">
                  <c:v>7.7</c:v>
                </c:pt>
                <c:pt idx="68">
                  <c:v>7.8</c:v>
                </c:pt>
                <c:pt idx="69">
                  <c:v>7.9</c:v>
                </c:pt>
                <c:pt idx="70">
                  <c:v>8</c:v>
                </c:pt>
              </c:numCache>
            </c:numRef>
          </c:xVal>
          <c:yVal>
            <c:numRef>
              <c:f>Microsoft_Excel_Worksheet4!$B$2:$B$10002</c:f>
              <c:numCache>
                <c:formatCode>General</c:formatCode>
                <c:ptCount val="10001"/>
                <c:pt idx="0">
                  <c:v>1.0343615114342899</c:v>
                </c:pt>
                <c:pt idx="1">
                  <c:v>1.0338672084370699</c:v>
                </c:pt>
                <c:pt idx="2">
                  <c:v>1.0333731416584699</c:v>
                </c:pt>
                <c:pt idx="3">
                  <c:v>1.03287931098561</c:v>
                </c:pt>
                <c:pt idx="4">
                  <c:v>1.03238571630567</c:v>
                </c:pt>
                <c:pt idx="5">
                  <c:v>1.0318923575058501</c:v>
                </c:pt>
                <c:pt idx="6">
                  <c:v>1.03139923447344</c:v>
                </c:pt>
                <c:pt idx="7">
                  <c:v>1.03090634709578</c:v>
                </c:pt>
                <c:pt idx="8">
                  <c:v>1.0304136952602301</c:v>
                </c:pt>
                <c:pt idx="9">
                  <c:v>1.02992127885425</c:v>
                </c:pt>
                <c:pt idx="10">
                  <c:v>1.02942909776533</c:v>
                </c:pt>
                <c:pt idx="11">
                  <c:v>1.02893715188101</c:v>
                </c:pt>
                <c:pt idx="12">
                  <c:v>1.0284454410888899</c:v>
                </c:pt>
                <c:pt idx="13">
                  <c:v>1.0279539652766201</c:v>
                </c:pt>
                <c:pt idx="14">
                  <c:v>1.0274627243319201</c:v>
                </c:pt>
                <c:pt idx="15">
                  <c:v>1.02697171814254</c:v>
                </c:pt>
                <c:pt idx="16">
                  <c:v>1.0264809465963001</c:v>
                </c:pt>
                <c:pt idx="17">
                  <c:v>1.0259904095810699</c:v>
                </c:pt>
                <c:pt idx="18">
                  <c:v>1.02549998188486</c:v>
                </c:pt>
                <c:pt idx="19">
                  <c:v>1.0250020712057599</c:v>
                </c:pt>
                <c:pt idx="20">
                  <c:v>1.02447755173998</c:v>
                </c:pt>
                <c:pt idx="21">
                  <c:v>1.02390634780432</c:v>
                </c:pt>
                <c:pt idx="22">
                  <c:v>1.02326843354497</c:v>
                </c:pt>
                <c:pt idx="23">
                  <c:v>1.0225438440481001</c:v>
                </c:pt>
                <c:pt idx="24">
                  <c:v>1.0217126903501601</c:v>
                </c:pt>
                <c:pt idx="25">
                  <c:v>1.02075517831857</c:v>
                </c:pt>
                <c:pt idx="26">
                  <c:v>1.0196516313636801</c:v>
                </c:pt>
                <c:pt idx="27">
                  <c:v>1.01838251693169</c:v>
                </c:pt>
                <c:pt idx="28">
                  <c:v>1.0169284767150599</c:v>
                </c:pt>
                <c:pt idx="29">
                  <c:v>1.01527036050112</c:v>
                </c:pt>
                <c:pt idx="30">
                  <c:v>1.0133892635627999</c:v>
                </c:pt>
                <c:pt idx="31">
                  <c:v>1.0112665674758701</c:v>
                </c:pt>
                <c:pt idx="32">
                  <c:v>1.0088839842267301</c:v>
                </c:pt>
                <c:pt idx="33">
                  <c:v>1.00622360345198</c:v>
                </c:pt>
                <c:pt idx="34">
                  <c:v>1.0032679426275599</c:v>
                </c:pt>
                <c:pt idx="35">
                  <c:v>1</c:v>
                </c:pt>
                <c:pt idx="36">
                  <c:v>0.99640331002660798</c:v>
                </c:pt>
                <c:pt idx="37">
                  <c:v>0.99246794815575201</c:v>
                </c:pt>
                <c:pt idx="38">
                  <c:v>0.98820795060869104</c:v>
                </c:pt>
                <c:pt idx="39">
                  <c:v>0.98364326493566601</c:v>
                </c:pt>
                <c:pt idx="40">
                  <c:v>0.97879383966271705</c:v>
                </c:pt>
                <c:pt idx="41">
                  <c:v>0.97367957076741296</c:v>
                </c:pt>
                <c:pt idx="42">
                  <c:v>0.96832025164670799</c:v>
                </c:pt>
                <c:pt idx="43">
                  <c:v>0.96273552663265605</c:v>
                </c:pt>
                <c:pt idx="44">
                  <c:v>0.95694484808797398</c:v>
                </c:pt>
                <c:pt idx="45">
                  <c:v>0.95096743709143805</c:v>
                </c:pt>
                <c:pt idx="46">
                  <c:v>0.94482224770271905</c:v>
                </c:pt>
                <c:pt idx="47">
                  <c:v>0.93852793477763796</c:v>
                </c:pt>
                <c:pt idx="48">
                  <c:v>0.93210282528792598</c:v>
                </c:pt>
                <c:pt idx="49">
                  <c:v>0.92556489308444301</c:v>
                </c:pt>
                <c:pt idx="50">
                  <c:v>0.918931737029407</c:v>
                </c:pt>
                <c:pt idx="51">
                  <c:v>0.91222056241149996</c:v>
                </c:pt>
                <c:pt idx="52">
                  <c:v>0.90544816554770702</c:v>
                </c:pt>
                <c:pt idx="53">
                  <c:v>0.89863092146735501</c:v>
                </c:pt>
                <c:pt idx="54">
                  <c:v>0.891784774567007</c:v>
                </c:pt>
                <c:pt idx="55">
                  <c:v>0.88492523211954999</c:v>
                </c:pt>
                <c:pt idx="56">
                  <c:v>0.87806736051696099</c:v>
                </c:pt>
                <c:pt idx="57">
                  <c:v>0.87122578412368801</c:v>
                </c:pt>
                <c:pt idx="58">
                  <c:v>0.86441468661638599</c:v>
                </c:pt>
                <c:pt idx="59">
                  <c:v>0.857647727072539</c:v>
                </c:pt>
                <c:pt idx="60">
                  <c:v>0.85093308774509702</c:v>
                </c:pt>
                <c:pt idx="61">
                  <c:v>0.84427101823143103</c:v>
                </c:pt>
                <c:pt idx="62">
                  <c:v>0.83766110695540397</c:v>
                </c:pt>
                <c:pt idx="63">
                  <c:v>0.831102945563162</c:v>
                </c:pt>
                <c:pt idx="64">
                  <c:v>0.82459612889791001</c:v>
                </c:pt>
                <c:pt idx="65">
                  <c:v>0.81814025497487897</c:v>
                </c:pt>
                <c:pt idx="66">
                  <c:v>0.81173492495649402</c:v>
                </c:pt>
                <c:pt idx="67">
                  <c:v>0.80537974312773197</c:v>
                </c:pt>
                <c:pt idx="68">
                  <c:v>0.79907431687167496</c:v>
                </c:pt>
                <c:pt idx="69">
                  <c:v>0.79281825664525896</c:v>
                </c:pt>
                <c:pt idx="70">
                  <c:v>0.78661117595520103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D5B-4EE8-9077-36A281E5085A}"/>
            </c:ext>
          </c:extLst>
        </c:ser>
        <c:ser>
          <c:idx val="1"/>
          <c:order val="1"/>
          <c:tx>
            <c:strRef>
              <c:f>Microsoft_Excel_Worksheet4!$C$1</c:f>
              <c:strCache>
                <c:ptCount val="1"/>
                <c:pt idx="0">
                  <c:v>lower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Microsoft_Excel_Worksheet4!$A$2:$A$10002</c:f>
              <c:numCache>
                <c:formatCode>General</c:formatCode>
                <c:ptCount val="10001"/>
                <c:pt idx="0">
                  <c:v>1</c:v>
                </c:pt>
                <c:pt idx="1">
                  <c:v>1.1000000000000001</c:v>
                </c:pt>
                <c:pt idx="2">
                  <c:v>1.2</c:v>
                </c:pt>
                <c:pt idx="3">
                  <c:v>1.3</c:v>
                </c:pt>
                <c:pt idx="4">
                  <c:v>1.4</c:v>
                </c:pt>
                <c:pt idx="5">
                  <c:v>1.5</c:v>
                </c:pt>
                <c:pt idx="6">
                  <c:v>1.6</c:v>
                </c:pt>
                <c:pt idx="7">
                  <c:v>1.7</c:v>
                </c:pt>
                <c:pt idx="8">
                  <c:v>1.8</c:v>
                </c:pt>
                <c:pt idx="9">
                  <c:v>1.9</c:v>
                </c:pt>
                <c:pt idx="10">
                  <c:v>2</c:v>
                </c:pt>
                <c:pt idx="11">
                  <c:v>2.1</c:v>
                </c:pt>
                <c:pt idx="12">
                  <c:v>2.2000000000000002</c:v>
                </c:pt>
                <c:pt idx="13">
                  <c:v>2.2999999999999998</c:v>
                </c:pt>
                <c:pt idx="14">
                  <c:v>2.4</c:v>
                </c:pt>
                <c:pt idx="15">
                  <c:v>2.5</c:v>
                </c:pt>
                <c:pt idx="16">
                  <c:v>2.6</c:v>
                </c:pt>
                <c:pt idx="17">
                  <c:v>2.7</c:v>
                </c:pt>
                <c:pt idx="18">
                  <c:v>2.8</c:v>
                </c:pt>
                <c:pt idx="19">
                  <c:v>2.9</c:v>
                </c:pt>
                <c:pt idx="20">
                  <c:v>3</c:v>
                </c:pt>
                <c:pt idx="21">
                  <c:v>3.1</c:v>
                </c:pt>
                <c:pt idx="22">
                  <c:v>3.2</c:v>
                </c:pt>
                <c:pt idx="23">
                  <c:v>3.3</c:v>
                </c:pt>
                <c:pt idx="24">
                  <c:v>3.4</c:v>
                </c:pt>
                <c:pt idx="25">
                  <c:v>3.5</c:v>
                </c:pt>
                <c:pt idx="26">
                  <c:v>3.6</c:v>
                </c:pt>
                <c:pt idx="27">
                  <c:v>3.7</c:v>
                </c:pt>
                <c:pt idx="28">
                  <c:v>3.8</c:v>
                </c:pt>
                <c:pt idx="29">
                  <c:v>3.9</c:v>
                </c:pt>
                <c:pt idx="30">
                  <c:v>4</c:v>
                </c:pt>
                <c:pt idx="31">
                  <c:v>4.0999999999999996</c:v>
                </c:pt>
                <c:pt idx="32">
                  <c:v>4.2</c:v>
                </c:pt>
                <c:pt idx="33">
                  <c:v>4.3</c:v>
                </c:pt>
                <c:pt idx="34">
                  <c:v>4.4000000000000004</c:v>
                </c:pt>
                <c:pt idx="35">
                  <c:v>4.5</c:v>
                </c:pt>
                <c:pt idx="36">
                  <c:v>4.5999999999999996</c:v>
                </c:pt>
                <c:pt idx="37">
                  <c:v>4.7</c:v>
                </c:pt>
                <c:pt idx="38">
                  <c:v>4.8</c:v>
                </c:pt>
                <c:pt idx="39">
                  <c:v>4.9000000000000004</c:v>
                </c:pt>
                <c:pt idx="40">
                  <c:v>5</c:v>
                </c:pt>
                <c:pt idx="41">
                  <c:v>5.0999999999999996</c:v>
                </c:pt>
                <c:pt idx="42">
                  <c:v>5.2</c:v>
                </c:pt>
                <c:pt idx="43">
                  <c:v>5.3</c:v>
                </c:pt>
                <c:pt idx="44">
                  <c:v>5.4</c:v>
                </c:pt>
                <c:pt idx="45">
                  <c:v>5.5</c:v>
                </c:pt>
                <c:pt idx="46">
                  <c:v>5.6</c:v>
                </c:pt>
                <c:pt idx="47">
                  <c:v>5.7</c:v>
                </c:pt>
                <c:pt idx="48">
                  <c:v>5.8</c:v>
                </c:pt>
                <c:pt idx="49">
                  <c:v>5.9</c:v>
                </c:pt>
                <c:pt idx="50">
                  <c:v>6</c:v>
                </c:pt>
                <c:pt idx="51">
                  <c:v>6.1</c:v>
                </c:pt>
                <c:pt idx="52">
                  <c:v>6.2</c:v>
                </c:pt>
                <c:pt idx="53">
                  <c:v>6.3</c:v>
                </c:pt>
                <c:pt idx="54">
                  <c:v>6.4</c:v>
                </c:pt>
                <c:pt idx="55">
                  <c:v>6.5</c:v>
                </c:pt>
                <c:pt idx="56">
                  <c:v>6.6</c:v>
                </c:pt>
                <c:pt idx="57">
                  <c:v>6.7</c:v>
                </c:pt>
                <c:pt idx="58">
                  <c:v>6.8</c:v>
                </c:pt>
                <c:pt idx="59">
                  <c:v>6.9</c:v>
                </c:pt>
                <c:pt idx="60">
                  <c:v>7</c:v>
                </c:pt>
                <c:pt idx="61">
                  <c:v>7.1</c:v>
                </c:pt>
                <c:pt idx="62">
                  <c:v>7.2</c:v>
                </c:pt>
                <c:pt idx="63">
                  <c:v>7.3</c:v>
                </c:pt>
                <c:pt idx="64">
                  <c:v>7.4</c:v>
                </c:pt>
                <c:pt idx="65">
                  <c:v>7.5</c:v>
                </c:pt>
                <c:pt idx="66">
                  <c:v>7.6</c:v>
                </c:pt>
                <c:pt idx="67">
                  <c:v>7.7</c:v>
                </c:pt>
                <c:pt idx="68">
                  <c:v>7.8</c:v>
                </c:pt>
                <c:pt idx="69">
                  <c:v>7.9</c:v>
                </c:pt>
                <c:pt idx="70">
                  <c:v>8</c:v>
                </c:pt>
              </c:numCache>
            </c:numRef>
          </c:xVal>
          <c:yVal>
            <c:numRef>
              <c:f>Microsoft_Excel_Worksheet4!$C$2:$C$10002</c:f>
              <c:numCache>
                <c:formatCode>General</c:formatCode>
                <c:ptCount val="10001"/>
                <c:pt idx="0">
                  <c:v>0.85343820581704899</c:v>
                </c:pt>
                <c:pt idx="1">
                  <c:v>0.85825170581569799</c:v>
                </c:pt>
                <c:pt idx="2">
                  <c:v>0.86309153539720096</c:v>
                </c:pt>
                <c:pt idx="3">
                  <c:v>0.867957747148425</c:v>
                </c:pt>
                <c:pt idx="4">
                  <c:v>0.87285037975693602</c:v>
                </c:pt>
                <c:pt idx="5">
                  <c:v>0.87776945523871697</c:v>
                </c:pt>
                <c:pt idx="6">
                  <c:v>0.88271497551597999</c:v>
                </c:pt>
                <c:pt idx="7">
                  <c:v>0.88768691816077105</c:v>
                </c:pt>
                <c:pt idx="8">
                  <c:v>0.89268523105795095</c:v>
                </c:pt>
                <c:pt idx="9">
                  <c:v>0.89770982565444901</c:v>
                </c:pt>
                <c:pt idx="10">
                  <c:v>0.90276056833926199</c:v>
                </c:pt>
                <c:pt idx="11">
                  <c:v>0.907837269323304</c:v>
                </c:pt>
                <c:pt idx="12">
                  <c:v>0.91293966813331195</c:v>
                </c:pt>
                <c:pt idx="13">
                  <c:v>0.91806741445744899</c:v>
                </c:pt>
                <c:pt idx="14">
                  <c:v>0.92322004251433798</c:v>
                </c:pt>
                <c:pt idx="15">
                  <c:v>0.92839693625012099</c:v>
                </c:pt>
                <c:pt idx="16">
                  <c:v>0.93359728131172803</c:v>
                </c:pt>
                <c:pt idx="17">
                  <c:v>0.93881999757321399</c:v>
                </c:pt>
                <c:pt idx="18">
                  <c:v>0.94406339230510405</c:v>
                </c:pt>
                <c:pt idx="19">
                  <c:v>0.94931032863241904</c:v>
                </c:pt>
                <c:pt idx="20">
                  <c:v>0.95451990856045299</c:v>
                </c:pt>
                <c:pt idx="21">
                  <c:v>0.95964865130616905</c:v>
                </c:pt>
                <c:pt idx="22">
                  <c:v>0.96465264082305702</c:v>
                </c:pt>
                <c:pt idx="23">
                  <c:v>0.96948774381356795</c:v>
                </c:pt>
                <c:pt idx="24">
                  <c:v>0.974109889510959</c:v>
                </c:pt>
                <c:pt idx="25">
                  <c:v>0.97847542336603599</c:v>
                </c:pt>
                <c:pt idx="26">
                  <c:v>0.98254154969586505</c:v>
                </c:pt>
                <c:pt idx="27">
                  <c:v>0.98626688181109901</c:v>
                </c:pt>
                <c:pt idx="28">
                  <c:v>0.98961212191466497</c:v>
                </c:pt>
                <c:pt idx="29">
                  <c:v>0.99254089654008903</c:v>
                </c:pt>
                <c:pt idx="30">
                  <c:v>0.99502077512407106</c:v>
                </c:pt>
                <c:pt idx="31">
                  <c:v>0.99702449690073403</c:v>
                </c:pt>
                <c:pt idx="32">
                  <c:v>0.99853142022066999</c:v>
                </c:pt>
                <c:pt idx="33">
                  <c:v>0.99952918187497097</c:v>
                </c:pt>
                <c:pt idx="34">
                  <c:v>1.0000155034682401</c:v>
                </c:pt>
                <c:pt idx="35">
                  <c:v>1</c:v>
                </c:pt>
                <c:pt idx="36">
                  <c:v>0.993310515682293</c:v>
                </c:pt>
                <c:pt idx="37">
                  <c:v>0.98639616684088005</c:v>
                </c:pt>
                <c:pt idx="38">
                  <c:v>0.97920479259594795</c:v>
                </c:pt>
                <c:pt idx="39">
                  <c:v>0.97169579250026095</c:v>
                </c:pt>
                <c:pt idx="40">
                  <c:v>0.96383867625207098</c:v>
                </c:pt>
                <c:pt idx="41">
                  <c:v>0.95561409873299097</c:v>
                </c:pt>
                <c:pt idx="42">
                  <c:v>0.94701392919876703</c:v>
                </c:pt>
                <c:pt idx="43">
                  <c:v>0.93804051621327</c:v>
                </c:pt>
                <c:pt idx="44">
                  <c:v>0.92870541207476398</c:v>
                </c:pt>
                <c:pt idx="45">
                  <c:v>0.91902782979493902</c:v>
                </c:pt>
                <c:pt idx="46">
                  <c:v>0.90903305341358398</c:v>
                </c:pt>
                <c:pt idx="47">
                  <c:v>0.89875094800543098</c:v>
                </c:pt>
                <c:pt idx="48">
                  <c:v>0.88821464709359499</c:v>
                </c:pt>
                <c:pt idx="49">
                  <c:v>0.87745944466704595</c:v>
                </c:pt>
                <c:pt idx="50">
                  <c:v>0.86652188777299</c:v>
                </c:pt>
                <c:pt idx="51">
                  <c:v>0.85543904964926398</c:v>
                </c:pt>
                <c:pt idx="52">
                  <c:v>0.84424795741119596</c:v>
                </c:pt>
                <c:pt idx="53">
                  <c:v>0.83298514809608004</c:v>
                </c:pt>
                <c:pt idx="54">
                  <c:v>0.82168632942950903</c:v>
                </c:pt>
                <c:pt idx="55">
                  <c:v>0.81038612522911602</c:v>
                </c:pt>
                <c:pt idx="56">
                  <c:v>0.799117888956274</c:v>
                </c:pt>
                <c:pt idx="57">
                  <c:v>0.78791357213602997</c:v>
                </c:pt>
                <c:pt idx="58">
                  <c:v>0.77680363704865996</c:v>
                </c:pt>
                <c:pt idx="59">
                  <c:v>0.76581683726079397</c:v>
                </c:pt>
                <c:pt idx="60">
                  <c:v>0.75497069944543105</c:v>
                </c:pt>
                <c:pt idx="61">
                  <c:v>0.74426689959672998</c:v>
                </c:pt>
                <c:pt idx="62">
                  <c:v>0.73370535690738203</c:v>
                </c:pt>
                <c:pt idx="63">
                  <c:v>0.723285624602656</c:v>
                </c:pt>
                <c:pt idx="64">
                  <c:v>0.71300697617182696</c:v>
                </c:pt>
                <c:pt idx="65">
                  <c:v>0.70286847005721897</c:v>
                </c:pt>
                <c:pt idx="66">
                  <c:v>0.69286899875970998</c:v>
                </c:pt>
                <c:pt idx="67">
                  <c:v>0.68300732652005602</c:v>
                </c:pt>
                <c:pt idx="68">
                  <c:v>0.67328211852118502</c:v>
                </c:pt>
                <c:pt idx="69">
                  <c:v>0.66369196372471895</c:v>
                </c:pt>
                <c:pt idx="70">
                  <c:v>0.65423539287714605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D5B-4EE8-9077-36A281E5085A}"/>
            </c:ext>
          </c:extLst>
        </c:ser>
        <c:ser>
          <c:idx val="2"/>
          <c:order val="2"/>
          <c:tx>
            <c:strRef>
              <c:f>Microsoft_Excel_Worksheet4!$D$1</c:f>
              <c:strCache>
                <c:ptCount val="1"/>
                <c:pt idx="0">
                  <c:v>upper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Microsoft_Excel_Worksheet4!$A$2:$A$10002</c:f>
              <c:numCache>
                <c:formatCode>General</c:formatCode>
                <c:ptCount val="10001"/>
                <c:pt idx="0">
                  <c:v>1</c:v>
                </c:pt>
                <c:pt idx="1">
                  <c:v>1.1000000000000001</c:v>
                </c:pt>
                <c:pt idx="2">
                  <c:v>1.2</c:v>
                </c:pt>
                <c:pt idx="3">
                  <c:v>1.3</c:v>
                </c:pt>
                <c:pt idx="4">
                  <c:v>1.4</c:v>
                </c:pt>
                <c:pt idx="5">
                  <c:v>1.5</c:v>
                </c:pt>
                <c:pt idx="6">
                  <c:v>1.6</c:v>
                </c:pt>
                <c:pt idx="7">
                  <c:v>1.7</c:v>
                </c:pt>
                <c:pt idx="8">
                  <c:v>1.8</c:v>
                </c:pt>
                <c:pt idx="9">
                  <c:v>1.9</c:v>
                </c:pt>
                <c:pt idx="10">
                  <c:v>2</c:v>
                </c:pt>
                <c:pt idx="11">
                  <c:v>2.1</c:v>
                </c:pt>
                <c:pt idx="12">
                  <c:v>2.2000000000000002</c:v>
                </c:pt>
                <c:pt idx="13">
                  <c:v>2.2999999999999998</c:v>
                </c:pt>
                <c:pt idx="14">
                  <c:v>2.4</c:v>
                </c:pt>
                <c:pt idx="15">
                  <c:v>2.5</c:v>
                </c:pt>
                <c:pt idx="16">
                  <c:v>2.6</c:v>
                </c:pt>
                <c:pt idx="17">
                  <c:v>2.7</c:v>
                </c:pt>
                <c:pt idx="18">
                  <c:v>2.8</c:v>
                </c:pt>
                <c:pt idx="19">
                  <c:v>2.9</c:v>
                </c:pt>
                <c:pt idx="20">
                  <c:v>3</c:v>
                </c:pt>
                <c:pt idx="21">
                  <c:v>3.1</c:v>
                </c:pt>
                <c:pt idx="22">
                  <c:v>3.2</c:v>
                </c:pt>
                <c:pt idx="23">
                  <c:v>3.3</c:v>
                </c:pt>
                <c:pt idx="24">
                  <c:v>3.4</c:v>
                </c:pt>
                <c:pt idx="25">
                  <c:v>3.5</c:v>
                </c:pt>
                <c:pt idx="26">
                  <c:v>3.6</c:v>
                </c:pt>
                <c:pt idx="27">
                  <c:v>3.7</c:v>
                </c:pt>
                <c:pt idx="28">
                  <c:v>3.8</c:v>
                </c:pt>
                <c:pt idx="29">
                  <c:v>3.9</c:v>
                </c:pt>
                <c:pt idx="30">
                  <c:v>4</c:v>
                </c:pt>
                <c:pt idx="31">
                  <c:v>4.0999999999999996</c:v>
                </c:pt>
                <c:pt idx="32">
                  <c:v>4.2</c:v>
                </c:pt>
                <c:pt idx="33">
                  <c:v>4.3</c:v>
                </c:pt>
                <c:pt idx="34">
                  <c:v>4.4000000000000004</c:v>
                </c:pt>
                <c:pt idx="35">
                  <c:v>4.5</c:v>
                </c:pt>
                <c:pt idx="36">
                  <c:v>4.5999999999999996</c:v>
                </c:pt>
                <c:pt idx="37">
                  <c:v>4.7</c:v>
                </c:pt>
                <c:pt idx="38">
                  <c:v>4.8</c:v>
                </c:pt>
                <c:pt idx="39">
                  <c:v>4.9000000000000004</c:v>
                </c:pt>
                <c:pt idx="40">
                  <c:v>5</c:v>
                </c:pt>
                <c:pt idx="41">
                  <c:v>5.0999999999999996</c:v>
                </c:pt>
                <c:pt idx="42">
                  <c:v>5.2</c:v>
                </c:pt>
                <c:pt idx="43">
                  <c:v>5.3</c:v>
                </c:pt>
                <c:pt idx="44">
                  <c:v>5.4</c:v>
                </c:pt>
                <c:pt idx="45">
                  <c:v>5.5</c:v>
                </c:pt>
                <c:pt idx="46">
                  <c:v>5.6</c:v>
                </c:pt>
                <c:pt idx="47">
                  <c:v>5.7</c:v>
                </c:pt>
                <c:pt idx="48">
                  <c:v>5.8</c:v>
                </c:pt>
                <c:pt idx="49">
                  <c:v>5.9</c:v>
                </c:pt>
                <c:pt idx="50">
                  <c:v>6</c:v>
                </c:pt>
                <c:pt idx="51">
                  <c:v>6.1</c:v>
                </c:pt>
                <c:pt idx="52">
                  <c:v>6.2</c:v>
                </c:pt>
                <c:pt idx="53">
                  <c:v>6.3</c:v>
                </c:pt>
                <c:pt idx="54">
                  <c:v>6.4</c:v>
                </c:pt>
                <c:pt idx="55">
                  <c:v>6.5</c:v>
                </c:pt>
                <c:pt idx="56">
                  <c:v>6.6</c:v>
                </c:pt>
                <c:pt idx="57">
                  <c:v>6.7</c:v>
                </c:pt>
                <c:pt idx="58">
                  <c:v>6.8</c:v>
                </c:pt>
                <c:pt idx="59">
                  <c:v>6.9</c:v>
                </c:pt>
                <c:pt idx="60">
                  <c:v>7</c:v>
                </c:pt>
                <c:pt idx="61">
                  <c:v>7.1</c:v>
                </c:pt>
                <c:pt idx="62">
                  <c:v>7.2</c:v>
                </c:pt>
                <c:pt idx="63">
                  <c:v>7.3</c:v>
                </c:pt>
                <c:pt idx="64">
                  <c:v>7.4</c:v>
                </c:pt>
                <c:pt idx="65">
                  <c:v>7.5</c:v>
                </c:pt>
                <c:pt idx="66">
                  <c:v>7.6</c:v>
                </c:pt>
                <c:pt idx="67">
                  <c:v>7.7</c:v>
                </c:pt>
                <c:pt idx="68">
                  <c:v>7.8</c:v>
                </c:pt>
                <c:pt idx="69">
                  <c:v>7.9</c:v>
                </c:pt>
                <c:pt idx="70">
                  <c:v>8</c:v>
                </c:pt>
              </c:numCache>
            </c:numRef>
          </c:xVal>
          <c:yVal>
            <c:numRef>
              <c:f>Microsoft_Excel_Worksheet4!$D$2:$D$10002</c:f>
              <c:numCache>
                <c:formatCode>General</c:formatCode>
                <c:ptCount val="10001"/>
                <c:pt idx="0">
                  <c:v>1.25363937194766</c:v>
                </c:pt>
                <c:pt idx="1">
                  <c:v>1.24541716309852</c:v>
                </c:pt>
                <c:pt idx="2">
                  <c:v>1.2372500553022601</c:v>
                </c:pt>
                <c:pt idx="3">
                  <c:v>1.22913779451488</c:v>
                </c:pt>
                <c:pt idx="4">
                  <c:v>1.22108014380284</c:v>
                </c:pt>
                <c:pt idx="5">
                  <c:v>1.2130768861048999</c:v>
                </c:pt>
                <c:pt idx="6">
                  <c:v>1.2051278276440101</c:v>
                </c:pt>
                <c:pt idx="7">
                  <c:v>1.1972328021734799</c:v>
                </c:pt>
                <c:pt idx="8">
                  <c:v>1.18939167630401</c:v>
                </c:pt>
                <c:pt idx="9">
                  <c:v>1.18160435624449</c:v>
                </c:pt>
                <c:pt idx="10">
                  <c:v>1.1738707964121999</c:v>
                </c:pt>
                <c:pt idx="11">
                  <c:v>1.16619101054329</c:v>
                </c:pt>
                <c:pt idx="12">
                  <c:v>1.15856508618932</c:v>
                </c:pt>
                <c:pt idx="13">
                  <c:v>1.1509932038622801</c:v>
                </c:pt>
                <c:pt idx="14">
                  <c:v>1.1434756626562099</c:v>
                </c:pt>
                <c:pt idx="15">
                  <c:v>1.1360129150410201</c:v>
                </c:pt>
                <c:pt idx="16">
                  <c:v>1.12860561488013</c:v>
                </c:pt>
                <c:pt idx="17">
                  <c:v>1.12125468489527</c:v>
                </c:pt>
                <c:pt idx="18">
                  <c:v>1.11396143671883</c:v>
                </c:pt>
                <c:pt idx="19">
                  <c:v>1.10672897395906</c:v>
                </c:pt>
                <c:pt idx="20">
                  <c:v>1.0995624550168099</c:v>
                </c:pt>
                <c:pt idx="21">
                  <c:v>1.09246671440326</c:v>
                </c:pt>
                <c:pt idx="22">
                  <c:v>1.0854459343999701</c:v>
                </c:pt>
                <c:pt idx="23">
                  <c:v>1.0785034877158099</c:v>
                </c:pt>
                <c:pt idx="24">
                  <c:v>1.0716417448001001</c:v>
                </c:pt>
                <c:pt idx="25">
                  <c:v>1.06486183421942</c:v>
                </c:pt>
                <c:pt idx="26">
                  <c:v>1.05816334145302</c:v>
                </c:pt>
                <c:pt idx="27">
                  <c:v>1.0515439278338801</c:v>
                </c:pt>
                <c:pt idx="28">
                  <c:v>1.0449988473798999</c:v>
                </c:pt>
                <c:pt idx="29">
                  <c:v>1.03852033554009</c:v>
                </c:pt>
                <c:pt idx="30">
                  <c:v>1.0320968417732801</c:v>
                </c:pt>
                <c:pt idx="31">
                  <c:v>1.02571207996733</c:v>
                </c:pt>
                <c:pt idx="32">
                  <c:v>1.01934388144167</c:v>
                </c:pt>
                <c:pt idx="33">
                  <c:v>1.01296286141902</c:v>
                </c:pt>
                <c:pt idx="34">
                  <c:v>1.0065309599833601</c:v>
                </c:pt>
                <c:pt idx="35">
                  <c:v>1</c:v>
                </c:pt>
                <c:pt idx="36">
                  <c:v>0.99950573416614397</c:v>
                </c:pt>
                <c:pt idx="37">
                  <c:v>0.99857710444183201</c:v>
                </c:pt>
                <c:pt idx="38">
                  <c:v>0.99729388686640996</c:v>
                </c:pt>
                <c:pt idx="39">
                  <c:v>0.99573763735632903</c:v>
                </c:pt>
                <c:pt idx="40">
                  <c:v>0.993981051151689</c:v>
                </c:pt>
                <c:pt idx="41">
                  <c:v>0.99208656275247098</c:v>
                </c:pt>
                <c:pt idx="42">
                  <c:v>0.99010593280549697</c:v>
                </c:pt>
                <c:pt idx="43">
                  <c:v>0.98808066199768496</c:v>
                </c:pt>
                <c:pt idx="44">
                  <c:v>0.98604296946683001</c:v>
                </c:pt>
                <c:pt idx="45">
                  <c:v>0.98401706356383301</c:v>
                </c:pt>
                <c:pt idx="46">
                  <c:v>0.98202048473574099</c:v>
                </c:pt>
                <c:pt idx="47">
                  <c:v>0.98006537440965902</c:v>
                </c:pt>
                <c:pt idx="48">
                  <c:v>0.97815959211285397</c:v>
                </c:pt>
                <c:pt idx="49">
                  <c:v>0.97630765332462999</c:v>
                </c:pt>
                <c:pt idx="50">
                  <c:v>0.97451149155635297</c:v>
                </c:pt>
                <c:pt idx="51">
                  <c:v>0.97277106396713997</c:v>
                </c:pt>
                <c:pt idx="52">
                  <c:v>0.97108482560935805</c:v>
                </c:pt>
                <c:pt idx="53">
                  <c:v>0.96945009747535604</c:v>
                </c:pt>
                <c:pt idx="54">
                  <c:v>0.96786335085029795</c:v>
                </c:pt>
                <c:pt idx="55">
                  <c:v>0.96632042684644803</c:v>
                </c:pt>
                <c:pt idx="56">
                  <c:v>0.96481670634632699</c:v>
                </c:pt>
                <c:pt idx="57">
                  <c:v>0.963347242343086</c:v>
                </c:pt>
                <c:pt idx="58">
                  <c:v>0.96190686397532799</c:v>
                </c:pt>
                <c:pt idx="59">
                  <c:v>0.96049027386714703</c:v>
                </c:pt>
                <c:pt idx="60">
                  <c:v>0.95909300897543204</c:v>
                </c:pt>
                <c:pt idx="61">
                  <c:v>0.95771228387525298</c:v>
                </c:pt>
                <c:pt idx="62">
                  <c:v>0.95634592755784897</c:v>
                </c:pt>
                <c:pt idx="63">
                  <c:v>0.95499216717216595</c:v>
                </c:pt>
                <c:pt idx="64">
                  <c:v>0.95364954133289803</c:v>
                </c:pt>
                <c:pt idx="65">
                  <c:v>0.95231683497748798</c:v>
                </c:pt>
                <c:pt idx="66">
                  <c:v>0.95099302981318701</c:v>
                </c:pt>
                <c:pt idx="67">
                  <c:v>0.94967726619466097</c:v>
                </c:pt>
                <c:pt idx="68">
                  <c:v>0.94836881348697699</c:v>
                </c:pt>
                <c:pt idx="69">
                  <c:v>0.94706704680054998</c:v>
                </c:pt>
                <c:pt idx="70">
                  <c:v>0.945771428562587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4D5B-4EE8-9077-36A281E508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43152160"/>
        <c:axId val="643152552"/>
      </c:scatterChart>
      <c:valAx>
        <c:axId val="643152160"/>
        <c:scaling>
          <c:orientation val="minMax"/>
          <c:max val="6"/>
          <c:min val="1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Ischemic time (hours)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0286135693215336"/>
              <c:y val="0.8858202099737533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43152552"/>
        <c:crosses val="autoZero"/>
        <c:crossBetween val="midCat"/>
        <c:majorUnit val="1"/>
      </c:valAx>
      <c:valAx>
        <c:axId val="643152552"/>
        <c:scaling>
          <c:orientation val="minMax"/>
          <c:max val="2.5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>
                    <a:solidFill>
                      <a:schemeClr val="bg2"/>
                    </a:solidFill>
                  </a:defRPr>
                </a:pPr>
                <a:r>
                  <a:rPr lang="en-US" sz="1600" b="1" i="0" baseline="0" dirty="0" smtClean="0">
                    <a:solidFill>
                      <a:schemeClr val="bg2"/>
                    </a:solidFill>
                  </a:rPr>
                  <a:t>Hazard Ratio of 5-Year Mortality</a:t>
                </a:r>
                <a:endParaRPr lang="en-US" sz="1600" b="1" i="0" baseline="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1.8920864980373063E-2"/>
              <c:y val="6.587037507408347E-2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43152160"/>
        <c:crossesAt val="1"/>
        <c:crossBetween val="midCat"/>
        <c:majorUnit val="0.5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34796645994445"/>
          <c:y val="3.3590508847684365E-2"/>
          <c:w val="0.85083095254687302"/>
          <c:h val="0.7707426011404109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Microsoft_Excel_Worksheet3!$B$1</c:f>
              <c:strCache>
                <c:ptCount val="1"/>
                <c:pt idx="0">
                  <c:v>yhat</c:v>
                </c:pt>
              </c:strCache>
            </c:strRef>
          </c:tx>
          <c:spPr>
            <a:ln w="38100">
              <a:solidFill>
                <a:srgbClr val="009900"/>
              </a:solidFill>
            </a:ln>
          </c:spPr>
          <c:marker>
            <c:symbol val="none"/>
          </c:marker>
          <c:xVal>
            <c:numRef>
              <c:f>Microsoft_Excel_Worksheet3!$A$2:$A$10002</c:f>
              <c:numCache>
                <c:formatCode>General</c:formatCode>
                <c:ptCount val="10001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  <c:pt idx="13">
                  <c:v>23</c:v>
                </c:pt>
                <c:pt idx="14">
                  <c:v>24</c:v>
                </c:pt>
                <c:pt idx="15">
                  <c:v>25</c:v>
                </c:pt>
                <c:pt idx="16">
                  <c:v>26</c:v>
                </c:pt>
                <c:pt idx="17">
                  <c:v>27</c:v>
                </c:pt>
                <c:pt idx="18">
                  <c:v>28</c:v>
                </c:pt>
                <c:pt idx="19">
                  <c:v>29</c:v>
                </c:pt>
                <c:pt idx="20">
                  <c:v>30</c:v>
                </c:pt>
                <c:pt idx="21">
                  <c:v>31</c:v>
                </c:pt>
                <c:pt idx="22">
                  <c:v>32</c:v>
                </c:pt>
                <c:pt idx="23">
                  <c:v>33</c:v>
                </c:pt>
                <c:pt idx="24">
                  <c:v>34</c:v>
                </c:pt>
                <c:pt idx="25">
                  <c:v>35</c:v>
                </c:pt>
                <c:pt idx="26">
                  <c:v>36</c:v>
                </c:pt>
                <c:pt idx="27">
                  <c:v>37</c:v>
                </c:pt>
                <c:pt idx="28">
                  <c:v>38</c:v>
                </c:pt>
                <c:pt idx="29">
                  <c:v>39</c:v>
                </c:pt>
                <c:pt idx="30">
                  <c:v>40</c:v>
                </c:pt>
              </c:numCache>
            </c:numRef>
          </c:xVal>
          <c:yVal>
            <c:numRef>
              <c:f>Microsoft_Excel_Worksheet3!$B$2:$B$10002</c:f>
              <c:numCache>
                <c:formatCode>General</c:formatCode>
                <c:ptCount val="10001"/>
                <c:pt idx="0">
                  <c:v>0.60959159937457796</c:v>
                </c:pt>
                <c:pt idx="1">
                  <c:v>0.63290855186438899</c:v>
                </c:pt>
                <c:pt idx="2">
                  <c:v>0.65711738061031999</c:v>
                </c:pt>
                <c:pt idx="3">
                  <c:v>0.68225219998716102</c:v>
                </c:pt>
                <c:pt idx="4">
                  <c:v>0.70834842924867203</c:v>
                </c:pt>
                <c:pt idx="5">
                  <c:v>0.73544284243935398</c:v>
                </c:pt>
                <c:pt idx="6">
                  <c:v>0.76357362021536601</c:v>
                </c:pt>
                <c:pt idx="7">
                  <c:v>0.79278040364758695</c:v>
                </c:pt>
                <c:pt idx="8">
                  <c:v>0.82310435008265903</c:v>
                </c:pt>
                <c:pt idx="9">
                  <c:v>0.85458815609616101</c:v>
                </c:pt>
                <c:pt idx="10">
                  <c:v>0.88702602728455904</c:v>
                </c:pt>
                <c:pt idx="11">
                  <c:v>0.91929741415157795</c:v>
                </c:pt>
                <c:pt idx="12">
                  <c:v>0.94992817807170704</c:v>
                </c:pt>
                <c:pt idx="13">
                  <c:v>0.97727195087594598</c:v>
                </c:pt>
                <c:pt idx="14">
                  <c:v>0.99955087603644699</c:v>
                </c:pt>
                <c:pt idx="15">
                  <c:v>1.0153594259769201</c:v>
                </c:pt>
                <c:pt idx="16">
                  <c:v>1.0251758792624399</c:v>
                </c:pt>
                <c:pt idx="17">
                  <c:v>1.03010698065394</c:v>
                </c:pt>
                <c:pt idx="18">
                  <c:v>1.03136730714562</c:v>
                </c:pt>
                <c:pt idx="19">
                  <c:v>1.0302275853324001</c:v>
                </c:pt>
                <c:pt idx="20">
                  <c:v>1.0279766751464401</c:v>
                </c:pt>
                <c:pt idx="21">
                  <c:v>1.0255918507522701</c:v>
                </c:pt>
                <c:pt idx="22">
                  <c:v>1.0232125589616401</c:v>
                </c:pt>
                <c:pt idx="23">
                  <c:v>1.02083878693935</c:v>
                </c:pt>
                <c:pt idx="24">
                  <c:v>1.0184705218799699</c:v>
                </c:pt>
                <c:pt idx="25">
                  <c:v>1.01610775100779</c:v>
                </c:pt>
                <c:pt idx="26">
                  <c:v>1.0137504615767201</c:v>
                </c:pt>
                <c:pt idx="27">
                  <c:v>1.01139864087026</c:v>
                </c:pt>
                <c:pt idx="28">
                  <c:v>1.0090522762014</c:v>
                </c:pt>
                <c:pt idx="29">
                  <c:v>1.0067113549125699</c:v>
                </c:pt>
                <c:pt idx="30">
                  <c:v>1.00437586437555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EF1-4531-BA14-F4BE67445A4A}"/>
            </c:ext>
          </c:extLst>
        </c:ser>
        <c:ser>
          <c:idx val="1"/>
          <c:order val="1"/>
          <c:tx>
            <c:strRef>
              <c:f>Microsoft_Excel_Worksheet3!$C$1</c:f>
              <c:strCache>
                <c:ptCount val="1"/>
                <c:pt idx="0">
                  <c:v>lower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Microsoft_Excel_Worksheet3!$A$2:$A$10002</c:f>
              <c:numCache>
                <c:formatCode>General</c:formatCode>
                <c:ptCount val="10001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  <c:pt idx="13">
                  <c:v>23</c:v>
                </c:pt>
                <c:pt idx="14">
                  <c:v>24</c:v>
                </c:pt>
                <c:pt idx="15">
                  <c:v>25</c:v>
                </c:pt>
                <c:pt idx="16">
                  <c:v>26</c:v>
                </c:pt>
                <c:pt idx="17">
                  <c:v>27</c:v>
                </c:pt>
                <c:pt idx="18">
                  <c:v>28</c:v>
                </c:pt>
                <c:pt idx="19">
                  <c:v>29</c:v>
                </c:pt>
                <c:pt idx="20">
                  <c:v>30</c:v>
                </c:pt>
                <c:pt idx="21">
                  <c:v>31</c:v>
                </c:pt>
                <c:pt idx="22">
                  <c:v>32</c:v>
                </c:pt>
                <c:pt idx="23">
                  <c:v>33</c:v>
                </c:pt>
                <c:pt idx="24">
                  <c:v>34</c:v>
                </c:pt>
                <c:pt idx="25">
                  <c:v>35</c:v>
                </c:pt>
                <c:pt idx="26">
                  <c:v>36</c:v>
                </c:pt>
                <c:pt idx="27">
                  <c:v>37</c:v>
                </c:pt>
                <c:pt idx="28">
                  <c:v>38</c:v>
                </c:pt>
                <c:pt idx="29">
                  <c:v>39</c:v>
                </c:pt>
                <c:pt idx="30">
                  <c:v>40</c:v>
                </c:pt>
              </c:numCache>
            </c:numRef>
          </c:xVal>
          <c:yVal>
            <c:numRef>
              <c:f>Microsoft_Excel_Worksheet3!$C$2:$C$10002</c:f>
              <c:numCache>
                <c:formatCode>General</c:formatCode>
                <c:ptCount val="10001"/>
                <c:pt idx="0">
                  <c:v>0.439725959186619</c:v>
                </c:pt>
                <c:pt idx="1">
                  <c:v>0.46827631937495801</c:v>
                </c:pt>
                <c:pt idx="2">
                  <c:v>0.498678350994543</c:v>
                </c:pt>
                <c:pt idx="3">
                  <c:v>0.53105135597282305</c:v>
                </c:pt>
                <c:pt idx="4">
                  <c:v>0.56552191264918805</c:v>
                </c:pt>
                <c:pt idx="5">
                  <c:v>0.60222403451583795</c:v>
                </c:pt>
                <c:pt idx="6">
                  <c:v>0.64129905790001396</c:v>
                </c:pt>
                <c:pt idx="7">
                  <c:v>0.68289490067915404</c:v>
                </c:pt>
                <c:pt idx="8">
                  <c:v>0.72716374950179197</c:v>
                </c:pt>
                <c:pt idx="9">
                  <c:v>0.77425525413308305</c:v>
                </c:pt>
                <c:pt idx="10">
                  <c:v>0.82386341234544103</c:v>
                </c:pt>
                <c:pt idx="11">
                  <c:v>0.87399613677356003</c:v>
                </c:pt>
                <c:pt idx="12">
                  <c:v>0.921902070116838</c:v>
                </c:pt>
                <c:pt idx="13">
                  <c:v>0.96455961498310405</c:v>
                </c:pt>
                <c:pt idx="14">
                  <c:v>0.99929048547426302</c:v>
                </c:pt>
                <c:pt idx="15">
                  <c:v>1.0052328199320599</c:v>
                </c:pt>
                <c:pt idx="16">
                  <c:v>1.00399478375394</c:v>
                </c:pt>
                <c:pt idx="17">
                  <c:v>0.99538767453434596</c:v>
                </c:pt>
                <c:pt idx="18">
                  <c:v>0.98050687390031499</c:v>
                </c:pt>
                <c:pt idx="19">
                  <c:v>0.96143039360611304</c:v>
                </c:pt>
                <c:pt idx="20">
                  <c:v>0.94051769918126205</c:v>
                </c:pt>
                <c:pt idx="21">
                  <c:v>0.91958291485807997</c:v>
                </c:pt>
                <c:pt idx="22">
                  <c:v>0.89897584140047804</c:v>
                </c:pt>
                <c:pt idx="23">
                  <c:v>0.87875041667153697</c:v>
                </c:pt>
                <c:pt idx="24">
                  <c:v>0.85892987971928503</c:v>
                </c:pt>
                <c:pt idx="25">
                  <c:v>0.83952316919842795</c:v>
                </c:pt>
                <c:pt idx="26">
                  <c:v>0.82053191444762197</c:v>
                </c:pt>
                <c:pt idx="27">
                  <c:v>0.80195375091571497</c:v>
                </c:pt>
                <c:pt idx="28">
                  <c:v>0.78378402755326104</c:v>
                </c:pt>
                <c:pt idx="29">
                  <c:v>0.76601674551815602</c:v>
                </c:pt>
                <c:pt idx="30">
                  <c:v>0.74864510227168402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EF1-4531-BA14-F4BE67445A4A}"/>
            </c:ext>
          </c:extLst>
        </c:ser>
        <c:ser>
          <c:idx val="2"/>
          <c:order val="2"/>
          <c:tx>
            <c:strRef>
              <c:f>Microsoft_Excel_Worksheet3!$D$1</c:f>
              <c:strCache>
                <c:ptCount val="1"/>
                <c:pt idx="0">
                  <c:v>upper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Microsoft_Excel_Worksheet3!$A$2:$A$10002</c:f>
              <c:numCache>
                <c:formatCode>General</c:formatCode>
                <c:ptCount val="10001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  <c:pt idx="13">
                  <c:v>23</c:v>
                </c:pt>
                <c:pt idx="14">
                  <c:v>24</c:v>
                </c:pt>
                <c:pt idx="15">
                  <c:v>25</c:v>
                </c:pt>
                <c:pt idx="16">
                  <c:v>26</c:v>
                </c:pt>
                <c:pt idx="17">
                  <c:v>27</c:v>
                </c:pt>
                <c:pt idx="18">
                  <c:v>28</c:v>
                </c:pt>
                <c:pt idx="19">
                  <c:v>29</c:v>
                </c:pt>
                <c:pt idx="20">
                  <c:v>30</c:v>
                </c:pt>
                <c:pt idx="21">
                  <c:v>31</c:v>
                </c:pt>
                <c:pt idx="22">
                  <c:v>32</c:v>
                </c:pt>
                <c:pt idx="23">
                  <c:v>33</c:v>
                </c:pt>
                <c:pt idx="24">
                  <c:v>34</c:v>
                </c:pt>
                <c:pt idx="25">
                  <c:v>35</c:v>
                </c:pt>
                <c:pt idx="26">
                  <c:v>36</c:v>
                </c:pt>
                <c:pt idx="27">
                  <c:v>37</c:v>
                </c:pt>
                <c:pt idx="28">
                  <c:v>38</c:v>
                </c:pt>
                <c:pt idx="29">
                  <c:v>39</c:v>
                </c:pt>
                <c:pt idx="30">
                  <c:v>40</c:v>
                </c:pt>
              </c:numCache>
            </c:numRef>
          </c:xVal>
          <c:yVal>
            <c:numRef>
              <c:f>Microsoft_Excel_Worksheet3!$D$2:$D$10002</c:f>
              <c:numCache>
                <c:formatCode>General</c:formatCode>
                <c:ptCount val="10001"/>
                <c:pt idx="0">
                  <c:v>0.84507614404986398</c:v>
                </c:pt>
                <c:pt idx="1">
                  <c:v>0.85542065325394201</c:v>
                </c:pt>
                <c:pt idx="2">
                  <c:v>0.865895323185772</c:v>
                </c:pt>
                <c:pt idx="3">
                  <c:v>0.876502920390137</c:v>
                </c:pt>
                <c:pt idx="4">
                  <c:v>0.88724678212481101</c:v>
                </c:pt>
                <c:pt idx="5">
                  <c:v>0.898131166302782</c:v>
                </c:pt>
                <c:pt idx="6">
                  <c:v>0.90916190552037801</c:v>
                </c:pt>
                <c:pt idx="7">
                  <c:v>0.92034772522473596</c:v>
                </c:pt>
                <c:pt idx="8">
                  <c:v>0.93170317083212395</c:v>
                </c:pt>
                <c:pt idx="9">
                  <c:v>0.94325600328997505</c:v>
                </c:pt>
                <c:pt idx="10">
                  <c:v>0.95503109045740797</c:v>
                </c:pt>
                <c:pt idx="11">
                  <c:v>0.96694676338681995</c:v>
                </c:pt>
                <c:pt idx="12">
                  <c:v>0.97880628837320205</c:v>
                </c:pt>
                <c:pt idx="13">
                  <c:v>0.99015182797758505</c:v>
                </c:pt>
                <c:pt idx="14">
                  <c:v>0.99981133445001702</c:v>
                </c:pt>
                <c:pt idx="15">
                  <c:v>1.02558804634916</c:v>
                </c:pt>
                <c:pt idx="16">
                  <c:v>1.0468038284938901</c:v>
                </c:pt>
                <c:pt idx="17">
                  <c:v>1.06603730259005</c:v>
                </c:pt>
                <c:pt idx="18">
                  <c:v>1.0848659510335701</c:v>
                </c:pt>
                <c:pt idx="19">
                  <c:v>1.10394770608287</c:v>
                </c:pt>
                <c:pt idx="20">
                  <c:v>1.1235684831503301</c:v>
                </c:pt>
                <c:pt idx="21">
                  <c:v>1.1438214296225899</c:v>
                </c:pt>
                <c:pt idx="22">
                  <c:v>1.16461854991099</c:v>
                </c:pt>
                <c:pt idx="23">
                  <c:v>1.18590194570495</c:v>
                </c:pt>
                <c:pt idx="24">
                  <c:v>1.2076448013165799</c:v>
                </c:pt>
                <c:pt idx="25">
                  <c:v>1.22983498197425</c:v>
                </c:pt>
                <c:pt idx="26">
                  <c:v>1.2524680396360399</c:v>
                </c:pt>
                <c:pt idx="27">
                  <c:v>1.2755438946275699</c:v>
                </c:pt>
                <c:pt idx="28">
                  <c:v>1.2990651254857899</c:v>
                </c:pt>
                <c:pt idx="29">
                  <c:v>1.3230360276580699</c:v>
                </c:pt>
                <c:pt idx="30">
                  <c:v>1.34746206697824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0EF1-4531-BA14-F4BE67445A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7119560"/>
        <c:axId val="643151376"/>
      </c:scatterChart>
      <c:valAx>
        <c:axId val="247119560"/>
        <c:scaling>
          <c:orientation val="minMax"/>
          <c:max val="40"/>
          <c:min val="10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Recipient BMI (kg/m</a:t>
                </a:r>
                <a:r>
                  <a:rPr lang="en-US" sz="1700" b="1" i="0" u="none" strike="noStrike" baseline="0" dirty="0" smtClean="0">
                    <a:effectLst/>
                  </a:rPr>
                  <a:t>²</a:t>
                </a:r>
                <a:r>
                  <a:rPr lang="en-US" sz="1700" dirty="0" smtClean="0">
                    <a:solidFill>
                      <a:schemeClr val="bg2"/>
                    </a:solidFill>
                  </a:rPr>
                  <a:t>)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0148601723457128"/>
              <c:y val="0.8858202099737533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43151376"/>
        <c:crosses val="autoZero"/>
        <c:crossBetween val="midCat"/>
        <c:majorUnit val="5"/>
      </c:valAx>
      <c:valAx>
        <c:axId val="643151376"/>
        <c:scaling>
          <c:orientation val="minMax"/>
          <c:max val="2.5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600" b="1" i="0" baseline="0" dirty="0" smtClean="0">
                    <a:solidFill>
                      <a:schemeClr val="bg2"/>
                    </a:solidFill>
                  </a:rPr>
                  <a:t>Hazard Ratio of 5-Year BOS/CLAD</a:t>
                </a:r>
                <a:endParaRPr lang="en-US" sz="1600" b="1" i="0" baseline="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1.8920864980373063E-2"/>
              <c:y val="6.587037507408347E-2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247119560"/>
        <c:crossesAt val="10"/>
        <c:crossBetween val="midCat"/>
        <c:majorUnit val="0.5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34796645994445"/>
          <c:y val="3.3590508847684365E-2"/>
          <c:w val="0.85083095254687302"/>
          <c:h val="0.7707426011404109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Microsoft_Excel_Worksheet2!$B$1</c:f>
              <c:strCache>
                <c:ptCount val="1"/>
                <c:pt idx="0">
                  <c:v>yhat</c:v>
                </c:pt>
              </c:strCache>
            </c:strRef>
          </c:tx>
          <c:spPr>
            <a:ln w="38100">
              <a:solidFill>
                <a:srgbClr val="009900"/>
              </a:solidFill>
            </a:ln>
          </c:spPr>
          <c:marker>
            <c:symbol val="none"/>
          </c:marker>
          <c:xVal>
            <c:numRef>
              <c:f>Microsoft_Excel_Worksheet2!$A$2:$A$10002</c:f>
              <c:numCache>
                <c:formatCode>General</c:formatCode>
                <c:ptCount val="10001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  <c:pt idx="13">
                  <c:v>23</c:v>
                </c:pt>
                <c:pt idx="14">
                  <c:v>24</c:v>
                </c:pt>
                <c:pt idx="15">
                  <c:v>25</c:v>
                </c:pt>
                <c:pt idx="16">
                  <c:v>26</c:v>
                </c:pt>
                <c:pt idx="17">
                  <c:v>27</c:v>
                </c:pt>
                <c:pt idx="18">
                  <c:v>28</c:v>
                </c:pt>
                <c:pt idx="19">
                  <c:v>29</c:v>
                </c:pt>
                <c:pt idx="20">
                  <c:v>30</c:v>
                </c:pt>
                <c:pt idx="21">
                  <c:v>31</c:v>
                </c:pt>
                <c:pt idx="22">
                  <c:v>32</c:v>
                </c:pt>
                <c:pt idx="23">
                  <c:v>33</c:v>
                </c:pt>
                <c:pt idx="24">
                  <c:v>34</c:v>
                </c:pt>
                <c:pt idx="25">
                  <c:v>35</c:v>
                </c:pt>
                <c:pt idx="26">
                  <c:v>36</c:v>
                </c:pt>
                <c:pt idx="27">
                  <c:v>37</c:v>
                </c:pt>
                <c:pt idx="28">
                  <c:v>38</c:v>
                </c:pt>
                <c:pt idx="29">
                  <c:v>39</c:v>
                </c:pt>
                <c:pt idx="30">
                  <c:v>40</c:v>
                </c:pt>
                <c:pt idx="31">
                  <c:v>41</c:v>
                </c:pt>
                <c:pt idx="32">
                  <c:v>42</c:v>
                </c:pt>
                <c:pt idx="33">
                  <c:v>43</c:v>
                </c:pt>
                <c:pt idx="34">
                  <c:v>44</c:v>
                </c:pt>
                <c:pt idx="35">
                  <c:v>45</c:v>
                </c:pt>
                <c:pt idx="36">
                  <c:v>46</c:v>
                </c:pt>
                <c:pt idx="37">
                  <c:v>47</c:v>
                </c:pt>
                <c:pt idx="38">
                  <c:v>48</c:v>
                </c:pt>
                <c:pt idx="39">
                  <c:v>49</c:v>
                </c:pt>
                <c:pt idx="40">
                  <c:v>50</c:v>
                </c:pt>
                <c:pt idx="41">
                  <c:v>51</c:v>
                </c:pt>
                <c:pt idx="42">
                  <c:v>52</c:v>
                </c:pt>
                <c:pt idx="43">
                  <c:v>53</c:v>
                </c:pt>
                <c:pt idx="44">
                  <c:v>54</c:v>
                </c:pt>
                <c:pt idx="45">
                  <c:v>55</c:v>
                </c:pt>
                <c:pt idx="46">
                  <c:v>56</c:v>
                </c:pt>
                <c:pt idx="47">
                  <c:v>57</c:v>
                </c:pt>
                <c:pt idx="48">
                  <c:v>58</c:v>
                </c:pt>
                <c:pt idx="49">
                  <c:v>59</c:v>
                </c:pt>
                <c:pt idx="50">
                  <c:v>60</c:v>
                </c:pt>
                <c:pt idx="51">
                  <c:v>61</c:v>
                </c:pt>
                <c:pt idx="52">
                  <c:v>62</c:v>
                </c:pt>
                <c:pt idx="53">
                  <c:v>63</c:v>
                </c:pt>
                <c:pt idx="54">
                  <c:v>64</c:v>
                </c:pt>
                <c:pt idx="55">
                  <c:v>65</c:v>
                </c:pt>
                <c:pt idx="56">
                  <c:v>66</c:v>
                </c:pt>
                <c:pt idx="57">
                  <c:v>67</c:v>
                </c:pt>
                <c:pt idx="58">
                  <c:v>68</c:v>
                </c:pt>
                <c:pt idx="59">
                  <c:v>69</c:v>
                </c:pt>
                <c:pt idx="60">
                  <c:v>70</c:v>
                </c:pt>
                <c:pt idx="61">
                  <c:v>71</c:v>
                </c:pt>
                <c:pt idx="62">
                  <c:v>72</c:v>
                </c:pt>
                <c:pt idx="63">
                  <c:v>73</c:v>
                </c:pt>
                <c:pt idx="64">
                  <c:v>74</c:v>
                </c:pt>
                <c:pt idx="65">
                  <c:v>75</c:v>
                </c:pt>
              </c:numCache>
            </c:numRef>
          </c:xVal>
          <c:yVal>
            <c:numRef>
              <c:f>Microsoft_Excel_Worksheet2!$B$2:$B$10002</c:f>
              <c:numCache>
                <c:formatCode>General</c:formatCode>
                <c:ptCount val="10001"/>
                <c:pt idx="0">
                  <c:v>0.96454214667791205</c:v>
                </c:pt>
                <c:pt idx="1">
                  <c:v>0.98391124162383603</c:v>
                </c:pt>
                <c:pt idx="2">
                  <c:v>1</c:v>
                </c:pt>
                <c:pt idx="3">
                  <c:v>1.01211089859446</c:v>
                </c:pt>
                <c:pt idx="4">
                  <c:v>1.0204366192036001</c:v>
                </c:pt>
                <c:pt idx="5">
                  <c:v>1.0254450587929</c:v>
                </c:pt>
                <c:pt idx="6">
                  <c:v>1.0276513127142199</c:v>
                </c:pt>
                <c:pt idx="7">
                  <c:v>1.0276016298674799</c:v>
                </c:pt>
                <c:pt idx="8">
                  <c:v>1.02585977581538</c:v>
                </c:pt>
                <c:pt idx="9">
                  <c:v>1.0229962166279001</c:v>
                </c:pt>
                <c:pt idx="10">
                  <c:v>1.01958035347122</c:v>
                </c:pt>
                <c:pt idx="11">
                  <c:v>1.0160828549079199</c:v>
                </c:pt>
                <c:pt idx="12">
                  <c:v>1.0125973539239701</c:v>
                </c:pt>
                <c:pt idx="13">
                  <c:v>1.00912380936371</c:v>
                </c:pt>
                <c:pt idx="14">
                  <c:v>1.00566218021263</c:v>
                </c:pt>
                <c:pt idx="15">
                  <c:v>1.00221242559693</c:v>
                </c:pt>
                <c:pt idx="16">
                  <c:v>0.99877450478302299</c:v>
                </c:pt>
                <c:pt idx="17">
                  <c:v>0.99534837717704405</c:v>
                </c:pt>
                <c:pt idx="18">
                  <c:v>0.991934002324379</c:v>
                </c:pt>
                <c:pt idx="19">
                  <c:v>0.98853133990919095</c:v>
                </c:pt>
                <c:pt idx="20">
                  <c:v>0.98514034975393505</c:v>
                </c:pt>
                <c:pt idx="21">
                  <c:v>0.98176099181889398</c:v>
                </c:pt>
                <c:pt idx="22">
                  <c:v>0.978393226201694</c:v>
                </c:pt>
                <c:pt idx="23">
                  <c:v>0.97503701313684399</c:v>
                </c:pt>
                <c:pt idx="24">
                  <c:v>0.97169231299525805</c:v>
                </c:pt>
                <c:pt idx="25">
                  <c:v>0.96835908628379497</c:v>
                </c:pt>
                <c:pt idx="26">
                  <c:v>0.96503729364478497</c:v>
                </c:pt>
                <c:pt idx="27">
                  <c:v>0.96172689585557303</c:v>
                </c:pt>
                <c:pt idx="28">
                  <c:v>0.95842785382804196</c:v>
                </c:pt>
                <c:pt idx="29">
                  <c:v>0.95514012860816999</c:v>
                </c:pt>
                <c:pt idx="30">
                  <c:v>0.95186368137555499</c:v>
                </c:pt>
                <c:pt idx="31">
                  <c:v>0.948598473442961</c:v>
                </c:pt>
                <c:pt idx="32">
                  <c:v>0.94534446625586799</c:v>
                </c:pt>
                <c:pt idx="33">
                  <c:v>0.94210162139199705</c:v>
                </c:pt>
                <c:pt idx="34">
                  <c:v>0.93886990056088604</c:v>
                </c:pt>
                <c:pt idx="35">
                  <c:v>0.93564926560341599</c:v>
                </c:pt>
                <c:pt idx="36">
                  <c:v>0.932439678491365</c:v>
                </c:pt>
                <c:pt idx="37">
                  <c:v>0.92924110132695903</c:v>
                </c:pt>
                <c:pt idx="38">
                  <c:v>0.92605349634242395</c:v>
                </c:pt>
                <c:pt idx="39">
                  <c:v>0.92287682589955899</c:v>
                </c:pt>
                <c:pt idx="40">
                  <c:v>0.919711052489253</c:v>
                </c:pt>
                <c:pt idx="41">
                  <c:v>0.916556138731073</c:v>
                </c:pt>
                <c:pt idx="42">
                  <c:v>0.91341204737281601</c:v>
                </c:pt>
                <c:pt idx="43">
                  <c:v>0.91027874129006303</c:v>
                </c:pt>
                <c:pt idx="44">
                  <c:v>0.90715618348573901</c:v>
                </c:pt>
                <c:pt idx="45">
                  <c:v>0.90404433708968701</c:v>
                </c:pt>
                <c:pt idx="46">
                  <c:v>0.90094316535823205</c:v>
                </c:pt>
                <c:pt idx="47">
                  <c:v>0.89785263167373297</c:v>
                </c:pt>
                <c:pt idx="48">
                  <c:v>0.89477269954417005</c:v>
                </c:pt>
                <c:pt idx="49">
                  <c:v>0.89170333260267498</c:v>
                </c:pt>
                <c:pt idx="50">
                  <c:v>0.88864449460716699</c:v>
                </c:pt>
                <c:pt idx="51">
                  <c:v>0.88559614943987597</c:v>
                </c:pt>
                <c:pt idx="52">
                  <c:v>0.88255826110690805</c:v>
                </c:pt>
                <c:pt idx="53">
                  <c:v>0.87953079373786602</c:v>
                </c:pt>
                <c:pt idx="54">
                  <c:v>0.87651371158536795</c:v>
                </c:pt>
                <c:pt idx="55">
                  <c:v>0.87350697902471397</c:v>
                </c:pt>
                <c:pt idx="56">
                  <c:v>0.87051056055335096</c:v>
                </c:pt>
                <c:pt idx="57">
                  <c:v>0.86752442079055203</c:v>
                </c:pt>
                <c:pt idx="58">
                  <c:v>0.86454852447692299</c:v>
                </c:pt>
                <c:pt idx="59">
                  <c:v>0.86158283647403799</c:v>
                </c:pt>
                <c:pt idx="60">
                  <c:v>0.85862732176401102</c:v>
                </c:pt>
                <c:pt idx="61">
                  <c:v>0.85568194544907805</c:v>
                </c:pt>
                <c:pt idx="62">
                  <c:v>0.85274667275119997</c:v>
                </c:pt>
                <c:pt idx="63">
                  <c:v>0.84982146901158595</c:v>
                </c:pt>
                <c:pt idx="64">
                  <c:v>0.84690629969039699</c:v>
                </c:pt>
                <c:pt idx="65">
                  <c:v>0.84400113036623503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5C1-46F8-A31B-B07570592FB7}"/>
            </c:ext>
          </c:extLst>
        </c:ser>
        <c:ser>
          <c:idx val="1"/>
          <c:order val="1"/>
          <c:tx>
            <c:strRef>
              <c:f>Microsoft_Excel_Worksheet2!$C$1</c:f>
              <c:strCache>
                <c:ptCount val="1"/>
                <c:pt idx="0">
                  <c:v>lower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Microsoft_Excel_Worksheet2!$A$2:$A$10002</c:f>
              <c:numCache>
                <c:formatCode>General</c:formatCode>
                <c:ptCount val="10001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  <c:pt idx="13">
                  <c:v>23</c:v>
                </c:pt>
                <c:pt idx="14">
                  <c:v>24</c:v>
                </c:pt>
                <c:pt idx="15">
                  <c:v>25</c:v>
                </c:pt>
                <c:pt idx="16">
                  <c:v>26</c:v>
                </c:pt>
                <c:pt idx="17">
                  <c:v>27</c:v>
                </c:pt>
                <c:pt idx="18">
                  <c:v>28</c:v>
                </c:pt>
                <c:pt idx="19">
                  <c:v>29</c:v>
                </c:pt>
                <c:pt idx="20">
                  <c:v>30</c:v>
                </c:pt>
                <c:pt idx="21">
                  <c:v>31</c:v>
                </c:pt>
                <c:pt idx="22">
                  <c:v>32</c:v>
                </c:pt>
                <c:pt idx="23">
                  <c:v>33</c:v>
                </c:pt>
                <c:pt idx="24">
                  <c:v>34</c:v>
                </c:pt>
                <c:pt idx="25">
                  <c:v>35</c:v>
                </c:pt>
                <c:pt idx="26">
                  <c:v>36</c:v>
                </c:pt>
                <c:pt idx="27">
                  <c:v>37</c:v>
                </c:pt>
                <c:pt idx="28">
                  <c:v>38</c:v>
                </c:pt>
                <c:pt idx="29">
                  <c:v>39</c:v>
                </c:pt>
                <c:pt idx="30">
                  <c:v>40</c:v>
                </c:pt>
                <c:pt idx="31">
                  <c:v>41</c:v>
                </c:pt>
                <c:pt idx="32">
                  <c:v>42</c:v>
                </c:pt>
                <c:pt idx="33">
                  <c:v>43</c:v>
                </c:pt>
                <c:pt idx="34">
                  <c:v>44</c:v>
                </c:pt>
                <c:pt idx="35">
                  <c:v>45</c:v>
                </c:pt>
                <c:pt idx="36">
                  <c:v>46</c:v>
                </c:pt>
                <c:pt idx="37">
                  <c:v>47</c:v>
                </c:pt>
                <c:pt idx="38">
                  <c:v>48</c:v>
                </c:pt>
                <c:pt idx="39">
                  <c:v>49</c:v>
                </c:pt>
                <c:pt idx="40">
                  <c:v>50</c:v>
                </c:pt>
                <c:pt idx="41">
                  <c:v>51</c:v>
                </c:pt>
                <c:pt idx="42">
                  <c:v>52</c:v>
                </c:pt>
                <c:pt idx="43">
                  <c:v>53</c:v>
                </c:pt>
                <c:pt idx="44">
                  <c:v>54</c:v>
                </c:pt>
                <c:pt idx="45">
                  <c:v>55</c:v>
                </c:pt>
                <c:pt idx="46">
                  <c:v>56</c:v>
                </c:pt>
                <c:pt idx="47">
                  <c:v>57</c:v>
                </c:pt>
                <c:pt idx="48">
                  <c:v>58</c:v>
                </c:pt>
                <c:pt idx="49">
                  <c:v>59</c:v>
                </c:pt>
                <c:pt idx="50">
                  <c:v>60</c:v>
                </c:pt>
                <c:pt idx="51">
                  <c:v>61</c:v>
                </c:pt>
                <c:pt idx="52">
                  <c:v>62</c:v>
                </c:pt>
                <c:pt idx="53">
                  <c:v>63</c:v>
                </c:pt>
                <c:pt idx="54">
                  <c:v>64</c:v>
                </c:pt>
                <c:pt idx="55">
                  <c:v>65</c:v>
                </c:pt>
                <c:pt idx="56">
                  <c:v>66</c:v>
                </c:pt>
                <c:pt idx="57">
                  <c:v>67</c:v>
                </c:pt>
                <c:pt idx="58">
                  <c:v>68</c:v>
                </c:pt>
                <c:pt idx="59">
                  <c:v>69</c:v>
                </c:pt>
                <c:pt idx="60">
                  <c:v>70</c:v>
                </c:pt>
                <c:pt idx="61">
                  <c:v>71</c:v>
                </c:pt>
                <c:pt idx="62">
                  <c:v>72</c:v>
                </c:pt>
                <c:pt idx="63">
                  <c:v>73</c:v>
                </c:pt>
                <c:pt idx="64">
                  <c:v>74</c:v>
                </c:pt>
                <c:pt idx="65">
                  <c:v>75</c:v>
                </c:pt>
              </c:numCache>
            </c:numRef>
          </c:xVal>
          <c:yVal>
            <c:numRef>
              <c:f>Microsoft_Excel_Worksheet2!$C$2:$C$10002</c:f>
              <c:numCache>
                <c:formatCode>General</c:formatCode>
                <c:ptCount val="10001"/>
                <c:pt idx="0">
                  <c:v>0.94003315147015598</c:v>
                </c:pt>
                <c:pt idx="1">
                  <c:v>0.97260755863472803</c:v>
                </c:pt>
                <c:pt idx="2">
                  <c:v>1</c:v>
                </c:pt>
                <c:pt idx="3">
                  <c:v>1.0026635437564799</c:v>
                </c:pt>
                <c:pt idx="4">
                  <c:v>1.00235195301387</c:v>
                </c:pt>
                <c:pt idx="5">
                  <c:v>0.99834374481866295</c:v>
                </c:pt>
                <c:pt idx="6">
                  <c:v>0.99040775024620198</c:v>
                </c:pt>
                <c:pt idx="7">
                  <c:v>0.97886937259976603</c:v>
                </c:pt>
                <c:pt idx="8">
                  <c:v>0.96446204258708401</c:v>
                </c:pt>
                <c:pt idx="9">
                  <c:v>0.94813079965277303</c:v>
                </c:pt>
                <c:pt idx="10">
                  <c:v>0.93088723427208597</c:v>
                </c:pt>
                <c:pt idx="11">
                  <c:v>0.91358467059011605</c:v>
                </c:pt>
                <c:pt idx="12">
                  <c:v>0.89645798463533499</c:v>
                </c:pt>
                <c:pt idx="13">
                  <c:v>0.87955772546037403</c:v>
                </c:pt>
                <c:pt idx="14">
                  <c:v>0.86291159924541005</c:v>
                </c:pt>
                <c:pt idx="15">
                  <c:v>0.84653487286263496</c:v>
                </c:pt>
                <c:pt idx="16">
                  <c:v>0.83043562365680201</c:v>
                </c:pt>
                <c:pt idx="17">
                  <c:v>0.81461757062796902</c:v>
                </c:pt>
                <c:pt idx="18">
                  <c:v>0.79908168815490199</c:v>
                </c:pt>
                <c:pt idx="19">
                  <c:v>0.78382716954628795</c:v>
                </c:pt>
                <c:pt idx="20">
                  <c:v>0.76885202549040998</c:v>
                </c:pt>
                <c:pt idx="21">
                  <c:v>0.75415346846922904</c:v>
                </c:pt>
                <c:pt idx="22">
                  <c:v>0.73972816694210197</c:v>
                </c:pt>
                <c:pt idx="23">
                  <c:v>0.72557241767931202</c:v>
                </c:pt>
                <c:pt idx="24">
                  <c:v>0.71168226516632604</c:v>
                </c:pt>
                <c:pt idx="25">
                  <c:v>0.69805358590771505</c:v>
                </c:pt>
                <c:pt idx="26">
                  <c:v>0.68468214892656698</c:v>
                </c:pt>
                <c:pt idx="27">
                  <c:v>0.67156365979322497</c:v>
                </c:pt>
                <c:pt idx="28">
                  <c:v>0.65869379305057696</c:v>
                </c:pt>
                <c:pt idx="29">
                  <c:v>0.64606821633106803</c:v>
                </c:pt>
                <c:pt idx="30">
                  <c:v>0.63368260843668101</c:v>
                </c:pt>
                <c:pt idx="31">
                  <c:v>0.62153267297352699</c:v>
                </c:pt>
                <c:pt idx="32">
                  <c:v>0.60961414867318398</c:v>
                </c:pt>
                <c:pt idx="33">
                  <c:v>0.59792281721727303</c:v>
                </c:pt>
                <c:pt idx="34">
                  <c:v>0.58645450916181496</c:v>
                </c:pt>
                <c:pt idx="35">
                  <c:v>0.57520510840206396</c:v>
                </c:pt>
                <c:pt idx="36">
                  <c:v>0.56417055550725204</c:v>
                </c:pt>
                <c:pt idx="37">
                  <c:v>0.55334685017380103</c:v>
                </c:pt>
                <c:pt idx="38">
                  <c:v>0.54273005298634702</c:v>
                </c:pt>
                <c:pt idx="39">
                  <c:v>0.53231628663215702</c:v>
                </c:pt>
                <c:pt idx="40">
                  <c:v>0.52210173668157001</c:v>
                </c:pt>
                <c:pt idx="41">
                  <c:v>0.51208265202264602</c:v>
                </c:pt>
                <c:pt idx="42">
                  <c:v>0.50225534501909497</c:v>
                </c:pt>
                <c:pt idx="43">
                  <c:v>0.492616191446275</c:v>
                </c:pt>
                <c:pt idx="44">
                  <c:v>0.48316163024891601</c:v>
                </c:pt>
                <c:pt idx="45">
                  <c:v>0.47388816315545002</c:v>
                </c:pt>
                <c:pt idx="46">
                  <c:v>0.46479235417707798</c:v>
                </c:pt>
                <c:pt idx="47">
                  <c:v>0.45587082901431297</c:v>
                </c:pt>
                <c:pt idx="48">
                  <c:v>0.44712027438954699</c:v>
                </c:pt>
                <c:pt idx="49">
                  <c:v>0.43853743732064598</c:v>
                </c:pt>
                <c:pt idx="50">
                  <c:v>0.43011912434810701</c:v>
                </c:pt>
                <c:pt idx="51">
                  <c:v>0.42186220072575298</c:v>
                </c:pt>
                <c:pt idx="52">
                  <c:v>0.41376358958349402</c:v>
                </c:pt>
                <c:pt idx="53">
                  <c:v>0.40582027106912999</c:v>
                </c:pt>
                <c:pt idx="54">
                  <c:v>0.39802928147480998</c:v>
                </c:pt>
                <c:pt idx="55">
                  <c:v>0.39038771235314401</c:v>
                </c:pt>
                <c:pt idx="56">
                  <c:v>0.38289270962669097</c:v>
                </c:pt>
                <c:pt idx="57">
                  <c:v>0.37554147269445998</c:v>
                </c:pt>
                <c:pt idx="58">
                  <c:v>0.36833125353790702</c:v>
                </c:pt>
                <c:pt idx="59">
                  <c:v>0.36125935582897101</c:v>
                </c:pt>
                <c:pt idx="60">
                  <c:v>0.35432313404194299</c:v>
                </c:pt>
                <c:pt idx="61">
                  <c:v>0.347519992570822</c:v>
                </c:pt>
                <c:pt idx="62">
                  <c:v>0.340847384853525</c:v>
                </c:pt>
                <c:pt idx="63">
                  <c:v>0.33430281250397398</c:v>
                </c:pt>
                <c:pt idx="64">
                  <c:v>0.32788382445318698</c:v>
                </c:pt>
                <c:pt idx="65">
                  <c:v>0.32158801609983001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5C1-46F8-A31B-B07570592FB7}"/>
            </c:ext>
          </c:extLst>
        </c:ser>
        <c:ser>
          <c:idx val="2"/>
          <c:order val="2"/>
          <c:tx>
            <c:strRef>
              <c:f>Microsoft_Excel_Worksheet2!$D$1</c:f>
              <c:strCache>
                <c:ptCount val="1"/>
                <c:pt idx="0">
                  <c:v>upper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Microsoft_Excel_Worksheet2!$A$2:$A$10002</c:f>
              <c:numCache>
                <c:formatCode>General</c:formatCode>
                <c:ptCount val="10001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  <c:pt idx="13">
                  <c:v>23</c:v>
                </c:pt>
                <c:pt idx="14">
                  <c:v>24</c:v>
                </c:pt>
                <c:pt idx="15">
                  <c:v>25</c:v>
                </c:pt>
                <c:pt idx="16">
                  <c:v>26</c:v>
                </c:pt>
                <c:pt idx="17">
                  <c:v>27</c:v>
                </c:pt>
                <c:pt idx="18">
                  <c:v>28</c:v>
                </c:pt>
                <c:pt idx="19">
                  <c:v>29</c:v>
                </c:pt>
                <c:pt idx="20">
                  <c:v>30</c:v>
                </c:pt>
                <c:pt idx="21">
                  <c:v>31</c:v>
                </c:pt>
                <c:pt idx="22">
                  <c:v>32</c:v>
                </c:pt>
                <c:pt idx="23">
                  <c:v>33</c:v>
                </c:pt>
                <c:pt idx="24">
                  <c:v>34</c:v>
                </c:pt>
                <c:pt idx="25">
                  <c:v>35</c:v>
                </c:pt>
                <c:pt idx="26">
                  <c:v>36</c:v>
                </c:pt>
                <c:pt idx="27">
                  <c:v>37</c:v>
                </c:pt>
                <c:pt idx="28">
                  <c:v>38</c:v>
                </c:pt>
                <c:pt idx="29">
                  <c:v>39</c:v>
                </c:pt>
                <c:pt idx="30">
                  <c:v>40</c:v>
                </c:pt>
                <c:pt idx="31">
                  <c:v>41</c:v>
                </c:pt>
                <c:pt idx="32">
                  <c:v>42</c:v>
                </c:pt>
                <c:pt idx="33">
                  <c:v>43</c:v>
                </c:pt>
                <c:pt idx="34">
                  <c:v>44</c:v>
                </c:pt>
                <c:pt idx="35">
                  <c:v>45</c:v>
                </c:pt>
                <c:pt idx="36">
                  <c:v>46</c:v>
                </c:pt>
                <c:pt idx="37">
                  <c:v>47</c:v>
                </c:pt>
                <c:pt idx="38">
                  <c:v>48</c:v>
                </c:pt>
                <c:pt idx="39">
                  <c:v>49</c:v>
                </c:pt>
                <c:pt idx="40">
                  <c:v>50</c:v>
                </c:pt>
                <c:pt idx="41">
                  <c:v>51</c:v>
                </c:pt>
                <c:pt idx="42">
                  <c:v>52</c:v>
                </c:pt>
                <c:pt idx="43">
                  <c:v>53</c:v>
                </c:pt>
                <c:pt idx="44">
                  <c:v>54</c:v>
                </c:pt>
                <c:pt idx="45">
                  <c:v>55</c:v>
                </c:pt>
                <c:pt idx="46">
                  <c:v>56</c:v>
                </c:pt>
                <c:pt idx="47">
                  <c:v>57</c:v>
                </c:pt>
                <c:pt idx="48">
                  <c:v>58</c:v>
                </c:pt>
                <c:pt idx="49">
                  <c:v>59</c:v>
                </c:pt>
                <c:pt idx="50">
                  <c:v>60</c:v>
                </c:pt>
                <c:pt idx="51">
                  <c:v>61</c:v>
                </c:pt>
                <c:pt idx="52">
                  <c:v>62</c:v>
                </c:pt>
                <c:pt idx="53">
                  <c:v>63</c:v>
                </c:pt>
                <c:pt idx="54">
                  <c:v>64</c:v>
                </c:pt>
                <c:pt idx="55">
                  <c:v>65</c:v>
                </c:pt>
                <c:pt idx="56">
                  <c:v>66</c:v>
                </c:pt>
                <c:pt idx="57">
                  <c:v>67</c:v>
                </c:pt>
                <c:pt idx="58">
                  <c:v>68</c:v>
                </c:pt>
                <c:pt idx="59">
                  <c:v>69</c:v>
                </c:pt>
                <c:pt idx="60">
                  <c:v>70</c:v>
                </c:pt>
                <c:pt idx="61">
                  <c:v>71</c:v>
                </c:pt>
                <c:pt idx="62">
                  <c:v>72</c:v>
                </c:pt>
                <c:pt idx="63">
                  <c:v>73</c:v>
                </c:pt>
                <c:pt idx="64">
                  <c:v>74</c:v>
                </c:pt>
                <c:pt idx="65">
                  <c:v>75</c:v>
                </c:pt>
              </c:numCache>
            </c:numRef>
          </c:xVal>
          <c:yVal>
            <c:numRef>
              <c:f>Microsoft_Excel_Worksheet2!$D$2:$D$10002</c:f>
              <c:numCache>
                <c:formatCode>General</c:formatCode>
                <c:ptCount val="10001"/>
                <c:pt idx="0">
                  <c:v>0.98969015216435197</c:v>
                </c:pt>
                <c:pt idx="1">
                  <c:v>0.99534629645761497</c:v>
                </c:pt>
                <c:pt idx="2">
                  <c:v>1</c:v>
                </c:pt>
                <c:pt idx="3">
                  <c:v>1.02164726884941</c:v>
                </c:pt>
                <c:pt idx="4">
                  <c:v>1.0388475731311</c:v>
                </c:pt>
                <c:pt idx="5">
                  <c:v>1.0532820724927601</c:v>
                </c:pt>
                <c:pt idx="6">
                  <c:v>1.0662953922369101</c:v>
                </c:pt>
                <c:pt idx="7">
                  <c:v>1.07875998500369</c:v>
                </c:pt>
                <c:pt idx="8">
                  <c:v>1.09116609380815</c:v>
                </c:pt>
                <c:pt idx="9">
                  <c:v>1.10377308660183</c:v>
                </c:pt>
                <c:pt idx="10">
                  <c:v>1.1167239799967601</c:v>
                </c:pt>
                <c:pt idx="11">
                  <c:v>1.1300806605817399</c:v>
                </c:pt>
                <c:pt idx="12">
                  <c:v>1.14378299791811</c:v>
                </c:pt>
                <c:pt idx="13">
                  <c:v>1.1577760426033501</c:v>
                </c:pt>
                <c:pt idx="14">
                  <c:v>1.1720278434018201</c:v>
                </c:pt>
                <c:pt idx="15">
                  <c:v>1.1865190415892899</c:v>
                </c:pt>
                <c:pt idx="16">
                  <c:v>1.20123761913282</c:v>
                </c:pt>
                <c:pt idx="17">
                  <c:v>1.2161760655190099</c:v>
                </c:pt>
                <c:pt idx="18">
                  <c:v>1.23132976209126</c:v>
                </c:pt>
                <c:pt idx="19">
                  <c:v>1.2466960166082299</c:v>
                </c:pt>
                <c:pt idx="20">
                  <c:v>1.26227346295183</c:v>
                </c:pt>
                <c:pt idx="21">
                  <c:v>1.27806167491829</c:v>
                </c:pt>
                <c:pt idx="22">
                  <c:v>1.29406091028609</c:v>
                </c:pt>
                <c:pt idx="23">
                  <c:v>1.31027193678</c:v>
                </c:pt>
                <c:pt idx="24">
                  <c:v>1.3266959110094001</c:v>
                </c:pt>
                <c:pt idx="25">
                  <c:v>1.3433342925515099</c:v>
                </c:pt>
                <c:pt idx="26">
                  <c:v>1.3601887818826901</c:v>
                </c:pt>
                <c:pt idx="27">
                  <c:v>1.37726127482357</c:v>
                </c:pt>
                <c:pt idx="28">
                  <c:v>1.39455382862989</c:v>
                </c:pt>
                <c:pt idx="29">
                  <c:v>1.41206863643349</c:v>
                </c:pt>
                <c:pt idx="30">
                  <c:v>1.42980800776128</c:v>
                </c:pt>
                <c:pt idx="31">
                  <c:v>1.44777435354013</c:v>
                </c:pt>
                <c:pt idx="32">
                  <c:v>1.4659701744548801</c:v>
                </c:pt>
                <c:pt idx="33">
                  <c:v>1.48439805184239</c:v>
                </c:pt>
                <c:pt idx="34">
                  <c:v>1.50306064052445</c:v>
                </c:pt>
                <c:pt idx="35">
                  <c:v>1.5219606631384199</c:v>
                </c:pt>
                <c:pt idx="36">
                  <c:v>1.5411009056354501</c:v>
                </c:pt>
                <c:pt idx="37">
                  <c:v>1.5604842136973001</c:v>
                </c:pt>
                <c:pt idx="38">
                  <c:v>1.5801134898818701</c:v>
                </c:pt>
                <c:pt idx="39">
                  <c:v>1.5999916913513299</c:v>
                </c:pt>
                <c:pt idx="40">
                  <c:v>1.6201218280696601</c:v>
                </c:pt>
                <c:pt idx="41">
                  <c:v>1.6405069613810299</c:v>
                </c:pt>
                <c:pt idx="42">
                  <c:v>1.66115020289945</c:v>
                </c:pt>
                <c:pt idx="43">
                  <c:v>1.6820547136542701</c:v>
                </c:pt>
                <c:pt idx="44">
                  <c:v>1.70322370344775</c:v>
                </c:pt>
                <c:pt idx="45">
                  <c:v>1.7246604303890001</c:v>
                </c:pt>
                <c:pt idx="46">
                  <c:v>1.7463682005760099</c:v>
                </c:pt>
                <c:pt idx="47">
                  <c:v>1.7683503679024299</c:v>
                </c:pt>
                <c:pt idx="48">
                  <c:v>1.7906103339703101</c:v>
                </c:pt>
                <c:pt idx="49">
                  <c:v>1.81315154809312</c:v>
                </c:pt>
                <c:pt idx="50">
                  <c:v>1.8359775073765601</c:v>
                </c:pt>
                <c:pt idx="51">
                  <c:v>1.8590917568663301</c:v>
                </c:pt>
                <c:pt idx="52">
                  <c:v>1.8824978897542</c:v>
                </c:pt>
                <c:pt idx="53">
                  <c:v>1.9061995476351701</c:v>
                </c:pt>
                <c:pt idx="54">
                  <c:v>1.9302004208094401</c:v>
                </c:pt>
                <c:pt idx="55">
                  <c:v>1.95450424862415</c:v>
                </c:pt>
                <c:pt idx="56">
                  <c:v>1.9791148198505299</c:v>
                </c:pt>
                <c:pt idx="57">
                  <c:v>2.0040359730929</c:v>
                </c:pt>
                <c:pt idx="58">
                  <c:v>2.0292715972262698</c:v>
                </c:pt>
                <c:pt idx="59">
                  <c:v>2.0548256318601301</c:v>
                </c:pt>
                <c:pt idx="60">
                  <c:v>2.08070206782594</c:v>
                </c:pt>
                <c:pt idx="61">
                  <c:v>2.1069049476867301</c:v>
                </c:pt>
                <c:pt idx="62">
                  <c:v>2.1334383662668799</c:v>
                </c:pt>
                <c:pt idx="63">
                  <c:v>2.1603064712009399</c:v>
                </c:pt>
                <c:pt idx="64">
                  <c:v>2.1875134635002</c:v>
                </c:pt>
                <c:pt idx="65">
                  <c:v>2.2150635981359201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D5C1-46F8-A31B-B07570592F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7118384"/>
        <c:axId val="247118776"/>
      </c:scatterChart>
      <c:valAx>
        <c:axId val="247118384"/>
        <c:scaling>
          <c:orientation val="minMax"/>
          <c:max val="40"/>
          <c:min val="10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PCW (mm/Hg)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4887905604719774"/>
              <c:y val="0.8858202099737533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247118776"/>
        <c:crosses val="autoZero"/>
        <c:crossBetween val="midCat"/>
        <c:majorUnit val="5"/>
      </c:valAx>
      <c:valAx>
        <c:axId val="247118776"/>
        <c:scaling>
          <c:orientation val="minMax"/>
          <c:max val="2.5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600" b="1" i="0" baseline="0" dirty="0" smtClean="0">
                    <a:solidFill>
                      <a:schemeClr val="bg2"/>
                    </a:solidFill>
                  </a:rPr>
                  <a:t>Hazard Ratio of 5-Year BOS/CLAD</a:t>
                </a:r>
                <a:endParaRPr lang="en-US" sz="1600" b="1" i="0" baseline="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2.187071748774766E-2"/>
              <c:y val="7.3934891203115721E-2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247118384"/>
        <c:crossesAt val="10"/>
        <c:crossBetween val="midCat"/>
        <c:majorUnit val="0.5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34796645994445"/>
          <c:y val="3.3590508847684365E-2"/>
          <c:w val="0.85083095254687302"/>
          <c:h val="0.7707426011404109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Microsoft_Excel_Worksheet4!$B$1</c:f>
              <c:strCache>
                <c:ptCount val="1"/>
                <c:pt idx="0">
                  <c:v>yhat</c:v>
                </c:pt>
              </c:strCache>
            </c:strRef>
          </c:tx>
          <c:spPr>
            <a:ln w="38100">
              <a:solidFill>
                <a:srgbClr val="009900"/>
              </a:solidFill>
            </a:ln>
          </c:spPr>
          <c:marker>
            <c:symbol val="none"/>
          </c:marker>
          <c:xVal>
            <c:numRef>
              <c:f>Microsoft_Excel_Worksheet4!$A$2:$A$10002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</c:numCache>
            </c:numRef>
          </c:xVal>
          <c:yVal>
            <c:numRef>
              <c:f>Microsoft_Excel_Worksheet4!$B$2:$B$10002</c:f>
              <c:numCache>
                <c:formatCode>General</c:formatCode>
                <c:ptCount val="10001"/>
                <c:pt idx="0">
                  <c:v>0.749705014215854</c:v>
                </c:pt>
                <c:pt idx="1">
                  <c:v>0.84985565931334095</c:v>
                </c:pt>
                <c:pt idx="2">
                  <c:v>0.95697889101356304</c:v>
                </c:pt>
                <c:pt idx="3">
                  <c:v>1.0138090187345601</c:v>
                </c:pt>
                <c:pt idx="4">
                  <c:v>0.99586857326826606</c:v>
                </c:pt>
                <c:pt idx="5">
                  <c:v>0.95108821770790197</c:v>
                </c:pt>
                <c:pt idx="6">
                  <c:v>0.90713634544238098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1AB-477D-B626-314EFE678A2B}"/>
            </c:ext>
          </c:extLst>
        </c:ser>
        <c:ser>
          <c:idx val="1"/>
          <c:order val="1"/>
          <c:tx>
            <c:strRef>
              <c:f>Microsoft_Excel_Worksheet4!$C$1</c:f>
              <c:strCache>
                <c:ptCount val="1"/>
                <c:pt idx="0">
                  <c:v>lower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Microsoft_Excel_Worksheet4!$A$2:$A$10002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</c:numCache>
            </c:numRef>
          </c:xVal>
          <c:yVal>
            <c:numRef>
              <c:f>Microsoft_Excel_Worksheet4!$C$2:$C$10002</c:f>
              <c:numCache>
                <c:formatCode>General</c:formatCode>
                <c:ptCount val="10001"/>
                <c:pt idx="0">
                  <c:v>0.61777890233794597</c:v>
                </c:pt>
                <c:pt idx="1">
                  <c:v>0.76107514959287204</c:v>
                </c:pt>
                <c:pt idx="2">
                  <c:v>0.92733134961198704</c:v>
                </c:pt>
                <c:pt idx="3">
                  <c:v>0.99821150579218598</c:v>
                </c:pt>
                <c:pt idx="4">
                  <c:v>0.94920585770350796</c:v>
                </c:pt>
                <c:pt idx="5">
                  <c:v>0.86699429721949295</c:v>
                </c:pt>
                <c:pt idx="6">
                  <c:v>0.788137823599246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1AB-477D-B626-314EFE678A2B}"/>
            </c:ext>
          </c:extLst>
        </c:ser>
        <c:ser>
          <c:idx val="2"/>
          <c:order val="2"/>
          <c:tx>
            <c:strRef>
              <c:f>Microsoft_Excel_Worksheet4!$D$1</c:f>
              <c:strCache>
                <c:ptCount val="1"/>
                <c:pt idx="0">
                  <c:v>upper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Microsoft_Excel_Worksheet4!$A$2:$A$10002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</c:numCache>
            </c:numRef>
          </c:xVal>
          <c:yVal>
            <c:numRef>
              <c:f>Microsoft_Excel_Worksheet4!$D$2:$D$10002</c:f>
              <c:numCache>
                <c:formatCode>General</c:formatCode>
                <c:ptCount val="10001"/>
                <c:pt idx="0">
                  <c:v>0.90980382498224199</c:v>
                </c:pt>
                <c:pt idx="1">
                  <c:v>0.94899254305343705</c:v>
                </c:pt>
                <c:pt idx="2">
                  <c:v>0.98757428855256602</c:v>
                </c:pt>
                <c:pt idx="3">
                  <c:v>1.0296502499757001</c:v>
                </c:pt>
                <c:pt idx="4">
                  <c:v>1.04482521591555</c:v>
                </c:pt>
                <c:pt idx="5">
                  <c:v>1.0433388094521501</c:v>
                </c:pt>
                <c:pt idx="6">
                  <c:v>1.04410209050059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A1AB-477D-B626-314EFE678A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43152160"/>
        <c:axId val="643152552"/>
      </c:scatterChart>
      <c:valAx>
        <c:axId val="643152160"/>
        <c:scaling>
          <c:orientation val="minMax"/>
          <c:max val="6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PVR </a:t>
                </a:r>
                <a:r>
                  <a:rPr lang="en-US" sz="1700" dirty="0" smtClean="0">
                    <a:solidFill>
                      <a:schemeClr val="bg2"/>
                    </a:solidFill>
                  </a:rPr>
                  <a:t>(Wood </a:t>
                </a:r>
                <a:r>
                  <a:rPr lang="en-US" sz="1700" dirty="0" smtClean="0">
                    <a:solidFill>
                      <a:schemeClr val="bg2"/>
                    </a:solidFill>
                  </a:rPr>
                  <a:t>units)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50667032494831954"/>
              <c:y val="0.88582020997375333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43152552"/>
        <c:crosses val="autoZero"/>
        <c:crossBetween val="midCat"/>
        <c:majorUnit val="1"/>
      </c:valAx>
      <c:valAx>
        <c:axId val="643152552"/>
        <c:scaling>
          <c:orientation val="minMax"/>
          <c:max val="2.5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600" b="1" i="0" baseline="0" dirty="0" smtClean="0">
                    <a:solidFill>
                      <a:schemeClr val="bg2"/>
                    </a:solidFill>
                  </a:rPr>
                  <a:t>Hazard Ratio of 5-Year BOS/CLAD</a:t>
                </a:r>
                <a:endParaRPr lang="en-US" sz="1600" b="1" i="0" baseline="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1.8920864980373063E-2"/>
              <c:y val="6.587037507408347E-2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43152160"/>
        <c:crossesAt val="0"/>
        <c:crossBetween val="midCat"/>
        <c:majorUnit val="0.5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34796645994445"/>
          <c:y val="3.3590508847684365E-2"/>
          <c:w val="0.85083095254687302"/>
          <c:h val="0.7707426011404109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Microsoft_Excel_Worksheet6!$B$1</c:f>
              <c:strCache>
                <c:ptCount val="1"/>
                <c:pt idx="0">
                  <c:v>yhat</c:v>
                </c:pt>
              </c:strCache>
            </c:strRef>
          </c:tx>
          <c:spPr>
            <a:ln w="38100">
              <a:solidFill>
                <a:srgbClr val="009900"/>
              </a:solidFill>
            </a:ln>
          </c:spPr>
          <c:marker>
            <c:symbol val="none"/>
          </c:marker>
          <c:xVal>
            <c:numRef>
              <c:f>Microsoft_Excel_Worksheet6!$A$2:$A$10002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xVal>
          <c:yVal>
            <c:numRef>
              <c:f>Microsoft_Excel_Worksheet6!$B$2:$B$10002</c:f>
              <c:numCache>
                <c:formatCode>General</c:formatCode>
                <c:ptCount val="10001"/>
                <c:pt idx="0">
                  <c:v>1</c:v>
                </c:pt>
                <c:pt idx="1">
                  <c:v>0.992596506265916</c:v>
                </c:pt>
                <c:pt idx="2">
                  <c:v>0.985264169656621</c:v>
                </c:pt>
                <c:pt idx="3">
                  <c:v>0.97808335083251197</c:v>
                </c:pt>
                <c:pt idx="4">
                  <c:v>0.97114818440808404</c:v>
                </c:pt>
                <c:pt idx="5">
                  <c:v>0.964550183372609</c:v>
                </c:pt>
                <c:pt idx="6">
                  <c:v>0.95837852152394198</c:v>
                </c:pt>
                <c:pt idx="7">
                  <c:v>0.95272040018095605</c:v>
                </c:pt>
                <c:pt idx="8">
                  <c:v>0.94766149618820394</c:v>
                </c:pt>
                <c:pt idx="9">
                  <c:v>0.94326845897219802</c:v>
                </c:pt>
                <c:pt idx="10">
                  <c:v>0.93953598686284201</c:v>
                </c:pt>
                <c:pt idx="11">
                  <c:v>0.93644220124577504</c:v>
                </c:pt>
                <c:pt idx="12">
                  <c:v>0.93396673321540902</c:v>
                </c:pt>
                <c:pt idx="13">
                  <c:v>0.93209060788473996</c:v>
                </c:pt>
                <c:pt idx="14">
                  <c:v>0.93079613655591398</c:v>
                </c:pt>
                <c:pt idx="15">
                  <c:v>0.93006681600982499</c:v>
                </c:pt>
                <c:pt idx="16">
                  <c:v>0.92988723423961395</c:v>
                </c:pt>
                <c:pt idx="17">
                  <c:v>0.93024298201318101</c:v>
                </c:pt>
                <c:pt idx="18">
                  <c:v>0.93112056970430401</c:v>
                </c:pt>
                <c:pt idx="19">
                  <c:v>0.93250734888138398</c:v>
                </c:pt>
                <c:pt idx="20">
                  <c:v>0.93439143818774395</c:v>
                </c:pt>
                <c:pt idx="21">
                  <c:v>0.93676165308822201</c:v>
                </c:pt>
                <c:pt idx="22">
                  <c:v>0.93960743909415201</c:v>
                </c:pt>
                <c:pt idx="23">
                  <c:v>0.942918808112855</c:v>
                </c:pt>
                <c:pt idx="24">
                  <c:v>0.94668627759910595</c:v>
                </c:pt>
                <c:pt idx="25">
                  <c:v>0.95090081221478895</c:v>
                </c:pt>
                <c:pt idx="26">
                  <c:v>0.95555376772957201</c:v>
                </c:pt>
                <c:pt idx="27">
                  <c:v>0.96063683692004198</c:v>
                </c:pt>
                <c:pt idx="28">
                  <c:v>0.96614199724772098</c:v>
                </c:pt>
                <c:pt idx="29">
                  <c:v>0.97206146011780103</c:v>
                </c:pt>
                <c:pt idx="30">
                  <c:v>0.97838762154060099</c:v>
                </c:pt>
                <c:pt idx="31">
                  <c:v>0.98511301403678198</c:v>
                </c:pt>
                <c:pt idx="32">
                  <c:v>0.992230259645414</c:v>
                </c:pt>
                <c:pt idx="33">
                  <c:v>0.99973202391119298</c:v>
                </c:pt>
                <c:pt idx="34">
                  <c:v>1.00761097074369</c:v>
                </c:pt>
                <c:pt idx="35">
                  <c:v>1.01585971805742</c:v>
                </c:pt>
                <c:pt idx="36">
                  <c:v>1.02447079411693</c:v>
                </c:pt>
                <c:pt idx="37">
                  <c:v>1.03343659452633</c:v>
                </c:pt>
                <c:pt idx="38">
                  <c:v>1.0427493398171299</c:v>
                </c:pt>
                <c:pt idx="39">
                  <c:v>1.05240103360308</c:v>
                </c:pt>
                <c:pt idx="40">
                  <c:v>1.0623834212846499</c:v>
                </c:pt>
                <c:pt idx="41">
                  <c:v>1.0726879493002299</c:v>
                </c:pt>
                <c:pt idx="42">
                  <c:v>1.0833057249348299</c:v>
                </c:pt>
                <c:pt idx="43">
                  <c:v>1.0942274767112901</c:v>
                </c:pt>
                <c:pt idx="44">
                  <c:v>1.1054435154026501</c:v>
                </c:pt>
                <c:pt idx="45">
                  <c:v>1.1169436957182699</c:v>
                </c:pt>
                <c:pt idx="46">
                  <c:v>1.1287173787299301</c:v>
                </c:pt>
                <c:pt idx="47">
                  <c:v>1.1407533951179001</c:v>
                </c:pt>
                <c:pt idx="48">
                  <c:v>1.15304000933043</c:v>
                </c:pt>
                <c:pt idx="49">
                  <c:v>1.16556488476382</c:v>
                </c:pt>
                <c:pt idx="50">
                  <c:v>1.1783150500830399</c:v>
                </c:pt>
                <c:pt idx="51">
                  <c:v>1.19127686681668</c:v>
                </c:pt>
                <c:pt idx="52">
                  <c:v>1.2044359983719299</c:v>
                </c:pt>
                <c:pt idx="53">
                  <c:v>1.21777738062875</c:v>
                </c:pt>
                <c:pt idx="54">
                  <c:v>1.2312851942835199</c:v>
                </c:pt>
                <c:pt idx="55">
                  <c:v>1.24494598206967</c:v>
                </c:pt>
                <c:pt idx="56">
                  <c:v>1.2587583327299601</c:v>
                </c:pt>
                <c:pt idx="57">
                  <c:v>1.2727239278149101</c:v>
                </c:pt>
                <c:pt idx="58">
                  <c:v>1.2868444675314199</c:v>
                </c:pt>
                <c:pt idx="59">
                  <c:v>1.30112167094972</c:v>
                </c:pt>
                <c:pt idx="60">
                  <c:v>1.3155572762126699</c:v>
                </c:pt>
                <c:pt idx="61">
                  <c:v>1.3301530407474</c:v>
                </c:pt>
                <c:pt idx="62">
                  <c:v>1.3449107414792101</c:v>
                </c:pt>
                <c:pt idx="63">
                  <c:v>1.3598321750479301</c:v>
                </c:pt>
                <c:pt idx="64">
                  <c:v>1.37491915802665</c:v>
                </c:pt>
                <c:pt idx="65">
                  <c:v>1.3901735271428499</c:v>
                </c:pt>
                <c:pt idx="66">
                  <c:v>1.4055971395020199</c:v>
                </c:pt>
                <c:pt idx="67">
                  <c:v>1.42119187281376</c:v>
                </c:pt>
                <c:pt idx="68">
                  <c:v>1.43695962562038</c:v>
                </c:pt>
                <c:pt idx="69">
                  <c:v>1.45290231752798</c:v>
                </c:pt>
                <c:pt idx="70">
                  <c:v>1.46902188944024</c:v>
                </c:pt>
                <c:pt idx="71">
                  <c:v>1.4853203037946201</c:v>
                </c:pt>
                <c:pt idx="72">
                  <c:v>1.5017995448013199</c:v>
                </c:pt>
                <c:pt idx="73">
                  <c:v>1.5184616186848701</c:v>
                </c:pt>
                <c:pt idx="74">
                  <c:v>1.53530855392827</c:v>
                </c:pt>
                <c:pt idx="75">
                  <c:v>1.55234240152008</c:v>
                </c:pt>
                <c:pt idx="76">
                  <c:v>1.5695652352039799</c:v>
                </c:pt>
                <c:pt idx="77">
                  <c:v>1.5869791517313401</c:v>
                </c:pt>
                <c:pt idx="78">
                  <c:v>1.60458627111643</c:v>
                </c:pt>
                <c:pt idx="79">
                  <c:v>1.6223887368945</c:v>
                </c:pt>
                <c:pt idx="80">
                  <c:v>1.6403887163827999</c:v>
                </c:pt>
                <c:pt idx="81">
                  <c:v>1.6585884009443701</c:v>
                </c:pt>
                <c:pt idx="82">
                  <c:v>1.6769900062548699</c:v>
                </c:pt>
                <c:pt idx="83">
                  <c:v>1.6955957725722799</c:v>
                </c:pt>
                <c:pt idx="84">
                  <c:v>1.7144079650096899</c:v>
                </c:pt>
                <c:pt idx="85">
                  <c:v>1.73342887381101</c:v>
                </c:pt>
                <c:pt idx="86">
                  <c:v>1.7526608146297999</c:v>
                </c:pt>
                <c:pt idx="87">
                  <c:v>1.7721061288111899</c:v>
                </c:pt>
                <c:pt idx="88">
                  <c:v>1.79176718367696</c:v>
                </c:pt>
                <c:pt idx="89">
                  <c:v>1.81164637281367</c:v>
                </c:pt>
                <c:pt idx="90">
                  <c:v>1.83174611636411</c:v>
                </c:pt>
                <c:pt idx="91">
                  <c:v>1.8520688613219101</c:v>
                </c:pt>
                <c:pt idx="92">
                  <c:v>1.8726170818294801</c:v>
                </c:pt>
                <c:pt idx="93">
                  <c:v>1.8933932794791799</c:v>
                </c:pt>
                <c:pt idx="94">
                  <c:v>1.91439998361789</c:v>
                </c:pt>
                <c:pt idx="95">
                  <c:v>1.93563975165491</c:v>
                </c:pt>
                <c:pt idx="96">
                  <c:v>1.9571151693733499</c:v>
                </c:pt>
                <c:pt idx="97">
                  <c:v>1.9788288512449399</c:v>
                </c:pt>
                <c:pt idx="98">
                  <c:v>2.0007834407482199</c:v>
                </c:pt>
                <c:pt idx="99">
                  <c:v>2.0229816106904801</c:v>
                </c:pt>
                <c:pt idx="100">
                  <c:v>2.0454260635331001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795-47F3-AF55-144B5E138CD9}"/>
            </c:ext>
          </c:extLst>
        </c:ser>
        <c:ser>
          <c:idx val="1"/>
          <c:order val="1"/>
          <c:tx>
            <c:strRef>
              <c:f>Microsoft_Excel_Worksheet6!$C$1</c:f>
              <c:strCache>
                <c:ptCount val="1"/>
                <c:pt idx="0">
                  <c:v>lower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Microsoft_Excel_Worksheet6!$A$2:$A$10002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xVal>
          <c:yVal>
            <c:numRef>
              <c:f>Microsoft_Excel_Worksheet6!$C$2:$C$10002</c:f>
              <c:numCache>
                <c:formatCode>General</c:formatCode>
                <c:ptCount val="10001"/>
                <c:pt idx="0">
                  <c:v>1</c:v>
                </c:pt>
                <c:pt idx="1">
                  <c:v>0.98038129870367996</c:v>
                </c:pt>
                <c:pt idx="2">
                  <c:v>0.96117870822044804</c:v>
                </c:pt>
                <c:pt idx="3">
                  <c:v>0.94253588217390605</c:v>
                </c:pt>
                <c:pt idx="4">
                  <c:v>0.92461486285154804</c:v>
                </c:pt>
                <c:pt idx="5">
                  <c:v>0.907564735191002</c:v>
                </c:pt>
                <c:pt idx="6">
                  <c:v>0.89152301048448701</c:v>
                </c:pt>
                <c:pt idx="7">
                  <c:v>0.87661722199392</c:v>
                </c:pt>
                <c:pt idx="8">
                  <c:v>0.86296669768971601</c:v>
                </c:pt>
                <c:pt idx="9">
                  <c:v>0.85065272782461199</c:v>
                </c:pt>
                <c:pt idx="10">
                  <c:v>0.83962880944495</c:v>
                </c:pt>
                <c:pt idx="11">
                  <c:v>0.82982280524740204</c:v>
                </c:pt>
                <c:pt idx="12">
                  <c:v>0.82116902427201599</c:v>
                </c:pt>
                <c:pt idx="13">
                  <c:v>0.81360759586361198</c:v>
                </c:pt>
                <c:pt idx="14">
                  <c:v>0.80708389864039398</c:v>
                </c:pt>
                <c:pt idx="15">
                  <c:v>0.80154804017521197</c:v>
                </c:pt>
                <c:pt idx="16">
                  <c:v>0.79695438222180204</c:v>
                </c:pt>
                <c:pt idx="17">
                  <c:v>0.79326110629512103</c:v>
                </c:pt>
                <c:pt idx="18">
                  <c:v>0.79042981470255302</c:v>
                </c:pt>
                <c:pt idx="19">
                  <c:v>0.78842516251277295</c:v>
                </c:pt>
                <c:pt idx="20">
                  <c:v>0.78721451635784701</c:v>
                </c:pt>
                <c:pt idx="21">
                  <c:v>0.78676763635926195</c:v>
                </c:pt>
                <c:pt idx="22">
                  <c:v>0.787056377839496</c:v>
                </c:pt>
                <c:pt idx="23">
                  <c:v>0.78805440982701502</c:v>
                </c:pt>
                <c:pt idx="24">
                  <c:v>0.789736947688776</c:v>
                </c:pt>
                <c:pt idx="25">
                  <c:v>0.79208049753759902</c:v>
                </c:pt>
                <c:pt idx="26">
                  <c:v>0.79506261037121495</c:v>
                </c:pt>
                <c:pt idx="27">
                  <c:v>0.79866164421560704</c:v>
                </c:pt>
                <c:pt idx="28">
                  <c:v>0.80285653287926395</c:v>
                </c:pt>
                <c:pt idx="29">
                  <c:v>0.807626560289743</c:v>
                </c:pt>
                <c:pt idx="30">
                  <c:v>0.81295113979345401</c:v>
                </c:pt>
                <c:pt idx="31">
                  <c:v>0.81880959826820898</c:v>
                </c:pt>
                <c:pt idx="32">
                  <c:v>0.82518096544020902</c:v>
                </c:pt>
                <c:pt idx="33">
                  <c:v>0.83204376942582903</c:v>
                </c:pt>
                <c:pt idx="34">
                  <c:v>0.83937584024352097</c:v>
                </c:pt>
                <c:pt idx="35">
                  <c:v>0.847154123865965</c:v>
                </c:pt>
                <c:pt idx="36">
                  <c:v>0.855354510300669</c:v>
                </c:pt>
                <c:pt idx="37">
                  <c:v>0.86395168017684398</c:v>
                </c:pt>
                <c:pt idx="38">
                  <c:v>0.87291897533460905</c:v>
                </c:pt>
                <c:pt idx="39">
                  <c:v>0.88222829988907203</c:v>
                </c:pt>
                <c:pt idx="40">
                  <c:v>0.89185005907319104</c:v>
                </c:pt>
                <c:pt idx="41">
                  <c:v>0.90175314371043203</c:v>
                </c:pt>
                <c:pt idx="42">
                  <c:v>0.91190496825893996</c:v>
                </c:pt>
                <c:pt idx="43">
                  <c:v>0.92227156980902802</c:v>
                </c:pt>
                <c:pt idx="44">
                  <c:v>0.932817774012349</c:v>
                </c:pt>
                <c:pt idx="45">
                  <c:v>0.94350743151847904</c:v>
                </c:pt>
                <c:pt idx="46">
                  <c:v>0.95430372502276695</c:v>
                </c:pt>
                <c:pt idx="47">
                  <c:v>0.96516954255768705</c:v>
                </c:pt>
                <c:pt idx="48">
                  <c:v>0.97606790744344896</c:v>
                </c:pt>
                <c:pt idx="49">
                  <c:v>0.98696244981571202</c:v>
                </c:pt>
                <c:pt idx="50">
                  <c:v>0.99781789951816802</c:v>
                </c:pt>
                <c:pt idx="51">
                  <c:v>1.00860057614536</c:v>
                </c:pt>
                <c:pt idx="52">
                  <c:v>1.0192788498852901</c:v>
                </c:pt>
                <c:pt idx="53">
                  <c:v>1.02982354709961</c:v>
                </c:pt>
                <c:pt idx="54">
                  <c:v>1.04020827751627</c:v>
                </c:pt>
                <c:pt idx="55">
                  <c:v>1.0504129500959301</c:v>
                </c:pt>
                <c:pt idx="56">
                  <c:v>1.0604331913505201</c:v>
                </c:pt>
                <c:pt idx="57">
                  <c:v>1.0702694949576901</c:v>
                </c:pt>
                <c:pt idx="58">
                  <c:v>1.0799236842487201</c:v>
                </c:pt>
                <c:pt idx="59">
                  <c:v>1.08939877306685</c:v>
                </c:pt>
                <c:pt idx="60">
                  <c:v>1.0986988134951501</c:v>
                </c:pt>
                <c:pt idx="61">
                  <c:v>1.10782873756828</c:v>
                </c:pt>
                <c:pt idx="62">
                  <c:v>1.11679419929398</c:v>
                </c:pt>
                <c:pt idx="63">
                  <c:v>1.1256014222444199</c:v>
                </c:pt>
                <c:pt idx="64">
                  <c:v>1.1342570567825401</c:v>
                </c:pt>
                <c:pt idx="65">
                  <c:v>1.14276804978737</c:v>
                </c:pt>
                <c:pt idx="66">
                  <c:v>1.1511415286314499</c:v>
                </c:pt>
                <c:pt idx="67">
                  <c:v>1.1593847002025099</c:v>
                </c:pt>
                <c:pt idx="68">
                  <c:v>1.1675047649829799</c:v>
                </c:pt>
                <c:pt idx="69">
                  <c:v>1.1755088456095699</c:v>
                </c:pt>
                <c:pt idx="70">
                  <c:v>1.1834039289204501</c:v>
                </c:pt>
                <c:pt idx="71">
                  <c:v>1.1911968202371099</c:v>
                </c:pt>
                <c:pt idx="72">
                  <c:v>1.1988941084931</c:v>
                </c:pt>
                <c:pt idx="73">
                  <c:v>1.20650214078616</c:v>
                </c:pt>
                <c:pt idx="74">
                  <c:v>1.21402700496524</c:v>
                </c:pt>
                <c:pt idx="75">
                  <c:v>1.2214745189479601</c:v>
                </c:pt>
                <c:pt idx="76">
                  <c:v>1.2288502255776701</c:v>
                </c:pt>
                <c:pt idx="77">
                  <c:v>1.2361593919584299</c:v>
                </c:pt>
                <c:pt idx="78">
                  <c:v>1.24340701233954</c:v>
                </c:pt>
                <c:pt idx="79">
                  <c:v>1.2505978137514999</c:v>
                </c:pt>
                <c:pt idx="80">
                  <c:v>1.2577362637179199</c:v>
                </c:pt>
                <c:pt idx="81">
                  <c:v>1.2648265794792399</c:v>
                </c:pt>
                <c:pt idx="82">
                  <c:v>1.27187273826382</c:v>
                </c:pt>
                <c:pt idx="83">
                  <c:v>1.2788784882283999</c:v>
                </c:pt>
                <c:pt idx="84">
                  <c:v>1.28584735976523</c:v>
                </c:pt>
                <c:pt idx="85">
                  <c:v>1.29278267693635</c:v>
                </c:pt>
                <c:pt idx="86">
                  <c:v>1.2996875688488001</c:v>
                </c:pt>
                <c:pt idx="87">
                  <c:v>1.30656498082884</c:v>
                </c:pt>
                <c:pt idx="88">
                  <c:v>1.31341768528961</c:v>
                </c:pt>
                <c:pt idx="89">
                  <c:v>1.32024829221588</c:v>
                </c:pt>
                <c:pt idx="90">
                  <c:v>1.32705925921381</c:v>
                </c:pt>
                <c:pt idx="91">
                  <c:v>1.3338529010921301</c:v>
                </c:pt>
                <c:pt idx="92">
                  <c:v>1.3406313989563401</c:v>
                </c:pt>
                <c:pt idx="93">
                  <c:v>1.34739680880905</c:v>
                </c:pt>
                <c:pt idx="94">
                  <c:v>1.35415106965845</c:v>
                </c:pt>
                <c:pt idx="95">
                  <c:v>1.3608960111436801</c:v>
                </c:pt>
                <c:pt idx="96">
                  <c:v>1.36763336069074</c:v>
                </c:pt>
                <c:pt idx="97">
                  <c:v>1.3743647502160401</c:v>
                </c:pt>
                <c:pt idx="98">
                  <c:v>1.3810917223970101</c:v>
                </c:pt>
                <c:pt idx="99">
                  <c:v>1.38781573653098</c:v>
                </c:pt>
                <c:pt idx="100">
                  <c:v>1.39453817400387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795-47F3-AF55-144B5E138CD9}"/>
            </c:ext>
          </c:extLst>
        </c:ser>
        <c:ser>
          <c:idx val="2"/>
          <c:order val="2"/>
          <c:tx>
            <c:strRef>
              <c:f>Microsoft_Excel_Worksheet6!$D$1</c:f>
              <c:strCache>
                <c:ptCount val="1"/>
                <c:pt idx="0">
                  <c:v>upper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Microsoft_Excel_Worksheet6!$A$2:$A$10002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xVal>
          <c:yVal>
            <c:numRef>
              <c:f>Microsoft_Excel_Worksheet6!$D$2:$D$10002</c:f>
              <c:numCache>
                <c:formatCode>General</c:formatCode>
                <c:ptCount val="10001"/>
                <c:pt idx="0">
                  <c:v>1</c:v>
                </c:pt>
                <c:pt idx="1">
                  <c:v>1.00496391103549</c:v>
                </c:pt>
                <c:pt idx="2">
                  <c:v>1.00995317073389</c:v>
                </c:pt>
                <c:pt idx="3">
                  <c:v>1.01497148200799</c:v>
                </c:pt>
                <c:pt idx="4">
                  <c:v>1.02002339998134</c:v>
                </c:pt>
                <c:pt idx="5">
                  <c:v>1.0251137138424999</c:v>
                </c:pt>
                <c:pt idx="6">
                  <c:v>1.03024754237053</c:v>
                </c:pt>
                <c:pt idx="7">
                  <c:v>1.03543044574962</c:v>
                </c:pt>
                <c:pt idx="8">
                  <c:v>1.04066856086325</c:v>
                </c:pt>
                <c:pt idx="9">
                  <c:v>1.0459678275142601</c:v>
                </c:pt>
                <c:pt idx="10">
                  <c:v>1.05133108902477</c:v>
                </c:pt>
                <c:pt idx="11">
                  <c:v>1.0567605405982901</c:v>
                </c:pt>
                <c:pt idx="12">
                  <c:v>1.0622586008116599</c:v>
                </c:pt>
                <c:pt idx="13">
                  <c:v>1.0678279132641999</c:v>
                </c:pt>
                <c:pt idx="14">
                  <c:v>1.07347135692697</c:v>
                </c:pt>
                <c:pt idx="15">
                  <c:v>1.07919206196745</c:v>
                </c:pt>
                <c:pt idx="16">
                  <c:v>1.0849934296002699</c:v>
                </c:pt>
                <c:pt idx="17">
                  <c:v>1.0908791553217001</c:v>
                </c:pt>
                <c:pt idx="18">
                  <c:v>1.0968532552795001</c:v>
                </c:pt>
                <c:pt idx="19">
                  <c:v>1.1029200957341301</c:v>
                </c:pt>
                <c:pt idx="20">
                  <c:v>1.10908442567601</c:v>
                </c:pt>
                <c:pt idx="21">
                  <c:v>1.1153514127211499</c:v>
                </c:pt>
                <c:pt idx="22">
                  <c:v>1.12172668243229</c:v>
                </c:pt>
                <c:pt idx="23">
                  <c:v>1.12821636121309</c:v>
                </c:pt>
                <c:pt idx="24">
                  <c:v>1.1348271229012299</c:v>
                </c:pt>
                <c:pt idx="25">
                  <c:v>1.1415662391407699</c:v>
                </c:pt>
                <c:pt idx="26">
                  <c:v>1.1484416335411101</c:v>
                </c:pt>
                <c:pt idx="27">
                  <c:v>1.1554619395226899</c:v>
                </c:pt>
                <c:pt idx="28">
                  <c:v>1.16263656160121</c:v>
                </c:pt>
                <c:pt idx="29">
                  <c:v>1.1699757396628501</c:v>
                </c:pt>
                <c:pt idx="30">
                  <c:v>1.1774906155209801</c:v>
                </c:pt>
                <c:pt idx="31">
                  <c:v>1.1851933007101301</c:v>
                </c:pt>
                <c:pt idx="32">
                  <c:v>1.19309694405129</c:v>
                </c:pt>
                <c:pt idx="33">
                  <c:v>1.20121579700461</c:v>
                </c:pt>
                <c:pt idx="34">
                  <c:v>1.2095652742024201</c:v>
                </c:pt>
                <c:pt idx="35">
                  <c:v>1.21816200582525</c:v>
                </c:pt>
                <c:pt idx="36">
                  <c:v>1.22702387765471</c:v>
                </c:pt>
                <c:pt idx="37">
                  <c:v>1.2361700537321301</c:v>
                </c:pt>
                <c:pt idx="38">
                  <c:v>1.2456209756149099</c:v>
                </c:pt>
                <c:pt idx="39">
                  <c:v>1.25539833132544</c:v>
                </c:pt>
                <c:pt idx="40">
                  <c:v>1.26552498633389</c:v>
                </c:pt>
                <c:pt idx="41">
                  <c:v>1.27602486844607</c:v>
                </c:pt>
                <c:pt idx="42">
                  <c:v>1.28692279845475</c:v>
                </c:pt>
                <c:pt idx="43">
                  <c:v>1.29824425905038</c:v>
                </c:pt>
                <c:pt idx="44">
                  <c:v>1.3100150959704899</c:v>
                </c:pt>
                <c:pt idx="45">
                  <c:v>1.32226114785017</c:v>
                </c:pt>
                <c:pt idx="46">
                  <c:v>1.33500780479147</c:v>
                </c:pt>
                <c:pt idx="47">
                  <c:v>1.34827950022597</c:v>
                </c:pt>
                <c:pt idx="48">
                  <c:v>1.3620991459487699</c:v>
                </c:pt>
                <c:pt idx="49">
                  <c:v>1.37648752579002</c:v>
                </c:pt>
                <c:pt idx="50">
                  <c:v>1.3914626686118401</c:v>
                </c:pt>
                <c:pt idx="51">
                  <c:v>1.40703922541486</c:v>
                </c:pt>
                <c:pt idx="52">
                  <c:v>1.4232278775699601</c:v>
                </c:pt>
                <c:pt idx="53">
                  <c:v>1.44003480299872</c:v>
                </c:pt>
                <c:pt idx="54">
                  <c:v>1.4574612242864999</c:v>
                </c:pt>
                <c:pt idx="55">
                  <c:v>1.47550589330593</c:v>
                </c:pt>
                <c:pt idx="56">
                  <c:v>1.49417478926626</c:v>
                </c:pt>
                <c:pt idx="57">
                  <c:v>1.5134750677880999</c:v>
                </c:pt>
                <c:pt idx="58">
                  <c:v>1.5334126918128099</c:v>
                </c:pt>
                <c:pt idx="59">
                  <c:v>1.5539925732145901</c:v>
                </c:pt>
                <c:pt idx="60">
                  <c:v>1.57521872758784</c:v>
                </c:pt>
                <c:pt idx="61">
                  <c:v>1.59709443509584</c:v>
                </c:pt>
                <c:pt idx="62">
                  <c:v>1.6196224010562199</c:v>
                </c:pt>
                <c:pt idx="63">
                  <c:v>1.6428049110034499</c:v>
                </c:pt>
                <c:pt idx="64">
                  <c:v>1.66664397616452</c:v>
                </c:pt>
                <c:pt idx="65">
                  <c:v>1.6911414664842701</c:v>
                </c:pt>
                <c:pt idx="66">
                  <c:v>1.71629922944845</c:v>
                </c:pt>
                <c:pt idx="67">
                  <c:v>1.7421191939130301</c:v>
                </c:pt>
                <c:pt idx="68">
                  <c:v>1.7686034589273301</c:v>
                </c:pt>
                <c:pt idx="69">
                  <c:v>1.7957543681294399</c:v>
                </c:pt>
                <c:pt idx="70">
                  <c:v>1.8235745707074</c:v>
                </c:pt>
                <c:pt idx="71">
                  <c:v>1.85206707018021</c:v>
                </c:pt>
                <c:pt idx="72">
                  <c:v>1.88123526238718</c:v>
                </c:pt>
                <c:pt idx="73">
                  <c:v>1.91108296411033</c:v>
                </c:pt>
                <c:pt idx="74">
                  <c:v>1.9416144337191299</c:v>
                </c:pt>
                <c:pt idx="75">
                  <c:v>1.97283438514347</c:v>
                </c:pt>
                <c:pt idx="76">
                  <c:v>2.0047479963661501</c:v>
                </c:pt>
                <c:pt idx="77">
                  <c:v>2.0373609134983002</c:v>
                </c:pt>
                <c:pt idx="78">
                  <c:v>2.0706792513666801</c:v>
                </c:pt>
                <c:pt idx="79">
                  <c:v>2.1047095914123801</c:v>
                </c:pt>
                <c:pt idx="80">
                  <c:v>2.1394589775774402</c:v>
                </c:pt>
                <c:pt idx="81">
                  <c:v>2.1749349107446898</c:v>
                </c:pt>
                <c:pt idx="82">
                  <c:v>2.21114534219645</c:v>
                </c:pt>
                <c:pt idx="83">
                  <c:v>2.2480986664712099</c:v>
                </c:pt>
                <c:pt idx="84">
                  <c:v>2.2858037139223999</c:v>
                </c:pt>
                <c:pt idx="85">
                  <c:v>2.3242697432196899</c:v>
                </c:pt>
                <c:pt idx="86">
                  <c:v>2.36350643398064</c:v>
                </c:pt>
                <c:pt idx="87">
                  <c:v>2.4035238796757299</c:v>
                </c:pt>
                <c:pt idx="88">
                  <c:v>2.4443325809137102</c:v>
                </c:pt>
                <c:pt idx="89">
                  <c:v>2.4859434391847501</c:v>
                </c:pt>
                <c:pt idx="90">
                  <c:v>2.5283677511151801</c:v>
                </c:pt>
                <c:pt idx="91">
                  <c:v>2.5716172032685898</c:v>
                </c:pt>
                <c:pt idx="92">
                  <c:v>2.6157038675130599</c:v>
                </c:pt>
                <c:pt idx="93">
                  <c:v>2.6606401969629201</c:v>
                </c:pt>
                <c:pt idx="94">
                  <c:v>2.7064390224944099</c:v>
                </c:pt>
                <c:pt idx="95">
                  <c:v>2.7531135498281101</c:v>
                </c:pt>
                <c:pt idx="96">
                  <c:v>2.8006773571659198</c:v>
                </c:pt>
                <c:pt idx="97">
                  <c:v>2.8491443933670801</c:v>
                </c:pt>
                <c:pt idx="98">
                  <c:v>2.8985289766450002</c:v>
                </c:pt>
                <c:pt idx="99">
                  <c:v>2.9488457937661399</c:v>
                </c:pt>
                <c:pt idx="100">
                  <c:v>3.0001098997300799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1795-47F3-AF55-144B5E138C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62384608"/>
        <c:axId val="562385000"/>
      </c:scatterChart>
      <c:valAx>
        <c:axId val="562384608"/>
        <c:scaling>
          <c:orientation val="minMax"/>
          <c:max val="10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PRA (%)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8346607669616526"/>
              <c:y val="0.8858202099737533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562385000"/>
        <c:crosses val="autoZero"/>
        <c:crossBetween val="midCat"/>
        <c:majorUnit val="10"/>
      </c:valAx>
      <c:valAx>
        <c:axId val="562385000"/>
        <c:scaling>
          <c:orientation val="minMax"/>
          <c:max val="3.5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600" b="1" i="0" baseline="0" dirty="0" smtClean="0">
                    <a:solidFill>
                      <a:schemeClr val="bg2"/>
                    </a:solidFill>
                  </a:rPr>
                  <a:t>Hazard Ratio of 5-Year BOS/CLAD</a:t>
                </a:r>
                <a:endParaRPr lang="en-US" sz="1600" b="1" i="0" baseline="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1.8920864980373063E-2"/>
              <c:y val="6.587037507408347E-2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562384608"/>
        <c:crossesAt val="0"/>
        <c:crossBetween val="midCat"/>
        <c:majorUnit val="0.5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34796645994445"/>
          <c:y val="3.3590508847684365E-2"/>
          <c:w val="0.85083095254687302"/>
          <c:h val="0.7707426011404109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Microsoft_Excel_Worksheet1!$B$1</c:f>
              <c:strCache>
                <c:ptCount val="1"/>
                <c:pt idx="0">
                  <c:v>yhat</c:v>
                </c:pt>
              </c:strCache>
            </c:strRef>
          </c:tx>
          <c:spPr>
            <a:ln w="38100">
              <a:solidFill>
                <a:srgbClr val="009900"/>
              </a:solidFill>
            </a:ln>
          </c:spPr>
          <c:marker>
            <c:symbol val="none"/>
          </c:marker>
          <c:xVal>
            <c:numRef>
              <c:f>Microsoft_Excel_Worksheet1!$A$2:$A$10002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</c:numCache>
            </c:numRef>
          </c:xVal>
          <c:yVal>
            <c:numRef>
              <c:f>Microsoft_Excel_Worksheet1!$B$2:$B$10002</c:f>
              <c:numCache>
                <c:formatCode>General</c:formatCode>
                <c:ptCount val="10001"/>
                <c:pt idx="0">
                  <c:v>0.87874638470150102</c:v>
                </c:pt>
                <c:pt idx="1">
                  <c:v>0.88204972429863904</c:v>
                </c:pt>
                <c:pt idx="2">
                  <c:v>0.88536548164529405</c:v>
                </c:pt>
                <c:pt idx="3">
                  <c:v>0.88869370342165099</c:v>
                </c:pt>
                <c:pt idx="4">
                  <c:v>0.89203443648337299</c:v>
                </c:pt>
                <c:pt idx="5">
                  <c:v>0.89538772786225895</c:v>
                </c:pt>
                <c:pt idx="6">
                  <c:v>0.89875362476690901</c:v>
                </c:pt>
                <c:pt idx="7">
                  <c:v>0.90213217458338701</c:v>
                </c:pt>
                <c:pt idx="8">
                  <c:v>0.90552342487588899</c:v>
                </c:pt>
                <c:pt idx="9">
                  <c:v>0.90892742338741195</c:v>
                </c:pt>
                <c:pt idx="10">
                  <c:v>0.91234421804042198</c:v>
                </c:pt>
                <c:pt idx="11">
                  <c:v>0.91577385693753899</c:v>
                </c:pt>
                <c:pt idx="12">
                  <c:v>0.91921638836220498</c:v>
                </c:pt>
                <c:pt idx="13">
                  <c:v>0.92267186077936603</c:v>
                </c:pt>
                <c:pt idx="14">
                  <c:v>0.92614032283615499</c:v>
                </c:pt>
                <c:pt idx="15">
                  <c:v>0.92962182336257904</c:v>
                </c:pt>
                <c:pt idx="16">
                  <c:v>0.93311641137220203</c:v>
                </c:pt>
                <c:pt idx="17">
                  <c:v>0.93662413606283901</c:v>
                </c:pt>
                <c:pt idx="18">
                  <c:v>0.94014760848981904</c:v>
                </c:pt>
                <c:pt idx="19">
                  <c:v>0.94369976381826703</c:v>
                </c:pt>
                <c:pt idx="20">
                  <c:v>0.94729631358703803</c:v>
                </c:pt>
                <c:pt idx="21">
                  <c:v>0.95095320921940296</c:v>
                </c:pt>
                <c:pt idx="22">
                  <c:v>0.95468665070365999</c:v>
                </c:pt>
                <c:pt idx="23">
                  <c:v>0.95851309800183404</c:v>
                </c:pt>
                <c:pt idx="24">
                  <c:v>0.96244928526354601</c:v>
                </c:pt>
                <c:pt idx="25">
                  <c:v>0.96651223792818097</c:v>
                </c:pt>
                <c:pt idx="26">
                  <c:v>0.97071929280581104</c:v>
                </c:pt>
                <c:pt idx="27">
                  <c:v>0.97508812123620103</c:v>
                </c:pt>
                <c:pt idx="28">
                  <c:v>0.97963675543550799</c:v>
                </c:pt>
                <c:pt idx="29">
                  <c:v>0.98438361815224895</c:v>
                </c:pt>
                <c:pt idx="30">
                  <c:v>0.98934755576768896</c:v>
                </c:pt>
                <c:pt idx="31">
                  <c:v>0.99454787499117503</c:v>
                </c:pt>
                <c:pt idx="32">
                  <c:v>1</c:v>
                </c:pt>
                <c:pt idx="33">
                  <c:v>1.0057021663962999</c:v>
                </c:pt>
                <c:pt idx="34">
                  <c:v>1.0116482368231601</c:v>
                </c:pt>
                <c:pt idx="35">
                  <c:v>1.01783201732437</c:v>
                </c:pt>
                <c:pt idx="36">
                  <c:v>1.0242472375179701</c:v>
                </c:pt>
                <c:pt idx="37">
                  <c:v>1.0308875311968999</c:v>
                </c:pt>
                <c:pt idx="38">
                  <c:v>1.03774641734962</c:v>
                </c:pt>
                <c:pt idx="39">
                  <c:v>1.04481728159817</c:v>
                </c:pt>
                <c:pt idx="40">
                  <c:v>1.0520933580552301</c:v>
                </c:pt>
                <c:pt idx="41">
                  <c:v>1.05956771160665</c:v>
                </c:pt>
                <c:pt idx="42">
                  <c:v>1.06723322062968</c:v>
                </c:pt>
                <c:pt idx="43">
                  <c:v>1.0750825601616201</c:v>
                </c:pt>
                <c:pt idx="44">
                  <c:v>1.08310818553774</c:v>
                </c:pt>
                <c:pt idx="45">
                  <c:v>1.09130231652104</c:v>
                </c:pt>
                <c:pt idx="46">
                  <c:v>1.09965692195099</c:v>
                </c:pt>
                <c:pt idx="47">
                  <c:v>1.1081637049414601</c:v>
                </c:pt>
                <c:pt idx="48">
                  <c:v>1.1168140886626201</c:v>
                </c:pt>
                <c:pt idx="49">
                  <c:v>1.1255992027446799</c:v>
                </c:pt>
                <c:pt idx="50">
                  <c:v>1.1345098703451999</c:v>
                </c:pt>
                <c:pt idx="51">
                  <c:v>1.1435365959249899</c:v>
                </c:pt>
                <c:pt idx="52">
                  <c:v>1.1526695537810401</c:v>
                </c:pt>
                <c:pt idx="53">
                  <c:v>1.16189857738791</c:v>
                </c:pt>
                <c:pt idx="54">
                  <c:v>1.17121314960198</c:v>
                </c:pt>
                <c:pt idx="55">
                  <c:v>1.18060435187469</c:v>
                </c:pt>
                <c:pt idx="56">
                  <c:v>1.1900708561367701</c:v>
                </c:pt>
                <c:pt idx="57">
                  <c:v>1.19961326618624</c:v>
                </c:pt>
                <c:pt idx="58">
                  <c:v>1.20923219066264</c:v>
                </c:pt>
                <c:pt idx="59">
                  <c:v>1.21892824308577</c:v>
                </c:pt>
                <c:pt idx="60">
                  <c:v>1.22870204189483</c:v>
                </c:pt>
                <c:pt idx="61">
                  <c:v>1.2385542104879299</c:v>
                </c:pt>
                <c:pt idx="62">
                  <c:v>1.2484853772617699</c:v>
                </c:pt>
                <c:pt idx="63">
                  <c:v>1.2584961756517801</c:v>
                </c:pt>
                <c:pt idx="64">
                  <c:v>1.2685872441724799</c:v>
                </c:pt>
                <c:pt idx="65">
                  <c:v>1.2787592264582499</c:v>
                </c:pt>
                <c:pt idx="66">
                  <c:v>1.28901277130434</c:v>
                </c:pt>
                <c:pt idx="67">
                  <c:v>1.2993485327082701</c:v>
                </c:pt>
                <c:pt idx="68">
                  <c:v>1.3097671699115501</c:v>
                </c:pt>
                <c:pt idx="69">
                  <c:v>1.32026934744173</c:v>
                </c:pt>
                <c:pt idx="70">
                  <c:v>1.3308557351547601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D17-4CC4-B353-5B763298D70C}"/>
            </c:ext>
          </c:extLst>
        </c:ser>
        <c:ser>
          <c:idx val="1"/>
          <c:order val="1"/>
          <c:tx>
            <c:strRef>
              <c:f>Microsoft_Excel_Worksheet1!$C$1</c:f>
              <c:strCache>
                <c:ptCount val="1"/>
                <c:pt idx="0">
                  <c:v>lower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Microsoft_Excel_Worksheet1!$A$2:$A$10002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</c:numCache>
            </c:numRef>
          </c:xVal>
          <c:yVal>
            <c:numRef>
              <c:f>Microsoft_Excel_Worksheet1!$C$2:$C$10002</c:f>
              <c:numCache>
                <c:formatCode>General</c:formatCode>
                <c:ptCount val="10001"/>
                <c:pt idx="0">
                  <c:v>0.67699150007761799</c:v>
                </c:pt>
                <c:pt idx="1">
                  <c:v>0.685752844791225</c:v>
                </c:pt>
                <c:pt idx="2">
                  <c:v>0.69462716527888702</c:v>
                </c:pt>
                <c:pt idx="3">
                  <c:v>0.70361586444130597</c:v>
                </c:pt>
                <c:pt idx="4">
                  <c:v>0.71272035326262995</c:v>
                </c:pt>
                <c:pt idx="5">
                  <c:v>0.72194204874247203</c:v>
                </c:pt>
                <c:pt idx="6">
                  <c:v>0.73128237121898199</c:v>
                </c:pt>
                <c:pt idx="7">
                  <c:v>0.74074274088560899</c:v>
                </c:pt>
                <c:pt idx="8">
                  <c:v>0.750324573227929</c:v>
                </c:pt>
                <c:pt idx="9">
                  <c:v>0.76002927299592604</c:v>
                </c:pt>
                <c:pt idx="10">
                  <c:v>0.76985822616286503</c:v>
                </c:pt>
                <c:pt idx="11">
                  <c:v>0.77981278907430596</c:v>
                </c:pt>
                <c:pt idx="12">
                  <c:v>0.78989427361030695</c:v>
                </c:pt>
                <c:pt idx="13">
                  <c:v>0.80010392658617202</c:v>
                </c:pt>
                <c:pt idx="14">
                  <c:v>0.81044290065538505</c:v>
                </c:pt>
                <c:pt idx="15">
                  <c:v>0.82091221238898204</c:v>
                </c:pt>
                <c:pt idx="16">
                  <c:v>0.83151268049872595</c:v>
                </c:pt>
                <c:pt idx="17">
                  <c:v>0.84224483240275505</c:v>
                </c:pt>
                <c:pt idx="18">
                  <c:v>0.85310357568703599</c:v>
                </c:pt>
                <c:pt idx="19">
                  <c:v>0.86406220409546897</c:v>
                </c:pt>
                <c:pt idx="20">
                  <c:v>0.87508744803934302</c:v>
                </c:pt>
                <c:pt idx="21">
                  <c:v>0.88614469857065303</c:v>
                </c:pt>
                <c:pt idx="22">
                  <c:v>0.89719818366846804</c:v>
                </c:pt>
                <c:pt idx="23">
                  <c:v>0.90821122974322699</c:v>
                </c:pt>
                <c:pt idx="24">
                  <c:v>0.91914664166702398</c:v>
                </c:pt>
                <c:pt idx="25">
                  <c:v>0.92996725120527601</c:v>
                </c:pt>
                <c:pt idx="26">
                  <c:v>0.94063670997526605</c:v>
                </c:pt>
                <c:pt idx="27">
                  <c:v>0.95112064489593295</c:v>
                </c:pt>
                <c:pt idx="28">
                  <c:v>0.96138836069132005</c:v>
                </c:pt>
                <c:pt idx="29">
                  <c:v>0.97141537845106496</c:v>
                </c:pt>
                <c:pt idx="30">
                  <c:v>0.98118725627917103</c:v>
                </c:pt>
                <c:pt idx="31">
                  <c:v>0.99070534960899503</c:v>
                </c:pt>
                <c:pt idx="32">
                  <c:v>1</c:v>
                </c:pt>
                <c:pt idx="33">
                  <c:v>1.0022697712617901</c:v>
                </c:pt>
                <c:pt idx="34">
                  <c:v>1.00509928882013</c:v>
                </c:pt>
                <c:pt idx="35">
                  <c:v>1.008364676861</c:v>
                </c:pt>
                <c:pt idx="36">
                  <c:v>1.0119374395842999</c:v>
                </c:pt>
                <c:pt idx="37">
                  <c:v>1.01569075562403</c:v>
                </c:pt>
                <c:pt idx="38">
                  <c:v>1.0195070035538001</c:v>
                </c:pt>
                <c:pt idx="39">
                  <c:v>1.02328464582252</c:v>
                </c:pt>
                <c:pt idx="40">
                  <c:v>1.0269427208922699</c:v>
                </c:pt>
                <c:pt idx="41">
                  <c:v>1.0304221689333499</c:v>
                </c:pt>
                <c:pt idx="42">
                  <c:v>1.0336843896660499</c:v>
                </c:pt>
                <c:pt idx="43">
                  <c:v>1.03670812160196</c:v>
                </c:pt>
                <c:pt idx="44">
                  <c:v>1.03948576896655</c:v>
                </c:pt>
                <c:pt idx="45">
                  <c:v>1.0420199515611901</c:v>
                </c:pt>
                <c:pt idx="46">
                  <c:v>1.0443206440741399</c:v>
                </c:pt>
                <c:pt idx="47">
                  <c:v>1.04640297998045</c:v>
                </c:pt>
                <c:pt idx="48">
                  <c:v>1.0482856456392999</c:v>
                </c:pt>
                <c:pt idx="49">
                  <c:v>1.0499897404841201</c:v>
                </c:pt>
                <c:pt idx="50">
                  <c:v>1.05153798144934</c:v>
                </c:pt>
                <c:pt idx="51">
                  <c:v>1.0529541517113801</c:v>
                </c:pt>
                <c:pt idx="52">
                  <c:v>1.05426271884579</c:v>
                </c:pt>
                <c:pt idx="53">
                  <c:v>1.05548856901143</c:v>
                </c:pt>
                <c:pt idx="54">
                  <c:v>1.05665682017132</c:v>
                </c:pt>
                <c:pt idx="55">
                  <c:v>1.0577895240605599</c:v>
                </c:pt>
                <c:pt idx="56">
                  <c:v>1.05889560465773</c:v>
                </c:pt>
                <c:pt idx="57">
                  <c:v>1.05997966490745</c:v>
                </c:pt>
                <c:pt idx="58">
                  <c:v>1.0610453418861301</c:v>
                </c:pt>
                <c:pt idx="59">
                  <c:v>1.06209554515395</c:v>
                </c:pt>
                <c:pt idx="60">
                  <c:v>1.0631326284818601</c:v>
                </c:pt>
                <c:pt idx="61">
                  <c:v>1.0641585155231099</c:v>
                </c:pt>
                <c:pt idx="62">
                  <c:v>1.0651747931100399</c:v>
                </c:pt>
                <c:pt idx="63">
                  <c:v>1.0661827814373199</c:v>
                </c:pt>
                <c:pt idx="64">
                  <c:v>1.0671835875045199</c:v>
                </c:pt>
                <c:pt idx="65">
                  <c:v>1.0681781462714799</c:v>
                </c:pt>
                <c:pt idx="66">
                  <c:v>1.06916725268309</c:v>
                </c:pt>
                <c:pt idx="67">
                  <c:v>1.0701515868309599</c:v>
                </c:pt>
                <c:pt idx="68">
                  <c:v>1.0711317339009301</c:v>
                </c:pt>
                <c:pt idx="69">
                  <c:v>1.0721082001197</c:v>
                </c:pt>
                <c:pt idx="70">
                  <c:v>1.07308142560283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D17-4CC4-B353-5B763298D70C}"/>
            </c:ext>
          </c:extLst>
        </c:ser>
        <c:ser>
          <c:idx val="2"/>
          <c:order val="2"/>
          <c:tx>
            <c:strRef>
              <c:f>Microsoft_Excel_Worksheet1!$D$1</c:f>
              <c:strCache>
                <c:ptCount val="1"/>
                <c:pt idx="0">
                  <c:v>upper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Microsoft_Excel_Worksheet1!$A$2:$A$10002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</c:numCache>
            </c:numRef>
          </c:xVal>
          <c:yVal>
            <c:numRef>
              <c:f>Microsoft_Excel_Worksheet1!$D$2:$D$10002</c:f>
              <c:numCache>
                <c:formatCode>General</c:formatCode>
                <c:ptCount val="10001"/>
                <c:pt idx="0">
                  <c:v>1.14062762758088</c:v>
                </c:pt>
                <c:pt idx="1">
                  <c:v>1.13453662211517</c:v>
                </c:pt>
                <c:pt idx="2">
                  <c:v>1.12847880887913</c:v>
                </c:pt>
                <c:pt idx="3">
                  <c:v>1.12245408100398</c:v>
                </c:pt>
                <c:pt idx="4">
                  <c:v>1.1164623435118799</c:v>
                </c:pt>
                <c:pt idx="5">
                  <c:v>1.1105035156254299</c:v>
                </c:pt>
                <c:pt idx="6">
                  <c:v>1.1045775336894801</c:v>
                </c:pt>
                <c:pt idx="7">
                  <c:v>1.0986843549024099</c:v>
                </c:pt>
                <c:pt idx="8">
                  <c:v>1.0928239621306799</c:v>
                </c:pt>
                <c:pt idx="9">
                  <c:v>1.0869963701912699</c:v>
                </c:pt>
                <c:pt idx="10">
                  <c:v>1.0812016341508801</c:v>
                </c:pt>
                <c:pt idx="11">
                  <c:v>1.07543986043854</c:v>
                </c:pt>
                <c:pt idx="12">
                  <c:v>1.06971122194831</c:v>
                </c:pt>
                <c:pt idx="13">
                  <c:v>1.0640159789071699</c:v>
                </c:pt>
                <c:pt idx="14">
                  <c:v>1.0583545082441099</c:v>
                </c:pt>
                <c:pt idx="15">
                  <c:v>1.0527273457864901</c:v>
                </c:pt>
                <c:pt idx="16">
                  <c:v>1.0471352483162399</c:v>
                </c:pt>
                <c:pt idx="17">
                  <c:v>1.04157928728728</c:v>
                </c:pt>
                <c:pt idx="18">
                  <c:v>1.0360729352673299</c:v>
                </c:pt>
                <c:pt idx="19">
                  <c:v>1.0306772359785501</c:v>
                </c:pt>
                <c:pt idx="20">
                  <c:v>1.02546357823572</c:v>
                </c:pt>
                <c:pt idx="21">
                  <c:v>1.02050151356018</c:v>
                </c:pt>
                <c:pt idx="22">
                  <c:v>1.01585872288007</c:v>
                </c:pt>
                <c:pt idx="23">
                  <c:v>1.0116009678726701</c:v>
                </c:pt>
                <c:pt idx="24">
                  <c:v>1.00779199391329</c:v>
                </c:pt>
                <c:pt idx="25">
                  <c:v>1.00449333549568</c:v>
                </c:pt>
                <c:pt idx="26">
                  <c:v>1.0017639492830299</c:v>
                </c:pt>
                <c:pt idx="27">
                  <c:v>0.99965955873029799</c:v>
                </c:pt>
                <c:pt idx="28">
                  <c:v>0.99823152831818196</c:v>
                </c:pt>
                <c:pt idx="29">
                  <c:v>0.99752498177619298</c:v>
                </c:pt>
                <c:pt idx="30">
                  <c:v>0.99757572251326299</c:v>
                </c:pt>
                <c:pt idx="31">
                  <c:v>0.99840530389771698</c:v>
                </c:pt>
                <c:pt idx="32">
                  <c:v>1</c:v>
                </c:pt>
                <c:pt idx="33">
                  <c:v>1.00914631618679</c:v>
                </c:pt>
                <c:pt idx="34">
                  <c:v>1.01823985595373</c:v>
                </c:pt>
                <c:pt idx="35">
                  <c:v>1.02738824481196</c:v>
                </c:pt>
                <c:pt idx="36">
                  <c:v>1.0367067790219899</c:v>
                </c:pt>
                <c:pt idx="37">
                  <c:v>1.0463116810827999</c:v>
                </c:pt>
                <c:pt idx="38">
                  <c:v>1.0563121420138</c:v>
                </c:pt>
                <c:pt idx="39">
                  <c:v>1.06680302141026</c:v>
                </c:pt>
                <c:pt idx="40">
                  <c:v>1.0778599541581</c:v>
                </c:pt>
                <c:pt idx="41">
                  <c:v>1.0895376374146899</c:v>
                </c:pt>
                <c:pt idx="42">
                  <c:v>1.1018708985085399</c:v>
                </c:pt>
                <c:pt idx="43">
                  <c:v>1.1148774540105699</c:v>
                </c:pt>
                <c:pt idx="44">
                  <c:v>1.12856123345022</c:v>
                </c:pt>
                <c:pt idx="45">
                  <c:v>1.14291549241441</c:v>
                </c:pt>
                <c:pt idx="46">
                  <c:v>1.15792534874843</c:v>
                </c:pt>
                <c:pt idx="47">
                  <c:v>1.1735696671778699</c:v>
                </c:pt>
                <c:pt idx="48">
                  <c:v>1.18982236742799</c:v>
                </c:pt>
                <c:pt idx="49">
                  <c:v>1.20665328085521</c:v>
                </c:pt>
                <c:pt idx="50">
                  <c:v>1.2240286785805301</c:v>
                </c:pt>
                <c:pt idx="51">
                  <c:v>1.24191157240259</c:v>
                </c:pt>
                <c:pt idx="52">
                  <c:v>1.26026186496321</c:v>
                </c:pt>
                <c:pt idx="53">
                  <c:v>1.2790364043453999</c:v>
                </c:pt>
                <c:pt idx="54">
                  <c:v>1.29818898209372</c:v>
                </c:pt>
                <c:pt idx="55">
                  <c:v>1.3176786156048801</c:v>
                </c:pt>
                <c:pt idx="56">
                  <c:v>1.3374960065906401</c:v>
                </c:pt>
                <c:pt idx="57">
                  <c:v>1.3576411284604</c:v>
                </c:pt>
                <c:pt idx="58">
                  <c:v>1.3781149901996399</c:v>
                </c:pt>
                <c:pt idx="59">
                  <c:v>1.3989193990798501</c:v>
                </c:pt>
                <c:pt idx="60">
                  <c:v>1.4200567900097001</c:v>
                </c:pt>
                <c:pt idx="61">
                  <c:v>1.4415301009580299</c:v>
                </c:pt>
                <c:pt idx="62">
                  <c:v>1.4633426807683001</c:v>
                </c:pt>
                <c:pt idx="63">
                  <c:v>1.4854982201035201</c:v>
                </c:pt>
                <c:pt idx="64">
                  <c:v>1.50800069914899</c:v>
                </c:pt>
                <c:pt idx="65">
                  <c:v>1.53085434761976</c:v>
                </c:pt>
                <c:pt idx="66">
                  <c:v>1.55406361391634</c:v>
                </c:pt>
                <c:pt idx="67">
                  <c:v>1.5776331411615301</c:v>
                </c:pt>
                <c:pt idx="68">
                  <c:v>1.60156774846966</c:v>
                </c:pt>
                <c:pt idx="69">
                  <c:v>1.62587241623523</c:v>
                </c:pt>
                <c:pt idx="70">
                  <c:v>1.65055227453902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8D17-4CC4-B353-5B763298D7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4661456"/>
        <c:axId val="554660672"/>
      </c:scatterChart>
      <c:valAx>
        <c:axId val="554661456"/>
        <c:scaling>
          <c:orientation val="minMax"/>
          <c:max val="60"/>
          <c:min val="15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Donor age (years)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258517989454858"/>
              <c:y val="0.8858202099737533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554660672"/>
        <c:crosses val="autoZero"/>
        <c:crossBetween val="midCat"/>
        <c:majorUnit val="5"/>
      </c:valAx>
      <c:valAx>
        <c:axId val="554660672"/>
        <c:scaling>
          <c:orientation val="minMax"/>
          <c:max val="2.5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600" b="1" i="0" baseline="0" dirty="0" smtClean="0">
                    <a:solidFill>
                      <a:schemeClr val="bg2"/>
                    </a:solidFill>
                  </a:rPr>
                  <a:t>Hazard Ratio of 5-Year BOS/CLAD</a:t>
                </a:r>
                <a:endParaRPr lang="en-US" sz="1600" b="1" i="0" baseline="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1.8920864980373063E-2"/>
              <c:y val="6.587037507408347E-2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554661456"/>
        <c:crossesAt val="15"/>
        <c:crossBetween val="midCat"/>
        <c:majorUnit val="0.5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34796645994445"/>
          <c:y val="3.3590508847684365E-2"/>
          <c:w val="0.85083095254687302"/>
          <c:h val="0.7707426011404109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Microsoft_Excel_Worksheet5!$B$1</c:f>
              <c:strCache>
                <c:ptCount val="1"/>
                <c:pt idx="0">
                  <c:v>yhat</c:v>
                </c:pt>
              </c:strCache>
            </c:strRef>
          </c:tx>
          <c:spPr>
            <a:ln w="38100">
              <a:solidFill>
                <a:srgbClr val="009900"/>
              </a:solidFill>
            </a:ln>
          </c:spPr>
          <c:marker>
            <c:symbol val="none"/>
          </c:marker>
          <c:xVal>
            <c:numRef>
              <c:f>Microsoft_Excel_Worksheet5!$A$2:$A$10002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100</c:v>
                </c:pt>
                <c:pt idx="6">
                  <c:v>120</c:v>
                </c:pt>
                <c:pt idx="7">
                  <c:v>140</c:v>
                </c:pt>
                <c:pt idx="8">
                  <c:v>160</c:v>
                </c:pt>
                <c:pt idx="9">
                  <c:v>180</c:v>
                </c:pt>
                <c:pt idx="10">
                  <c:v>200</c:v>
                </c:pt>
                <c:pt idx="11">
                  <c:v>220</c:v>
                </c:pt>
              </c:numCache>
            </c:numRef>
          </c:xVal>
          <c:yVal>
            <c:numRef>
              <c:f>Microsoft_Excel_Worksheet5!$B$2:$B$10002</c:f>
              <c:numCache>
                <c:formatCode>General</c:formatCode>
                <c:ptCount val="10001"/>
                <c:pt idx="0">
                  <c:v>0.84381088532847903</c:v>
                </c:pt>
                <c:pt idx="1">
                  <c:v>0.88473670377995395</c:v>
                </c:pt>
                <c:pt idx="2">
                  <c:v>0.927306007916329</c:v>
                </c:pt>
                <c:pt idx="3">
                  <c:v>0.96679964723480805</c:v>
                </c:pt>
                <c:pt idx="4">
                  <c:v>0.99468580140081997</c:v>
                </c:pt>
                <c:pt idx="5">
                  <c:v>1.00238569054357</c:v>
                </c:pt>
                <c:pt idx="6">
                  <c:v>0.98928196467664498</c:v>
                </c:pt>
                <c:pt idx="7">
                  <c:v>0.960768353324575</c:v>
                </c:pt>
                <c:pt idx="8">
                  <c:v>0.92267300390660101</c:v>
                </c:pt>
                <c:pt idx="9">
                  <c:v>0.88049040466003203</c:v>
                </c:pt>
                <c:pt idx="10">
                  <c:v>0.83877458201661503</c:v>
                </c:pt>
                <c:pt idx="11">
                  <c:v>0.79901764071788595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E51-41EA-88E4-3D05EECC4800}"/>
            </c:ext>
          </c:extLst>
        </c:ser>
        <c:ser>
          <c:idx val="1"/>
          <c:order val="1"/>
          <c:tx>
            <c:strRef>
              <c:f>Microsoft_Excel_Worksheet5!$C$1</c:f>
              <c:strCache>
                <c:ptCount val="1"/>
                <c:pt idx="0">
                  <c:v>lower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Microsoft_Excel_Worksheet5!$A$2:$A$10002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100</c:v>
                </c:pt>
                <c:pt idx="6">
                  <c:v>120</c:v>
                </c:pt>
                <c:pt idx="7">
                  <c:v>140</c:v>
                </c:pt>
                <c:pt idx="8">
                  <c:v>160</c:v>
                </c:pt>
                <c:pt idx="9">
                  <c:v>180</c:v>
                </c:pt>
                <c:pt idx="10">
                  <c:v>200</c:v>
                </c:pt>
                <c:pt idx="11">
                  <c:v>220</c:v>
                </c:pt>
              </c:numCache>
            </c:numRef>
          </c:xVal>
          <c:yVal>
            <c:numRef>
              <c:f>Microsoft_Excel_Worksheet5!$C$2:$C$10002</c:f>
              <c:numCache>
                <c:formatCode>General</c:formatCode>
                <c:ptCount val="10001"/>
                <c:pt idx="0">
                  <c:v>0.73671440119201703</c:v>
                </c:pt>
                <c:pt idx="1">
                  <c:v>0.79987280977000896</c:v>
                </c:pt>
                <c:pt idx="2">
                  <c:v>0.86794312177397703</c:v>
                </c:pt>
                <c:pt idx="3">
                  <c:v>0.93458615053933103</c:v>
                </c:pt>
                <c:pt idx="4">
                  <c:v>0.98736898402755502</c:v>
                </c:pt>
                <c:pt idx="5">
                  <c:v>0.99146595602544996</c:v>
                </c:pt>
                <c:pt idx="6">
                  <c:v>0.96682007226854605</c:v>
                </c:pt>
                <c:pt idx="7">
                  <c:v>0.92954000224802802</c:v>
                </c:pt>
                <c:pt idx="8">
                  <c:v>0.882380781724039</c:v>
                </c:pt>
                <c:pt idx="9">
                  <c:v>0.830128540770393</c:v>
                </c:pt>
                <c:pt idx="10">
                  <c:v>0.77820826194660797</c:v>
                </c:pt>
                <c:pt idx="11">
                  <c:v>0.72890384152598697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E51-41EA-88E4-3D05EECC4800}"/>
            </c:ext>
          </c:extLst>
        </c:ser>
        <c:ser>
          <c:idx val="2"/>
          <c:order val="2"/>
          <c:tx>
            <c:strRef>
              <c:f>Microsoft_Excel_Worksheet5!$D$1</c:f>
              <c:strCache>
                <c:ptCount val="1"/>
                <c:pt idx="0">
                  <c:v>upper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Microsoft_Excel_Worksheet5!$A$2:$A$10002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100</c:v>
                </c:pt>
                <c:pt idx="6">
                  <c:v>120</c:v>
                </c:pt>
                <c:pt idx="7">
                  <c:v>140</c:v>
                </c:pt>
                <c:pt idx="8">
                  <c:v>160</c:v>
                </c:pt>
                <c:pt idx="9">
                  <c:v>180</c:v>
                </c:pt>
                <c:pt idx="10">
                  <c:v>200</c:v>
                </c:pt>
                <c:pt idx="11">
                  <c:v>220</c:v>
                </c:pt>
              </c:numCache>
            </c:numRef>
          </c:xVal>
          <c:yVal>
            <c:numRef>
              <c:f>Microsoft_Excel_Worksheet5!$D$2:$D$10002</c:f>
              <c:numCache>
                <c:formatCode>General</c:formatCode>
                <c:ptCount val="10001"/>
                <c:pt idx="0">
                  <c:v>0.96647603066639698</c:v>
                </c:pt>
                <c:pt idx="1">
                  <c:v>0.97860437991446303</c:v>
                </c:pt>
                <c:pt idx="2">
                  <c:v>0.99072901293369098</c:v>
                </c:pt>
                <c:pt idx="3">
                  <c:v>1.00012348498204</c:v>
                </c:pt>
                <c:pt idx="4">
                  <c:v>1.00205683945282</c:v>
                </c:pt>
                <c:pt idx="5">
                  <c:v>1.0134256920272</c:v>
                </c:pt>
                <c:pt idx="6">
                  <c:v>1.0122657086939799</c:v>
                </c:pt>
                <c:pt idx="7">
                  <c:v>0.99304583613144304</c:v>
                </c:pt>
                <c:pt idx="8">
                  <c:v>0.96480509296074002</c:v>
                </c:pt>
                <c:pt idx="9">
                  <c:v>0.93390759939287504</c:v>
                </c:pt>
                <c:pt idx="10">
                  <c:v>0.90405465199933399</c:v>
                </c:pt>
                <c:pt idx="11">
                  <c:v>0.87587573806965002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9E51-41EA-88E4-3D05EECC48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62383432"/>
        <c:axId val="562383824"/>
      </c:scatterChart>
      <c:valAx>
        <c:axId val="562383432"/>
        <c:scaling>
          <c:orientation val="minMax"/>
          <c:max val="22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Center volume in previous 3 yrs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34222713864306786"/>
              <c:y val="0.8858202099737533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562383824"/>
        <c:crosses val="autoZero"/>
        <c:crossBetween val="midCat"/>
        <c:majorUnit val="20"/>
      </c:valAx>
      <c:valAx>
        <c:axId val="562383824"/>
        <c:scaling>
          <c:orientation val="minMax"/>
          <c:max val="2.5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600" b="1" i="0" baseline="0" dirty="0" smtClean="0">
                    <a:solidFill>
                      <a:schemeClr val="bg2"/>
                    </a:solidFill>
                  </a:rPr>
                  <a:t>Hazard Ratio of 5-Year BOS/CLAD</a:t>
                </a:r>
                <a:endParaRPr lang="en-US" sz="1600" b="1" i="0" baseline="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1.8920864980373063E-2"/>
              <c:y val="6.587037507408347E-2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562383432"/>
        <c:crossesAt val="0"/>
        <c:crossBetween val="midCat"/>
        <c:majorUnit val="0.5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376266708383305E-2"/>
          <c:y val="0.1410092774132202"/>
          <c:w val="0.90941623834808805"/>
          <c:h val="0.7068814222693433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A</c:v>
                </c:pt>
              </c:strCache>
            </c:strRef>
          </c:tx>
          <c:spPr>
            <a:solidFill>
              <a:srgbClr val="009900"/>
            </a:solidFill>
            <a:ln>
              <a:solidFill>
                <a:srgbClr val="000000"/>
              </a:solidFill>
            </a:ln>
            <a:effectLst/>
          </c:spPr>
          <c:invertIfNegative val="0"/>
          <c:cat>
            <c:strRef>
              <c:f>Sheet1!$B$2:$B$13</c:f>
              <c:strCache>
                <c:ptCount val="11"/>
                <c:pt idx="0">
                  <c:v>1992-2000</c:v>
                </c:pt>
                <c:pt idx="1">
                  <c:v>2001-2009</c:v>
                </c:pt>
                <c:pt idx="2">
                  <c:v>2010-2018</c:v>
                </c:pt>
                <c:pt idx="4">
                  <c:v>1992-2000</c:v>
                </c:pt>
                <c:pt idx="5">
                  <c:v>2001-2009</c:v>
                </c:pt>
                <c:pt idx="6">
                  <c:v>2010-2018</c:v>
                </c:pt>
                <c:pt idx="8">
                  <c:v>1992-2000</c:v>
                </c:pt>
                <c:pt idx="9">
                  <c:v>2001-2009</c:v>
                </c:pt>
                <c:pt idx="10">
                  <c:v>2010-2018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422</c:v>
                </c:pt>
                <c:pt idx="1">
                  <c:v>1123</c:v>
                </c:pt>
                <c:pt idx="2">
                  <c:v>1794</c:v>
                </c:pt>
                <c:pt idx="3">
                  <c:v>0</c:v>
                </c:pt>
                <c:pt idx="4">
                  <c:v>1210</c:v>
                </c:pt>
                <c:pt idx="5">
                  <c:v>1759</c:v>
                </c:pt>
                <c:pt idx="6">
                  <c:v>1745</c:v>
                </c:pt>
                <c:pt idx="7">
                  <c:v>0</c:v>
                </c:pt>
                <c:pt idx="8">
                  <c:v>108</c:v>
                </c:pt>
                <c:pt idx="9">
                  <c:v>206</c:v>
                </c:pt>
                <c:pt idx="10">
                  <c:v>378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6B-46EF-B6DC-DFE739E03F30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AB</c:v>
                </c:pt>
              </c:strCache>
            </c:strRef>
          </c:tx>
          <c:spPr>
            <a:solidFill>
              <a:srgbClr val="73AC39"/>
            </a:solidFill>
            <a:ln>
              <a:solidFill>
                <a:srgbClr val="000000"/>
              </a:solidFill>
            </a:ln>
            <a:effectLst/>
          </c:spPr>
          <c:invertIfNegative val="0"/>
          <c:cat>
            <c:strRef>
              <c:f>Sheet1!$B$2:$B$13</c:f>
              <c:strCache>
                <c:ptCount val="11"/>
                <c:pt idx="0">
                  <c:v>1992-2000</c:v>
                </c:pt>
                <c:pt idx="1">
                  <c:v>2001-2009</c:v>
                </c:pt>
                <c:pt idx="2">
                  <c:v>2010-2018</c:v>
                </c:pt>
                <c:pt idx="4">
                  <c:v>1992-2000</c:v>
                </c:pt>
                <c:pt idx="5">
                  <c:v>2001-2009</c:v>
                </c:pt>
                <c:pt idx="6">
                  <c:v>2010-2018</c:v>
                </c:pt>
                <c:pt idx="8">
                  <c:v>1992-2000</c:v>
                </c:pt>
                <c:pt idx="9">
                  <c:v>2001-2009</c:v>
                </c:pt>
                <c:pt idx="10">
                  <c:v>2010-2018</c:v>
                </c:pt>
              </c:strCache>
            </c:strRef>
          </c:cat>
          <c:val>
            <c:numRef>
              <c:f>Sheet1!$D$2:$D$12</c:f>
              <c:numCache>
                <c:formatCode>General</c:formatCode>
                <c:ptCount val="11"/>
                <c:pt idx="0">
                  <c:v>53</c:v>
                </c:pt>
                <c:pt idx="1">
                  <c:v>134</c:v>
                </c:pt>
                <c:pt idx="2">
                  <c:v>198</c:v>
                </c:pt>
                <c:pt idx="3">
                  <c:v>0</c:v>
                </c:pt>
                <c:pt idx="4">
                  <c:v>139</c:v>
                </c:pt>
                <c:pt idx="5">
                  <c:v>195</c:v>
                </c:pt>
                <c:pt idx="6">
                  <c:v>181</c:v>
                </c:pt>
                <c:pt idx="7">
                  <c:v>0</c:v>
                </c:pt>
                <c:pt idx="8">
                  <c:v>11</c:v>
                </c:pt>
                <c:pt idx="9">
                  <c:v>29</c:v>
                </c:pt>
                <c:pt idx="10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6B-46EF-B6DC-DFE739E03F30}"/>
            </c:ext>
          </c:extLst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B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rgbClr val="000000"/>
              </a:solidFill>
            </a:ln>
            <a:effectLst/>
          </c:spPr>
          <c:invertIfNegative val="0"/>
          <c:cat>
            <c:strRef>
              <c:f>Sheet1!$B$2:$B$13</c:f>
              <c:strCache>
                <c:ptCount val="11"/>
                <c:pt idx="0">
                  <c:v>1992-2000</c:v>
                </c:pt>
                <c:pt idx="1">
                  <c:v>2001-2009</c:v>
                </c:pt>
                <c:pt idx="2">
                  <c:v>2010-2018</c:v>
                </c:pt>
                <c:pt idx="4">
                  <c:v>1992-2000</c:v>
                </c:pt>
                <c:pt idx="5">
                  <c:v>2001-2009</c:v>
                </c:pt>
                <c:pt idx="6">
                  <c:v>2010-2018</c:v>
                </c:pt>
                <c:pt idx="8">
                  <c:v>1992-2000</c:v>
                </c:pt>
                <c:pt idx="9">
                  <c:v>2001-2009</c:v>
                </c:pt>
                <c:pt idx="10">
                  <c:v>2010-2018</c:v>
                </c:pt>
              </c:strCache>
            </c:strRef>
          </c:cat>
          <c:val>
            <c:numRef>
              <c:f>Sheet1!$E$2:$E$12</c:f>
              <c:numCache>
                <c:formatCode>General</c:formatCode>
                <c:ptCount val="11"/>
                <c:pt idx="0">
                  <c:v>108</c:v>
                </c:pt>
                <c:pt idx="1">
                  <c:v>267</c:v>
                </c:pt>
                <c:pt idx="2">
                  <c:v>450</c:v>
                </c:pt>
                <c:pt idx="3">
                  <c:v>0</c:v>
                </c:pt>
                <c:pt idx="4">
                  <c:v>328</c:v>
                </c:pt>
                <c:pt idx="5">
                  <c:v>452</c:v>
                </c:pt>
                <c:pt idx="6">
                  <c:v>473</c:v>
                </c:pt>
                <c:pt idx="7">
                  <c:v>0</c:v>
                </c:pt>
                <c:pt idx="8">
                  <c:v>18</c:v>
                </c:pt>
                <c:pt idx="9">
                  <c:v>50</c:v>
                </c:pt>
                <c:pt idx="10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89-468B-86A0-CC4DA40FE07B}"/>
            </c:ext>
          </c:extLst>
        </c:ser>
        <c:ser>
          <c:idx val="3"/>
          <c:order val="3"/>
          <c:tx>
            <c:strRef>
              <c:f>Sheet1!$F$1</c:f>
              <c:strCache>
                <c:ptCount val="1"/>
                <c:pt idx="0">
                  <c:v>O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0000"/>
              </a:solidFill>
            </a:ln>
            <a:effectLst/>
          </c:spPr>
          <c:invertIfNegative val="0"/>
          <c:cat>
            <c:strRef>
              <c:f>Sheet1!$B$2:$B$13</c:f>
              <c:strCache>
                <c:ptCount val="11"/>
                <c:pt idx="0">
                  <c:v>1992-2000</c:v>
                </c:pt>
                <c:pt idx="1">
                  <c:v>2001-2009</c:v>
                </c:pt>
                <c:pt idx="2">
                  <c:v>2010-2018</c:v>
                </c:pt>
                <c:pt idx="4">
                  <c:v>1992-2000</c:v>
                </c:pt>
                <c:pt idx="5">
                  <c:v>2001-2009</c:v>
                </c:pt>
                <c:pt idx="6">
                  <c:v>2010-2018</c:v>
                </c:pt>
                <c:pt idx="8">
                  <c:v>1992-2000</c:v>
                </c:pt>
                <c:pt idx="9">
                  <c:v>2001-2009</c:v>
                </c:pt>
                <c:pt idx="10">
                  <c:v>2010-2018</c:v>
                </c:pt>
              </c:strCache>
            </c:strRef>
          </c:cat>
          <c:val>
            <c:numRef>
              <c:f>Sheet1!$F$2:$F$12</c:f>
              <c:numCache>
                <c:formatCode>General</c:formatCode>
                <c:ptCount val="11"/>
                <c:pt idx="0">
                  <c:v>354</c:v>
                </c:pt>
                <c:pt idx="1">
                  <c:v>961</c:v>
                </c:pt>
                <c:pt idx="2">
                  <c:v>1526</c:v>
                </c:pt>
                <c:pt idx="3">
                  <c:v>0</c:v>
                </c:pt>
                <c:pt idx="4">
                  <c:v>1282</c:v>
                </c:pt>
                <c:pt idx="5">
                  <c:v>1729</c:v>
                </c:pt>
                <c:pt idx="6">
                  <c:v>1745</c:v>
                </c:pt>
                <c:pt idx="7">
                  <c:v>0</c:v>
                </c:pt>
                <c:pt idx="8">
                  <c:v>102</c:v>
                </c:pt>
                <c:pt idx="9">
                  <c:v>196</c:v>
                </c:pt>
                <c:pt idx="10">
                  <c:v>295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89-468B-86A0-CC4DA40FE0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overlap val="100"/>
        <c:axId val="876286671"/>
        <c:axId val="876288335"/>
      </c:barChart>
      <c:catAx>
        <c:axId val="8762866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6288335"/>
        <c:crosses val="autoZero"/>
        <c:auto val="1"/>
        <c:lblAlgn val="ctr"/>
        <c:lblOffset val="100"/>
        <c:noMultiLvlLbl val="0"/>
      </c:catAx>
      <c:valAx>
        <c:axId val="8762883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000000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% of transplants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out"/>
        <c:minorTickMark val="none"/>
        <c:tickLblPos val="nextTo"/>
        <c:spPr>
          <a:noFill/>
          <a:ln>
            <a:solidFill>
              <a:srgbClr val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6286671"/>
        <c:crosses val="autoZero"/>
        <c:crossBetween val="between"/>
        <c:majorUnit val="0.2"/>
      </c:valAx>
      <c:spPr>
        <a:noFill/>
        <a:ln>
          <a:solidFill>
            <a:srgbClr val="000000"/>
          </a:solidFill>
        </a:ln>
        <a:effectLst/>
      </c:spPr>
    </c:plotArea>
    <c:legend>
      <c:legendPos val="t"/>
      <c:layout>
        <c:manualLayout>
          <c:xMode val="edge"/>
          <c:yMode val="edge"/>
          <c:x val="0.25440666770958265"/>
          <c:y val="2.4436335871411835E-2"/>
          <c:w val="0.54135561697171963"/>
          <c:h val="7.576339128218923E-2"/>
        </c:manualLayout>
      </c:layout>
      <c:overlay val="0"/>
      <c:spPr>
        <a:noFill/>
        <a:ln>
          <a:solidFill>
            <a:srgbClr val="0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bg2"/>
          </a:solidFill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8800977464023888E-2"/>
          <c:y val="2.1487179487179486E-2"/>
          <c:w val="0.45013727027125422"/>
          <c:h val="0.8424593175853017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Normal, no complaints, no evidence of disease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2"/>
              </a:solidFill>
            </a:ln>
          </c:spPr>
          <c:invertIfNegative val="0"/>
          <c:cat>
            <c:strRef>
              <c:f>Sheet1!$B$1:$D$1</c:f>
              <c:strCache>
                <c:ptCount val="2"/>
                <c:pt idx="0">
                  <c:v>2005-2011 (N= 2,572)</c:v>
                </c:pt>
                <c:pt idx="1">
                  <c:v>2012-2018 (N= 2,457)</c:v>
                </c:pt>
              </c:strCache>
              <c:extLst/>
            </c:strRef>
          </c:cat>
          <c:val>
            <c:numRef>
              <c:f>Sheet1!$B$2:$D$2</c:f>
              <c:numCache>
                <c:formatCode>General</c:formatCode>
                <c:ptCount val="2"/>
                <c:pt idx="0">
                  <c:v>722</c:v>
                </c:pt>
                <c:pt idx="1">
                  <c:v>633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51AC-47A3-A7DB-C014769496D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Able to carry on normal activity: minor symptoms of disease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bg2"/>
              </a:solidFill>
            </a:ln>
          </c:spPr>
          <c:invertIfNegative val="0"/>
          <c:cat>
            <c:strRef>
              <c:f>Sheet1!$B$1:$D$1</c:f>
              <c:strCache>
                <c:ptCount val="2"/>
                <c:pt idx="0">
                  <c:v>2005-2011 (N= 2,572)</c:v>
                </c:pt>
                <c:pt idx="1">
                  <c:v>2012-2018 (N= 2,457)</c:v>
                </c:pt>
              </c:strCache>
              <c:extLst/>
            </c:strRef>
          </c:cat>
          <c:val>
            <c:numRef>
              <c:f>Sheet1!$B$3:$D$3</c:f>
              <c:numCache>
                <c:formatCode>General</c:formatCode>
                <c:ptCount val="2"/>
                <c:pt idx="0">
                  <c:v>676</c:v>
                </c:pt>
                <c:pt idx="1">
                  <c:v>664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51AC-47A3-A7DB-C014769496D7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Normal activity with effort: some symptoms of disease</c:v>
                </c:pt>
              </c:strCache>
            </c:strRef>
          </c:tx>
          <c:spPr>
            <a:solidFill>
              <a:schemeClr val="tx2"/>
            </a:solidFill>
            <a:ln>
              <a:solidFill>
                <a:srgbClr val="000000"/>
              </a:solidFill>
            </a:ln>
          </c:spPr>
          <c:invertIfNegative val="0"/>
          <c:cat>
            <c:strRef>
              <c:f>Sheet1!$B$1:$D$1</c:f>
              <c:strCache>
                <c:ptCount val="2"/>
                <c:pt idx="0">
                  <c:v>2005-2011 (N= 2,572)</c:v>
                </c:pt>
                <c:pt idx="1">
                  <c:v>2012-2018 (N= 2,457)</c:v>
                </c:pt>
              </c:strCache>
              <c:extLst/>
            </c:strRef>
          </c:cat>
          <c:val>
            <c:numRef>
              <c:f>Sheet1!$B$4:$D$4</c:f>
              <c:numCache>
                <c:formatCode>General</c:formatCode>
                <c:ptCount val="2"/>
                <c:pt idx="0">
                  <c:v>501</c:v>
                </c:pt>
                <c:pt idx="1">
                  <c:v>504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51AC-47A3-A7DB-C014769496D7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Cares for self: unable to carry on normal activity or active work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2"/>
              </a:solidFill>
            </a:ln>
          </c:spPr>
          <c:invertIfNegative val="0"/>
          <c:cat>
            <c:strRef>
              <c:f>Sheet1!$B$1:$D$1</c:f>
              <c:strCache>
                <c:ptCount val="2"/>
                <c:pt idx="0">
                  <c:v>2005-2011 (N= 2,572)</c:v>
                </c:pt>
                <c:pt idx="1">
                  <c:v>2012-2018 (N= 2,457)</c:v>
                </c:pt>
              </c:strCache>
              <c:extLst/>
            </c:strRef>
          </c:cat>
          <c:val>
            <c:numRef>
              <c:f>Sheet1!$B$5:$D$5</c:f>
              <c:numCache>
                <c:formatCode>General</c:formatCode>
                <c:ptCount val="2"/>
                <c:pt idx="0">
                  <c:v>286</c:v>
                </c:pt>
                <c:pt idx="1">
                  <c:v>328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51AC-47A3-A7DB-C014769496D7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Requires occasional assistance but is able to care for needs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rgbClr val="000000"/>
              </a:solidFill>
            </a:ln>
          </c:spPr>
          <c:invertIfNegative val="0"/>
          <c:cat>
            <c:strRef>
              <c:f>Sheet1!$B$1:$D$1</c:f>
              <c:strCache>
                <c:ptCount val="2"/>
                <c:pt idx="0">
                  <c:v>2005-2011 (N= 2,572)</c:v>
                </c:pt>
                <c:pt idx="1">
                  <c:v>2012-2018 (N= 2,457)</c:v>
                </c:pt>
              </c:strCache>
              <c:extLst/>
            </c:strRef>
          </c:cat>
          <c:val>
            <c:numRef>
              <c:f>Sheet1!$B$6:$D$6</c:f>
              <c:numCache>
                <c:formatCode>General</c:formatCode>
                <c:ptCount val="2"/>
                <c:pt idx="0">
                  <c:v>136</c:v>
                </c:pt>
                <c:pt idx="1">
                  <c:v>134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51AC-47A3-A7DB-C014769496D7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Requires considerable assistance and frequent medical care</c:v>
                </c:pt>
              </c:strCache>
            </c:strRef>
          </c:tx>
          <c:spPr>
            <a:solidFill>
              <a:srgbClr val="FF9A35"/>
            </a:solidFill>
            <a:ln>
              <a:solidFill>
                <a:srgbClr val="000000"/>
              </a:solidFill>
            </a:ln>
          </c:spPr>
          <c:invertIfNegative val="0"/>
          <c:cat>
            <c:strRef>
              <c:f>Sheet1!$B$1:$D$1</c:f>
              <c:strCache>
                <c:ptCount val="2"/>
                <c:pt idx="0">
                  <c:v>2005-2011 (N= 2,572)</c:v>
                </c:pt>
                <c:pt idx="1">
                  <c:v>2012-2018 (N= 2,457)</c:v>
                </c:pt>
              </c:strCache>
              <c:extLst/>
            </c:strRef>
          </c:cat>
          <c:val>
            <c:numRef>
              <c:f>Sheet1!$B$7:$D$7</c:f>
              <c:numCache>
                <c:formatCode>General</c:formatCode>
                <c:ptCount val="2"/>
                <c:pt idx="0">
                  <c:v>94</c:v>
                </c:pt>
                <c:pt idx="1">
                  <c:v>65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51AC-47A3-A7DB-C014769496D7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Disabled: requires special care and assistance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rgbClr val="000000"/>
              </a:solidFill>
            </a:ln>
          </c:spPr>
          <c:invertIfNegative val="0"/>
          <c:cat>
            <c:strRef>
              <c:f>Sheet1!$B$1:$D$1</c:f>
              <c:strCache>
                <c:ptCount val="2"/>
                <c:pt idx="0">
                  <c:v>2005-2011 (N= 2,572)</c:v>
                </c:pt>
                <c:pt idx="1">
                  <c:v>2012-2018 (N= 2,457)</c:v>
                </c:pt>
              </c:strCache>
              <c:extLst/>
            </c:strRef>
          </c:cat>
          <c:val>
            <c:numRef>
              <c:f>Sheet1!$B$8:$D$8</c:f>
              <c:numCache>
                <c:formatCode>General</c:formatCode>
                <c:ptCount val="2"/>
                <c:pt idx="0">
                  <c:v>28</c:v>
                </c:pt>
                <c:pt idx="1">
                  <c:v>40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51AC-47A3-A7DB-C014769496D7}"/>
            </c:ext>
          </c:extLst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Severely disabled: hospitalization is indicated, death not imminent</c:v>
                </c:pt>
              </c:strCache>
            </c:strRef>
          </c:tx>
          <c:spPr>
            <a:solidFill>
              <a:srgbClr val="339933"/>
            </a:solidFill>
            <a:ln>
              <a:solidFill>
                <a:srgbClr val="000000"/>
              </a:solidFill>
            </a:ln>
          </c:spPr>
          <c:invertIfNegative val="0"/>
          <c:cat>
            <c:strRef>
              <c:f>Sheet1!$B$1:$D$1</c:f>
              <c:strCache>
                <c:ptCount val="2"/>
                <c:pt idx="0">
                  <c:v>2005-2011 (N= 2,572)</c:v>
                </c:pt>
                <c:pt idx="1">
                  <c:v>2012-2018 (N= 2,457)</c:v>
                </c:pt>
              </c:strCache>
              <c:extLst/>
            </c:strRef>
          </c:cat>
          <c:val>
            <c:numRef>
              <c:f>Sheet1!$B$9:$D$9</c:f>
              <c:numCache>
                <c:formatCode>General</c:formatCode>
                <c:ptCount val="2"/>
                <c:pt idx="0">
                  <c:v>17</c:v>
                </c:pt>
                <c:pt idx="1">
                  <c:v>12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7-51AC-47A3-A7DB-C014769496D7}"/>
            </c:ext>
          </c:extLst>
        </c:ser>
        <c:ser>
          <c:idx val="8"/>
          <c:order val="8"/>
          <c:tx>
            <c:strRef>
              <c:f>Sheet1!$A$10</c:f>
              <c:strCache>
                <c:ptCount val="1"/>
                <c:pt idx="0">
                  <c:v>Very sick, hospitalization necessary: active treatment necessary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rgbClr val="000000"/>
              </a:solidFill>
            </a:ln>
          </c:spPr>
          <c:invertIfNegative val="0"/>
          <c:cat>
            <c:strRef>
              <c:f>Sheet1!$B$1:$D$1</c:f>
              <c:strCache>
                <c:ptCount val="2"/>
                <c:pt idx="0">
                  <c:v>2005-2011 (N= 2,572)</c:v>
                </c:pt>
                <c:pt idx="1">
                  <c:v>2012-2018 (N= 2,457)</c:v>
                </c:pt>
              </c:strCache>
              <c:extLst/>
            </c:strRef>
          </c:cat>
          <c:val>
            <c:numRef>
              <c:f>Sheet1!$B$10:$D$10</c:f>
              <c:numCache>
                <c:formatCode>General</c:formatCode>
                <c:ptCount val="2"/>
                <c:pt idx="0">
                  <c:v>60</c:v>
                </c:pt>
                <c:pt idx="1">
                  <c:v>31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8-51AC-47A3-A7DB-C014769496D7}"/>
            </c:ext>
          </c:extLst>
        </c:ser>
        <c:ser>
          <c:idx val="9"/>
          <c:order val="9"/>
          <c:tx>
            <c:strRef>
              <c:f>Sheet1!$A$11</c:f>
              <c:strCache>
                <c:ptCount val="1"/>
                <c:pt idx="0">
                  <c:v>Moribund, fatal processes progressing rapidly</c:v>
                </c:pt>
              </c:strCache>
            </c:strRef>
          </c:tx>
          <c:spPr>
            <a:solidFill>
              <a:srgbClr val="9933FF"/>
            </a:solidFill>
            <a:ln>
              <a:solidFill>
                <a:srgbClr val="000000"/>
              </a:solidFill>
            </a:ln>
          </c:spPr>
          <c:invertIfNegative val="0"/>
          <c:cat>
            <c:strRef>
              <c:f>Sheet1!$B$1:$D$1</c:f>
              <c:strCache>
                <c:ptCount val="3"/>
                <c:pt idx="0">
                  <c:v>2005-2011 (N= 2,572)</c:v>
                </c:pt>
                <c:pt idx="1">
                  <c:v>2012-2018 (N= 2,457)</c:v>
                </c:pt>
                <c:pt idx="2">
                  <c:v>.</c:v>
                </c:pt>
              </c:strCache>
              <c:extLst/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1AC-47A3-A7DB-C014769496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"/>
        <c:overlap val="100"/>
        <c:axId val="668159560"/>
        <c:axId val="668159952"/>
      </c:barChart>
      <c:catAx>
        <c:axId val="6681595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68159952"/>
        <c:crosses val="autoZero"/>
        <c:auto val="1"/>
        <c:lblAlgn val="ctr"/>
        <c:lblOffset val="100"/>
        <c:noMultiLvlLbl val="0"/>
      </c:catAx>
      <c:valAx>
        <c:axId val="668159952"/>
        <c:scaling>
          <c:orientation val="minMax"/>
          <c:min val="0"/>
        </c:scaling>
        <c:delete val="0"/>
        <c:axPos val="l"/>
        <c:majorGridlines>
          <c:spPr>
            <a:ln w="6350">
              <a:solidFill>
                <a:schemeClr val="bg2"/>
              </a:solidFill>
              <a:prstDash val="sysDash"/>
            </a:ln>
          </c:spPr>
        </c:majorGridlines>
        <c:numFmt formatCode="0%" sourceLinked="1"/>
        <c:majorTickMark val="out"/>
        <c:minorTickMark val="none"/>
        <c:tickLblPos val="nextTo"/>
        <c:spPr>
          <a:ln>
            <a:solidFill>
              <a:schemeClr val="bg2">
                <a:alpha val="91000"/>
              </a:schemeClr>
            </a:solidFill>
          </a:ln>
        </c:spPr>
        <c:txPr>
          <a:bodyPr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68159560"/>
        <c:crosses val="autoZero"/>
        <c:crossBetween val="between"/>
        <c:majorUnit val="0.25"/>
      </c:valAx>
      <c:spPr>
        <a:noFill/>
        <a:ln>
          <a:solidFill>
            <a:schemeClr val="bg2"/>
          </a:solidFill>
        </a:ln>
      </c:spPr>
    </c:plotArea>
    <c:legend>
      <c:legendPos val="r"/>
      <c:layout>
        <c:manualLayout>
          <c:xMode val="edge"/>
          <c:yMode val="edge"/>
          <c:x val="0.52458649656866896"/>
          <c:y val="1.8109024833434278E-2"/>
          <c:w val="0.4619185372151669"/>
          <c:h val="0.84342943670502724"/>
        </c:manualLayout>
      </c:layout>
      <c:overlay val="0"/>
      <c:spPr>
        <a:solidFill>
          <a:schemeClr val="tx1"/>
        </a:solidFill>
        <a:ln w="12700">
          <a:solidFill>
            <a:schemeClr val="bg2"/>
          </a:solidFill>
        </a:ln>
      </c:spPr>
      <c:txPr>
        <a:bodyPr/>
        <a:lstStyle/>
        <a:p>
          <a:pPr>
            <a:defRPr sz="14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871832197445905E-2"/>
          <c:y val="0.13638448976735651"/>
          <c:w val="0.86236687880730034"/>
          <c:h val="0.734086223972112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OB/BOS</c:v>
                </c:pt>
              </c:strCache>
            </c:strRef>
          </c:tx>
          <c:spPr>
            <a:solidFill>
              <a:srgbClr val="C00000"/>
            </a:solidFill>
            <a:ln w="9525">
              <a:solidFill>
                <a:schemeClr val="bg2"/>
              </a:solidFill>
            </a:ln>
          </c:spPr>
          <c:invertIfNegative val="0"/>
          <c:cat>
            <c:strRef>
              <c:f>Sheet1!$B$1:$H$1</c:f>
              <c:strCache>
                <c:ptCount val="7"/>
                <c:pt idx="0">
                  <c:v> ≤1 Year (N = 3,892)</c:v>
                </c:pt>
                <c:pt idx="1">
                  <c:v>&gt;1 Year - 5 Years (N = 4,713)</c:v>
                </c:pt>
                <c:pt idx="2">
                  <c:v>&gt;5 Years (N = 3,891)</c:v>
                </c:pt>
                <c:pt idx="3">
                  <c:v>.</c:v>
                </c:pt>
                <c:pt idx="4">
                  <c:v>.</c:v>
                </c:pt>
                <c:pt idx="5">
                  <c:v>.</c:v>
                </c:pt>
                <c:pt idx="6">
                  <c:v>.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2.8</c:v>
                </c:pt>
                <c:pt idx="1">
                  <c:v>24.9</c:v>
                </c:pt>
                <c:pt idx="2">
                  <c:v>23.7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4C-4B90-9300-FE4FC6F36BE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Malignancy</c:v>
                </c:pt>
              </c:strCache>
            </c:strRef>
          </c:tx>
          <c:spPr>
            <a:solidFill>
              <a:srgbClr val="92D050"/>
            </a:solidFill>
            <a:ln w="9525">
              <a:solidFill>
                <a:schemeClr val="bg2"/>
              </a:solidFill>
              <a:prstDash val="solid"/>
            </a:ln>
          </c:spPr>
          <c:invertIfNegative val="0"/>
          <c:cat>
            <c:strRef>
              <c:f>Sheet1!$B$1:$H$1</c:f>
              <c:strCache>
                <c:ptCount val="7"/>
                <c:pt idx="0">
                  <c:v> ≤1 Year (N = 3,892)</c:v>
                </c:pt>
                <c:pt idx="1">
                  <c:v>&gt;1 Year - 5 Years (N = 4,713)</c:v>
                </c:pt>
                <c:pt idx="2">
                  <c:v>&gt;5 Years (N = 3,891)</c:v>
                </c:pt>
                <c:pt idx="3">
                  <c:v>.</c:v>
                </c:pt>
                <c:pt idx="4">
                  <c:v>.</c:v>
                </c:pt>
                <c:pt idx="5">
                  <c:v>.</c:v>
                </c:pt>
                <c:pt idx="6">
                  <c:v>.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4.2</c:v>
                </c:pt>
                <c:pt idx="1">
                  <c:v>12.7</c:v>
                </c:pt>
                <c:pt idx="2">
                  <c:v>16.3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4C-4B90-9300-FE4FC6F36BEA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Infection</c:v>
                </c:pt>
              </c:strCache>
            </c:strRef>
          </c:tx>
          <c:spPr>
            <a:solidFill>
              <a:srgbClr val="00B0F0"/>
            </a:solidFill>
            <a:ln w="9525">
              <a:solidFill>
                <a:schemeClr val="bg2"/>
              </a:solidFill>
            </a:ln>
          </c:spPr>
          <c:invertIfNegative val="0"/>
          <c:cat>
            <c:strRef>
              <c:f>Sheet1!$B$1:$H$1</c:f>
              <c:strCache>
                <c:ptCount val="7"/>
                <c:pt idx="0">
                  <c:v> ≤1 Year (N = 3,892)</c:v>
                </c:pt>
                <c:pt idx="1">
                  <c:v>&gt;1 Year - 5 Years (N = 4,713)</c:v>
                </c:pt>
                <c:pt idx="2">
                  <c:v>&gt;5 Years (N = 3,891)</c:v>
                </c:pt>
                <c:pt idx="3">
                  <c:v>.</c:v>
                </c:pt>
                <c:pt idx="4">
                  <c:v>.</c:v>
                </c:pt>
                <c:pt idx="5">
                  <c:v>.</c:v>
                </c:pt>
                <c:pt idx="6">
                  <c:v>.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31.5</c:v>
                </c:pt>
                <c:pt idx="1">
                  <c:v>19.5</c:v>
                </c:pt>
                <c:pt idx="2">
                  <c:v>16.3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64C-4B90-9300-FE4FC6F36BEA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Graft Failure</c:v>
                </c:pt>
              </c:strCache>
            </c:strRef>
          </c:tx>
          <c:spPr>
            <a:solidFill>
              <a:schemeClr val="bg1">
                <a:lumMod val="50000"/>
                <a:lumOff val="50000"/>
              </a:schemeClr>
            </a:solidFill>
            <a:ln w="9525">
              <a:solidFill>
                <a:schemeClr val="bg2"/>
              </a:solidFill>
            </a:ln>
          </c:spPr>
          <c:invertIfNegative val="0"/>
          <c:cat>
            <c:strRef>
              <c:f>Sheet1!$B$1:$H$1</c:f>
              <c:strCache>
                <c:ptCount val="7"/>
                <c:pt idx="0">
                  <c:v> ≤1 Year (N = 3,892)</c:v>
                </c:pt>
                <c:pt idx="1">
                  <c:v>&gt;1 Year - 5 Years (N = 4,713)</c:v>
                </c:pt>
                <c:pt idx="2">
                  <c:v>&gt;5 Years (N = 3,891)</c:v>
                </c:pt>
                <c:pt idx="3">
                  <c:v>.</c:v>
                </c:pt>
                <c:pt idx="4">
                  <c:v>.</c:v>
                </c:pt>
                <c:pt idx="5">
                  <c:v>.</c:v>
                </c:pt>
                <c:pt idx="6">
                  <c:v>.</c:v>
                </c:pt>
              </c:strCache>
            </c:strRef>
          </c:cat>
          <c:val>
            <c:numRef>
              <c:f>Sheet1!$B$5:$D$5</c:f>
              <c:numCache>
                <c:formatCode>General</c:formatCode>
                <c:ptCount val="3"/>
                <c:pt idx="0">
                  <c:v>17.5</c:v>
                </c:pt>
                <c:pt idx="1">
                  <c:v>17.7</c:v>
                </c:pt>
                <c:pt idx="2">
                  <c:v>16.2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64C-4B90-9300-FE4FC6F36BEA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Cardiovascular</c:v>
                </c:pt>
              </c:strCache>
            </c:strRef>
          </c:tx>
          <c:spPr>
            <a:solidFill>
              <a:schemeClr val="accent2"/>
            </a:solidFill>
            <a:ln w="9525">
              <a:solidFill>
                <a:schemeClr val="bg2"/>
              </a:solidFill>
            </a:ln>
          </c:spPr>
          <c:invertIfNegative val="0"/>
          <c:cat>
            <c:strRef>
              <c:f>Sheet1!$B$1:$H$1</c:f>
              <c:strCache>
                <c:ptCount val="7"/>
                <c:pt idx="0">
                  <c:v> ≤1 Year (N = 3,892)</c:v>
                </c:pt>
                <c:pt idx="1">
                  <c:v>&gt;1 Year - 5 Years (N = 4,713)</c:v>
                </c:pt>
                <c:pt idx="2">
                  <c:v>&gt;5 Years (N = 3,891)</c:v>
                </c:pt>
                <c:pt idx="3">
                  <c:v>.</c:v>
                </c:pt>
                <c:pt idx="4">
                  <c:v>.</c:v>
                </c:pt>
                <c:pt idx="5">
                  <c:v>.</c:v>
                </c:pt>
                <c:pt idx="6">
                  <c:v>.</c:v>
                </c:pt>
              </c:strCache>
            </c:strRef>
          </c:cat>
          <c:val>
            <c:numRef>
              <c:f>Sheet1!$B$6:$D$6</c:f>
              <c:numCache>
                <c:formatCode>General</c:formatCode>
                <c:ptCount val="3"/>
                <c:pt idx="0">
                  <c:v>8.3000000000000007</c:v>
                </c:pt>
                <c:pt idx="1">
                  <c:v>5.7</c:v>
                </c:pt>
                <c:pt idx="2">
                  <c:v>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64C-4B90-9300-FE4FC6F36B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94337672"/>
        <c:axId val="694338064"/>
      </c:barChart>
      <c:catAx>
        <c:axId val="694337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600" b="1">
                <a:solidFill>
                  <a:schemeClr val="bg2"/>
                </a:solidFill>
              </a:defRPr>
            </a:pPr>
            <a:endParaRPr lang="en-US"/>
          </a:p>
        </c:txPr>
        <c:crossAx val="694338064"/>
        <c:crosses val="autoZero"/>
        <c:auto val="1"/>
        <c:lblAlgn val="ctr"/>
        <c:lblOffset val="100"/>
        <c:noMultiLvlLbl val="0"/>
      </c:catAx>
      <c:valAx>
        <c:axId val="694338064"/>
        <c:scaling>
          <c:orientation val="minMax"/>
          <c:max val="4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800">
                    <a:solidFill>
                      <a:schemeClr val="bg2"/>
                    </a:solidFill>
                  </a:defRPr>
                </a:pPr>
                <a:r>
                  <a:rPr lang="en-US" sz="1800" b="1" i="0" baseline="0" dirty="0" smtClean="0">
                    <a:solidFill>
                      <a:schemeClr val="bg2"/>
                    </a:solidFill>
                  </a:rPr>
                  <a:t>% of Deaths</a:t>
                </a:r>
                <a:endParaRPr lang="en-US" sz="1800" b="1" i="0" baseline="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1.3138758058749233E-2"/>
              <c:y val="0.3279073023874536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600" b="1">
                <a:solidFill>
                  <a:schemeClr val="bg2"/>
                </a:solidFill>
              </a:defRPr>
            </a:pPr>
            <a:endParaRPr lang="en-US"/>
          </a:p>
        </c:txPr>
        <c:crossAx val="694337672"/>
        <c:crosses val="autoZero"/>
        <c:crossBetween val="between"/>
        <c:majorUnit val="10"/>
      </c:valAx>
      <c:spPr>
        <a:noFill/>
        <a:ln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18488217009393343"/>
          <c:y val="1.4188866097324448E-2"/>
          <c:w val="0.67269236169548219"/>
          <c:h val="0.10668069054009764"/>
        </c:manualLayout>
      </c:layout>
      <c:overlay val="1"/>
      <c:spPr>
        <a:solidFill>
          <a:schemeClr val="tx1"/>
        </a:solidFill>
        <a:ln>
          <a:solidFill>
            <a:schemeClr val="bg2"/>
          </a:solidFill>
        </a:ln>
      </c:spPr>
      <c:txPr>
        <a:bodyPr/>
        <a:lstStyle/>
        <a:p>
          <a:pPr>
            <a:defRPr sz="18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092847769028881E-2"/>
          <c:y val="5.9686508287809359E-2"/>
          <c:w val="0.70080314960629919"/>
          <c:h val="0.8037194756199653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OB/BOS</c:v>
                </c:pt>
              </c:strCache>
            </c:strRef>
          </c:tx>
          <c:spPr>
            <a:ln w="41275">
              <a:solidFill>
                <a:srgbClr val="C00000"/>
              </a:solidFill>
            </a:ln>
          </c:spPr>
          <c:marker>
            <c:symbol val="none"/>
          </c:marker>
          <c:xVal>
            <c:numRef>
              <c:f>Sheet1!$A$2:$A$29</c:f>
              <c:numCache>
                <c:formatCode>General</c:formatCode>
                <c:ptCount val="28"/>
                <c:pt idx="0">
                  <c:v>0</c:v>
                </c:pt>
                <c:pt idx="1">
                  <c:v>1.9199999999999998E-2</c:v>
                </c:pt>
                <c:pt idx="2">
                  <c:v>3.8399999999999997E-2</c:v>
                </c:pt>
                <c:pt idx="3">
                  <c:v>8.2199999999999995E-2</c:v>
                </c:pt>
                <c:pt idx="4">
                  <c:v>0.12330000000000001</c:v>
                </c:pt>
                <c:pt idx="5">
                  <c:v>0.1671</c:v>
                </c:pt>
                <c:pt idx="6">
                  <c:v>0.24929999999999999</c:v>
                </c:pt>
                <c:pt idx="7">
                  <c:v>0.3342</c:v>
                </c:pt>
                <c:pt idx="8">
                  <c:v>0.49859999999999999</c:v>
                </c:pt>
                <c:pt idx="9">
                  <c:v>0.74790000000000001</c:v>
                </c:pt>
                <c:pt idx="10">
                  <c:v>1</c:v>
                </c:pt>
                <c:pt idx="11">
                  <c:v>1.2493000000000001</c:v>
                </c:pt>
                <c:pt idx="12">
                  <c:v>1.4985999999999999</c:v>
                </c:pt>
                <c:pt idx="13">
                  <c:v>1.7506999999999999</c:v>
                </c:pt>
                <c:pt idx="14">
                  <c:v>2</c:v>
                </c:pt>
                <c:pt idx="15">
                  <c:v>2.2492999999999999</c:v>
                </c:pt>
                <c:pt idx="16">
                  <c:v>2.4986000000000002</c:v>
                </c:pt>
                <c:pt idx="17">
                  <c:v>2.7507000000000001</c:v>
                </c:pt>
                <c:pt idx="18">
                  <c:v>3</c:v>
                </c:pt>
                <c:pt idx="19">
                  <c:v>3.2492999999999999</c:v>
                </c:pt>
                <c:pt idx="20">
                  <c:v>3.4986000000000002</c:v>
                </c:pt>
                <c:pt idx="21">
                  <c:v>4</c:v>
                </c:pt>
                <c:pt idx="22">
                  <c:v>4.2492999999999999</c:v>
                </c:pt>
                <c:pt idx="23">
                  <c:v>4.4985999999999997</c:v>
                </c:pt>
                <c:pt idx="24">
                  <c:v>5</c:v>
                </c:pt>
                <c:pt idx="25">
                  <c:v>5.4985999999999997</c:v>
                </c:pt>
                <c:pt idx="26">
                  <c:v>6</c:v>
                </c:pt>
                <c:pt idx="27">
                  <c:v>7</c:v>
                </c:pt>
              </c:numCache>
            </c:numRef>
          </c:xVal>
          <c:yVal>
            <c:numRef>
              <c:f>Sheet1!$B$2:$B$29</c:f>
              <c:numCache>
                <c:formatCode>General</c:formatCode>
                <c:ptCount val="2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1.2999999999999999E-4</c:v>
                </c:pt>
                <c:pt idx="9">
                  <c:v>6.4999999999999997E-4</c:v>
                </c:pt>
                <c:pt idx="10">
                  <c:v>2.65E-3</c:v>
                </c:pt>
                <c:pt idx="11">
                  <c:v>6.0000000000000001E-3</c:v>
                </c:pt>
                <c:pt idx="12">
                  <c:v>8.3999999999999995E-3</c:v>
                </c:pt>
                <c:pt idx="13">
                  <c:v>1.269E-2</c:v>
                </c:pt>
                <c:pt idx="14">
                  <c:v>1.553E-2</c:v>
                </c:pt>
                <c:pt idx="15">
                  <c:v>1.993E-2</c:v>
                </c:pt>
                <c:pt idx="16">
                  <c:v>2.3959999999999999E-2</c:v>
                </c:pt>
                <c:pt idx="17">
                  <c:v>2.733E-2</c:v>
                </c:pt>
                <c:pt idx="18">
                  <c:v>3.0620000000000001E-2</c:v>
                </c:pt>
                <c:pt idx="19">
                  <c:v>3.5009999999999999E-2</c:v>
                </c:pt>
                <c:pt idx="20">
                  <c:v>3.8699999999999998E-2</c:v>
                </c:pt>
                <c:pt idx="21">
                  <c:v>4.5870000000000001E-2</c:v>
                </c:pt>
                <c:pt idx="22">
                  <c:v>4.904E-2</c:v>
                </c:pt>
                <c:pt idx="23">
                  <c:v>5.2690000000000001E-2</c:v>
                </c:pt>
                <c:pt idx="24">
                  <c:v>6.0229999999999999E-2</c:v>
                </c:pt>
                <c:pt idx="25">
                  <c:v>6.7479999999999998E-2</c:v>
                </c:pt>
                <c:pt idx="26">
                  <c:v>7.6429999999999998E-2</c:v>
                </c:pt>
                <c:pt idx="27">
                  <c:v>8.9139999999999997E-2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FDB-4F2D-BEBA-50D92520FBE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Malignancy</c:v>
                </c:pt>
              </c:strCache>
            </c:strRef>
          </c:tx>
          <c:spPr>
            <a:ln w="41275">
              <a:solidFill>
                <a:srgbClr val="36C175"/>
              </a:solidFill>
              <a:prstDash val="solid"/>
            </a:ln>
          </c:spPr>
          <c:marker>
            <c:symbol val="none"/>
          </c:marker>
          <c:xVal>
            <c:numRef>
              <c:f>Sheet1!$A$2:$A$29</c:f>
              <c:numCache>
                <c:formatCode>General</c:formatCode>
                <c:ptCount val="28"/>
                <c:pt idx="0">
                  <c:v>0</c:v>
                </c:pt>
                <c:pt idx="1">
                  <c:v>1.9199999999999998E-2</c:v>
                </c:pt>
                <c:pt idx="2">
                  <c:v>3.8399999999999997E-2</c:v>
                </c:pt>
                <c:pt idx="3">
                  <c:v>8.2199999999999995E-2</c:v>
                </c:pt>
                <c:pt idx="4">
                  <c:v>0.12330000000000001</c:v>
                </c:pt>
                <c:pt idx="5">
                  <c:v>0.1671</c:v>
                </c:pt>
                <c:pt idx="6">
                  <c:v>0.24929999999999999</c:v>
                </c:pt>
                <c:pt idx="7">
                  <c:v>0.3342</c:v>
                </c:pt>
                <c:pt idx="8">
                  <c:v>0.49859999999999999</c:v>
                </c:pt>
                <c:pt idx="9">
                  <c:v>0.74790000000000001</c:v>
                </c:pt>
                <c:pt idx="10">
                  <c:v>1</c:v>
                </c:pt>
                <c:pt idx="11">
                  <c:v>1.2493000000000001</c:v>
                </c:pt>
                <c:pt idx="12">
                  <c:v>1.4985999999999999</c:v>
                </c:pt>
                <c:pt idx="13">
                  <c:v>1.7506999999999999</c:v>
                </c:pt>
                <c:pt idx="14">
                  <c:v>2</c:v>
                </c:pt>
                <c:pt idx="15">
                  <c:v>2.2492999999999999</c:v>
                </c:pt>
                <c:pt idx="16">
                  <c:v>2.4986000000000002</c:v>
                </c:pt>
                <c:pt idx="17">
                  <c:v>2.7507000000000001</c:v>
                </c:pt>
                <c:pt idx="18">
                  <c:v>3</c:v>
                </c:pt>
                <c:pt idx="19">
                  <c:v>3.2492999999999999</c:v>
                </c:pt>
                <c:pt idx="20">
                  <c:v>3.4986000000000002</c:v>
                </c:pt>
                <c:pt idx="21">
                  <c:v>4</c:v>
                </c:pt>
                <c:pt idx="22">
                  <c:v>4.2492999999999999</c:v>
                </c:pt>
                <c:pt idx="23">
                  <c:v>4.4985999999999997</c:v>
                </c:pt>
                <c:pt idx="24">
                  <c:v>5</c:v>
                </c:pt>
                <c:pt idx="25">
                  <c:v>5.4985999999999997</c:v>
                </c:pt>
                <c:pt idx="26">
                  <c:v>6</c:v>
                </c:pt>
                <c:pt idx="27">
                  <c:v>7</c:v>
                </c:pt>
              </c:numCache>
            </c:numRef>
          </c:xVal>
          <c:yVal>
            <c:numRef>
              <c:f>Sheet1!$C$2:$C$29</c:f>
              <c:numCache>
                <c:formatCode>General</c:formatCode>
                <c:ptCount val="2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3.8999999999999999E-4</c:v>
                </c:pt>
                <c:pt idx="7">
                  <c:v>6.4999999999999997E-4</c:v>
                </c:pt>
                <c:pt idx="8">
                  <c:v>1.0300000000000001E-3</c:v>
                </c:pt>
                <c:pt idx="9">
                  <c:v>2.0799999999999998E-3</c:v>
                </c:pt>
                <c:pt idx="10">
                  <c:v>4.2100000000000002E-3</c:v>
                </c:pt>
                <c:pt idx="11">
                  <c:v>6.2300000000000003E-3</c:v>
                </c:pt>
                <c:pt idx="12">
                  <c:v>8.6400000000000001E-3</c:v>
                </c:pt>
                <c:pt idx="13">
                  <c:v>1.078E-2</c:v>
                </c:pt>
                <c:pt idx="14">
                  <c:v>1.2200000000000001E-2</c:v>
                </c:pt>
                <c:pt idx="15">
                  <c:v>1.3440000000000001E-2</c:v>
                </c:pt>
                <c:pt idx="16">
                  <c:v>1.6369999999999999E-2</c:v>
                </c:pt>
                <c:pt idx="17">
                  <c:v>1.8239999999999999E-2</c:v>
                </c:pt>
                <c:pt idx="18">
                  <c:v>2.017E-2</c:v>
                </c:pt>
                <c:pt idx="19">
                  <c:v>2.2329999999999999E-2</c:v>
                </c:pt>
                <c:pt idx="20">
                  <c:v>2.3939999999999999E-2</c:v>
                </c:pt>
                <c:pt idx="21">
                  <c:v>2.7619999999999999E-2</c:v>
                </c:pt>
                <c:pt idx="22">
                  <c:v>3.108E-2</c:v>
                </c:pt>
                <c:pt idx="23">
                  <c:v>3.2919999999999998E-2</c:v>
                </c:pt>
                <c:pt idx="24">
                  <c:v>3.6499999999999998E-2</c:v>
                </c:pt>
                <c:pt idx="25">
                  <c:v>3.9510000000000003E-2</c:v>
                </c:pt>
                <c:pt idx="26">
                  <c:v>4.0439999999999997E-2</c:v>
                </c:pt>
                <c:pt idx="27">
                  <c:v>5.0189999999999999E-2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FDB-4F2D-BEBA-50D92520FBE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Infection</c:v>
                </c:pt>
              </c:strCache>
            </c:strRef>
          </c:tx>
          <c:spPr>
            <a:ln w="412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Sheet1!$A$2:$A$29</c:f>
              <c:numCache>
                <c:formatCode>General</c:formatCode>
                <c:ptCount val="28"/>
                <c:pt idx="0">
                  <c:v>0</c:v>
                </c:pt>
                <c:pt idx="1">
                  <c:v>1.9199999999999998E-2</c:v>
                </c:pt>
                <c:pt idx="2">
                  <c:v>3.8399999999999997E-2</c:v>
                </c:pt>
                <c:pt idx="3">
                  <c:v>8.2199999999999995E-2</c:v>
                </c:pt>
                <c:pt idx="4">
                  <c:v>0.12330000000000001</c:v>
                </c:pt>
                <c:pt idx="5">
                  <c:v>0.1671</c:v>
                </c:pt>
                <c:pt idx="6">
                  <c:v>0.24929999999999999</c:v>
                </c:pt>
                <c:pt idx="7">
                  <c:v>0.3342</c:v>
                </c:pt>
                <c:pt idx="8">
                  <c:v>0.49859999999999999</c:v>
                </c:pt>
                <c:pt idx="9">
                  <c:v>0.74790000000000001</c:v>
                </c:pt>
                <c:pt idx="10">
                  <c:v>1</c:v>
                </c:pt>
                <c:pt idx="11">
                  <c:v>1.2493000000000001</c:v>
                </c:pt>
                <c:pt idx="12">
                  <c:v>1.4985999999999999</c:v>
                </c:pt>
                <c:pt idx="13">
                  <c:v>1.7506999999999999</c:v>
                </c:pt>
                <c:pt idx="14">
                  <c:v>2</c:v>
                </c:pt>
                <c:pt idx="15">
                  <c:v>2.2492999999999999</c:v>
                </c:pt>
                <c:pt idx="16">
                  <c:v>2.4986000000000002</c:v>
                </c:pt>
                <c:pt idx="17">
                  <c:v>2.7507000000000001</c:v>
                </c:pt>
                <c:pt idx="18">
                  <c:v>3</c:v>
                </c:pt>
                <c:pt idx="19">
                  <c:v>3.2492999999999999</c:v>
                </c:pt>
                <c:pt idx="20">
                  <c:v>3.4986000000000002</c:v>
                </c:pt>
                <c:pt idx="21">
                  <c:v>4</c:v>
                </c:pt>
                <c:pt idx="22">
                  <c:v>4.2492999999999999</c:v>
                </c:pt>
                <c:pt idx="23">
                  <c:v>4.4985999999999997</c:v>
                </c:pt>
                <c:pt idx="24">
                  <c:v>5</c:v>
                </c:pt>
                <c:pt idx="25">
                  <c:v>5.4985999999999997</c:v>
                </c:pt>
                <c:pt idx="26">
                  <c:v>6</c:v>
                </c:pt>
                <c:pt idx="27">
                  <c:v>7</c:v>
                </c:pt>
              </c:numCache>
            </c:numRef>
          </c:xVal>
          <c:yVal>
            <c:numRef>
              <c:f>Sheet1!$D$2:$D$29</c:f>
              <c:numCache>
                <c:formatCode>General</c:formatCode>
                <c:ptCount val="28"/>
                <c:pt idx="0">
                  <c:v>0</c:v>
                </c:pt>
                <c:pt idx="1">
                  <c:v>5.0600000000000005E-4</c:v>
                </c:pt>
                <c:pt idx="2">
                  <c:v>1.7719999999999999E-3</c:v>
                </c:pt>
                <c:pt idx="3">
                  <c:v>4.8149999999999998E-3</c:v>
                </c:pt>
                <c:pt idx="4">
                  <c:v>7.7479999999999997E-3</c:v>
                </c:pt>
                <c:pt idx="5">
                  <c:v>1.0319E-2</c:v>
                </c:pt>
                <c:pt idx="6">
                  <c:v>1.3542999999999999E-2</c:v>
                </c:pt>
                <c:pt idx="7">
                  <c:v>1.5740000000000001E-2</c:v>
                </c:pt>
                <c:pt idx="8">
                  <c:v>2.0795000000000001E-2</c:v>
                </c:pt>
                <c:pt idx="9">
                  <c:v>2.5746999999999999E-2</c:v>
                </c:pt>
                <c:pt idx="10">
                  <c:v>3.0657E-2</c:v>
                </c:pt>
                <c:pt idx="11">
                  <c:v>3.4440999999999999E-2</c:v>
                </c:pt>
                <c:pt idx="12">
                  <c:v>3.7588999999999997E-2</c:v>
                </c:pt>
                <c:pt idx="13">
                  <c:v>4.0957E-2</c:v>
                </c:pt>
                <c:pt idx="14">
                  <c:v>4.3019000000000002E-2</c:v>
                </c:pt>
                <c:pt idx="15">
                  <c:v>4.5316000000000002E-2</c:v>
                </c:pt>
                <c:pt idx="16">
                  <c:v>4.7147000000000001E-2</c:v>
                </c:pt>
                <c:pt idx="17">
                  <c:v>4.9395000000000001E-2</c:v>
                </c:pt>
                <c:pt idx="18">
                  <c:v>5.0946999999999999E-2</c:v>
                </c:pt>
                <c:pt idx="19">
                  <c:v>5.2908999999999998E-2</c:v>
                </c:pt>
                <c:pt idx="20">
                  <c:v>5.5223000000000001E-2</c:v>
                </c:pt>
                <c:pt idx="21">
                  <c:v>5.7186000000000001E-2</c:v>
                </c:pt>
                <c:pt idx="22">
                  <c:v>5.9191000000000001E-2</c:v>
                </c:pt>
                <c:pt idx="23">
                  <c:v>6.1004999999999997E-2</c:v>
                </c:pt>
                <c:pt idx="24">
                  <c:v>6.3950999999999994E-2</c:v>
                </c:pt>
                <c:pt idx="25">
                  <c:v>6.8958000000000005E-2</c:v>
                </c:pt>
                <c:pt idx="26">
                  <c:v>7.0458000000000007E-2</c:v>
                </c:pt>
                <c:pt idx="27">
                  <c:v>7.4700000000000003E-2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8FDB-4F2D-BEBA-50D92520FBE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Graft Failure</c:v>
                </c:pt>
              </c:strCache>
            </c:strRef>
          </c:tx>
          <c:spPr>
            <a:ln w="41275">
              <a:solidFill>
                <a:schemeClr val="bg1">
                  <a:lumMod val="50000"/>
                  <a:lumOff val="50000"/>
                </a:schemeClr>
              </a:solidFill>
            </a:ln>
          </c:spPr>
          <c:marker>
            <c:symbol val="none"/>
          </c:marker>
          <c:xVal>
            <c:numRef>
              <c:f>Sheet1!$A$2:$A$29</c:f>
              <c:numCache>
                <c:formatCode>General</c:formatCode>
                <c:ptCount val="28"/>
                <c:pt idx="0">
                  <c:v>0</c:v>
                </c:pt>
                <c:pt idx="1">
                  <c:v>1.9199999999999998E-2</c:v>
                </c:pt>
                <c:pt idx="2">
                  <c:v>3.8399999999999997E-2</c:v>
                </c:pt>
                <c:pt idx="3">
                  <c:v>8.2199999999999995E-2</c:v>
                </c:pt>
                <c:pt idx="4">
                  <c:v>0.12330000000000001</c:v>
                </c:pt>
                <c:pt idx="5">
                  <c:v>0.1671</c:v>
                </c:pt>
                <c:pt idx="6">
                  <c:v>0.24929999999999999</c:v>
                </c:pt>
                <c:pt idx="7">
                  <c:v>0.3342</c:v>
                </c:pt>
                <c:pt idx="8">
                  <c:v>0.49859999999999999</c:v>
                </c:pt>
                <c:pt idx="9">
                  <c:v>0.74790000000000001</c:v>
                </c:pt>
                <c:pt idx="10">
                  <c:v>1</c:v>
                </c:pt>
                <c:pt idx="11">
                  <c:v>1.2493000000000001</c:v>
                </c:pt>
                <c:pt idx="12">
                  <c:v>1.4985999999999999</c:v>
                </c:pt>
                <c:pt idx="13">
                  <c:v>1.7506999999999999</c:v>
                </c:pt>
                <c:pt idx="14">
                  <c:v>2</c:v>
                </c:pt>
                <c:pt idx="15">
                  <c:v>2.2492999999999999</c:v>
                </c:pt>
                <c:pt idx="16">
                  <c:v>2.4986000000000002</c:v>
                </c:pt>
                <c:pt idx="17">
                  <c:v>2.7507000000000001</c:v>
                </c:pt>
                <c:pt idx="18">
                  <c:v>3</c:v>
                </c:pt>
                <c:pt idx="19">
                  <c:v>3.2492999999999999</c:v>
                </c:pt>
                <c:pt idx="20">
                  <c:v>3.4986000000000002</c:v>
                </c:pt>
                <c:pt idx="21">
                  <c:v>4</c:v>
                </c:pt>
                <c:pt idx="22">
                  <c:v>4.2492999999999999</c:v>
                </c:pt>
                <c:pt idx="23">
                  <c:v>4.4985999999999997</c:v>
                </c:pt>
                <c:pt idx="24">
                  <c:v>5</c:v>
                </c:pt>
                <c:pt idx="25">
                  <c:v>5.4985999999999997</c:v>
                </c:pt>
                <c:pt idx="26">
                  <c:v>6</c:v>
                </c:pt>
                <c:pt idx="27">
                  <c:v>7</c:v>
                </c:pt>
              </c:numCache>
            </c:numRef>
          </c:xVal>
          <c:yVal>
            <c:numRef>
              <c:f>Sheet1!$E$2:$E$29</c:f>
              <c:numCache>
                <c:formatCode>General</c:formatCode>
                <c:ptCount val="28"/>
                <c:pt idx="0">
                  <c:v>0</c:v>
                </c:pt>
                <c:pt idx="1">
                  <c:v>2.5300000000000001E-3</c:v>
                </c:pt>
                <c:pt idx="2">
                  <c:v>4.3020000000000003E-3</c:v>
                </c:pt>
                <c:pt idx="3">
                  <c:v>6.0769999999999999E-3</c:v>
                </c:pt>
                <c:pt idx="4">
                  <c:v>6.8409999999999999E-3</c:v>
                </c:pt>
                <c:pt idx="5">
                  <c:v>7.3559999999999997E-3</c:v>
                </c:pt>
                <c:pt idx="6">
                  <c:v>7.8709999999999995E-3</c:v>
                </c:pt>
                <c:pt idx="7">
                  <c:v>8.9060000000000007E-3</c:v>
                </c:pt>
                <c:pt idx="8">
                  <c:v>1.0461E-2</c:v>
                </c:pt>
                <c:pt idx="9">
                  <c:v>1.3329000000000001E-2</c:v>
                </c:pt>
                <c:pt idx="10">
                  <c:v>1.5455999999999999E-2</c:v>
                </c:pt>
                <c:pt idx="11">
                  <c:v>1.8062999999999999E-2</c:v>
                </c:pt>
                <c:pt idx="12">
                  <c:v>2.1212999999999999E-2</c:v>
                </c:pt>
                <c:pt idx="13">
                  <c:v>2.5194000000000001E-2</c:v>
                </c:pt>
                <c:pt idx="14">
                  <c:v>2.9295000000000002E-2</c:v>
                </c:pt>
                <c:pt idx="15">
                  <c:v>3.1966000000000001E-2</c:v>
                </c:pt>
                <c:pt idx="16">
                  <c:v>3.3972000000000002E-2</c:v>
                </c:pt>
                <c:pt idx="17">
                  <c:v>3.5468E-2</c:v>
                </c:pt>
                <c:pt idx="18">
                  <c:v>3.7645999999999999E-2</c:v>
                </c:pt>
                <c:pt idx="19">
                  <c:v>3.8961999999999997E-2</c:v>
                </c:pt>
                <c:pt idx="20">
                  <c:v>4.0343999999999998E-2</c:v>
                </c:pt>
                <c:pt idx="21">
                  <c:v>4.5207999999999998E-2</c:v>
                </c:pt>
                <c:pt idx="22">
                  <c:v>4.7817999999999999E-2</c:v>
                </c:pt>
                <c:pt idx="23">
                  <c:v>5.1171000000000001E-2</c:v>
                </c:pt>
                <c:pt idx="24">
                  <c:v>5.5787999999999997E-2</c:v>
                </c:pt>
                <c:pt idx="25">
                  <c:v>5.8702999999999998E-2</c:v>
                </c:pt>
                <c:pt idx="26">
                  <c:v>6.0732000000000001E-2</c:v>
                </c:pt>
                <c:pt idx="27">
                  <c:v>6.9928000000000004E-2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8FDB-4F2D-BEBA-50D92520FBE0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Cardiovascular</c:v>
                </c:pt>
              </c:strCache>
            </c:strRef>
          </c:tx>
          <c:spPr>
            <a:ln w="41275">
              <a:solidFill>
                <a:schemeClr val="accent2"/>
              </a:solidFill>
            </a:ln>
          </c:spPr>
          <c:marker>
            <c:symbol val="none"/>
          </c:marker>
          <c:xVal>
            <c:numRef>
              <c:f>Sheet1!$A$2:$A$29</c:f>
              <c:numCache>
                <c:formatCode>General</c:formatCode>
                <c:ptCount val="28"/>
                <c:pt idx="0">
                  <c:v>0</c:v>
                </c:pt>
                <c:pt idx="1">
                  <c:v>1.9199999999999998E-2</c:v>
                </c:pt>
                <c:pt idx="2">
                  <c:v>3.8399999999999997E-2</c:v>
                </c:pt>
                <c:pt idx="3">
                  <c:v>8.2199999999999995E-2</c:v>
                </c:pt>
                <c:pt idx="4">
                  <c:v>0.12330000000000001</c:v>
                </c:pt>
                <c:pt idx="5">
                  <c:v>0.1671</c:v>
                </c:pt>
                <c:pt idx="6">
                  <c:v>0.24929999999999999</c:v>
                </c:pt>
                <c:pt idx="7">
                  <c:v>0.3342</c:v>
                </c:pt>
                <c:pt idx="8">
                  <c:v>0.49859999999999999</c:v>
                </c:pt>
                <c:pt idx="9">
                  <c:v>0.74790000000000001</c:v>
                </c:pt>
                <c:pt idx="10">
                  <c:v>1</c:v>
                </c:pt>
                <c:pt idx="11">
                  <c:v>1.2493000000000001</c:v>
                </c:pt>
                <c:pt idx="12">
                  <c:v>1.4985999999999999</c:v>
                </c:pt>
                <c:pt idx="13">
                  <c:v>1.7506999999999999</c:v>
                </c:pt>
                <c:pt idx="14">
                  <c:v>2</c:v>
                </c:pt>
                <c:pt idx="15">
                  <c:v>2.2492999999999999</c:v>
                </c:pt>
                <c:pt idx="16">
                  <c:v>2.4986000000000002</c:v>
                </c:pt>
                <c:pt idx="17">
                  <c:v>2.7507000000000001</c:v>
                </c:pt>
                <c:pt idx="18">
                  <c:v>3</c:v>
                </c:pt>
                <c:pt idx="19">
                  <c:v>3.2492999999999999</c:v>
                </c:pt>
                <c:pt idx="20">
                  <c:v>3.4986000000000002</c:v>
                </c:pt>
                <c:pt idx="21">
                  <c:v>4</c:v>
                </c:pt>
                <c:pt idx="22">
                  <c:v>4.2492999999999999</c:v>
                </c:pt>
                <c:pt idx="23">
                  <c:v>4.4985999999999997</c:v>
                </c:pt>
                <c:pt idx="24">
                  <c:v>5</c:v>
                </c:pt>
                <c:pt idx="25">
                  <c:v>5.4985999999999997</c:v>
                </c:pt>
                <c:pt idx="26">
                  <c:v>6</c:v>
                </c:pt>
                <c:pt idx="27">
                  <c:v>7</c:v>
                </c:pt>
              </c:numCache>
            </c:numRef>
          </c:xVal>
          <c:yVal>
            <c:numRef>
              <c:f>Sheet1!$F$2:$F$29</c:f>
              <c:numCache>
                <c:formatCode>General</c:formatCode>
                <c:ptCount val="28"/>
                <c:pt idx="0">
                  <c:v>0</c:v>
                </c:pt>
                <c:pt idx="1">
                  <c:v>2.5300000000000001E-3</c:v>
                </c:pt>
                <c:pt idx="2">
                  <c:v>3.542E-3</c:v>
                </c:pt>
                <c:pt idx="3">
                  <c:v>4.3030000000000004E-3</c:v>
                </c:pt>
                <c:pt idx="4">
                  <c:v>4.9399999999999999E-3</c:v>
                </c:pt>
                <c:pt idx="5">
                  <c:v>5.7120000000000001E-3</c:v>
                </c:pt>
                <c:pt idx="6">
                  <c:v>6.6150000000000002E-3</c:v>
                </c:pt>
                <c:pt idx="7">
                  <c:v>7.2610000000000001E-3</c:v>
                </c:pt>
                <c:pt idx="8">
                  <c:v>8.1679999999999999E-3</c:v>
                </c:pt>
                <c:pt idx="9">
                  <c:v>1.0385E-2</c:v>
                </c:pt>
                <c:pt idx="10">
                  <c:v>1.1316E-2</c:v>
                </c:pt>
                <c:pt idx="11">
                  <c:v>1.3207999999999999E-2</c:v>
                </c:pt>
                <c:pt idx="12">
                  <c:v>1.4857E-2</c:v>
                </c:pt>
                <c:pt idx="13">
                  <c:v>1.5468000000000001E-2</c:v>
                </c:pt>
                <c:pt idx="14">
                  <c:v>1.6257000000000001E-2</c:v>
                </c:pt>
                <c:pt idx="15">
                  <c:v>1.7146000000000002E-2</c:v>
                </c:pt>
                <c:pt idx="16">
                  <c:v>1.806E-2</c:v>
                </c:pt>
                <c:pt idx="17">
                  <c:v>1.8998999999999999E-2</c:v>
                </c:pt>
                <c:pt idx="18">
                  <c:v>2.0181000000000001E-2</c:v>
                </c:pt>
                <c:pt idx="19">
                  <c:v>2.1281000000000001E-2</c:v>
                </c:pt>
                <c:pt idx="20">
                  <c:v>2.1739000000000001E-2</c:v>
                </c:pt>
                <c:pt idx="21">
                  <c:v>2.2943999999999999E-2</c:v>
                </c:pt>
                <c:pt idx="22">
                  <c:v>2.2943999999999999E-2</c:v>
                </c:pt>
                <c:pt idx="23">
                  <c:v>2.4451000000000001E-2</c:v>
                </c:pt>
                <c:pt idx="24">
                  <c:v>2.5812999999999999E-2</c:v>
                </c:pt>
                <c:pt idx="25">
                  <c:v>2.8684000000000001E-2</c:v>
                </c:pt>
                <c:pt idx="26">
                  <c:v>3.1088000000000001E-2</c:v>
                </c:pt>
                <c:pt idx="27">
                  <c:v>3.4859000000000001E-2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8FDB-4F2D-BEBA-50D92520FB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94340416"/>
        <c:axId val="694340808"/>
      </c:scatterChart>
      <c:valAx>
        <c:axId val="694340416"/>
        <c:scaling>
          <c:orientation val="minMax"/>
          <c:max val="7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Years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1810900590551181"/>
              <c:y val="0.93088980187032011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600" b="1">
                <a:solidFill>
                  <a:schemeClr val="bg2"/>
                </a:solidFill>
              </a:defRPr>
            </a:pPr>
            <a:endParaRPr lang="en-US"/>
          </a:p>
        </c:txPr>
        <c:crossAx val="694340808"/>
        <c:crosses val="autoZero"/>
        <c:crossBetween val="midCat"/>
        <c:majorUnit val="1"/>
      </c:valAx>
      <c:valAx>
        <c:axId val="694340808"/>
        <c:scaling>
          <c:orientation val="minMax"/>
          <c:max val="0.1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800">
                    <a:solidFill>
                      <a:schemeClr val="bg2"/>
                    </a:solidFill>
                  </a:defRPr>
                </a:pPr>
                <a:r>
                  <a:rPr lang="en-US" sz="1800" b="1" i="0" baseline="0" dirty="0" smtClean="0">
                    <a:solidFill>
                      <a:schemeClr val="bg2"/>
                    </a:solidFill>
                  </a:rPr>
                  <a:t>Incidence of Cause-Specific Deaths</a:t>
                </a:r>
                <a:endParaRPr lang="en-US" sz="1800" b="1" i="0" baseline="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1.4445291994750656E-2"/>
              <c:y val="0.14802388302802602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600" b="1">
                <a:solidFill>
                  <a:schemeClr val="bg2"/>
                </a:solidFill>
              </a:defRPr>
            </a:pPr>
            <a:endParaRPr lang="en-US"/>
          </a:p>
        </c:txPr>
        <c:crossAx val="694340416"/>
        <c:crosses val="autoZero"/>
        <c:crossBetween val="midCat"/>
        <c:majorUnit val="2.0000000000000004E-2"/>
      </c:valAx>
      <c:spPr>
        <a:noFill/>
        <a:ln>
          <a:solidFill>
            <a:schemeClr val="bg2"/>
          </a:solidFill>
        </a:ln>
      </c:spPr>
    </c:plotArea>
    <c:legend>
      <c:legendPos val="r"/>
      <c:layout>
        <c:manualLayout>
          <c:xMode val="edge"/>
          <c:yMode val="edge"/>
          <c:x val="0.79968733595800523"/>
          <c:y val="5.6788202254021126E-2"/>
          <c:w val="0.19406266404199474"/>
          <c:h val="0.8045804399788149"/>
        </c:manualLayout>
      </c:layout>
      <c:overlay val="1"/>
      <c:spPr>
        <a:solidFill>
          <a:schemeClr val="tx1"/>
        </a:solidFill>
        <a:ln>
          <a:solidFill>
            <a:schemeClr val="bg2"/>
          </a:solidFill>
        </a:ln>
      </c:spPr>
      <c:txPr>
        <a:bodyPr/>
        <a:lstStyle/>
        <a:p>
          <a:pPr>
            <a:defRPr sz="16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0.149</cdr:x>
      <cdr:y>0.71489</cdr:y>
    </cdr:from>
    <cdr:to>
      <cdr:x>0.23105</cdr:x>
      <cdr:y>0.88594</cdr:y>
    </cdr:to>
    <cdr:cxnSp macro="">
      <cdr:nvCxnSpPr>
        <cdr:cNvPr id="3" name="Straight Connector 2"/>
        <cdr:cNvCxnSpPr/>
      </cdr:nvCxnSpPr>
      <cdr:spPr bwMode="auto">
        <a:xfrm xmlns:a="http://schemas.openxmlformats.org/drawingml/2006/main">
          <a:off x="1660525" y="3821476"/>
          <a:ext cx="914400" cy="914400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</cdr:cxnSp>
  </cdr:relSizeAnchor>
  <cdr:relSizeAnchor xmlns:cdr="http://schemas.openxmlformats.org/drawingml/2006/chartDrawing">
    <cdr:from>
      <cdr:x>0.13866</cdr:x>
      <cdr:y>0.64483</cdr:y>
    </cdr:from>
    <cdr:to>
      <cdr:x>0.92133</cdr:x>
      <cdr:y>0.69967</cdr:y>
    </cdr:to>
    <cdr:sp macro="" textlink="">
      <cdr:nvSpPr>
        <cdr:cNvPr id="6" name="pvalues"/>
        <cdr:cNvSpPr txBox="1"/>
      </cdr:nvSpPr>
      <cdr:spPr>
        <a:xfrm xmlns:a="http://schemas.openxmlformats.org/drawingml/2006/main">
          <a:off x="1714484" y="3619355"/>
          <a:ext cx="9677432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8280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6560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44841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93121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41401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896819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379622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6242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 smtClean="0">
              <a:solidFill>
                <a:schemeClr val="bg2"/>
              </a:solidFill>
            </a:rPr>
            <a:t>All pairwise comparisons were significant at p &lt; 0.05 except 2000-2005 vs. 2006-2011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0.149</cdr:x>
      <cdr:y>0.71489</cdr:y>
    </cdr:from>
    <cdr:to>
      <cdr:x>0.23105</cdr:x>
      <cdr:y>0.88594</cdr:y>
    </cdr:to>
    <cdr:cxnSp macro="">
      <cdr:nvCxnSpPr>
        <cdr:cNvPr id="3" name="Straight Connector 2"/>
        <cdr:cNvCxnSpPr/>
      </cdr:nvCxnSpPr>
      <cdr:spPr bwMode="auto">
        <a:xfrm xmlns:a="http://schemas.openxmlformats.org/drawingml/2006/main">
          <a:off x="1660525" y="3821476"/>
          <a:ext cx="914400" cy="914400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</cdr:cxnSp>
  </cdr:relSizeAnchor>
  <cdr:relSizeAnchor xmlns:cdr="http://schemas.openxmlformats.org/drawingml/2006/chartDrawing">
    <cdr:from>
      <cdr:x>0.08252</cdr:x>
      <cdr:y>0.57567</cdr:y>
    </cdr:from>
    <cdr:to>
      <cdr:x>0.87472</cdr:x>
      <cdr:y>0.62966</cdr:y>
    </cdr:to>
    <cdr:sp macro="" textlink="">
      <cdr:nvSpPr>
        <cdr:cNvPr id="4" name="pvalues"/>
        <cdr:cNvSpPr txBox="1"/>
      </cdr:nvSpPr>
      <cdr:spPr>
        <a:xfrm xmlns:a="http://schemas.openxmlformats.org/drawingml/2006/main">
          <a:off x="1059536" y="2991300"/>
          <a:ext cx="10171988" cy="28054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8280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6560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44841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93121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41401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896819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379622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6242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 smtClean="0">
              <a:solidFill>
                <a:schemeClr val="bg2"/>
              </a:solidFill>
            </a:rPr>
            <a:t>   p </a:t>
          </a:r>
          <a:r>
            <a:rPr lang="en-US" sz="1200" b="1" dirty="0">
              <a:solidFill>
                <a:schemeClr val="bg2"/>
              </a:solidFill>
            </a:rPr>
            <a:t>=</a:t>
          </a:r>
          <a:r>
            <a:rPr lang="en-US" sz="1200" b="1" dirty="0" smtClean="0">
              <a:solidFill>
                <a:schemeClr val="bg2"/>
              </a:solidFill>
            </a:rPr>
            <a:t> 0.3256</a:t>
          </a:r>
          <a:endParaRPr lang="en-US" sz="1200" b="1" dirty="0">
            <a:solidFill>
              <a:schemeClr val="bg2"/>
            </a:solidFill>
          </a:endParaRPr>
        </a:p>
      </cdr:txBody>
    </cdr:sp>
  </cdr:relSizeAnchor>
  <cdr:relSizeAnchor xmlns:cdr="http://schemas.openxmlformats.org/drawingml/2006/chartDrawing">
    <cdr:from>
      <cdr:x>0.09659</cdr:x>
      <cdr:y>0.91671</cdr:y>
    </cdr:from>
    <cdr:to>
      <cdr:x>0.35261</cdr:x>
      <cdr:y>0.99637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40260" y="4763423"/>
          <a:ext cx="3287342" cy="4139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="1" dirty="0" smtClean="0">
              <a:solidFill>
                <a:srgbClr val="0070C0"/>
              </a:solidFill>
            </a:rPr>
            <a:t>Recipient 18-39 Years</a:t>
          </a:r>
          <a:endParaRPr lang="en-US" sz="1800" b="1" dirty="0">
            <a:solidFill>
              <a:srgbClr val="0070C0"/>
            </a:solidFill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0.149</cdr:x>
      <cdr:y>0.71489</cdr:y>
    </cdr:from>
    <cdr:to>
      <cdr:x>0.23105</cdr:x>
      <cdr:y>0.88594</cdr:y>
    </cdr:to>
    <cdr:cxnSp macro="">
      <cdr:nvCxnSpPr>
        <cdr:cNvPr id="3" name="Straight Connector 2"/>
        <cdr:cNvCxnSpPr/>
      </cdr:nvCxnSpPr>
      <cdr:spPr bwMode="auto">
        <a:xfrm xmlns:a="http://schemas.openxmlformats.org/drawingml/2006/main">
          <a:off x="1660525" y="3821476"/>
          <a:ext cx="914400" cy="914400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</cdr:cxnSp>
  </cdr:relSizeAnchor>
  <cdr:relSizeAnchor xmlns:cdr="http://schemas.openxmlformats.org/drawingml/2006/chartDrawing">
    <cdr:from>
      <cdr:x>0.18535</cdr:x>
      <cdr:y>0.56916</cdr:y>
    </cdr:from>
    <cdr:to>
      <cdr:x>0.99226</cdr:x>
      <cdr:y>0.62387</cdr:y>
    </cdr:to>
    <cdr:sp macro="" textlink="">
      <cdr:nvSpPr>
        <cdr:cNvPr id="4" name="pvalues"/>
        <cdr:cNvSpPr txBox="1"/>
      </cdr:nvSpPr>
      <cdr:spPr>
        <a:xfrm xmlns:a="http://schemas.openxmlformats.org/drawingml/2006/main">
          <a:off x="1235896" y="2881739"/>
          <a:ext cx="5380457" cy="27700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8280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6560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44841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93121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41401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896819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379622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6242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 smtClean="0">
              <a:solidFill>
                <a:schemeClr val="bg2"/>
              </a:solidFill>
            </a:rPr>
            <a:t>p = 0.006</a:t>
          </a:r>
          <a:endParaRPr lang="en-US" sz="1200" b="1" dirty="0">
            <a:solidFill>
              <a:schemeClr val="bg2"/>
            </a:solidFill>
          </a:endParaRPr>
        </a:p>
      </cdr:txBody>
    </cdr:sp>
  </cdr:relSizeAnchor>
  <cdr:relSizeAnchor xmlns:cdr="http://schemas.openxmlformats.org/drawingml/2006/chartDrawing">
    <cdr:from>
      <cdr:x>0.28248</cdr:x>
      <cdr:y>0.91909</cdr:y>
    </cdr:from>
    <cdr:to>
      <cdr:x>0.89894</cdr:x>
      <cdr:y>0.98482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24642" y="4653463"/>
          <a:ext cx="2672593" cy="3327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dirty="0" smtClean="0">
              <a:solidFill>
                <a:srgbClr val="0070C0"/>
              </a:solidFill>
            </a:rPr>
            <a:t>Recipient 40-59 Years</a:t>
          </a:r>
          <a:endParaRPr lang="en-US" sz="1600" b="1" dirty="0">
            <a:solidFill>
              <a:srgbClr val="0070C0"/>
            </a:solidFill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0.149</cdr:x>
      <cdr:y>0.71489</cdr:y>
    </cdr:from>
    <cdr:to>
      <cdr:x>0.23105</cdr:x>
      <cdr:y>0.88594</cdr:y>
    </cdr:to>
    <cdr:cxnSp macro="">
      <cdr:nvCxnSpPr>
        <cdr:cNvPr id="3" name="Straight Connector 2"/>
        <cdr:cNvCxnSpPr/>
      </cdr:nvCxnSpPr>
      <cdr:spPr bwMode="auto">
        <a:xfrm xmlns:a="http://schemas.openxmlformats.org/drawingml/2006/main">
          <a:off x="1660525" y="3821476"/>
          <a:ext cx="914400" cy="914400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</cdr:cxnSp>
  </cdr:relSizeAnchor>
  <cdr:relSizeAnchor xmlns:cdr="http://schemas.openxmlformats.org/drawingml/2006/chartDrawing">
    <cdr:from>
      <cdr:x>0.18535</cdr:x>
      <cdr:y>0.56916</cdr:y>
    </cdr:from>
    <cdr:to>
      <cdr:x>0.99226</cdr:x>
      <cdr:y>0.62387</cdr:y>
    </cdr:to>
    <cdr:sp macro="" textlink="">
      <cdr:nvSpPr>
        <cdr:cNvPr id="4" name="pvalues"/>
        <cdr:cNvSpPr txBox="1"/>
      </cdr:nvSpPr>
      <cdr:spPr>
        <a:xfrm xmlns:a="http://schemas.openxmlformats.org/drawingml/2006/main">
          <a:off x="1235896" y="2881739"/>
          <a:ext cx="5380457" cy="27700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8280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6560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44841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93121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41401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896819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379622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6242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 smtClean="0">
              <a:solidFill>
                <a:schemeClr val="bg2"/>
              </a:solidFill>
            </a:rPr>
            <a:t>p = </a:t>
          </a:r>
          <a:r>
            <a:rPr lang="en-US" sz="1200" b="1" dirty="0">
              <a:solidFill>
                <a:schemeClr val="bg2"/>
              </a:solidFill>
            </a:rPr>
            <a:t> 0.3474</a:t>
          </a:r>
        </a:p>
      </cdr:txBody>
    </cdr:sp>
  </cdr:relSizeAnchor>
  <cdr:relSizeAnchor xmlns:cdr="http://schemas.openxmlformats.org/drawingml/2006/chartDrawing">
    <cdr:from>
      <cdr:x>0.29251</cdr:x>
      <cdr:y>0.90789</cdr:y>
    </cdr:from>
    <cdr:to>
      <cdr:x>0.81863</cdr:x>
      <cdr:y>0.97362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94605" y="4596775"/>
          <a:ext cx="2328551" cy="3327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dirty="0" smtClean="0">
              <a:solidFill>
                <a:srgbClr val="0070C0"/>
              </a:solidFill>
            </a:rPr>
            <a:t>Recipient ≥60 Years</a:t>
          </a:r>
          <a:endParaRPr lang="en-US" sz="1600" b="1" dirty="0">
            <a:solidFill>
              <a:srgbClr val="0070C0"/>
            </a:solidFill>
          </a:endParaRP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0.149</cdr:x>
      <cdr:y>0.71489</cdr:y>
    </cdr:from>
    <cdr:to>
      <cdr:x>0.23105</cdr:x>
      <cdr:y>0.88594</cdr:y>
    </cdr:to>
    <cdr:cxnSp macro="">
      <cdr:nvCxnSpPr>
        <cdr:cNvPr id="3" name="Straight Connector 2"/>
        <cdr:cNvCxnSpPr/>
      </cdr:nvCxnSpPr>
      <cdr:spPr bwMode="auto">
        <a:xfrm xmlns:a="http://schemas.openxmlformats.org/drawingml/2006/main">
          <a:off x="1660525" y="3821476"/>
          <a:ext cx="914400" cy="914400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</cdr:cxnSp>
  </cdr:relSizeAnchor>
  <cdr:relSizeAnchor xmlns:cdr="http://schemas.openxmlformats.org/drawingml/2006/chartDrawing">
    <cdr:from>
      <cdr:x>0.11116</cdr:x>
      <cdr:y>0.63701</cdr:y>
    </cdr:from>
    <cdr:to>
      <cdr:x>0.83794</cdr:x>
      <cdr:y>0.69399</cdr:y>
    </cdr:to>
    <cdr:sp macro="" textlink="">
      <cdr:nvSpPr>
        <cdr:cNvPr id="6" name="pvalues"/>
        <cdr:cNvSpPr txBox="1"/>
      </cdr:nvSpPr>
      <cdr:spPr>
        <a:xfrm xmlns:a="http://schemas.openxmlformats.org/drawingml/2006/main">
          <a:off x="1316280" y="3440617"/>
          <a:ext cx="8606151" cy="30776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8280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6560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44841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93121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41401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896819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379622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6242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 smtClean="0">
              <a:solidFill>
                <a:schemeClr val="bg2"/>
              </a:solidFill>
            </a:rPr>
            <a:t>No pairwise comparisons were significant at p &lt; </a:t>
          </a:r>
          <a:r>
            <a:rPr lang="en-US" sz="1400" b="1" dirty="0">
              <a:solidFill>
                <a:schemeClr val="bg2"/>
              </a:solidFill>
            </a:rPr>
            <a:t>0.05 except GFR &lt;60 </a:t>
          </a:r>
          <a:r>
            <a:rPr lang="en-US" sz="1400" b="1" dirty="0" smtClean="0">
              <a:solidFill>
                <a:schemeClr val="bg2"/>
              </a:solidFill>
            </a:rPr>
            <a:t>vs</a:t>
          </a:r>
          <a:r>
            <a:rPr lang="en-US" sz="1400" b="1" dirty="0">
              <a:solidFill>
                <a:schemeClr val="bg2"/>
              </a:solidFill>
            </a:rPr>
            <a:t>. 90+ </a:t>
          </a:r>
          <a:r>
            <a:rPr lang="en-US" sz="1400" b="1" dirty="0" smtClean="0">
              <a:solidFill>
                <a:schemeClr val="bg2"/>
              </a:solidFill>
            </a:rPr>
            <a:t>mL/min/1.73 m</a:t>
          </a:r>
          <a:r>
            <a:rPr lang="en-US" sz="1400" b="1" dirty="0" smtClean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rPr>
            <a:t>²</a:t>
          </a:r>
          <a:r>
            <a:rPr lang="en-US" sz="1400" b="1" dirty="0" smtClean="0">
              <a:solidFill>
                <a:schemeClr val="bg2"/>
              </a:solidFill>
            </a:rPr>
            <a:t> </a:t>
          </a:r>
          <a:endParaRPr lang="en-US" sz="1400" b="1" dirty="0">
            <a:solidFill>
              <a:schemeClr val="bg2"/>
            </a:solidFill>
          </a:endParaRP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0.83543</cdr:x>
      <cdr:y>0.85414</cdr:y>
    </cdr:from>
    <cdr:to>
      <cdr:x>0.89663</cdr:x>
      <cdr:y>0.92229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447234" y="4846378"/>
          <a:ext cx="765322" cy="3866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 smtClean="0">
              <a:solidFill>
                <a:srgbClr val="0070C0"/>
              </a:solidFill>
            </a:rPr>
            <a:t>Other</a:t>
          </a:r>
          <a:endParaRPr lang="en-US" sz="1600" b="1" dirty="0">
            <a:solidFill>
              <a:srgbClr val="0070C0"/>
            </a:solidFill>
          </a:endParaRPr>
        </a:p>
      </cdr:txBody>
    </cdr:sp>
  </cdr:relSizeAnchor>
  <cdr:relSizeAnchor xmlns:cdr="http://schemas.openxmlformats.org/drawingml/2006/chartDrawing">
    <cdr:from>
      <cdr:x>0.04645</cdr:x>
      <cdr:y>0.51673</cdr:y>
    </cdr:from>
    <cdr:to>
      <cdr:x>0.34456</cdr:x>
      <cdr:y>0.56284</cdr:y>
    </cdr:to>
    <cdr:sp macro="" textlink="">
      <cdr:nvSpPr>
        <cdr:cNvPr id="3" name="pvalues"/>
        <cdr:cNvSpPr txBox="1"/>
      </cdr:nvSpPr>
      <cdr:spPr>
        <a:xfrm xmlns:a="http://schemas.openxmlformats.org/drawingml/2006/main">
          <a:off x="580925" y="2931944"/>
          <a:ext cx="3727934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dirty="0" smtClean="0">
              <a:solidFill>
                <a:schemeClr val="bg2"/>
              </a:solidFill>
            </a:rPr>
            <a:t>No pairwise comparisons were significant </a:t>
          </a:r>
          <a:r>
            <a:rPr lang="en-US" sz="1100" b="1" dirty="0">
              <a:solidFill>
                <a:schemeClr val="bg2"/>
              </a:solidFill>
            </a:rPr>
            <a:t>at p &lt; </a:t>
          </a:r>
          <a:r>
            <a:rPr lang="en-US" sz="1100" b="1" dirty="0" smtClean="0">
              <a:solidFill>
                <a:schemeClr val="bg2"/>
              </a:solidFill>
            </a:rPr>
            <a:t>0.05</a:t>
          </a:r>
          <a:endParaRPr lang="en-US" sz="1100" b="1" dirty="0">
            <a:solidFill>
              <a:schemeClr val="bg2"/>
            </a:solidFill>
          </a:endParaRP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0.10922</cdr:x>
      <cdr:y>0.50489</cdr:y>
    </cdr:from>
    <cdr:to>
      <cdr:x>0.84079</cdr:x>
      <cdr:y>0.59711</cdr:y>
    </cdr:to>
    <cdr:sp macro="" textlink="">
      <cdr:nvSpPr>
        <cdr:cNvPr id="2" name="pvalues"/>
        <cdr:cNvSpPr txBox="1"/>
      </cdr:nvSpPr>
      <cdr:spPr>
        <a:xfrm xmlns:a="http://schemas.openxmlformats.org/drawingml/2006/main">
          <a:off x="474237" y="2359173"/>
          <a:ext cx="3176351" cy="43088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dirty="0" smtClean="0">
              <a:solidFill>
                <a:schemeClr val="bg2"/>
              </a:solidFill>
            </a:rPr>
            <a:t>All pairwise comparisons were significant </a:t>
          </a:r>
          <a:r>
            <a:rPr lang="en-US" sz="1100" b="1" dirty="0">
              <a:solidFill>
                <a:schemeClr val="bg2"/>
              </a:solidFill>
            </a:rPr>
            <a:t>at p &lt; 0.05 except 2002-2007 vs. 2008-2013</a:t>
          </a: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0.10396</cdr:x>
      <cdr:y>0.51626</cdr:y>
    </cdr:from>
    <cdr:to>
      <cdr:x>0.96133</cdr:x>
      <cdr:y>0.57401</cdr:y>
    </cdr:to>
    <cdr:sp macro="" textlink="">
      <cdr:nvSpPr>
        <cdr:cNvPr id="4" name="pvalues"/>
        <cdr:cNvSpPr txBox="1"/>
      </cdr:nvSpPr>
      <cdr:spPr>
        <a:xfrm xmlns:a="http://schemas.openxmlformats.org/drawingml/2006/main">
          <a:off x="446767" y="2338751"/>
          <a:ext cx="3684701" cy="26161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dirty="0" smtClean="0">
              <a:solidFill>
                <a:schemeClr val="bg2"/>
              </a:solidFill>
            </a:rPr>
            <a:t>No pairwise comparisons were significant </a:t>
          </a:r>
          <a:r>
            <a:rPr lang="en-US" sz="1100" b="1" dirty="0">
              <a:solidFill>
                <a:schemeClr val="bg2"/>
              </a:solidFill>
            </a:rPr>
            <a:t>at p &lt; </a:t>
          </a:r>
          <a:r>
            <a:rPr lang="en-US" sz="1100" b="1" dirty="0" smtClean="0">
              <a:solidFill>
                <a:schemeClr val="bg2"/>
              </a:solidFill>
            </a:rPr>
            <a:t>0.05</a:t>
          </a:r>
          <a:endParaRPr lang="en-US" sz="1100" b="1" dirty="0">
            <a:solidFill>
              <a:schemeClr val="bg2"/>
            </a:solidFill>
          </a:endParaRPr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0.16089</cdr:x>
      <cdr:y>0.85362</cdr:y>
    </cdr:from>
    <cdr:to>
      <cdr:x>0.23557</cdr:x>
      <cdr:y>0.92252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989360" y="4791242"/>
          <a:ext cx="923391" cy="3867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dirty="0" smtClean="0">
              <a:solidFill>
                <a:srgbClr val="0070C0"/>
              </a:solidFill>
            </a:rPr>
            <a:t>Europe</a:t>
          </a:r>
          <a:endParaRPr lang="en-US" sz="1600" b="1" dirty="0">
            <a:solidFill>
              <a:srgbClr val="0070C0"/>
            </a:solidFill>
          </a:endParaRPr>
        </a:p>
      </cdr:txBody>
    </cdr:sp>
  </cdr:relSizeAnchor>
  <cdr:relSizeAnchor xmlns:cdr="http://schemas.openxmlformats.org/drawingml/2006/chartDrawing">
    <cdr:from>
      <cdr:x>0.13815</cdr:x>
      <cdr:y>0.52645</cdr:y>
    </cdr:from>
    <cdr:to>
      <cdr:x>0.2158</cdr:x>
      <cdr:y>0.69751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26781" y="281418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0.05571</cdr:x>
      <cdr:y>0.49082</cdr:y>
    </cdr:from>
    <cdr:to>
      <cdr:x>0.30814</cdr:x>
      <cdr:y>0.56759</cdr:y>
    </cdr:to>
    <cdr:sp macro="" textlink="">
      <cdr:nvSpPr>
        <cdr:cNvPr id="5" name="pvalues"/>
        <cdr:cNvSpPr txBox="1"/>
      </cdr:nvSpPr>
      <cdr:spPr>
        <a:xfrm xmlns:a="http://schemas.openxmlformats.org/drawingml/2006/main">
          <a:off x="688835" y="2754902"/>
          <a:ext cx="3121166" cy="43088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8280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6560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44841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93121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41401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896819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379622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6242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dirty="0" smtClean="0">
              <a:solidFill>
                <a:schemeClr val="bg2"/>
              </a:solidFill>
            </a:rPr>
            <a:t>No pairwise </a:t>
          </a:r>
          <a:r>
            <a:rPr lang="en-US" sz="1100" b="1" dirty="0">
              <a:solidFill>
                <a:schemeClr val="bg2"/>
              </a:solidFill>
            </a:rPr>
            <a:t>comparisons were significant at p &lt; 0.05 except </a:t>
          </a:r>
          <a:r>
            <a:rPr lang="en-US" sz="1100" b="1" dirty="0" smtClean="0">
              <a:solidFill>
                <a:schemeClr val="bg2"/>
              </a:solidFill>
            </a:rPr>
            <a:t>40-59 </a:t>
          </a:r>
          <a:r>
            <a:rPr lang="en-US" sz="1100" b="1" dirty="0">
              <a:solidFill>
                <a:schemeClr val="bg2"/>
              </a:solidFill>
            </a:rPr>
            <a:t>vs. </a:t>
          </a:r>
          <a:r>
            <a:rPr lang="en-US" sz="1100" b="1" dirty="0" smtClean="0">
              <a:solidFill>
                <a:schemeClr val="bg2"/>
              </a:solidFill>
            </a:rPr>
            <a:t>≥60 years</a:t>
          </a:r>
          <a:endParaRPr lang="en-US" sz="1100" b="1" dirty="0">
            <a:solidFill>
              <a:schemeClr val="bg2"/>
            </a:solidFill>
          </a:endParaRPr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0.11775</cdr:x>
      <cdr:y>0.49538</cdr:y>
    </cdr:from>
    <cdr:to>
      <cdr:x>0.71958</cdr:x>
      <cdr:y>0.59426</cdr:y>
    </cdr:to>
    <cdr:sp macro="" textlink="">
      <cdr:nvSpPr>
        <cdr:cNvPr id="2" name="pvalues"/>
        <cdr:cNvSpPr txBox="1"/>
      </cdr:nvSpPr>
      <cdr:spPr>
        <a:xfrm xmlns:a="http://schemas.openxmlformats.org/drawingml/2006/main">
          <a:off x="589021" y="2158679"/>
          <a:ext cx="3010407" cy="43088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dirty="0" smtClean="0">
              <a:solidFill>
                <a:schemeClr val="bg2"/>
              </a:solidFill>
            </a:rPr>
            <a:t>No </a:t>
          </a:r>
          <a:r>
            <a:rPr lang="en-US" sz="1100" b="1" dirty="0">
              <a:solidFill>
                <a:schemeClr val="bg2"/>
              </a:solidFill>
            </a:rPr>
            <a:t>pairwise comparisons were significant at </a:t>
          </a:r>
          <a:r>
            <a:rPr lang="en-US" sz="1100" b="1" dirty="0" smtClean="0">
              <a:solidFill>
                <a:schemeClr val="bg2"/>
              </a:solidFill>
            </a:rPr>
            <a:t>p </a:t>
          </a:r>
          <a:r>
            <a:rPr lang="en-US" sz="1100" b="1" dirty="0">
              <a:solidFill>
                <a:schemeClr val="bg2"/>
              </a:solidFill>
            </a:rPr>
            <a:t>&lt; 0.05 except </a:t>
          </a:r>
          <a:r>
            <a:rPr lang="en-US" sz="1100" b="1" dirty="0" smtClean="0">
              <a:solidFill>
                <a:schemeClr val="bg2"/>
              </a:solidFill>
            </a:rPr>
            <a:t>40-59 </a:t>
          </a:r>
          <a:r>
            <a:rPr lang="en-US" sz="1100" b="1" dirty="0">
              <a:solidFill>
                <a:schemeClr val="bg2"/>
              </a:solidFill>
            </a:rPr>
            <a:t>vs. </a:t>
          </a:r>
          <a:r>
            <a:rPr lang="en-US" sz="1100" b="1" dirty="0" smtClean="0">
              <a:solidFill>
                <a:schemeClr val="bg2"/>
              </a:solidFill>
            </a:rPr>
            <a:t>≥60 years  </a:t>
          </a:r>
          <a:endParaRPr lang="en-US" sz="1100" b="1" dirty="0">
            <a:solidFill>
              <a:schemeClr val="bg2"/>
            </a:solidFill>
          </a:endParaRPr>
        </a:p>
      </cdr:txBody>
    </cdr: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0.17014</cdr:x>
      <cdr:y>0.60702</cdr:y>
    </cdr:from>
    <cdr:to>
      <cdr:x>0.37894</cdr:x>
      <cdr:y>0.66685</cdr:y>
    </cdr:to>
    <cdr:sp macro="" textlink="">
      <cdr:nvSpPr>
        <cdr:cNvPr id="3" name="pvalues"/>
        <cdr:cNvSpPr txBox="1"/>
      </cdr:nvSpPr>
      <cdr:spPr>
        <a:xfrm xmlns:a="http://schemas.openxmlformats.org/drawingml/2006/main">
          <a:off x="2123293" y="3122593"/>
          <a:ext cx="2605711" cy="30777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 smtClean="0">
              <a:solidFill>
                <a:schemeClr val="bg2"/>
              </a:solidFill>
            </a:rPr>
            <a:t>p </a:t>
          </a:r>
          <a:r>
            <a:rPr lang="en-US" sz="1400" b="1" dirty="0">
              <a:solidFill>
                <a:schemeClr val="bg2"/>
              </a:solidFill>
            </a:rPr>
            <a:t>&lt; </a:t>
          </a:r>
          <a:r>
            <a:rPr lang="en-US" sz="1400" b="1" dirty="0" smtClean="0">
              <a:solidFill>
                <a:schemeClr val="bg2"/>
              </a:solidFill>
            </a:rPr>
            <a:t>0.0001</a:t>
          </a:r>
          <a:endParaRPr lang="en-US" sz="1400" b="1" dirty="0">
            <a:solidFill>
              <a:schemeClr val="bg2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0.16283</cdr:x>
      <cdr:y>0.85158</cdr:y>
    </cdr:from>
    <cdr:to>
      <cdr:x>0.23751</cdr:x>
      <cdr:y>0.92048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013352" y="4779770"/>
          <a:ext cx="923391" cy="3867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dirty="0" smtClean="0">
              <a:solidFill>
                <a:srgbClr val="0070C0"/>
              </a:solidFill>
            </a:rPr>
            <a:t>Europe</a:t>
          </a:r>
          <a:endParaRPr lang="en-US" sz="1600" b="1" dirty="0">
            <a:solidFill>
              <a:srgbClr val="0070C0"/>
            </a:solidFill>
          </a:endParaRPr>
        </a:p>
      </cdr:txBody>
    </cdr:sp>
  </cdr:relSizeAnchor>
  <cdr:relSizeAnchor xmlns:cdr="http://schemas.openxmlformats.org/drawingml/2006/chartDrawing">
    <cdr:from>
      <cdr:x>0.13815</cdr:x>
      <cdr:y>0.52645</cdr:y>
    </cdr:from>
    <cdr:to>
      <cdr:x>0.2158</cdr:x>
      <cdr:y>0.69751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26781" y="281418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0.05183</cdr:x>
      <cdr:y>0.48883</cdr:y>
    </cdr:from>
    <cdr:to>
      <cdr:x>0.29387</cdr:x>
      <cdr:y>0.5656</cdr:y>
    </cdr:to>
    <cdr:sp macro="" textlink="">
      <cdr:nvSpPr>
        <cdr:cNvPr id="6" name="pvalues"/>
        <cdr:cNvSpPr txBox="1"/>
      </cdr:nvSpPr>
      <cdr:spPr>
        <a:xfrm xmlns:a="http://schemas.openxmlformats.org/drawingml/2006/main">
          <a:off x="640859" y="2743733"/>
          <a:ext cx="2992795" cy="43088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dirty="0" smtClean="0">
              <a:solidFill>
                <a:schemeClr val="bg2"/>
              </a:solidFill>
            </a:rPr>
            <a:t>No pairwise comparisons were significant </a:t>
          </a:r>
          <a:r>
            <a:rPr lang="en-US" sz="1100" b="1" dirty="0">
              <a:solidFill>
                <a:schemeClr val="bg2"/>
              </a:solidFill>
            </a:rPr>
            <a:t>at p &lt; 0.05 except </a:t>
          </a:r>
          <a:r>
            <a:rPr lang="en-US" sz="1100" b="1" dirty="0" smtClean="0">
              <a:solidFill>
                <a:schemeClr val="bg2"/>
              </a:solidFill>
            </a:rPr>
            <a:t>2000-2005 vs. </a:t>
          </a:r>
          <a:r>
            <a:rPr lang="en-US" sz="1100" b="1" dirty="0">
              <a:solidFill>
                <a:schemeClr val="bg2"/>
              </a:solidFill>
            </a:rPr>
            <a:t>2012-2017</a:t>
          </a:r>
        </a:p>
      </cdr:txBody>
    </cdr:sp>
  </cdr:relSizeAnchor>
</c:userShapes>
</file>

<file path=ppt/drawings/drawing20.xml><?xml version="1.0" encoding="utf-8"?>
<c:userShapes xmlns:c="http://schemas.openxmlformats.org/drawingml/2006/chart">
  <cdr:relSizeAnchor xmlns:cdr="http://schemas.openxmlformats.org/drawingml/2006/chartDrawing">
    <cdr:from>
      <cdr:x>0.16706</cdr:x>
      <cdr:y>0.62183</cdr:y>
    </cdr:from>
    <cdr:to>
      <cdr:x>0.37586</cdr:x>
      <cdr:y>0.67803</cdr:y>
    </cdr:to>
    <cdr:sp macro="" textlink="">
      <cdr:nvSpPr>
        <cdr:cNvPr id="3" name="pvalues"/>
        <cdr:cNvSpPr txBox="1"/>
      </cdr:nvSpPr>
      <cdr:spPr>
        <a:xfrm xmlns:a="http://schemas.openxmlformats.org/drawingml/2006/main">
          <a:off x="2084860" y="3198793"/>
          <a:ext cx="2605711" cy="28910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 smtClean="0">
              <a:solidFill>
                <a:schemeClr val="bg2"/>
              </a:solidFill>
            </a:rPr>
            <a:t>p </a:t>
          </a:r>
          <a:r>
            <a:rPr lang="en-US" sz="1400" b="1" dirty="0">
              <a:solidFill>
                <a:schemeClr val="bg2"/>
              </a:solidFill>
            </a:rPr>
            <a:t>&lt; </a:t>
          </a:r>
          <a:r>
            <a:rPr lang="en-US" sz="1400" b="1" dirty="0" smtClean="0">
              <a:solidFill>
                <a:schemeClr val="bg2"/>
              </a:solidFill>
            </a:rPr>
            <a:t>0.0001</a:t>
          </a:r>
          <a:endParaRPr lang="en-US" sz="1400" b="1" dirty="0">
            <a:solidFill>
              <a:schemeClr val="bg2"/>
            </a:solidFill>
          </a:endParaRPr>
        </a:p>
      </cdr:txBody>
    </cdr:sp>
  </cdr:relSizeAnchor>
</c:userShapes>
</file>

<file path=ppt/drawings/drawing21.xml><?xml version="1.0" encoding="utf-8"?>
<c:userShapes xmlns:c="http://schemas.openxmlformats.org/drawingml/2006/chart">
  <cdr:relSizeAnchor xmlns:cdr="http://schemas.openxmlformats.org/drawingml/2006/chartDrawing">
    <cdr:from>
      <cdr:x>0.149</cdr:x>
      <cdr:y>0.71489</cdr:y>
    </cdr:from>
    <cdr:to>
      <cdr:x>0.23105</cdr:x>
      <cdr:y>0.88594</cdr:y>
    </cdr:to>
    <cdr:cxnSp macro="">
      <cdr:nvCxnSpPr>
        <cdr:cNvPr id="3" name="Straight Connector 2"/>
        <cdr:cNvCxnSpPr/>
      </cdr:nvCxnSpPr>
      <cdr:spPr bwMode="auto">
        <a:xfrm xmlns:a="http://schemas.openxmlformats.org/drawingml/2006/main">
          <a:off x="1660525" y="3821476"/>
          <a:ext cx="914400" cy="914400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</cdr:cxnSp>
  </cdr:relSizeAnchor>
  <cdr:relSizeAnchor xmlns:cdr="http://schemas.openxmlformats.org/drawingml/2006/chartDrawing">
    <cdr:from>
      <cdr:x>0.08103</cdr:x>
      <cdr:y>0.52105</cdr:y>
    </cdr:from>
    <cdr:to>
      <cdr:x>0.35294</cdr:x>
      <cdr:y>0.57754</cdr:y>
    </cdr:to>
    <cdr:sp macro="" textlink="">
      <cdr:nvSpPr>
        <cdr:cNvPr id="4" name="pvalues"/>
        <cdr:cNvSpPr txBox="1"/>
      </cdr:nvSpPr>
      <cdr:spPr>
        <a:xfrm xmlns:a="http://schemas.openxmlformats.org/drawingml/2006/main">
          <a:off x="1040403" y="2696876"/>
          <a:ext cx="3491351" cy="29238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8280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6560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44841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93121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41401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896819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379622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6242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300" b="1" dirty="0" smtClean="0">
              <a:solidFill>
                <a:schemeClr val="bg2"/>
              </a:solidFill>
            </a:rPr>
            <a:t>p = 0.3585</a:t>
          </a:r>
          <a:endParaRPr lang="en-US" sz="1300" b="1" dirty="0">
            <a:solidFill>
              <a:schemeClr val="bg2"/>
            </a:solidFill>
          </a:endParaRPr>
        </a:p>
      </cdr:txBody>
    </cdr:sp>
  </cdr:relSizeAnchor>
  <cdr:relSizeAnchor xmlns:cdr="http://schemas.openxmlformats.org/drawingml/2006/chartDrawing">
    <cdr:from>
      <cdr:x>0.09962</cdr:x>
      <cdr:y>0.91555</cdr:y>
    </cdr:from>
    <cdr:to>
      <cdr:x>0.32797</cdr:x>
      <cdr:y>0.97699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00653" y="4738703"/>
          <a:ext cx="2523096" cy="3180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dirty="0" smtClean="0">
              <a:solidFill>
                <a:srgbClr val="0070C0"/>
              </a:solidFill>
            </a:rPr>
            <a:t>Recipient 18-39 Years</a:t>
          </a:r>
          <a:endParaRPr lang="en-US" sz="1600" b="1" dirty="0">
            <a:solidFill>
              <a:srgbClr val="0070C0"/>
            </a:solidFill>
          </a:endParaRPr>
        </a:p>
      </cdr:txBody>
    </cdr:sp>
  </cdr:relSizeAnchor>
</c:userShapes>
</file>

<file path=ppt/drawings/drawing22.xml><?xml version="1.0" encoding="utf-8"?>
<c:userShapes xmlns:c="http://schemas.openxmlformats.org/drawingml/2006/chart">
  <cdr:relSizeAnchor xmlns:cdr="http://schemas.openxmlformats.org/drawingml/2006/chartDrawing">
    <cdr:from>
      <cdr:x>0.149</cdr:x>
      <cdr:y>0.71489</cdr:y>
    </cdr:from>
    <cdr:to>
      <cdr:x>0.23105</cdr:x>
      <cdr:y>0.88594</cdr:y>
    </cdr:to>
    <cdr:cxnSp macro="">
      <cdr:nvCxnSpPr>
        <cdr:cNvPr id="3" name="Straight Connector 2"/>
        <cdr:cNvCxnSpPr/>
      </cdr:nvCxnSpPr>
      <cdr:spPr bwMode="auto">
        <a:xfrm xmlns:a="http://schemas.openxmlformats.org/drawingml/2006/main">
          <a:off x="1660525" y="3821476"/>
          <a:ext cx="914400" cy="914400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</cdr:cxnSp>
  </cdr:relSizeAnchor>
  <cdr:relSizeAnchor xmlns:cdr="http://schemas.openxmlformats.org/drawingml/2006/chartDrawing">
    <cdr:from>
      <cdr:x>0.15999</cdr:x>
      <cdr:y>0.52152</cdr:y>
    </cdr:from>
    <cdr:to>
      <cdr:x>0.67424</cdr:x>
      <cdr:y>0.57927</cdr:y>
    </cdr:to>
    <cdr:sp macro="" textlink="">
      <cdr:nvSpPr>
        <cdr:cNvPr id="4" name="pvalues"/>
        <cdr:cNvSpPr txBox="1"/>
      </cdr:nvSpPr>
      <cdr:spPr>
        <a:xfrm xmlns:a="http://schemas.openxmlformats.org/drawingml/2006/main">
          <a:off x="1066800" y="2640525"/>
          <a:ext cx="3429000" cy="29238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8280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6560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44841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93121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41401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896819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379622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6242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300" b="1" dirty="0" smtClean="0">
              <a:solidFill>
                <a:schemeClr val="bg2"/>
              </a:solidFill>
            </a:rPr>
            <a:t>p </a:t>
          </a:r>
          <a:r>
            <a:rPr lang="en-US" sz="1300" b="1" dirty="0">
              <a:solidFill>
                <a:schemeClr val="bg2"/>
              </a:solidFill>
            </a:rPr>
            <a:t>&lt; </a:t>
          </a:r>
          <a:r>
            <a:rPr lang="en-US" sz="1300" b="1" dirty="0" smtClean="0">
              <a:solidFill>
                <a:schemeClr val="bg2"/>
              </a:solidFill>
            </a:rPr>
            <a:t>0.0001</a:t>
          </a:r>
          <a:endParaRPr lang="en-US" sz="1300" b="1" dirty="0">
            <a:solidFill>
              <a:schemeClr val="bg2"/>
            </a:solidFill>
          </a:endParaRPr>
        </a:p>
      </cdr:txBody>
    </cdr:sp>
  </cdr:relSizeAnchor>
  <cdr:relSizeAnchor xmlns:cdr="http://schemas.openxmlformats.org/drawingml/2006/chartDrawing">
    <cdr:from>
      <cdr:x>0.27119</cdr:x>
      <cdr:y>0.92139</cdr:y>
    </cdr:from>
    <cdr:to>
      <cdr:x>0.82577</cdr:x>
      <cdr:y>0.98703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19199" y="4665081"/>
          <a:ext cx="2493303" cy="3323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dirty="0" smtClean="0">
              <a:solidFill>
                <a:srgbClr val="0070C0"/>
              </a:solidFill>
            </a:rPr>
            <a:t>Recipient 40-59 Years Years years</a:t>
          </a:r>
          <a:endParaRPr lang="en-US" sz="1600" b="1" dirty="0">
            <a:solidFill>
              <a:srgbClr val="0070C0"/>
            </a:solidFill>
          </a:endParaRPr>
        </a:p>
      </cdr:txBody>
    </cdr:sp>
  </cdr:relSizeAnchor>
</c:userShapes>
</file>

<file path=ppt/drawings/drawing23.xml><?xml version="1.0" encoding="utf-8"?>
<c:userShapes xmlns:c="http://schemas.openxmlformats.org/drawingml/2006/chart">
  <cdr:relSizeAnchor xmlns:cdr="http://schemas.openxmlformats.org/drawingml/2006/chartDrawing">
    <cdr:from>
      <cdr:x>0.149</cdr:x>
      <cdr:y>0.71489</cdr:y>
    </cdr:from>
    <cdr:to>
      <cdr:x>0.23105</cdr:x>
      <cdr:y>0.88594</cdr:y>
    </cdr:to>
    <cdr:cxnSp macro="">
      <cdr:nvCxnSpPr>
        <cdr:cNvPr id="3" name="Straight Connector 2"/>
        <cdr:cNvCxnSpPr/>
      </cdr:nvCxnSpPr>
      <cdr:spPr bwMode="auto">
        <a:xfrm xmlns:a="http://schemas.openxmlformats.org/drawingml/2006/main">
          <a:off x="1660525" y="3821476"/>
          <a:ext cx="914400" cy="914400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</cdr:cxnSp>
  </cdr:relSizeAnchor>
  <cdr:relSizeAnchor xmlns:cdr="http://schemas.openxmlformats.org/drawingml/2006/chartDrawing">
    <cdr:from>
      <cdr:x>0.15999</cdr:x>
      <cdr:y>0.52152</cdr:y>
    </cdr:from>
    <cdr:to>
      <cdr:x>0.67424</cdr:x>
      <cdr:y>0.57927</cdr:y>
    </cdr:to>
    <cdr:sp macro="" textlink="">
      <cdr:nvSpPr>
        <cdr:cNvPr id="4" name="pvalues"/>
        <cdr:cNvSpPr txBox="1"/>
      </cdr:nvSpPr>
      <cdr:spPr>
        <a:xfrm xmlns:a="http://schemas.openxmlformats.org/drawingml/2006/main">
          <a:off x="1066800" y="2640525"/>
          <a:ext cx="3429000" cy="29238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8280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6560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44841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93121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41401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896819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379622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6242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300" b="1" dirty="0" smtClean="0">
              <a:solidFill>
                <a:schemeClr val="bg2"/>
              </a:solidFill>
            </a:rPr>
            <a:t>p </a:t>
          </a:r>
          <a:r>
            <a:rPr lang="en-US" sz="1300" b="1" dirty="0">
              <a:solidFill>
                <a:schemeClr val="bg2"/>
              </a:solidFill>
            </a:rPr>
            <a:t>&lt; </a:t>
          </a:r>
          <a:r>
            <a:rPr lang="en-US" sz="1300" b="1" dirty="0" smtClean="0">
              <a:solidFill>
                <a:schemeClr val="bg2"/>
              </a:solidFill>
            </a:rPr>
            <a:t>0.0001</a:t>
          </a:r>
          <a:endParaRPr lang="en-US" sz="1300" b="1" dirty="0">
            <a:solidFill>
              <a:schemeClr val="bg2"/>
            </a:solidFill>
          </a:endParaRPr>
        </a:p>
      </cdr:txBody>
    </cdr:sp>
  </cdr:relSizeAnchor>
  <cdr:relSizeAnchor xmlns:cdr="http://schemas.openxmlformats.org/drawingml/2006/chartDrawing">
    <cdr:from>
      <cdr:x>0.24129</cdr:x>
      <cdr:y>0.9222</cdr:y>
    </cdr:from>
    <cdr:to>
      <cdr:x>0.78941</cdr:x>
      <cdr:y>0.98784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84778" y="4669205"/>
          <a:ext cx="2464251" cy="3323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="1" dirty="0" smtClean="0">
              <a:solidFill>
                <a:srgbClr val="0070C0"/>
              </a:solidFill>
            </a:rPr>
            <a:t>Recipient ≥60 Years Years years</a:t>
          </a:r>
          <a:endParaRPr lang="en-US" sz="1800" b="1" dirty="0">
            <a:solidFill>
              <a:srgbClr val="0070C0"/>
            </a:solidFill>
          </a:endParaRPr>
        </a:p>
      </cdr:txBody>
    </cdr:sp>
  </cdr:relSizeAnchor>
</c:userShapes>
</file>

<file path=ppt/drawings/drawing24.xml><?xml version="1.0" encoding="utf-8"?>
<c:userShapes xmlns:c="http://schemas.openxmlformats.org/drawingml/2006/chart">
  <cdr:relSizeAnchor xmlns:cdr="http://schemas.openxmlformats.org/drawingml/2006/chartDrawing">
    <cdr:from>
      <cdr:x>0.12768</cdr:x>
      <cdr:y>0.64568</cdr:y>
    </cdr:from>
    <cdr:to>
      <cdr:x>0.89094</cdr:x>
      <cdr:y>0.70428</cdr:y>
    </cdr:to>
    <cdr:sp macro="" textlink="">
      <cdr:nvSpPr>
        <cdr:cNvPr id="3" name="pvalues"/>
        <cdr:cNvSpPr txBox="1"/>
      </cdr:nvSpPr>
      <cdr:spPr>
        <a:xfrm xmlns:a="http://schemas.openxmlformats.org/drawingml/2006/main">
          <a:off x="1593376" y="3390988"/>
          <a:ext cx="9525072" cy="30775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 smtClean="0">
              <a:solidFill>
                <a:schemeClr val="bg2"/>
              </a:solidFill>
            </a:rPr>
            <a:t>All pairwise comparisons were significant </a:t>
          </a:r>
          <a:r>
            <a:rPr lang="en-US" sz="1400" b="1" dirty="0">
              <a:solidFill>
                <a:schemeClr val="bg2"/>
              </a:solidFill>
            </a:rPr>
            <a:t>at p &lt; 0.05 except GFR 60-89 </a:t>
          </a:r>
          <a:r>
            <a:rPr lang="en-US" sz="1400" b="1" dirty="0" smtClean="0">
              <a:solidFill>
                <a:schemeClr val="bg2"/>
              </a:solidFill>
            </a:rPr>
            <a:t>vs</a:t>
          </a:r>
          <a:r>
            <a:rPr lang="en-US" sz="1400" b="1" dirty="0">
              <a:solidFill>
                <a:schemeClr val="bg2"/>
              </a:solidFill>
            </a:rPr>
            <a:t>. </a:t>
          </a:r>
          <a:r>
            <a:rPr lang="en-US" sz="1400" b="1" dirty="0" smtClean="0">
              <a:solidFill>
                <a:schemeClr val="bg2"/>
              </a:solidFill>
            </a:rPr>
            <a:t>≥90 mL/min/1.73 m² </a:t>
          </a:r>
          <a:endParaRPr lang="en-US" sz="1400" b="1" dirty="0">
            <a:solidFill>
              <a:schemeClr val="bg2"/>
            </a:solidFill>
          </a:endParaRPr>
        </a:p>
      </cdr:txBody>
    </cdr:sp>
  </cdr:relSizeAnchor>
</c:userShapes>
</file>

<file path=ppt/drawings/drawing25.xml><?xml version="1.0" encoding="utf-8"?>
<c:userShapes xmlns:c="http://schemas.openxmlformats.org/drawingml/2006/chart">
  <cdr:relSizeAnchor xmlns:cdr="http://schemas.openxmlformats.org/drawingml/2006/chartDrawing">
    <cdr:from>
      <cdr:x>0.149</cdr:x>
      <cdr:y>0.71489</cdr:y>
    </cdr:from>
    <cdr:to>
      <cdr:x>0.23105</cdr:x>
      <cdr:y>0.88594</cdr:y>
    </cdr:to>
    <cdr:cxnSp macro="">
      <cdr:nvCxnSpPr>
        <cdr:cNvPr id="3" name="Straight Connector 2"/>
        <cdr:cNvCxnSpPr/>
      </cdr:nvCxnSpPr>
      <cdr:spPr bwMode="auto">
        <a:xfrm xmlns:a="http://schemas.openxmlformats.org/drawingml/2006/main">
          <a:off x="1660525" y="3821476"/>
          <a:ext cx="914400" cy="914400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</cdr:cxnSp>
  </cdr:relSizeAnchor>
  <cdr:relSizeAnchor xmlns:cdr="http://schemas.openxmlformats.org/drawingml/2006/chartDrawing">
    <cdr:from>
      <cdr:x>0.09587</cdr:x>
      <cdr:y>0.53429</cdr:y>
    </cdr:from>
    <cdr:to>
      <cdr:x>0.46372</cdr:x>
      <cdr:y>0.58927</cdr:y>
    </cdr:to>
    <cdr:sp macro="" textlink="">
      <cdr:nvSpPr>
        <cdr:cNvPr id="4" name="pvalues"/>
        <cdr:cNvSpPr txBox="1"/>
      </cdr:nvSpPr>
      <cdr:spPr>
        <a:xfrm xmlns:a="http://schemas.openxmlformats.org/drawingml/2006/main">
          <a:off x="1230999" y="2841404"/>
          <a:ext cx="4723259" cy="29239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8280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6560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44841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93121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41401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896819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379622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6242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300" b="1" dirty="0" smtClean="0">
              <a:solidFill>
                <a:schemeClr val="bg2"/>
              </a:solidFill>
            </a:rPr>
            <a:t>p = 0.0647</a:t>
          </a:r>
          <a:endParaRPr lang="en-US" sz="1300" b="1" dirty="0">
            <a:solidFill>
              <a:schemeClr val="bg2"/>
            </a:solidFill>
          </a:endParaRPr>
        </a:p>
      </cdr:txBody>
    </cdr:sp>
  </cdr:relSizeAnchor>
  <cdr:relSizeAnchor xmlns:cdr="http://schemas.openxmlformats.org/drawingml/2006/chartDrawing">
    <cdr:from>
      <cdr:x>0.17365</cdr:x>
      <cdr:y>0.89546</cdr:y>
    </cdr:from>
    <cdr:to>
      <cdr:x>0.39323</cdr:x>
      <cdr:y>0.96944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29682" y="4762161"/>
          <a:ext cx="2819400" cy="3934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="1" dirty="0" smtClean="0">
              <a:solidFill>
                <a:srgbClr val="0070C0"/>
              </a:solidFill>
            </a:rPr>
            <a:t>Recipient &lt;50 years</a:t>
          </a:r>
          <a:endParaRPr lang="en-US" sz="1800" b="1" dirty="0">
            <a:solidFill>
              <a:srgbClr val="0070C0"/>
            </a:solidFill>
          </a:endParaRPr>
        </a:p>
      </cdr:txBody>
    </cdr:sp>
  </cdr:relSizeAnchor>
</c:userShapes>
</file>

<file path=ppt/drawings/drawing26.xml><?xml version="1.0" encoding="utf-8"?>
<c:userShapes xmlns:c="http://schemas.openxmlformats.org/drawingml/2006/chart">
  <cdr:relSizeAnchor xmlns:cdr="http://schemas.openxmlformats.org/drawingml/2006/chartDrawing">
    <cdr:from>
      <cdr:x>0.149</cdr:x>
      <cdr:y>0.71489</cdr:y>
    </cdr:from>
    <cdr:to>
      <cdr:x>0.23105</cdr:x>
      <cdr:y>0.88594</cdr:y>
    </cdr:to>
    <cdr:cxnSp macro="">
      <cdr:nvCxnSpPr>
        <cdr:cNvPr id="3" name="Straight Connector 2"/>
        <cdr:cNvCxnSpPr/>
      </cdr:nvCxnSpPr>
      <cdr:spPr bwMode="auto">
        <a:xfrm xmlns:a="http://schemas.openxmlformats.org/drawingml/2006/main">
          <a:off x="1660525" y="3821476"/>
          <a:ext cx="914400" cy="914400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</cdr:cxnSp>
  </cdr:relSizeAnchor>
  <cdr:relSizeAnchor xmlns:cdr="http://schemas.openxmlformats.org/drawingml/2006/chartDrawing">
    <cdr:from>
      <cdr:x>0.17588</cdr:x>
      <cdr:y>0.52387</cdr:y>
    </cdr:from>
    <cdr:to>
      <cdr:x>0.82412</cdr:x>
      <cdr:y>0.5788</cdr:y>
    </cdr:to>
    <cdr:sp macro="" textlink="">
      <cdr:nvSpPr>
        <cdr:cNvPr id="4" name="pvalues"/>
        <cdr:cNvSpPr txBox="1"/>
      </cdr:nvSpPr>
      <cdr:spPr>
        <a:xfrm xmlns:a="http://schemas.openxmlformats.org/drawingml/2006/main">
          <a:off x="1186183" y="2788697"/>
          <a:ext cx="4371809" cy="29238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8280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6560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44841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93121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41401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896819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379622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6242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300" b="1" dirty="0" smtClean="0">
              <a:solidFill>
                <a:schemeClr val="bg2"/>
              </a:solidFill>
            </a:rPr>
            <a:t>p </a:t>
          </a:r>
          <a:r>
            <a:rPr lang="en-US" sz="1300" b="1" dirty="0">
              <a:solidFill>
                <a:schemeClr val="bg2"/>
              </a:solidFill>
            </a:rPr>
            <a:t>&lt; </a:t>
          </a:r>
          <a:r>
            <a:rPr lang="en-US" sz="1300" b="1" dirty="0" smtClean="0">
              <a:solidFill>
                <a:schemeClr val="bg2"/>
              </a:solidFill>
            </a:rPr>
            <a:t>0.0001</a:t>
          </a:r>
          <a:endParaRPr lang="en-US" sz="1300" b="1" dirty="0">
            <a:solidFill>
              <a:schemeClr val="bg2"/>
            </a:solidFill>
          </a:endParaRPr>
        </a:p>
      </cdr:txBody>
    </cdr:sp>
  </cdr:relSizeAnchor>
  <cdr:relSizeAnchor xmlns:cdr="http://schemas.openxmlformats.org/drawingml/2006/chartDrawing">
    <cdr:from>
      <cdr:x>0.34807</cdr:x>
      <cdr:y>0.90545</cdr:y>
    </cdr:from>
    <cdr:to>
      <cdr:x>0.71818</cdr:x>
      <cdr:y>0.98075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47436" y="4819891"/>
          <a:ext cx="2496087" cy="4008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="1" dirty="0" smtClean="0">
              <a:solidFill>
                <a:srgbClr val="0070C0"/>
              </a:solidFill>
            </a:rPr>
            <a:t>Recipient ≥50 years</a:t>
          </a:r>
          <a:endParaRPr lang="en-US" sz="1800" b="1" dirty="0">
            <a:solidFill>
              <a:srgbClr val="0070C0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0.1159</cdr:x>
      <cdr:y>0.49401</cdr:y>
    </cdr:from>
    <cdr:to>
      <cdr:x>0.71693</cdr:x>
      <cdr:y>0.59289</cdr:y>
    </cdr:to>
    <cdr:sp macro="" textlink="">
      <cdr:nvSpPr>
        <cdr:cNvPr id="2" name="pvalues"/>
        <cdr:cNvSpPr txBox="1"/>
      </cdr:nvSpPr>
      <cdr:spPr>
        <a:xfrm xmlns:a="http://schemas.openxmlformats.org/drawingml/2006/main">
          <a:off x="579744" y="2152699"/>
          <a:ext cx="3006410" cy="43088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dirty="0" smtClean="0">
              <a:solidFill>
                <a:schemeClr val="bg2"/>
              </a:solidFill>
            </a:rPr>
            <a:t>Pairwise </a:t>
          </a:r>
          <a:r>
            <a:rPr lang="en-US" sz="1100" b="1" dirty="0">
              <a:solidFill>
                <a:schemeClr val="bg2"/>
              </a:solidFill>
            </a:rPr>
            <a:t>comparisons were significant at p &lt; 0.05 </a:t>
          </a:r>
          <a:r>
            <a:rPr lang="en-US" sz="1100" b="1" dirty="0" smtClean="0">
              <a:solidFill>
                <a:schemeClr val="bg2"/>
              </a:solidFill>
            </a:rPr>
            <a:t>except 2000-2005 vs. 2006-2011</a:t>
          </a:r>
          <a:endParaRPr lang="en-US" sz="1100" b="1" dirty="0">
            <a:solidFill>
              <a:schemeClr val="bg2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0.08584</cdr:x>
      <cdr:y>0.46257</cdr:y>
    </cdr:from>
    <cdr:to>
      <cdr:x>0.78003</cdr:x>
      <cdr:y>0.51354</cdr:y>
    </cdr:to>
    <cdr:sp macro="" textlink="">
      <cdr:nvSpPr>
        <cdr:cNvPr id="2" name="pvalues"/>
        <cdr:cNvSpPr txBox="1"/>
      </cdr:nvSpPr>
      <cdr:spPr>
        <a:xfrm xmlns:a="http://schemas.openxmlformats.org/drawingml/2006/main">
          <a:off x="456746" y="2374163"/>
          <a:ext cx="3693727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dirty="0" smtClean="0">
              <a:solidFill>
                <a:schemeClr val="bg2"/>
              </a:solidFill>
            </a:rPr>
            <a:t>No pairwise comparisons were significant </a:t>
          </a:r>
          <a:r>
            <a:rPr lang="en-US" sz="1100" b="1" dirty="0">
              <a:solidFill>
                <a:schemeClr val="bg2"/>
              </a:solidFill>
            </a:rPr>
            <a:t>at p &lt; </a:t>
          </a:r>
          <a:r>
            <a:rPr lang="en-US" sz="1100" b="1" dirty="0" smtClean="0">
              <a:solidFill>
                <a:schemeClr val="bg2"/>
              </a:solidFill>
            </a:rPr>
            <a:t>0.05</a:t>
          </a:r>
          <a:endParaRPr lang="en-US" sz="1100" b="1" dirty="0">
            <a:solidFill>
              <a:schemeClr val="bg2"/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0.149</cdr:x>
      <cdr:y>0.71489</cdr:y>
    </cdr:from>
    <cdr:to>
      <cdr:x>0.23105</cdr:x>
      <cdr:y>0.88594</cdr:y>
    </cdr:to>
    <cdr:cxnSp macro="">
      <cdr:nvCxnSpPr>
        <cdr:cNvPr id="3" name="Straight Connector 2"/>
        <cdr:cNvCxnSpPr/>
      </cdr:nvCxnSpPr>
      <cdr:spPr bwMode="auto">
        <a:xfrm xmlns:a="http://schemas.openxmlformats.org/drawingml/2006/main">
          <a:off x="1660525" y="3821476"/>
          <a:ext cx="914400" cy="914400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</cdr:cxnSp>
  </cdr:relSizeAnchor>
  <cdr:relSizeAnchor xmlns:cdr="http://schemas.openxmlformats.org/drawingml/2006/chartDrawing">
    <cdr:from>
      <cdr:x>0.16023</cdr:x>
      <cdr:y>0.57936</cdr:y>
    </cdr:from>
    <cdr:to>
      <cdr:x>0.9429</cdr:x>
      <cdr:y>0.63419</cdr:y>
    </cdr:to>
    <cdr:sp macro="" textlink="">
      <cdr:nvSpPr>
        <cdr:cNvPr id="6" name="pvalues"/>
        <cdr:cNvSpPr txBox="1"/>
      </cdr:nvSpPr>
      <cdr:spPr>
        <a:xfrm xmlns:a="http://schemas.openxmlformats.org/drawingml/2006/main">
          <a:off x="1981200" y="3251843"/>
          <a:ext cx="9677431" cy="30775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8280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6560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44841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93121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41401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896819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379622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6242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 smtClean="0">
              <a:solidFill>
                <a:schemeClr val="bg2"/>
              </a:solidFill>
            </a:rPr>
            <a:t>No pairwise comparison were significant except for 40-59 Years vs. ≥60 Years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0.16464</cdr:x>
      <cdr:y>0.84795</cdr:y>
    </cdr:from>
    <cdr:to>
      <cdr:x>0.23932</cdr:x>
      <cdr:y>0.91685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035764" y="4759422"/>
          <a:ext cx="923391" cy="3867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dirty="0" smtClean="0">
              <a:solidFill>
                <a:srgbClr val="0070C0"/>
              </a:solidFill>
            </a:rPr>
            <a:t>Europe</a:t>
          </a:r>
          <a:endParaRPr lang="en-US" sz="1600" b="1" dirty="0">
            <a:solidFill>
              <a:srgbClr val="0070C0"/>
            </a:solidFill>
          </a:endParaRPr>
        </a:p>
      </cdr:txBody>
    </cdr:sp>
  </cdr:relSizeAnchor>
  <cdr:relSizeAnchor xmlns:cdr="http://schemas.openxmlformats.org/drawingml/2006/chartDrawing">
    <cdr:from>
      <cdr:x>0.13815</cdr:x>
      <cdr:y>0.52645</cdr:y>
    </cdr:from>
    <cdr:to>
      <cdr:x>0.2158</cdr:x>
      <cdr:y>0.69751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26781" y="281418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0.05204</cdr:x>
      <cdr:y>0.48997</cdr:y>
    </cdr:from>
    <cdr:to>
      <cdr:x>0.3143</cdr:x>
      <cdr:y>0.56674</cdr:y>
    </cdr:to>
    <cdr:sp macro="" textlink="">
      <cdr:nvSpPr>
        <cdr:cNvPr id="5" name="pvalues"/>
        <cdr:cNvSpPr txBox="1"/>
      </cdr:nvSpPr>
      <cdr:spPr>
        <a:xfrm xmlns:a="http://schemas.openxmlformats.org/drawingml/2006/main">
          <a:off x="643457" y="2750132"/>
          <a:ext cx="3242744" cy="43088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8280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6560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44841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93121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41401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896819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379622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6242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dirty="0" smtClean="0">
              <a:solidFill>
                <a:schemeClr val="bg2"/>
              </a:solidFill>
            </a:rPr>
            <a:t>No pairwise </a:t>
          </a:r>
          <a:r>
            <a:rPr lang="en-US" sz="1100" b="1" dirty="0">
              <a:solidFill>
                <a:schemeClr val="bg2"/>
              </a:solidFill>
            </a:rPr>
            <a:t>comparisons were significant at p &lt; 0.05 except </a:t>
          </a:r>
          <a:r>
            <a:rPr lang="en-US" sz="1100" b="1" dirty="0" smtClean="0">
              <a:solidFill>
                <a:schemeClr val="bg2"/>
              </a:solidFill>
            </a:rPr>
            <a:t>40-59 Years vs</a:t>
          </a:r>
          <a:r>
            <a:rPr lang="en-US" sz="1100" b="1" dirty="0">
              <a:solidFill>
                <a:schemeClr val="bg2"/>
              </a:solidFill>
            </a:rPr>
            <a:t>. </a:t>
          </a:r>
          <a:r>
            <a:rPr lang="en-US" sz="1100" b="1" dirty="0" smtClean="0">
              <a:solidFill>
                <a:schemeClr val="bg2"/>
              </a:solidFill>
            </a:rPr>
            <a:t>≥ 60 years</a:t>
          </a:r>
          <a:endParaRPr lang="en-US" sz="1100" b="1" dirty="0">
            <a:solidFill>
              <a:schemeClr val="bg2"/>
            </a:solidFill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0.09543</cdr:x>
      <cdr:y>0.49891</cdr:y>
    </cdr:from>
    <cdr:to>
      <cdr:x>0.73216</cdr:x>
      <cdr:y>0.59779</cdr:y>
    </cdr:to>
    <cdr:sp macro="" textlink="">
      <cdr:nvSpPr>
        <cdr:cNvPr id="2" name="pvalues"/>
        <cdr:cNvSpPr txBox="1"/>
      </cdr:nvSpPr>
      <cdr:spPr>
        <a:xfrm xmlns:a="http://schemas.openxmlformats.org/drawingml/2006/main">
          <a:off x="477351" y="2174052"/>
          <a:ext cx="3185003" cy="43088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dirty="0" smtClean="0">
              <a:solidFill>
                <a:schemeClr val="bg2"/>
              </a:solidFill>
            </a:rPr>
            <a:t>No </a:t>
          </a:r>
          <a:r>
            <a:rPr lang="en-US" sz="1100" b="1" dirty="0">
              <a:solidFill>
                <a:schemeClr val="bg2"/>
              </a:solidFill>
            </a:rPr>
            <a:t>pairwise comparisons were significant at </a:t>
          </a:r>
          <a:r>
            <a:rPr lang="en-US" sz="1100" b="1" dirty="0" smtClean="0">
              <a:solidFill>
                <a:schemeClr val="bg2"/>
              </a:solidFill>
            </a:rPr>
            <a:t>p </a:t>
          </a:r>
          <a:r>
            <a:rPr lang="en-US" sz="1100" b="1" dirty="0">
              <a:solidFill>
                <a:schemeClr val="bg2"/>
              </a:solidFill>
            </a:rPr>
            <a:t>&lt; 0.05 except </a:t>
          </a:r>
          <a:r>
            <a:rPr lang="en-US" sz="1100" b="1" dirty="0" smtClean="0">
              <a:solidFill>
                <a:schemeClr val="bg2"/>
              </a:solidFill>
            </a:rPr>
            <a:t>40-59 Years </a:t>
          </a:r>
          <a:r>
            <a:rPr lang="en-US" sz="1100" b="1" dirty="0">
              <a:solidFill>
                <a:schemeClr val="bg2"/>
              </a:solidFill>
            </a:rPr>
            <a:t>vs. ≥ </a:t>
          </a:r>
          <a:r>
            <a:rPr lang="en-US" sz="1100" b="1" dirty="0" smtClean="0">
              <a:solidFill>
                <a:schemeClr val="bg2"/>
              </a:solidFill>
            </a:rPr>
            <a:t>60 </a:t>
          </a:r>
          <a:r>
            <a:rPr lang="en-US" sz="1100" b="1" dirty="0">
              <a:solidFill>
                <a:schemeClr val="bg2"/>
              </a:solidFill>
            </a:rPr>
            <a:t>years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0.149</cdr:x>
      <cdr:y>0.71489</cdr:y>
    </cdr:from>
    <cdr:to>
      <cdr:x>0.23105</cdr:x>
      <cdr:y>0.88594</cdr:y>
    </cdr:to>
    <cdr:cxnSp macro="">
      <cdr:nvCxnSpPr>
        <cdr:cNvPr id="3" name="Straight Connector 2"/>
        <cdr:cNvCxnSpPr/>
      </cdr:nvCxnSpPr>
      <cdr:spPr bwMode="auto">
        <a:xfrm xmlns:a="http://schemas.openxmlformats.org/drawingml/2006/main">
          <a:off x="1660525" y="3821476"/>
          <a:ext cx="914400" cy="914400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</cdr:cxnSp>
  </cdr:relSizeAnchor>
  <cdr:relSizeAnchor xmlns:cdr="http://schemas.openxmlformats.org/drawingml/2006/chartDrawing">
    <cdr:from>
      <cdr:x>0.13062</cdr:x>
      <cdr:y>0.55432</cdr:y>
    </cdr:from>
    <cdr:to>
      <cdr:x>0.47018</cdr:x>
      <cdr:y>0.61183</cdr:y>
    </cdr:to>
    <cdr:sp macro="" textlink="">
      <cdr:nvSpPr>
        <cdr:cNvPr id="4" name="pvalues"/>
        <cdr:cNvSpPr txBox="1"/>
      </cdr:nvSpPr>
      <cdr:spPr>
        <a:xfrm xmlns:a="http://schemas.openxmlformats.org/drawingml/2006/main">
          <a:off x="1597583" y="2937991"/>
          <a:ext cx="4153015" cy="30481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8280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6560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44841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93121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41401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896819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379622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6242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 smtClean="0">
              <a:solidFill>
                <a:schemeClr val="bg2"/>
              </a:solidFill>
            </a:rPr>
            <a:t>p &lt; 0.0001</a:t>
          </a:r>
          <a:endParaRPr lang="en-US" sz="1400" b="1" dirty="0">
            <a:solidFill>
              <a:schemeClr val="bg2"/>
            </a:solidFill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0.149</cdr:x>
      <cdr:y>0.71489</cdr:y>
    </cdr:from>
    <cdr:to>
      <cdr:x>0.23105</cdr:x>
      <cdr:y>0.88594</cdr:y>
    </cdr:to>
    <cdr:cxnSp macro="">
      <cdr:nvCxnSpPr>
        <cdr:cNvPr id="3" name="Straight Connector 2"/>
        <cdr:cNvCxnSpPr/>
      </cdr:nvCxnSpPr>
      <cdr:spPr bwMode="auto">
        <a:xfrm xmlns:a="http://schemas.openxmlformats.org/drawingml/2006/main">
          <a:off x="1660525" y="3821476"/>
          <a:ext cx="914400" cy="914400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</cdr:cxnSp>
  </cdr:relSizeAnchor>
  <cdr:relSizeAnchor xmlns:cdr="http://schemas.openxmlformats.org/drawingml/2006/chartDrawing">
    <cdr:from>
      <cdr:x>0.14199</cdr:x>
      <cdr:y>0.62205</cdr:y>
    </cdr:from>
    <cdr:to>
      <cdr:x>0.48155</cdr:x>
      <cdr:y>0.67956</cdr:y>
    </cdr:to>
    <cdr:sp macro="" textlink="">
      <cdr:nvSpPr>
        <cdr:cNvPr id="4" name="pvalues"/>
        <cdr:cNvSpPr txBox="1"/>
      </cdr:nvSpPr>
      <cdr:spPr>
        <a:xfrm xmlns:a="http://schemas.openxmlformats.org/drawingml/2006/main">
          <a:off x="1714976" y="3395012"/>
          <a:ext cx="4101265" cy="31387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8280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6560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44841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93121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41401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896819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379622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6242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 smtClean="0">
              <a:solidFill>
                <a:schemeClr val="bg2"/>
              </a:solidFill>
            </a:rPr>
            <a:t>p </a:t>
          </a:r>
          <a:r>
            <a:rPr lang="en-US" sz="1400" b="1" dirty="0">
              <a:solidFill>
                <a:schemeClr val="bg2"/>
              </a:solidFill>
            </a:rPr>
            <a:t>=</a:t>
          </a:r>
          <a:r>
            <a:rPr lang="en-US" sz="1400" b="1" dirty="0" smtClean="0">
              <a:solidFill>
                <a:schemeClr val="bg2"/>
              </a:solidFill>
            </a:rPr>
            <a:t> 0.003</a:t>
          </a:r>
          <a:endParaRPr lang="en-US" sz="1400" b="1" dirty="0">
            <a:solidFill>
              <a:schemeClr val="bg2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59255E-B7F2-4609-A598-10EEBAA7217E}" type="datetimeFigureOut">
              <a:rPr lang="en-US" smtClean="0"/>
              <a:pPr/>
              <a:t>10/6/2022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8625" y="685800"/>
            <a:ext cx="6000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FBB1FB-AC70-4579-BA4D-6720E6A05D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658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65606" rtl="0" eaLnBrk="1" latinLnBrk="0" hangingPunct="1">
      <a:defRPr sz="1267" kern="1200">
        <a:solidFill>
          <a:schemeClr val="tx1"/>
        </a:solidFill>
        <a:latin typeface="+mn-lt"/>
        <a:ea typeface="+mn-ea"/>
        <a:cs typeface="+mn-cs"/>
      </a:defRPr>
    </a:lvl1pPr>
    <a:lvl2pPr marL="482803" algn="l" defTabSz="965606" rtl="0" eaLnBrk="1" latinLnBrk="0" hangingPunct="1">
      <a:defRPr sz="1267" kern="1200">
        <a:solidFill>
          <a:schemeClr val="tx1"/>
        </a:solidFill>
        <a:latin typeface="+mn-lt"/>
        <a:ea typeface="+mn-ea"/>
        <a:cs typeface="+mn-cs"/>
      </a:defRPr>
    </a:lvl2pPr>
    <a:lvl3pPr marL="965606" algn="l" defTabSz="965606" rtl="0" eaLnBrk="1" latinLnBrk="0" hangingPunct="1">
      <a:defRPr sz="1267" kern="1200">
        <a:solidFill>
          <a:schemeClr val="tx1"/>
        </a:solidFill>
        <a:latin typeface="+mn-lt"/>
        <a:ea typeface="+mn-ea"/>
        <a:cs typeface="+mn-cs"/>
      </a:defRPr>
    </a:lvl3pPr>
    <a:lvl4pPr marL="1448410" algn="l" defTabSz="965606" rtl="0" eaLnBrk="1" latinLnBrk="0" hangingPunct="1">
      <a:defRPr sz="1267" kern="1200">
        <a:solidFill>
          <a:schemeClr val="tx1"/>
        </a:solidFill>
        <a:latin typeface="+mn-lt"/>
        <a:ea typeface="+mn-ea"/>
        <a:cs typeface="+mn-cs"/>
      </a:defRPr>
    </a:lvl4pPr>
    <a:lvl5pPr marL="1931213" algn="l" defTabSz="965606" rtl="0" eaLnBrk="1" latinLnBrk="0" hangingPunct="1">
      <a:defRPr sz="1267" kern="1200">
        <a:solidFill>
          <a:schemeClr val="tx1"/>
        </a:solidFill>
        <a:latin typeface="+mn-lt"/>
        <a:ea typeface="+mn-ea"/>
        <a:cs typeface="+mn-cs"/>
      </a:defRPr>
    </a:lvl5pPr>
    <a:lvl6pPr marL="2414016" algn="l" defTabSz="965606" rtl="0" eaLnBrk="1" latinLnBrk="0" hangingPunct="1">
      <a:defRPr sz="1267" kern="1200">
        <a:solidFill>
          <a:schemeClr val="tx1"/>
        </a:solidFill>
        <a:latin typeface="+mn-lt"/>
        <a:ea typeface="+mn-ea"/>
        <a:cs typeface="+mn-cs"/>
      </a:defRPr>
    </a:lvl6pPr>
    <a:lvl7pPr marL="2896819" algn="l" defTabSz="965606" rtl="0" eaLnBrk="1" latinLnBrk="0" hangingPunct="1">
      <a:defRPr sz="1267" kern="1200">
        <a:solidFill>
          <a:schemeClr val="tx1"/>
        </a:solidFill>
        <a:latin typeface="+mn-lt"/>
        <a:ea typeface="+mn-ea"/>
        <a:cs typeface="+mn-cs"/>
      </a:defRPr>
    </a:lvl7pPr>
    <a:lvl8pPr marL="3379622" algn="l" defTabSz="965606" rtl="0" eaLnBrk="1" latinLnBrk="0" hangingPunct="1">
      <a:defRPr sz="1267" kern="1200">
        <a:solidFill>
          <a:schemeClr val="tx1"/>
        </a:solidFill>
        <a:latin typeface="+mn-lt"/>
        <a:ea typeface="+mn-ea"/>
        <a:cs typeface="+mn-cs"/>
      </a:defRPr>
    </a:lvl8pPr>
    <a:lvl9pPr marL="3862426" algn="l" defTabSz="965606" rtl="0" eaLnBrk="1" latinLnBrk="0" hangingPunct="1">
      <a:defRPr sz="126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BB1FB-AC70-4579-BA4D-6720E6A05D3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8353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9893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2170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1035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1913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698500"/>
            <a:ext cx="610870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Functional status is collected using </a:t>
            </a:r>
            <a:r>
              <a:rPr lang="en-US" dirty="0" smtClean="0"/>
              <a:t>Karnofsky </a:t>
            </a:r>
            <a:r>
              <a:rPr lang="en-US" dirty="0"/>
              <a:t>score for pediatric recipients.</a:t>
            </a:r>
          </a:p>
          <a:p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6842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196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3758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Incidence was computed using a competing-risks extension of the Kaplan-Meier method.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4493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9378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65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5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FF3A6-B03F-4710-AAA0-E3CB014C4A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656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1346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9949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65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5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FF3A6-B03F-4710-AAA0-E3CB014C4A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656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80802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65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5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FF3A6-B03F-4710-AAA0-E3CB014C4A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656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70831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65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Combined 60-69 with 70+ due to small numbers of 70+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5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FF3A6-B03F-4710-AAA0-E3CB014C4A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656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71793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65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5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FF3A6-B03F-4710-AAA0-E3CB014C4A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656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45001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65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5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FF3A6-B03F-4710-AAA0-E3CB014C4A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656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03155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65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5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FF3A6-B03F-4710-AAA0-E3CB014C4A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656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93973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65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5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FF3A6-B03F-4710-AAA0-E3CB014C4A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656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06377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5590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574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215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71107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79772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65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5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FF3A6-B03F-4710-AAA0-E3CB014C4A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656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844813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315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5341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65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5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FF3A6-B03F-4710-AAA0-E3CB014C4A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656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469550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72605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54947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64167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15544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713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Comparisons for categorical variables were made using the chi-square statistic. Multiple groups were compared using single p-value. 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Comparisons for continuous variables were made using Kruskal-Wallis test.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significant p-value means that at least one of the groups is different than the others but it doesn’t identify which group it 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42016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65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5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FF3A6-B03F-4710-AAA0-E3CB014C4A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656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284218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93641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37222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2033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86791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4099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76365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5869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21588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056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Comparisons for categorical variables were made using the chi-square statistic. Multiple groups were compared using single p-value. 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Comparisons for continuous variables were made using Kruskal-Wallis test.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significant p-value means that at least one of the groups is different than the others but it doesn’t identify which group it 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88691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63357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17342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11187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19968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t" latinLnBrk="0" hangingPunct="1"/>
            <a:r>
              <a:rPr lang="en-US" sz="1267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rtl="0" eaLnBrk="1" fontAlgn="t" latinLnBrk="0" hangingPunct="1"/>
            <a:r>
              <a:rPr lang="en-US" sz="1267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rtl="0" eaLnBrk="1" fontAlgn="t" latinLnBrk="0" hangingPunct="1"/>
            <a:r>
              <a:rPr lang="en-US" sz="1267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rtl="0" eaLnBrk="1" fontAlgn="t" latinLnBrk="0" hangingPunct="1"/>
            <a:r>
              <a:rPr lang="en-US" sz="1267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rtl="0" eaLnBrk="1" fontAlgn="t" latinLnBrk="0" hangingPunct="1"/>
            <a:r>
              <a:rPr lang="en-US" sz="1267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rtl="0" eaLnBrk="1" fontAlgn="t" latinLnBrk="0" hangingPunct="1"/>
            <a:r>
              <a:rPr lang="en-US" sz="1267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BB1FB-AC70-4579-BA4D-6720E6A05D35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1522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21507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87174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88640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8338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106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Comparisons for categorical variables were made using the chi-square statistic. Multiple groups were compared using single p-value. 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Comparisons for continuous variables were made using Kruskal-Wallis test.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significant p-value means that at least one of the groups is different than the others but it doesn’t identify which group it 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13877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928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Comparisons for categorical variables were made using the chi-square statistic. Multiple groups were compared using single p-value. 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Comparisons for continuous variables were made using Kruskal-Wallis test.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significant p-value means that at least one of the groups is different than the others but it doesn’t identify which group it 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8473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0936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802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272455"/>
            <a:ext cx="10881360" cy="1568027"/>
          </a:xfrm>
        </p:spPr>
        <p:txBody>
          <a:bodyPr/>
          <a:lstStyle>
            <a:lvl1pPr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4145280"/>
            <a:ext cx="8961120" cy="1869440"/>
          </a:xfrm>
        </p:spPr>
        <p:txBody>
          <a:bodyPr/>
          <a:lstStyle>
            <a:lvl1pPr marL="0" indent="0" algn="ctr">
              <a:buNone/>
              <a:defRPr b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1140" y="650240"/>
            <a:ext cx="2720340" cy="5852160"/>
          </a:xfrm>
        </p:spPr>
        <p:txBody>
          <a:bodyPr vert="eaVert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60120" y="650240"/>
            <a:ext cx="7947660" cy="5852160"/>
          </a:xfrm>
        </p:spPr>
        <p:txBody>
          <a:bodyPr vert="eaVert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4700695"/>
            <a:ext cx="10881360" cy="1452880"/>
          </a:xfrm>
        </p:spPr>
        <p:txBody>
          <a:bodyPr anchor="t"/>
          <a:lstStyle>
            <a:lvl1pPr algn="l">
              <a:defRPr sz="4000" b="1" cap="all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3100495"/>
            <a:ext cx="10881360" cy="160019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0120" y="2113280"/>
            <a:ext cx="5334000" cy="4389120"/>
          </a:xfrm>
        </p:spPr>
        <p:txBody>
          <a:bodyPr/>
          <a:lstStyle>
            <a:lvl1pPr>
              <a:defRPr sz="2800">
                <a:solidFill>
                  <a:schemeClr val="bg2"/>
                </a:solidFill>
              </a:defRPr>
            </a:lvl1pPr>
            <a:lvl2pPr>
              <a:defRPr sz="24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2113280"/>
            <a:ext cx="5334000" cy="4389120"/>
          </a:xfrm>
        </p:spPr>
        <p:txBody>
          <a:bodyPr/>
          <a:lstStyle>
            <a:lvl1pPr>
              <a:defRPr sz="2800">
                <a:solidFill>
                  <a:schemeClr val="bg2"/>
                </a:solidFill>
              </a:defRPr>
            </a:lvl1pPr>
            <a:lvl2pPr>
              <a:defRPr sz="24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292947"/>
            <a:ext cx="11521440" cy="1219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637454"/>
            <a:ext cx="5656263" cy="682413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2319867"/>
            <a:ext cx="5656263" cy="4214707"/>
          </a:xfrm>
        </p:spPr>
        <p:txBody>
          <a:bodyPr/>
          <a:lstStyle>
            <a:lvl1pPr>
              <a:defRPr sz="24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600">
                <a:solidFill>
                  <a:schemeClr val="bg2"/>
                </a:solidFill>
              </a:defRPr>
            </a:lvl4pPr>
            <a:lvl5pPr>
              <a:defRPr sz="1600">
                <a:solidFill>
                  <a:schemeClr val="bg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7" y="1637454"/>
            <a:ext cx="5658485" cy="682413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7" y="2319867"/>
            <a:ext cx="5658485" cy="4214707"/>
          </a:xfrm>
        </p:spPr>
        <p:txBody>
          <a:bodyPr/>
          <a:lstStyle>
            <a:lvl1pPr>
              <a:defRPr sz="24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600">
                <a:solidFill>
                  <a:schemeClr val="bg2"/>
                </a:solidFill>
              </a:defRPr>
            </a:lvl4pPr>
            <a:lvl5pPr>
              <a:defRPr sz="1600">
                <a:solidFill>
                  <a:schemeClr val="bg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291253"/>
            <a:ext cx="4211638" cy="1239520"/>
          </a:xfrm>
        </p:spPr>
        <p:txBody>
          <a:bodyPr anchor="b"/>
          <a:lstStyle>
            <a:lvl1pPr algn="l"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0" y="291255"/>
            <a:ext cx="7156450" cy="6243321"/>
          </a:xfrm>
        </p:spPr>
        <p:txBody>
          <a:bodyPr/>
          <a:lstStyle>
            <a:lvl1pPr>
              <a:defRPr sz="3200">
                <a:solidFill>
                  <a:schemeClr val="bg2"/>
                </a:solidFill>
              </a:defRPr>
            </a:lvl1pPr>
            <a:lvl2pPr>
              <a:defRPr sz="2800">
                <a:solidFill>
                  <a:schemeClr val="bg2"/>
                </a:solidFill>
              </a:defRPr>
            </a:lvl2pPr>
            <a:lvl3pPr>
              <a:defRPr sz="2400">
                <a:solidFill>
                  <a:schemeClr val="bg2"/>
                </a:solidFill>
              </a:defRPr>
            </a:lvl3pPr>
            <a:lvl4pPr>
              <a:defRPr sz="2000">
                <a:solidFill>
                  <a:schemeClr val="bg2"/>
                </a:solidFill>
              </a:defRPr>
            </a:lvl4pPr>
            <a:lvl5pPr>
              <a:defRPr sz="20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1530775"/>
            <a:ext cx="4211638" cy="5003801"/>
          </a:xfrm>
        </p:spPr>
        <p:txBody>
          <a:bodyPr/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5120640"/>
            <a:ext cx="7680960" cy="604521"/>
          </a:xfrm>
        </p:spPr>
        <p:txBody>
          <a:bodyPr anchor="b"/>
          <a:lstStyle>
            <a:lvl1pPr algn="l"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653627"/>
            <a:ext cx="7680960" cy="438912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5725161"/>
            <a:ext cx="7680960" cy="858519"/>
          </a:xfrm>
        </p:spPr>
        <p:txBody>
          <a:bodyPr/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60120" y="650240"/>
            <a:ext cx="1088136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0120" y="2113280"/>
            <a:ext cx="10881360" cy="438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ebdings" charset="2"/>
        <a:buChar char="&lt;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3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7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2.xml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7.xml"/><Relationship Id="rId5" Type="http://schemas.openxmlformats.org/officeDocument/2006/relationships/chart" Target="../charts/chart26.xml"/><Relationship Id="rId4" Type="http://schemas.openxmlformats.org/officeDocument/2006/relationships/chart" Target="../charts/chart2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1.xml"/><Relationship Id="rId5" Type="http://schemas.openxmlformats.org/officeDocument/2006/relationships/chart" Target="../charts/chart30.xml"/><Relationship Id="rId4" Type="http://schemas.openxmlformats.org/officeDocument/2006/relationships/chart" Target="../charts/chart2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6.xml"/><Relationship Id="rId5" Type="http://schemas.openxmlformats.org/officeDocument/2006/relationships/chart" Target="../charts/chart35.xml"/><Relationship Id="rId4" Type="http://schemas.openxmlformats.org/officeDocument/2006/relationships/chart" Target="../charts/chart3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2.xml"/><Relationship Id="rId4" Type="http://schemas.openxmlformats.org/officeDocument/2006/relationships/chart" Target="../charts/chart4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5.xml"/><Relationship Id="rId4" Type="http://schemas.openxmlformats.org/officeDocument/2006/relationships/image" Target="../media/image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6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7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8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9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0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1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2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3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4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5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6.xm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7.xm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8.xm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9.xm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524000"/>
            <a:ext cx="12115800" cy="1470025"/>
          </a:xfrm>
        </p:spPr>
        <p:txBody>
          <a:bodyPr/>
          <a:lstStyle/>
          <a:p>
            <a:r>
              <a:rPr lang="en-US" sz="3900" dirty="0" smtClean="0">
                <a:solidFill>
                  <a:srgbClr val="002060"/>
                </a:solidFill>
              </a:rPr>
              <a:t>FOCUS THEME: </a:t>
            </a:r>
            <a:br>
              <a:rPr lang="en-US" sz="3900" dirty="0" smtClean="0">
                <a:solidFill>
                  <a:srgbClr val="002060"/>
                </a:solidFill>
              </a:rPr>
            </a:br>
            <a:r>
              <a:rPr lang="en-US" sz="3900" dirty="0" smtClean="0">
                <a:solidFill>
                  <a:srgbClr val="002060"/>
                </a:solidFill>
              </a:rPr>
              <a:t>CHRONIC OBSTRUCTIVE PULMONARY DISEASE (COPD)</a:t>
            </a:r>
            <a:endParaRPr lang="en-US" sz="3900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4563242"/>
            <a:ext cx="8961120" cy="1869440"/>
          </a:xfrm>
        </p:spPr>
        <p:txBody>
          <a:bodyPr/>
          <a:lstStyle/>
          <a:p>
            <a:r>
              <a:rPr lang="en-US" sz="3800" dirty="0" smtClean="0">
                <a:solidFill>
                  <a:srgbClr val="0070C0"/>
                </a:solidFill>
              </a:rPr>
              <a:t>Adult Lung</a:t>
            </a:r>
            <a:endParaRPr lang="en-US" sz="3800" dirty="0">
              <a:solidFill>
                <a:srgbClr val="0070C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93786" y="6516073"/>
            <a:ext cx="4715932" cy="711201"/>
            <a:chOff x="1" y="6067776"/>
            <a:chExt cx="4952999" cy="790224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15" name="logo_year"/>
            <p:cNvSpPr txBox="1"/>
            <p:nvPr/>
          </p:nvSpPr>
          <p:spPr>
            <a:xfrm>
              <a:off x="2971800" y="6067776"/>
              <a:ext cx="1885813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b="1" dirty="0" smtClean="0">
                  <a:solidFill>
                    <a:schemeClr val="bg1"/>
                  </a:solidFill>
                  <a:latin typeface="Arial"/>
                  <a:cs typeface="Arial"/>
                </a:rPr>
                <a:t>2022</a:t>
              </a:r>
              <a:endParaRPr lang="en-US" sz="21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7" name="logo_citation"/>
          <p:cNvSpPr txBox="1"/>
          <p:nvPr/>
        </p:nvSpPr>
        <p:spPr>
          <a:xfrm>
            <a:off x="2872546" y="6964801"/>
            <a:ext cx="2080454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2022 Oct; 41(10): 1335-1375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710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096" y="-17860"/>
            <a:ext cx="11476435" cy="900113"/>
          </a:xfrm>
        </p:spPr>
        <p:txBody>
          <a:bodyPr/>
          <a:lstStyle/>
          <a:p>
            <a:r>
              <a:rPr lang="en-US" sz="3200" dirty="0" smtClean="0">
                <a:solidFill>
                  <a:srgbClr val="002060"/>
                </a:solidFill>
              </a:rPr>
              <a:t>Adult Lung Transplants with COPD</a:t>
            </a:r>
            <a:endParaRPr lang="en-US" sz="3200" dirty="0">
              <a:solidFill>
                <a:srgbClr val="002060"/>
              </a:solidFill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0234353"/>
              </p:ext>
            </p:extLst>
          </p:nvPr>
        </p:nvGraphicFramePr>
        <p:xfrm>
          <a:off x="116134" y="1266999"/>
          <a:ext cx="6397179" cy="5639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116134" y="6526211"/>
            <a:ext cx="4642245" cy="700089"/>
            <a:chOff x="2" y="6146792"/>
            <a:chExt cx="4715932" cy="711201"/>
          </a:xfrm>
        </p:grpSpPr>
        <p:grpSp>
          <p:nvGrpSpPr>
            <p:cNvPr id="12" name="Group 11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9" name="logo_year"/>
              <p:cNvSpPr txBox="1"/>
              <p:nvPr/>
            </p:nvSpPr>
            <p:spPr>
              <a:xfrm>
                <a:off x="2971800" y="6067776"/>
                <a:ext cx="1885813" cy="463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67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2022</a:t>
                </a:r>
                <a:endParaRPr lang="en-US" sz="2067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3" name="logo_citation"/>
            <p:cNvSpPr txBox="1"/>
            <p:nvPr/>
          </p:nvSpPr>
          <p:spPr>
            <a:xfrm>
              <a:off x="2766436" y="6605202"/>
              <a:ext cx="1938528" cy="231549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004" tIns="45006" rIns="0" rtlCol="0" anchor="ctr" anchorCtr="0">
              <a:spAutoFit/>
            </a:bodyPr>
            <a:lstStyle/>
            <a:p>
              <a:r>
                <a:rPr lang="en-US" sz="886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endParaRPr lang="en-US" sz="886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 bwMode="auto">
          <a:xfrm>
            <a:off x="1092816" y="624892"/>
            <a:ext cx="4109396" cy="53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1800" kern="0" dirty="0">
                <a:solidFill>
                  <a:srgbClr val="002060"/>
                </a:solidFill>
              </a:rPr>
              <a:t>Median </a:t>
            </a:r>
            <a:r>
              <a:rPr lang="en-US" sz="1800" kern="0" dirty="0" smtClean="0">
                <a:solidFill>
                  <a:srgbClr val="002060"/>
                </a:solidFill>
              </a:rPr>
              <a:t>Recipient </a:t>
            </a:r>
            <a:r>
              <a:rPr lang="en-US" sz="1800" kern="0" dirty="0">
                <a:solidFill>
                  <a:srgbClr val="002060"/>
                </a:solidFill>
              </a:rPr>
              <a:t>Age by </a:t>
            </a:r>
            <a:r>
              <a:rPr lang="en-US" sz="2000" kern="0" dirty="0">
                <a:solidFill>
                  <a:srgbClr val="002060"/>
                </a:solidFill>
              </a:rPr>
              <a:t>Location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7270432" y="516738"/>
            <a:ext cx="4572000" cy="75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2000" kern="0" dirty="0">
                <a:solidFill>
                  <a:srgbClr val="002060"/>
                </a:solidFill>
              </a:rPr>
              <a:t>Median </a:t>
            </a:r>
            <a:r>
              <a:rPr lang="en-US" sz="2000" kern="0" dirty="0" smtClean="0">
                <a:solidFill>
                  <a:srgbClr val="002060"/>
                </a:solidFill>
              </a:rPr>
              <a:t>Recipient </a:t>
            </a:r>
            <a:r>
              <a:rPr lang="en-US" sz="2000" kern="0" dirty="0">
                <a:solidFill>
                  <a:srgbClr val="002060"/>
                </a:solidFill>
              </a:rPr>
              <a:t>BMI by Location</a:t>
            </a:r>
          </a:p>
        </p:txBody>
      </p:sp>
      <p:graphicFrame>
        <p:nvGraphicFramePr>
          <p:cNvPr id="15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2288646"/>
              </p:ext>
            </p:extLst>
          </p:nvPr>
        </p:nvGraphicFramePr>
        <p:xfrm>
          <a:off x="6569335" y="1179503"/>
          <a:ext cx="5986997" cy="5551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Title 1"/>
          <p:cNvSpPr txBox="1">
            <a:spLocks/>
          </p:cNvSpPr>
          <p:nvPr/>
        </p:nvSpPr>
        <p:spPr bwMode="auto">
          <a:xfrm>
            <a:off x="906139" y="952719"/>
            <a:ext cx="4482749" cy="53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1600" kern="0" dirty="0">
                <a:solidFill>
                  <a:srgbClr val="002060"/>
                </a:solidFill>
              </a:rPr>
              <a:t>(Transplants: </a:t>
            </a:r>
            <a:r>
              <a:rPr lang="en-US" sz="1600" kern="0" dirty="0" smtClean="0">
                <a:solidFill>
                  <a:srgbClr val="002060"/>
                </a:solidFill>
              </a:rPr>
              <a:t>January </a:t>
            </a:r>
            <a:r>
              <a:rPr lang="en-US" sz="1600" kern="0" dirty="0">
                <a:solidFill>
                  <a:srgbClr val="002060"/>
                </a:solidFill>
              </a:rPr>
              <a:t>1992 – </a:t>
            </a:r>
            <a:r>
              <a:rPr lang="en-US" sz="1600" kern="0" dirty="0" smtClean="0">
                <a:solidFill>
                  <a:srgbClr val="002060"/>
                </a:solidFill>
              </a:rPr>
              <a:t>June </a:t>
            </a:r>
            <a:r>
              <a:rPr lang="en-US" sz="1600" kern="0" dirty="0">
                <a:solidFill>
                  <a:srgbClr val="002060"/>
                </a:solidFill>
              </a:rPr>
              <a:t>2018)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7297476" y="952719"/>
            <a:ext cx="4517911" cy="53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1600" kern="0" dirty="0">
                <a:solidFill>
                  <a:srgbClr val="002060"/>
                </a:solidFill>
              </a:rPr>
              <a:t>(Transplants: </a:t>
            </a:r>
            <a:r>
              <a:rPr lang="en-US" sz="1600" kern="0" dirty="0" smtClean="0">
                <a:solidFill>
                  <a:srgbClr val="002060"/>
                </a:solidFill>
              </a:rPr>
              <a:t>January </a:t>
            </a:r>
            <a:r>
              <a:rPr lang="en-US" sz="1600" kern="0" dirty="0" smtClean="0">
                <a:solidFill>
                  <a:srgbClr val="002060"/>
                </a:solidFill>
              </a:rPr>
              <a:t>1992 </a:t>
            </a:r>
            <a:r>
              <a:rPr lang="en-US" sz="1600" kern="0" dirty="0">
                <a:solidFill>
                  <a:srgbClr val="002060"/>
                </a:solidFill>
              </a:rPr>
              <a:t>– </a:t>
            </a:r>
            <a:r>
              <a:rPr lang="en-US" sz="1600" kern="0" dirty="0" smtClean="0">
                <a:solidFill>
                  <a:srgbClr val="002060"/>
                </a:solidFill>
              </a:rPr>
              <a:t>June </a:t>
            </a:r>
            <a:r>
              <a:rPr lang="en-US" sz="1600" kern="0" dirty="0">
                <a:solidFill>
                  <a:srgbClr val="002060"/>
                </a:solidFill>
              </a:rPr>
              <a:t>2018)</a:t>
            </a:r>
          </a:p>
        </p:txBody>
      </p:sp>
      <p:sp>
        <p:nvSpPr>
          <p:cNvPr id="20" name="logo_citation"/>
          <p:cNvSpPr txBox="1"/>
          <p:nvPr/>
        </p:nvSpPr>
        <p:spPr>
          <a:xfrm>
            <a:off x="2828294" y="6999750"/>
            <a:ext cx="2055831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2022 Oct; 41(10): 1335-1375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539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4919" y="78791"/>
            <a:ext cx="10744200" cy="812800"/>
          </a:xfrm>
        </p:spPr>
        <p:txBody>
          <a:bodyPr/>
          <a:lstStyle/>
          <a:p>
            <a:r>
              <a:rPr lang="en-US" sz="2800" dirty="0" smtClean="0">
                <a:solidFill>
                  <a:srgbClr val="002060"/>
                </a:solidFill>
              </a:rPr>
              <a:t>Adult Lung Transplants with COPD</a:t>
            </a:r>
            <a:br>
              <a:rPr lang="en-US" sz="2800" dirty="0" smtClean="0">
                <a:solidFill>
                  <a:srgbClr val="002060"/>
                </a:solidFill>
              </a:rPr>
            </a:br>
            <a:r>
              <a:rPr lang="en-US" sz="2800" dirty="0" smtClean="0">
                <a:solidFill>
                  <a:srgbClr val="002060"/>
                </a:solidFill>
              </a:rPr>
              <a:t>Recipient Sex Distribution </a:t>
            </a:r>
            <a:r>
              <a:rPr lang="en-US" sz="2800" dirty="0">
                <a:solidFill>
                  <a:srgbClr val="002060"/>
                </a:solidFill>
              </a:rPr>
              <a:t>by </a:t>
            </a:r>
            <a:r>
              <a:rPr lang="en-US" sz="2800" dirty="0" smtClean="0">
                <a:solidFill>
                  <a:srgbClr val="002060"/>
                </a:solidFill>
              </a:rPr>
              <a:t>Location and Era</a:t>
            </a:r>
            <a:endParaRPr lang="en-US" sz="2800" dirty="0">
              <a:solidFill>
                <a:srgbClr val="00206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93787" y="6513486"/>
            <a:ext cx="4715932" cy="711201"/>
            <a:chOff x="2" y="6146792"/>
            <a:chExt cx="4715932" cy="711201"/>
          </a:xfrm>
        </p:grpSpPr>
        <p:grpSp>
          <p:nvGrpSpPr>
            <p:cNvPr id="14" name="Group 13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20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2022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5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0732961"/>
              </p:ext>
            </p:extLst>
          </p:nvPr>
        </p:nvGraphicFramePr>
        <p:xfrm>
          <a:off x="632919" y="1290900"/>
          <a:ext cx="11506200" cy="5348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531218" y="6125290"/>
            <a:ext cx="1024639" cy="3848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Europe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73990" y="6142869"/>
            <a:ext cx="1857175" cy="3848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North America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287000" y="6154438"/>
            <a:ext cx="902811" cy="3848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Other 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4038600" y="897644"/>
            <a:ext cx="5715000" cy="54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200" kern="0" dirty="0" smtClean="0">
                <a:solidFill>
                  <a:srgbClr val="002060"/>
                </a:solidFill>
              </a:rPr>
              <a:t>(Transplants: </a:t>
            </a:r>
            <a:r>
              <a:rPr lang="en-US" sz="2200" kern="0" dirty="0" smtClean="0">
                <a:solidFill>
                  <a:srgbClr val="002060"/>
                </a:solidFill>
              </a:rPr>
              <a:t>January </a:t>
            </a:r>
            <a:r>
              <a:rPr lang="en-US" sz="2200" kern="0" dirty="0" smtClean="0">
                <a:solidFill>
                  <a:srgbClr val="002060"/>
                </a:solidFill>
              </a:rPr>
              <a:t>1992 – </a:t>
            </a:r>
            <a:r>
              <a:rPr lang="en-US" sz="2200" kern="0" dirty="0" smtClean="0">
                <a:solidFill>
                  <a:srgbClr val="002060"/>
                </a:solidFill>
              </a:rPr>
              <a:t>June </a:t>
            </a:r>
            <a:r>
              <a:rPr lang="en-US" sz="2200" kern="0" dirty="0" smtClean="0">
                <a:solidFill>
                  <a:srgbClr val="002060"/>
                </a:solidFill>
              </a:rPr>
              <a:t>2018)</a:t>
            </a:r>
            <a:endParaRPr lang="en-US" sz="2200" kern="0" dirty="0">
              <a:solidFill>
                <a:srgbClr val="002060"/>
              </a:solidFill>
            </a:endParaRPr>
          </a:p>
        </p:txBody>
      </p:sp>
      <p:sp>
        <p:nvSpPr>
          <p:cNvPr id="18" name="logo_citation"/>
          <p:cNvSpPr txBox="1"/>
          <p:nvPr/>
        </p:nvSpPr>
        <p:spPr>
          <a:xfrm>
            <a:off x="2861576" y="6974444"/>
            <a:ext cx="1937173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2022 Oct; 41(10): 1335-1375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826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6819" y="82333"/>
            <a:ext cx="10744200" cy="812800"/>
          </a:xfrm>
        </p:spPr>
        <p:txBody>
          <a:bodyPr/>
          <a:lstStyle/>
          <a:p>
            <a:r>
              <a:rPr lang="en-US" sz="2800" dirty="0" smtClean="0">
                <a:solidFill>
                  <a:srgbClr val="002060"/>
                </a:solidFill>
              </a:rPr>
              <a:t>Adult Lung Transplants with COPD</a:t>
            </a:r>
            <a:br>
              <a:rPr lang="en-US" sz="2800" dirty="0" smtClean="0">
                <a:solidFill>
                  <a:srgbClr val="002060"/>
                </a:solidFill>
              </a:rPr>
            </a:br>
            <a:r>
              <a:rPr lang="en-US" sz="2800" dirty="0" smtClean="0">
                <a:solidFill>
                  <a:srgbClr val="002060"/>
                </a:solidFill>
              </a:rPr>
              <a:t>Donor-Recipient Sex Distribution by Location and Era</a:t>
            </a:r>
            <a:endParaRPr lang="en-US" sz="2800" dirty="0">
              <a:solidFill>
                <a:srgbClr val="00206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93787" y="6513486"/>
            <a:ext cx="4715932" cy="711201"/>
            <a:chOff x="2" y="6146792"/>
            <a:chExt cx="4715932" cy="711201"/>
          </a:xfrm>
        </p:grpSpPr>
        <p:grpSp>
          <p:nvGrpSpPr>
            <p:cNvPr id="14" name="Group 13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20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2022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5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4533962"/>
              </p:ext>
            </p:extLst>
          </p:nvPr>
        </p:nvGraphicFramePr>
        <p:xfrm>
          <a:off x="594819" y="1303206"/>
          <a:ext cx="11506200" cy="5348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531218" y="6125290"/>
            <a:ext cx="1024639" cy="3848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Europe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73990" y="6142869"/>
            <a:ext cx="1857175" cy="3848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North America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287000" y="6154438"/>
            <a:ext cx="902811" cy="3848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Other 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4038600" y="897644"/>
            <a:ext cx="5715000" cy="54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200" kern="0" dirty="0" smtClean="0">
                <a:solidFill>
                  <a:srgbClr val="002060"/>
                </a:solidFill>
              </a:rPr>
              <a:t>(Transplants: </a:t>
            </a:r>
            <a:r>
              <a:rPr lang="en-US" sz="2200" kern="0" dirty="0" smtClean="0">
                <a:solidFill>
                  <a:srgbClr val="002060"/>
                </a:solidFill>
              </a:rPr>
              <a:t>January </a:t>
            </a:r>
            <a:r>
              <a:rPr lang="en-US" sz="2200" kern="0" dirty="0" smtClean="0">
                <a:solidFill>
                  <a:srgbClr val="002060"/>
                </a:solidFill>
              </a:rPr>
              <a:t>1992 – </a:t>
            </a:r>
            <a:r>
              <a:rPr lang="en-US" sz="2200" kern="0" dirty="0" smtClean="0">
                <a:solidFill>
                  <a:srgbClr val="002060"/>
                </a:solidFill>
              </a:rPr>
              <a:t>June </a:t>
            </a:r>
            <a:r>
              <a:rPr lang="en-US" sz="2200" kern="0" dirty="0" smtClean="0">
                <a:solidFill>
                  <a:srgbClr val="002060"/>
                </a:solidFill>
              </a:rPr>
              <a:t>2018)</a:t>
            </a:r>
            <a:endParaRPr lang="en-US" sz="2200" kern="0" dirty="0">
              <a:solidFill>
                <a:srgbClr val="002060"/>
              </a:solidFill>
            </a:endParaRPr>
          </a:p>
        </p:txBody>
      </p:sp>
      <p:sp>
        <p:nvSpPr>
          <p:cNvPr id="18" name="logo_citation"/>
          <p:cNvSpPr txBox="1"/>
          <p:nvPr/>
        </p:nvSpPr>
        <p:spPr>
          <a:xfrm>
            <a:off x="2860221" y="6982603"/>
            <a:ext cx="2004254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2022 Oct; 41(10): 1335-1375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662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9949" y="97411"/>
            <a:ext cx="10744200" cy="812800"/>
          </a:xfrm>
        </p:spPr>
        <p:txBody>
          <a:bodyPr/>
          <a:lstStyle/>
          <a:p>
            <a:r>
              <a:rPr lang="en-US" sz="2800" dirty="0" smtClean="0">
                <a:solidFill>
                  <a:srgbClr val="002060"/>
                </a:solidFill>
              </a:rPr>
              <a:t>Adult Lung Transplants with COPD</a:t>
            </a:r>
            <a:br>
              <a:rPr lang="en-US" sz="2800" dirty="0" smtClean="0">
                <a:solidFill>
                  <a:srgbClr val="002060"/>
                </a:solidFill>
              </a:rPr>
            </a:br>
            <a:r>
              <a:rPr lang="en-US" sz="2800" dirty="0">
                <a:solidFill>
                  <a:srgbClr val="002060"/>
                </a:solidFill>
              </a:rPr>
              <a:t>Recipient </a:t>
            </a:r>
            <a:r>
              <a:rPr lang="en-US" sz="2800" dirty="0" smtClean="0">
                <a:solidFill>
                  <a:srgbClr val="002060"/>
                </a:solidFill>
              </a:rPr>
              <a:t>ABO Blood </a:t>
            </a:r>
            <a:r>
              <a:rPr lang="en-US" sz="2800" dirty="0">
                <a:solidFill>
                  <a:srgbClr val="002060"/>
                </a:solidFill>
              </a:rPr>
              <a:t>Type Distribution by Location and Era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93787" y="6513486"/>
            <a:ext cx="4715932" cy="711201"/>
            <a:chOff x="2" y="6146792"/>
            <a:chExt cx="4715932" cy="711201"/>
          </a:xfrm>
        </p:grpSpPr>
        <p:grpSp>
          <p:nvGrpSpPr>
            <p:cNvPr id="14" name="Group 13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20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2022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5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5895390"/>
              </p:ext>
            </p:extLst>
          </p:nvPr>
        </p:nvGraphicFramePr>
        <p:xfrm>
          <a:off x="594819" y="1303206"/>
          <a:ext cx="11506200" cy="5348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531218" y="6125290"/>
            <a:ext cx="1024639" cy="3848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Europe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73990" y="6142869"/>
            <a:ext cx="1857175" cy="3848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North America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287000" y="6154438"/>
            <a:ext cx="902811" cy="3848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Other 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4038600" y="897644"/>
            <a:ext cx="5715000" cy="54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200" kern="0" dirty="0" smtClean="0">
                <a:solidFill>
                  <a:srgbClr val="002060"/>
                </a:solidFill>
              </a:rPr>
              <a:t>(Transplants: </a:t>
            </a:r>
            <a:r>
              <a:rPr lang="en-US" sz="2200" kern="0" dirty="0" smtClean="0">
                <a:solidFill>
                  <a:srgbClr val="002060"/>
                </a:solidFill>
              </a:rPr>
              <a:t>January </a:t>
            </a:r>
            <a:r>
              <a:rPr lang="en-US" sz="2200" kern="0" dirty="0" smtClean="0">
                <a:solidFill>
                  <a:srgbClr val="002060"/>
                </a:solidFill>
              </a:rPr>
              <a:t>1992 – </a:t>
            </a:r>
            <a:r>
              <a:rPr lang="en-US" sz="2200" kern="0" dirty="0" smtClean="0">
                <a:solidFill>
                  <a:srgbClr val="002060"/>
                </a:solidFill>
              </a:rPr>
              <a:t>June </a:t>
            </a:r>
            <a:r>
              <a:rPr lang="en-US" sz="2200" kern="0" dirty="0" smtClean="0">
                <a:solidFill>
                  <a:srgbClr val="002060"/>
                </a:solidFill>
              </a:rPr>
              <a:t>2018)</a:t>
            </a:r>
            <a:endParaRPr lang="en-US" sz="2200" kern="0" dirty="0">
              <a:solidFill>
                <a:srgbClr val="002060"/>
              </a:solidFill>
            </a:endParaRPr>
          </a:p>
        </p:txBody>
      </p:sp>
      <p:sp>
        <p:nvSpPr>
          <p:cNvPr id="18" name="logo_citation"/>
          <p:cNvSpPr txBox="1"/>
          <p:nvPr/>
        </p:nvSpPr>
        <p:spPr>
          <a:xfrm>
            <a:off x="2853294" y="6983056"/>
            <a:ext cx="2080454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2022 Oct; 41(10): 1335-1375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129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533400" y="2209800"/>
            <a:ext cx="11887200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002060"/>
                </a:solidFill>
              </a:rPr>
              <a:t>Post-transplant Functional </a:t>
            </a:r>
            <a:r>
              <a:rPr lang="en-US" sz="4000" b="1" dirty="0" smtClean="0">
                <a:solidFill>
                  <a:srgbClr val="002060"/>
                </a:solidFill>
              </a:rPr>
              <a:t>Status </a:t>
            </a:r>
            <a:r>
              <a:rPr lang="en-US" sz="4000" b="1" dirty="0">
                <a:solidFill>
                  <a:srgbClr val="002060"/>
                </a:solidFill>
              </a:rPr>
              <a:t>and </a:t>
            </a:r>
            <a:endParaRPr lang="en-US" sz="4000" b="1" dirty="0" smtClean="0">
              <a:solidFill>
                <a:srgbClr val="00206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 smtClean="0">
                <a:solidFill>
                  <a:srgbClr val="002060"/>
                </a:solidFill>
              </a:rPr>
              <a:t>Causes </a:t>
            </a:r>
            <a:r>
              <a:rPr lang="en-US" sz="4000" b="1" dirty="0">
                <a:solidFill>
                  <a:srgbClr val="002060"/>
                </a:solidFill>
              </a:rPr>
              <a:t>of Death</a:t>
            </a:r>
            <a:endParaRPr lang="en-US" sz="4000" b="1" kern="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93786" y="6516072"/>
            <a:ext cx="4715932" cy="711201"/>
            <a:chOff x="2" y="6146792"/>
            <a:chExt cx="4715932" cy="711201"/>
          </a:xfrm>
        </p:grpSpPr>
        <p:grpSp>
          <p:nvGrpSpPr>
            <p:cNvPr id="13" name="Group 12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6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2022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4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8" name="logo_citation"/>
          <p:cNvSpPr txBox="1"/>
          <p:nvPr/>
        </p:nvSpPr>
        <p:spPr>
          <a:xfrm>
            <a:off x="2861576" y="6968408"/>
            <a:ext cx="1937172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2022 Oct; 41(10): 1335-1375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73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4753505"/>
              </p:ext>
            </p:extLst>
          </p:nvPr>
        </p:nvGraphicFramePr>
        <p:xfrm>
          <a:off x="228600" y="1457538"/>
          <a:ext cx="12332969" cy="5200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itle 1"/>
          <p:cNvSpPr txBox="1">
            <a:spLocks/>
          </p:cNvSpPr>
          <p:nvPr/>
        </p:nvSpPr>
        <p:spPr bwMode="auto">
          <a:xfrm>
            <a:off x="735854" y="80379"/>
            <a:ext cx="11441430" cy="974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012" tIns="48006" rIns="96012" bIns="48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730" dirty="0">
                <a:solidFill>
                  <a:srgbClr val="002060"/>
                </a:solidFill>
              </a:rPr>
              <a:t>Adult Lung Transplants with COPD</a:t>
            </a:r>
            <a:br>
              <a:rPr lang="en-US" sz="2730" dirty="0">
                <a:solidFill>
                  <a:srgbClr val="002060"/>
                </a:solidFill>
              </a:rPr>
            </a:br>
            <a:r>
              <a:rPr lang="en-US" sz="2520" kern="0" dirty="0" smtClean="0">
                <a:solidFill>
                  <a:srgbClr val="002060"/>
                </a:solidFill>
              </a:rPr>
              <a:t>Functional </a:t>
            </a:r>
            <a:r>
              <a:rPr lang="en-US" sz="2520" kern="0" dirty="0">
                <a:solidFill>
                  <a:srgbClr val="002060"/>
                </a:solidFill>
              </a:rPr>
              <a:t>Status </a:t>
            </a:r>
            <a:r>
              <a:rPr lang="en-US" sz="2520" kern="0" dirty="0" smtClean="0">
                <a:solidFill>
                  <a:srgbClr val="002060"/>
                </a:solidFill>
              </a:rPr>
              <a:t>at 1 Year Follow-Up by Era</a:t>
            </a:r>
            <a:endParaRPr lang="en-US" sz="2100" kern="0" dirty="0">
              <a:solidFill>
                <a:srgbClr val="002060"/>
              </a:solidFill>
            </a:endParaRPr>
          </a:p>
        </p:txBody>
      </p:sp>
      <p:sp>
        <p:nvSpPr>
          <p:cNvPr id="3" name="title_cohort"/>
          <p:cNvSpPr txBox="1"/>
          <p:nvPr/>
        </p:nvSpPr>
        <p:spPr>
          <a:xfrm>
            <a:off x="3776234" y="943159"/>
            <a:ext cx="536067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kern="0" dirty="0">
                <a:solidFill>
                  <a:srgbClr val="002060"/>
                </a:solidFill>
              </a:rPr>
              <a:t>(Follow-ups: </a:t>
            </a:r>
            <a:r>
              <a:rPr lang="en-US" sz="2100" b="1" kern="0" dirty="0" smtClean="0">
                <a:solidFill>
                  <a:srgbClr val="002060"/>
                </a:solidFill>
              </a:rPr>
              <a:t>January </a:t>
            </a:r>
            <a:r>
              <a:rPr lang="en-US" sz="2100" b="1" kern="0" dirty="0" smtClean="0">
                <a:solidFill>
                  <a:srgbClr val="002060"/>
                </a:solidFill>
              </a:rPr>
              <a:t>2005 </a:t>
            </a:r>
            <a:r>
              <a:rPr lang="en-US" sz="2100" b="1" kern="0" dirty="0">
                <a:solidFill>
                  <a:srgbClr val="002060"/>
                </a:solidFill>
              </a:rPr>
              <a:t>– June 2018)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90896" y="6507482"/>
            <a:ext cx="5006492" cy="746761"/>
            <a:chOff x="2" y="6146792"/>
            <a:chExt cx="4768087" cy="711201"/>
          </a:xfrm>
        </p:grpSpPr>
        <p:grpSp>
          <p:nvGrpSpPr>
            <p:cNvPr id="18" name="Group 17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21" name="logo_year"/>
              <p:cNvSpPr txBox="1"/>
              <p:nvPr/>
            </p:nvSpPr>
            <p:spPr>
              <a:xfrm>
                <a:off x="2971800" y="6067776"/>
                <a:ext cx="1885813" cy="4567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5" b="1" dirty="0">
                    <a:solidFill>
                      <a:schemeClr val="bg1"/>
                    </a:solidFill>
                    <a:latin typeface="Arial"/>
                    <a:cs typeface="Arial"/>
                  </a:rPr>
                  <a:t>2022</a:t>
                </a:r>
              </a:p>
            </p:txBody>
          </p:sp>
        </p:grpSp>
        <p:sp>
          <p:nvSpPr>
            <p:cNvPr id="19" name="logo_citation"/>
            <p:cNvSpPr txBox="1"/>
            <p:nvPr/>
          </p:nvSpPr>
          <p:spPr>
            <a:xfrm>
              <a:off x="2829561" y="6603523"/>
              <a:ext cx="1938528" cy="228634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8804" tIns="48006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JHLT. 2022 Oct; 41(10): 1335-1375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999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-186346"/>
            <a:ext cx="9144000" cy="990600"/>
          </a:xfrm>
        </p:spPr>
        <p:txBody>
          <a:bodyPr/>
          <a:lstStyle/>
          <a:p>
            <a:r>
              <a:rPr lang="en-US" sz="3200" dirty="0" smtClean="0">
                <a:solidFill>
                  <a:srgbClr val="002060"/>
                </a:solidFill>
              </a:rPr>
              <a:t>Adult Lung Recipients with COPD</a:t>
            </a:r>
            <a:endParaRPr lang="en-US" sz="3200" dirty="0">
              <a:solidFill>
                <a:srgbClr val="002060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778764" y="1092342"/>
          <a:ext cx="11337036" cy="389882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9550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62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739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65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Cause of </a:t>
                      </a:r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Death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≤1 </a:t>
                      </a:r>
                      <a:r>
                        <a:rPr lang="en-US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Year (N = 2,696)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&gt;1 Year - 5 Years (N = 3,759)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&gt;5 Years (N = 3,025)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03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OB/BOS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 (2.8%)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936 (24.9%)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717 (23.7%)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03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Acute Rejection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 (2.3%)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 (1.4%)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 (0.3%)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903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Malignancy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114 (4.2%)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477 (12.7%)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492 (16.3%)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903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Infection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848 (31.5%)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733 (19.5%)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492 (16.3%)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8119519"/>
                  </a:ext>
                </a:extLst>
              </a:tr>
              <a:tr h="41903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Graft Failure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472 (17.5%)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665 (17.7%)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490 (16.2%)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903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Cardiovascular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223 (8.3%)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216 (5.7%)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238 (7.9%)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1810321"/>
                  </a:ext>
                </a:extLst>
              </a:tr>
              <a:tr h="41903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Multiple Organ Failure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303 (11.2%)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 (5.4%)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154 (5.1%)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9369899"/>
                  </a:ext>
                </a:extLst>
              </a:tr>
              <a:tr h="41903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Other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598 (22.2%)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477 (12.7%)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433 (14.3%)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2577564"/>
                  </a:ext>
                </a:extLst>
              </a:tr>
            </a:tbl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93788" y="6520979"/>
            <a:ext cx="4715932" cy="711201"/>
            <a:chOff x="2" y="6146792"/>
            <a:chExt cx="4715932" cy="711201"/>
          </a:xfrm>
        </p:grpSpPr>
        <p:grpSp>
          <p:nvGrpSpPr>
            <p:cNvPr id="17" name="Group 16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21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2022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9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2" name="Title 1"/>
          <p:cNvSpPr txBox="1">
            <a:spLocks/>
          </p:cNvSpPr>
          <p:nvPr/>
        </p:nvSpPr>
        <p:spPr bwMode="auto">
          <a:xfrm>
            <a:off x="5060022" y="490765"/>
            <a:ext cx="6400800" cy="54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endParaRPr lang="en-US" sz="2800" kern="0" dirty="0">
              <a:solidFill>
                <a:srgbClr val="002060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1396211" y="507357"/>
            <a:ext cx="10009177" cy="53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400" kern="0" dirty="0" smtClean="0">
                <a:solidFill>
                  <a:srgbClr val="002060"/>
                </a:solidFill>
              </a:rPr>
              <a:t>Cause of </a:t>
            </a:r>
            <a:r>
              <a:rPr lang="en-US" sz="2400" kern="0" dirty="0">
                <a:solidFill>
                  <a:srgbClr val="002060"/>
                </a:solidFill>
              </a:rPr>
              <a:t>Death (Deaths: </a:t>
            </a:r>
            <a:r>
              <a:rPr lang="en-US" sz="2400" kern="0" dirty="0" smtClean="0">
                <a:solidFill>
                  <a:srgbClr val="002060"/>
                </a:solidFill>
              </a:rPr>
              <a:t>January </a:t>
            </a:r>
            <a:r>
              <a:rPr lang="en-US" sz="2400" kern="0" dirty="0">
                <a:solidFill>
                  <a:srgbClr val="002060"/>
                </a:solidFill>
              </a:rPr>
              <a:t>1992 – </a:t>
            </a:r>
            <a:r>
              <a:rPr lang="en-US" sz="2400" kern="0" dirty="0" smtClean="0">
                <a:solidFill>
                  <a:srgbClr val="002060"/>
                </a:solidFill>
              </a:rPr>
              <a:t>June </a:t>
            </a:r>
            <a:r>
              <a:rPr lang="en-US" sz="2400" kern="0" dirty="0">
                <a:solidFill>
                  <a:srgbClr val="002060"/>
                </a:solidFill>
              </a:rPr>
              <a:t>2018</a:t>
            </a:r>
            <a:r>
              <a:rPr lang="en-US" sz="2400" kern="0" dirty="0" smtClean="0">
                <a:solidFill>
                  <a:srgbClr val="002060"/>
                </a:solidFill>
              </a:rPr>
              <a:t>)</a:t>
            </a:r>
            <a:endParaRPr lang="en-US" sz="2400" kern="0" dirty="0">
              <a:solidFill>
                <a:srgbClr val="002060"/>
              </a:solidFill>
            </a:endParaRPr>
          </a:p>
        </p:txBody>
      </p:sp>
      <p:sp>
        <p:nvSpPr>
          <p:cNvPr id="16" name="logo_citation"/>
          <p:cNvSpPr txBox="1"/>
          <p:nvPr/>
        </p:nvSpPr>
        <p:spPr>
          <a:xfrm>
            <a:off x="2882937" y="6977331"/>
            <a:ext cx="1937174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2022 Oct; 41(10): 1335-1375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561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6176492"/>
              </p:ext>
            </p:extLst>
          </p:nvPr>
        </p:nvGraphicFramePr>
        <p:xfrm>
          <a:off x="261096" y="1151767"/>
          <a:ext cx="12563364" cy="5601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696200" y="6677974"/>
            <a:ext cx="4595294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80" b="1" dirty="0">
                <a:solidFill>
                  <a:srgbClr val="002060"/>
                </a:solidFill>
              </a:rPr>
              <a:t>Since only leading causes of death are shown, the sum of percentages for each time period is less than 100%. 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1524000" y="0"/>
            <a:ext cx="9753600" cy="1137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800" dirty="0">
                <a:solidFill>
                  <a:srgbClr val="002060"/>
                </a:solidFill>
              </a:rPr>
              <a:t>Adult Lung Transplants with COPD</a:t>
            </a:r>
            <a:br>
              <a:rPr lang="en-US" sz="2800" dirty="0">
                <a:solidFill>
                  <a:srgbClr val="002060"/>
                </a:solidFill>
              </a:rPr>
            </a:br>
            <a:r>
              <a:rPr lang="en-US" sz="2560" kern="0" dirty="0" smtClean="0">
                <a:solidFill>
                  <a:srgbClr val="002060"/>
                </a:solidFill>
              </a:rPr>
              <a:t>Relative </a:t>
            </a:r>
            <a:r>
              <a:rPr lang="en-US" sz="2560" kern="0" dirty="0">
                <a:solidFill>
                  <a:srgbClr val="002060"/>
                </a:solidFill>
              </a:rPr>
              <a:t>Incidence of Leading Causes of Death</a:t>
            </a:r>
            <a:r>
              <a:rPr lang="en-US" sz="2987" kern="0" dirty="0">
                <a:solidFill>
                  <a:srgbClr val="002060"/>
                </a:solidFill>
              </a:rPr>
              <a:t/>
            </a:r>
            <a:br>
              <a:rPr lang="en-US" sz="2987" kern="0" dirty="0">
                <a:solidFill>
                  <a:srgbClr val="002060"/>
                </a:solidFill>
              </a:rPr>
            </a:br>
            <a:endParaRPr lang="en-US" sz="2133" kern="0" dirty="0">
              <a:solidFill>
                <a:srgbClr val="002060"/>
              </a:solidFill>
            </a:endParaRPr>
          </a:p>
        </p:txBody>
      </p:sp>
      <p:sp>
        <p:nvSpPr>
          <p:cNvPr id="3" name="title_cohort"/>
          <p:cNvSpPr txBox="1"/>
          <p:nvPr/>
        </p:nvSpPr>
        <p:spPr>
          <a:xfrm>
            <a:off x="3921760" y="782702"/>
            <a:ext cx="49580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kern="0" dirty="0">
                <a:solidFill>
                  <a:srgbClr val="002060"/>
                </a:solidFill>
              </a:rPr>
              <a:t>(Deaths: </a:t>
            </a:r>
            <a:r>
              <a:rPr lang="en-US" sz="2200" b="1" kern="0" dirty="0" smtClean="0">
                <a:solidFill>
                  <a:srgbClr val="002060"/>
                </a:solidFill>
              </a:rPr>
              <a:t>January </a:t>
            </a:r>
            <a:r>
              <a:rPr lang="en-US" sz="2200" b="1" kern="0" dirty="0">
                <a:solidFill>
                  <a:srgbClr val="002060"/>
                </a:solidFill>
              </a:rPr>
              <a:t>2010 – June 2018)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836" y="6508328"/>
            <a:ext cx="5030327" cy="734037"/>
            <a:chOff x="24494" y="6067776"/>
            <a:chExt cx="4952999" cy="76462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494" y="6146598"/>
              <a:ext cx="4952999" cy="6858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19" name="logo_year"/>
            <p:cNvSpPr txBox="1"/>
            <p:nvPr/>
          </p:nvSpPr>
          <p:spPr>
            <a:xfrm>
              <a:off x="2971800" y="6067776"/>
              <a:ext cx="1885813" cy="45525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40" b="1" dirty="0" smtClean="0">
                  <a:solidFill>
                    <a:schemeClr val="bg1"/>
                  </a:solidFill>
                  <a:latin typeface="Arial"/>
                  <a:cs typeface="Arial"/>
                </a:rPr>
                <a:t>2022</a:t>
              </a:r>
              <a:endParaRPr lang="en-US" sz="224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20" name="logo_citation"/>
          <p:cNvSpPr txBox="1"/>
          <p:nvPr/>
        </p:nvSpPr>
        <p:spPr>
          <a:xfrm>
            <a:off x="3124200" y="6966153"/>
            <a:ext cx="2037007" cy="243143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9261" tIns="48768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2022 Oct; 41(10): 1335-1375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077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911044"/>
              </p:ext>
            </p:extLst>
          </p:nvPr>
        </p:nvGraphicFramePr>
        <p:xfrm>
          <a:off x="335280" y="906457"/>
          <a:ext cx="12192000" cy="5839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Title 1"/>
          <p:cNvSpPr txBox="1">
            <a:spLocks/>
          </p:cNvSpPr>
          <p:nvPr/>
        </p:nvSpPr>
        <p:spPr bwMode="auto">
          <a:xfrm>
            <a:off x="1524000" y="103891"/>
            <a:ext cx="9753600" cy="975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400" dirty="0">
                <a:solidFill>
                  <a:srgbClr val="002060"/>
                </a:solidFill>
              </a:rPr>
              <a:t>Adult Lung Transplants with COPD</a:t>
            </a:r>
            <a:br>
              <a:rPr lang="en-US" sz="2400" dirty="0">
                <a:solidFill>
                  <a:srgbClr val="002060"/>
                </a:solidFill>
              </a:rPr>
            </a:br>
            <a:r>
              <a:rPr lang="en-US" sz="2560" kern="0" dirty="0" smtClean="0">
                <a:solidFill>
                  <a:srgbClr val="002060"/>
                </a:solidFill>
              </a:rPr>
              <a:t>Cumulative </a:t>
            </a:r>
            <a:r>
              <a:rPr lang="en-US" sz="2560" kern="0" dirty="0">
                <a:solidFill>
                  <a:srgbClr val="002060"/>
                </a:solidFill>
              </a:rPr>
              <a:t>Incidence of Leading Causes of Death</a:t>
            </a:r>
            <a:br>
              <a:rPr lang="en-US" sz="2560" kern="0" dirty="0">
                <a:solidFill>
                  <a:srgbClr val="002060"/>
                </a:solidFill>
              </a:rPr>
            </a:br>
            <a:endParaRPr lang="en-US" sz="2133" kern="0" dirty="0">
              <a:solidFill>
                <a:srgbClr val="002060"/>
              </a:solidFill>
            </a:endParaRPr>
          </a:p>
        </p:txBody>
      </p:sp>
      <p:sp>
        <p:nvSpPr>
          <p:cNvPr id="3" name="title_cohort"/>
          <p:cNvSpPr txBox="1"/>
          <p:nvPr/>
        </p:nvSpPr>
        <p:spPr>
          <a:xfrm>
            <a:off x="3505200" y="828965"/>
            <a:ext cx="5852160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33" b="1" kern="0" dirty="0">
                <a:solidFill>
                  <a:srgbClr val="002060"/>
                </a:solidFill>
              </a:rPr>
              <a:t>(Transplants: </a:t>
            </a:r>
            <a:r>
              <a:rPr lang="en-US" sz="2133" b="1" kern="0" dirty="0" smtClean="0">
                <a:solidFill>
                  <a:srgbClr val="002060"/>
                </a:solidFill>
              </a:rPr>
              <a:t>January </a:t>
            </a:r>
            <a:r>
              <a:rPr lang="en-US" sz="2133" b="1" kern="0" dirty="0">
                <a:solidFill>
                  <a:srgbClr val="002060"/>
                </a:solidFill>
              </a:rPr>
              <a:t>2010 – June 2017)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85836" y="6508328"/>
            <a:ext cx="5030327" cy="734037"/>
            <a:chOff x="24494" y="6067776"/>
            <a:chExt cx="4952999" cy="764622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494" y="6146598"/>
              <a:ext cx="4952999" cy="6858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17" name="logo_year"/>
            <p:cNvSpPr txBox="1"/>
            <p:nvPr/>
          </p:nvSpPr>
          <p:spPr>
            <a:xfrm>
              <a:off x="2971800" y="6067776"/>
              <a:ext cx="1885813" cy="45525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40" b="1" dirty="0" smtClean="0">
                  <a:solidFill>
                    <a:schemeClr val="bg1"/>
                  </a:solidFill>
                  <a:latin typeface="Arial"/>
                  <a:cs typeface="Arial"/>
                </a:rPr>
                <a:t>2022</a:t>
              </a:r>
              <a:endParaRPr lang="en-US" sz="224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8" name="logo_citation"/>
          <p:cNvSpPr txBox="1"/>
          <p:nvPr/>
        </p:nvSpPr>
        <p:spPr>
          <a:xfrm>
            <a:off x="3082620" y="6972296"/>
            <a:ext cx="2037007" cy="243143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9261" tIns="48768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2022 Oct; 41(10): 1335-1375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008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93786" y="6501671"/>
            <a:ext cx="4715932" cy="711201"/>
            <a:chOff x="2" y="6146792"/>
            <a:chExt cx="4715932" cy="711201"/>
          </a:xfrm>
        </p:grpSpPr>
        <p:grpSp>
          <p:nvGrpSpPr>
            <p:cNvPr id="12" name="Group 11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20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2022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3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4" name="Title 1"/>
          <p:cNvSpPr txBox="1">
            <a:spLocks/>
          </p:cNvSpPr>
          <p:nvPr/>
        </p:nvSpPr>
        <p:spPr bwMode="auto">
          <a:xfrm>
            <a:off x="609600" y="1688657"/>
            <a:ext cx="1158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kern="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Survival Analyses</a:t>
            </a:r>
            <a:endParaRPr lang="en-US" sz="4400" b="1" kern="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600200" y="3158682"/>
            <a:ext cx="10058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en-US" sz="3600" b="1" dirty="0" smtClean="0">
                <a:solidFill>
                  <a:srgbClr val="0070C0"/>
                </a:solidFill>
              </a:rPr>
              <a:t>Kaplan-Meier Survival Within 12 Months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10" name="logo_citation"/>
          <p:cNvSpPr txBox="1"/>
          <p:nvPr/>
        </p:nvSpPr>
        <p:spPr>
          <a:xfrm>
            <a:off x="2902629" y="6971241"/>
            <a:ext cx="1937172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2022 Oct; 41(10): 1335-1375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386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610600" cy="1066800"/>
          </a:xfrm>
        </p:spPr>
        <p:txBody>
          <a:bodyPr/>
          <a:lstStyle/>
          <a:p>
            <a:r>
              <a:rPr lang="en-US" sz="4400" dirty="0">
                <a:solidFill>
                  <a:srgbClr val="002060"/>
                </a:solidFill>
              </a:rPr>
              <a:t>Table of Contents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533400" y="914400"/>
            <a:ext cx="12115800" cy="5257800"/>
          </a:xfrm>
        </p:spPr>
        <p:txBody>
          <a:bodyPr vert="horz" wrap="square" lIns="9144" tIns="45720" rIns="9144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</a:pPr>
            <a:r>
              <a:rPr lang="en-US" sz="2400" b="1" dirty="0" smtClean="0">
                <a:solidFill>
                  <a:srgbClr val="002060"/>
                </a:solidFill>
              </a:rPr>
              <a:t>Number of Deceased Donor Transplants and Baseline Characteristics by Transplant Year/Era: slides 3-13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</a:pPr>
            <a:r>
              <a:rPr lang="en-US" sz="2400" b="1" dirty="0" smtClean="0">
                <a:solidFill>
                  <a:srgbClr val="002060"/>
                </a:solidFill>
              </a:rPr>
              <a:t>Post-transplant Functional Status and Causes of Death: slides 14-18</a:t>
            </a:r>
            <a:endParaRPr lang="en-US" sz="2400" b="1" dirty="0">
              <a:solidFill>
                <a:srgbClr val="00206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</a:pPr>
            <a:r>
              <a:rPr lang="en-US" sz="2400" b="1" dirty="0" smtClean="0">
                <a:solidFill>
                  <a:srgbClr val="002060"/>
                </a:solidFill>
              </a:rPr>
              <a:t>Kaplan-Meier Survival Analyses: slides 19-43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</a:pPr>
            <a:r>
              <a:rPr lang="en-US" sz="2000" b="1" dirty="0" smtClean="0"/>
              <a:t>Survival within 12 months: slides 19-27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</a:pPr>
            <a:r>
              <a:rPr lang="en-US" sz="2000" b="1" dirty="0" smtClean="0"/>
              <a:t>Survival </a:t>
            </a:r>
            <a:r>
              <a:rPr lang="en-US" sz="2000" b="1" dirty="0"/>
              <a:t>within </a:t>
            </a:r>
            <a:r>
              <a:rPr lang="en-US" sz="2000" b="1" dirty="0" smtClean="0"/>
              <a:t>5 years conditional on survival to 1 year: </a:t>
            </a:r>
            <a:r>
              <a:rPr lang="en-US" sz="2000" b="1" dirty="0"/>
              <a:t>slides </a:t>
            </a:r>
            <a:r>
              <a:rPr lang="en-US" sz="2000" b="1" dirty="0" smtClean="0"/>
              <a:t>28-36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</a:pPr>
            <a:r>
              <a:rPr lang="en-US" sz="2000" b="1" dirty="0" smtClean="0"/>
              <a:t>Freedom from BOS/CLAD and non-skin malignancy: slides 37-43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</a:pPr>
            <a:r>
              <a:rPr lang="en-US" sz="2400" b="1" dirty="0" smtClean="0">
                <a:solidFill>
                  <a:srgbClr val="002060"/>
                </a:solidFill>
              </a:rPr>
              <a:t>Multivariable Analyses: slides 44-66</a:t>
            </a:r>
            <a:endParaRPr lang="en-US" sz="2400" b="1" dirty="0">
              <a:solidFill>
                <a:srgbClr val="002060"/>
              </a:solidFill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</a:pPr>
            <a:r>
              <a:rPr lang="en-US" sz="2000" b="1" dirty="0" smtClean="0"/>
              <a:t>Cox model for mortality within </a:t>
            </a:r>
            <a:r>
              <a:rPr lang="en-US" sz="2000" b="1" dirty="0"/>
              <a:t>12 months: slides </a:t>
            </a:r>
            <a:r>
              <a:rPr lang="en-US" sz="2000" b="1" dirty="0" smtClean="0"/>
              <a:t>44-50</a:t>
            </a:r>
            <a:endParaRPr lang="en-US" sz="2000" b="1" dirty="0"/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</a:pPr>
            <a:r>
              <a:rPr lang="en-US" sz="2000" b="1" dirty="0" smtClean="0"/>
              <a:t>Cox model for mortality within </a:t>
            </a:r>
            <a:r>
              <a:rPr lang="en-US" sz="2000" b="1" dirty="0"/>
              <a:t>5 </a:t>
            </a:r>
            <a:r>
              <a:rPr lang="en-US" sz="2000" b="1" dirty="0" smtClean="0"/>
              <a:t>years </a:t>
            </a:r>
            <a:r>
              <a:rPr lang="en-US" sz="2000" b="1" dirty="0"/>
              <a:t>conditional on survival to 1 year: slides </a:t>
            </a:r>
            <a:r>
              <a:rPr lang="en-US" sz="2000" b="1" dirty="0" smtClean="0"/>
              <a:t>51-57</a:t>
            </a:r>
            <a:endParaRPr lang="en-US" sz="2000" b="1" dirty="0"/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</a:pPr>
            <a:r>
              <a:rPr lang="en-US" sz="2000" b="1" dirty="0" smtClean="0"/>
              <a:t>Cox model for BOS/CLAD </a:t>
            </a:r>
            <a:r>
              <a:rPr lang="en-US" sz="2000" b="1" dirty="0"/>
              <a:t>conditional on survival to discharge: slides </a:t>
            </a:r>
            <a:r>
              <a:rPr lang="en-US" sz="2000" b="1" dirty="0" smtClean="0"/>
              <a:t>58-66</a:t>
            </a:r>
            <a:endParaRPr lang="en-US" sz="2000" b="1" dirty="0"/>
          </a:p>
          <a:p>
            <a:pPr marL="0" indent="0"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  <a:buNone/>
            </a:pPr>
            <a:endParaRPr lang="en-US" sz="2400" b="1" dirty="0">
              <a:solidFill>
                <a:srgbClr val="00206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93787" y="6526120"/>
            <a:ext cx="4715932" cy="711201"/>
            <a:chOff x="2" y="6146792"/>
            <a:chExt cx="4715932" cy="711201"/>
          </a:xfrm>
        </p:grpSpPr>
        <p:grpSp>
          <p:nvGrpSpPr>
            <p:cNvPr id="12" name="Group 11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5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2022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3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9" name="logo_citation"/>
          <p:cNvSpPr txBox="1"/>
          <p:nvPr/>
        </p:nvSpPr>
        <p:spPr>
          <a:xfrm>
            <a:off x="2852535" y="6984890"/>
            <a:ext cx="1937173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2022 Oct; 41(10): 1335-1375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8956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533400" y="-134730"/>
            <a:ext cx="12004593" cy="127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50519"/>
            <a:r>
              <a:rPr lang="en-US" sz="2800" kern="0" dirty="0" smtClean="0">
                <a:solidFill>
                  <a:srgbClr val="002060"/>
                </a:solidFill>
                <a:latin typeface="Arial"/>
              </a:rPr>
              <a:t>Adult Lung Transplants with COPD</a:t>
            </a:r>
            <a:endParaRPr lang="en-US" sz="2800" kern="0" dirty="0">
              <a:solidFill>
                <a:srgbClr val="002060"/>
              </a:solidFill>
              <a:latin typeface="Arial"/>
            </a:endParaRPr>
          </a:p>
          <a:p>
            <a:pPr defTabSz="950519"/>
            <a:r>
              <a:rPr lang="en-US" sz="2800" kern="0" dirty="0">
                <a:solidFill>
                  <a:srgbClr val="002060"/>
                </a:solidFill>
                <a:latin typeface="Arial"/>
              </a:rPr>
              <a:t>Kaplan-Meier Survival within 12 Months by </a:t>
            </a:r>
            <a:r>
              <a:rPr lang="en-US" sz="2800" kern="0" dirty="0" smtClean="0">
                <a:solidFill>
                  <a:srgbClr val="002060"/>
                </a:solidFill>
                <a:latin typeface="Arial"/>
              </a:rPr>
              <a:t>Era</a:t>
            </a:r>
            <a:endParaRPr lang="en-US" sz="2800" kern="0" dirty="0">
              <a:solidFill>
                <a:srgbClr val="002060"/>
              </a:solidFill>
              <a:latin typeface="Arial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98584" y="6521530"/>
            <a:ext cx="4642245" cy="700089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3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950519"/>
                <a:r>
                  <a:rPr lang="en-US" sz="2067" b="1" dirty="0" smtClean="0">
                    <a:solidFill>
                      <a:srgbClr val="00004C"/>
                    </a:solidFill>
                    <a:latin typeface="Arial"/>
                    <a:cs typeface="Arial"/>
                  </a:rPr>
                  <a:t>2022</a:t>
                </a:r>
                <a:endParaRPr lang="en-US" sz="2067" b="1" dirty="0">
                  <a:solidFill>
                    <a:srgbClr val="00004C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202"/>
              <a:ext cx="1938528" cy="231549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004" tIns="45006" rIns="0" rtlCol="0" anchor="ctr" anchorCtr="0">
              <a:spAutoFit/>
            </a:bodyPr>
            <a:lstStyle/>
            <a:p>
              <a:pPr defTabSz="950519"/>
              <a:r>
                <a:rPr lang="en-US" sz="886" b="1" dirty="0" smtClean="0">
                  <a:solidFill>
                    <a:srgbClr val="00004C"/>
                  </a:solidFill>
                  <a:latin typeface="Arial"/>
                  <a:cs typeface="Arial"/>
                </a:rPr>
                <a:t> </a:t>
              </a:r>
              <a:endParaRPr lang="en-US" sz="886" b="1" dirty="0">
                <a:solidFill>
                  <a:srgbClr val="00004C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496408"/>
              </p:ext>
            </p:extLst>
          </p:nvPr>
        </p:nvGraphicFramePr>
        <p:xfrm>
          <a:off x="-152400" y="1181245"/>
          <a:ext cx="12364638" cy="5612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 bwMode="auto">
          <a:xfrm>
            <a:off x="3276600" y="987532"/>
            <a:ext cx="7125891" cy="33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2200" kern="0" dirty="0">
                <a:solidFill>
                  <a:srgbClr val="002060"/>
                </a:solidFill>
                <a:latin typeface="Arial"/>
              </a:rPr>
              <a:t>(Transplants: </a:t>
            </a:r>
            <a:r>
              <a:rPr lang="en-US" sz="2200" kern="0" dirty="0" smtClean="0">
                <a:solidFill>
                  <a:srgbClr val="002060"/>
                </a:solidFill>
                <a:latin typeface="Arial"/>
              </a:rPr>
              <a:t>January </a:t>
            </a:r>
            <a:r>
              <a:rPr lang="en-US" sz="2200" kern="0" dirty="0">
                <a:solidFill>
                  <a:srgbClr val="002060"/>
                </a:solidFill>
                <a:latin typeface="Arial"/>
              </a:rPr>
              <a:t>2000 - </a:t>
            </a:r>
            <a:r>
              <a:rPr lang="en-US" sz="2200" kern="0" dirty="0" smtClean="0">
                <a:solidFill>
                  <a:srgbClr val="002060"/>
                </a:solidFill>
                <a:latin typeface="Arial"/>
              </a:rPr>
              <a:t>June </a:t>
            </a:r>
            <a:r>
              <a:rPr lang="en-US" sz="2200" kern="0" dirty="0">
                <a:solidFill>
                  <a:srgbClr val="002060"/>
                </a:solidFill>
                <a:latin typeface="Arial"/>
              </a:rPr>
              <a:t>2017)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87758" y="6818889"/>
            <a:ext cx="43168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</a:rPr>
              <a:t>Note: Y-axis is truncated for clearer presentation</a:t>
            </a:r>
          </a:p>
        </p:txBody>
      </p:sp>
      <p:sp>
        <p:nvSpPr>
          <p:cNvPr id="19" name="logo_citation"/>
          <p:cNvSpPr txBox="1"/>
          <p:nvPr/>
        </p:nvSpPr>
        <p:spPr>
          <a:xfrm>
            <a:off x="2821792" y="6972777"/>
            <a:ext cx="2119267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2022 Oct; 41(10): 1335-1375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3816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609600" y="-140710"/>
            <a:ext cx="12004593" cy="127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50519"/>
            <a:r>
              <a:rPr lang="en-US" sz="2800" kern="0" dirty="0" smtClean="0">
                <a:solidFill>
                  <a:srgbClr val="002060"/>
                </a:solidFill>
                <a:latin typeface="Arial"/>
              </a:rPr>
              <a:t>Adult Lung Transplants with COPD</a:t>
            </a:r>
            <a:endParaRPr lang="en-US" sz="2800" kern="0" dirty="0">
              <a:solidFill>
                <a:srgbClr val="002060"/>
              </a:solidFill>
              <a:latin typeface="Arial"/>
            </a:endParaRPr>
          </a:p>
          <a:p>
            <a:pPr defTabSz="950519"/>
            <a:r>
              <a:rPr lang="en-US" sz="2800" kern="0" dirty="0">
                <a:solidFill>
                  <a:srgbClr val="002060"/>
                </a:solidFill>
                <a:latin typeface="Arial"/>
              </a:rPr>
              <a:t>Kaplan-Meier Survival within 12 Months by </a:t>
            </a:r>
            <a:r>
              <a:rPr lang="en-US" sz="2800" kern="0" dirty="0" smtClean="0">
                <a:solidFill>
                  <a:srgbClr val="002060"/>
                </a:solidFill>
                <a:latin typeface="Arial"/>
              </a:rPr>
              <a:t>Era and </a:t>
            </a:r>
            <a:r>
              <a:rPr lang="en-US" sz="2800" kern="0" dirty="0">
                <a:solidFill>
                  <a:srgbClr val="002060"/>
                </a:solidFill>
                <a:latin typeface="Arial"/>
              </a:rPr>
              <a:t>Location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07832" y="6535142"/>
            <a:ext cx="4642245" cy="700089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3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950519"/>
                <a:r>
                  <a:rPr lang="en-US" sz="2067" b="1" dirty="0" smtClean="0">
                    <a:solidFill>
                      <a:srgbClr val="00004C"/>
                    </a:solidFill>
                    <a:latin typeface="Arial"/>
                    <a:cs typeface="Arial"/>
                  </a:rPr>
                  <a:t>2022</a:t>
                </a:r>
                <a:endParaRPr lang="en-US" sz="2067" b="1" dirty="0">
                  <a:solidFill>
                    <a:srgbClr val="00004C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202"/>
              <a:ext cx="1938528" cy="231549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004" tIns="45006" rIns="0" rtlCol="0" anchor="ctr" anchorCtr="0">
              <a:spAutoFit/>
            </a:bodyPr>
            <a:lstStyle/>
            <a:p>
              <a:pPr defTabSz="950519"/>
              <a:r>
                <a:rPr lang="en-US" sz="886" b="1" dirty="0" smtClean="0">
                  <a:solidFill>
                    <a:srgbClr val="00004C"/>
                  </a:solidFill>
                  <a:latin typeface="Arial"/>
                  <a:cs typeface="Arial"/>
                </a:rPr>
                <a:t> </a:t>
              </a:r>
              <a:endParaRPr lang="en-US" sz="886" b="1" dirty="0">
                <a:solidFill>
                  <a:srgbClr val="00004C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5073288"/>
              </p:ext>
            </p:extLst>
          </p:nvPr>
        </p:nvGraphicFramePr>
        <p:xfrm>
          <a:off x="0" y="1346911"/>
          <a:ext cx="12364638" cy="5612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 bwMode="auto">
          <a:xfrm>
            <a:off x="3238085" y="1013042"/>
            <a:ext cx="7125891" cy="336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2200" kern="0" dirty="0">
                <a:solidFill>
                  <a:srgbClr val="002060"/>
                </a:solidFill>
                <a:latin typeface="Arial"/>
              </a:rPr>
              <a:t>(Transplants: </a:t>
            </a:r>
            <a:r>
              <a:rPr lang="en-US" sz="2200" kern="0" dirty="0" smtClean="0">
                <a:solidFill>
                  <a:srgbClr val="002060"/>
                </a:solidFill>
                <a:latin typeface="Arial"/>
              </a:rPr>
              <a:t>January </a:t>
            </a:r>
            <a:r>
              <a:rPr lang="en-US" sz="2200" kern="0" dirty="0">
                <a:solidFill>
                  <a:srgbClr val="002060"/>
                </a:solidFill>
                <a:latin typeface="Arial"/>
              </a:rPr>
              <a:t>2000 - </a:t>
            </a:r>
            <a:r>
              <a:rPr lang="en-US" sz="2200" kern="0" dirty="0" smtClean="0">
                <a:solidFill>
                  <a:srgbClr val="002060"/>
                </a:solidFill>
                <a:latin typeface="Arial"/>
              </a:rPr>
              <a:t>June </a:t>
            </a:r>
            <a:r>
              <a:rPr lang="en-US" sz="2200" kern="0" dirty="0">
                <a:solidFill>
                  <a:srgbClr val="002060"/>
                </a:solidFill>
                <a:latin typeface="Arial"/>
              </a:rPr>
              <a:t>2017)</a:t>
            </a:r>
          </a:p>
        </p:txBody>
      </p:sp>
      <p:graphicFrame>
        <p:nvGraphicFramePr>
          <p:cNvPr id="1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9192265"/>
              </p:ext>
            </p:extLst>
          </p:nvPr>
        </p:nvGraphicFramePr>
        <p:xfrm>
          <a:off x="4262446" y="1922985"/>
          <a:ext cx="5002108" cy="4357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" name="TextBox 1"/>
          <p:cNvSpPr txBox="1"/>
          <p:nvPr/>
        </p:nvSpPr>
        <p:spPr>
          <a:xfrm>
            <a:off x="5952930" y="6139571"/>
            <a:ext cx="1621140" cy="38671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0070C0"/>
                </a:solidFill>
              </a:rPr>
              <a:t>North America</a:t>
            </a:r>
          </a:p>
        </p:txBody>
      </p:sp>
      <p:graphicFrame>
        <p:nvGraphicFramePr>
          <p:cNvPr id="2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9087315"/>
              </p:ext>
            </p:extLst>
          </p:nvPr>
        </p:nvGraphicFramePr>
        <p:xfrm>
          <a:off x="8463719" y="1763334"/>
          <a:ext cx="5320907" cy="5132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3" name="TextBox 1"/>
          <p:cNvSpPr txBox="1"/>
          <p:nvPr/>
        </p:nvSpPr>
        <p:spPr>
          <a:xfrm>
            <a:off x="10416552" y="6148427"/>
            <a:ext cx="698243" cy="38671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0070C0"/>
                </a:solidFill>
              </a:rPr>
              <a:t>Other</a:t>
            </a:r>
          </a:p>
        </p:txBody>
      </p:sp>
      <p:sp>
        <p:nvSpPr>
          <p:cNvPr id="24" name="logo_citation"/>
          <p:cNvSpPr txBox="1"/>
          <p:nvPr/>
        </p:nvSpPr>
        <p:spPr>
          <a:xfrm>
            <a:off x="2831040" y="6983489"/>
            <a:ext cx="1985363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2022 Oct; 41(10): 1335-1375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416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533400" y="-134730"/>
            <a:ext cx="12004593" cy="127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50519"/>
            <a:r>
              <a:rPr lang="en-US" sz="2800" kern="0" dirty="0" smtClean="0">
                <a:solidFill>
                  <a:srgbClr val="002060"/>
                </a:solidFill>
                <a:latin typeface="Arial"/>
              </a:rPr>
              <a:t>Adult Lung Transplants with COPD</a:t>
            </a:r>
            <a:endParaRPr lang="en-US" sz="2800" kern="0" dirty="0">
              <a:solidFill>
                <a:srgbClr val="002060"/>
              </a:solidFill>
              <a:latin typeface="Arial"/>
            </a:endParaRPr>
          </a:p>
          <a:p>
            <a:pPr defTabSz="950519"/>
            <a:r>
              <a:rPr lang="en-US" sz="2800" kern="0" dirty="0">
                <a:solidFill>
                  <a:srgbClr val="002060"/>
                </a:solidFill>
                <a:latin typeface="Arial"/>
              </a:rPr>
              <a:t>Kaplan-Meier Survival within 12 Months by </a:t>
            </a:r>
            <a:r>
              <a:rPr lang="en-US" sz="2800" kern="0" dirty="0" smtClean="0">
                <a:solidFill>
                  <a:srgbClr val="002060"/>
                </a:solidFill>
                <a:latin typeface="Arial"/>
              </a:rPr>
              <a:t>Recipient Age</a:t>
            </a:r>
            <a:endParaRPr lang="en-US" sz="2800" kern="0" dirty="0">
              <a:solidFill>
                <a:srgbClr val="002060"/>
              </a:solidFill>
              <a:latin typeface="Arial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78488" y="6531578"/>
            <a:ext cx="4642245" cy="700089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3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950519"/>
                <a:r>
                  <a:rPr lang="en-US" sz="2067" b="1" dirty="0" smtClean="0">
                    <a:solidFill>
                      <a:srgbClr val="00004C"/>
                    </a:solidFill>
                    <a:latin typeface="Arial"/>
                    <a:cs typeface="Arial"/>
                  </a:rPr>
                  <a:t>2022</a:t>
                </a:r>
                <a:endParaRPr lang="en-US" sz="2067" b="1" dirty="0">
                  <a:solidFill>
                    <a:srgbClr val="00004C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202"/>
              <a:ext cx="1938528" cy="231549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004" tIns="45006" rIns="0" rtlCol="0" anchor="ctr" anchorCtr="0">
              <a:spAutoFit/>
            </a:bodyPr>
            <a:lstStyle/>
            <a:p>
              <a:pPr defTabSz="950519"/>
              <a:r>
                <a:rPr lang="en-US" sz="886" b="1" dirty="0" smtClean="0">
                  <a:solidFill>
                    <a:srgbClr val="00004C"/>
                  </a:solidFill>
                  <a:latin typeface="Arial"/>
                  <a:cs typeface="Arial"/>
                </a:rPr>
                <a:t> </a:t>
              </a:r>
              <a:endParaRPr lang="en-US" sz="886" b="1" dirty="0">
                <a:solidFill>
                  <a:srgbClr val="00004C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0305314"/>
              </p:ext>
            </p:extLst>
          </p:nvPr>
        </p:nvGraphicFramePr>
        <p:xfrm>
          <a:off x="-152400" y="1167757"/>
          <a:ext cx="12364638" cy="5612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 bwMode="auto">
          <a:xfrm>
            <a:off x="3276600" y="987532"/>
            <a:ext cx="7125891" cy="33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2200" kern="0" dirty="0">
                <a:solidFill>
                  <a:srgbClr val="002060"/>
                </a:solidFill>
                <a:latin typeface="Arial"/>
              </a:rPr>
              <a:t>(Transplants: </a:t>
            </a:r>
            <a:r>
              <a:rPr lang="en-US" sz="2200" kern="0" dirty="0" smtClean="0">
                <a:solidFill>
                  <a:srgbClr val="002060"/>
                </a:solidFill>
                <a:latin typeface="Arial"/>
              </a:rPr>
              <a:t>January </a:t>
            </a:r>
            <a:r>
              <a:rPr lang="en-US" sz="2200" kern="0" dirty="0">
                <a:solidFill>
                  <a:srgbClr val="002060"/>
                </a:solidFill>
                <a:latin typeface="Arial"/>
              </a:rPr>
              <a:t>2000 - </a:t>
            </a:r>
            <a:r>
              <a:rPr lang="en-US" sz="2200" kern="0" dirty="0" smtClean="0">
                <a:solidFill>
                  <a:srgbClr val="002060"/>
                </a:solidFill>
                <a:latin typeface="Arial"/>
              </a:rPr>
              <a:t>June </a:t>
            </a:r>
            <a:r>
              <a:rPr lang="en-US" sz="2200" kern="0" dirty="0">
                <a:solidFill>
                  <a:srgbClr val="002060"/>
                </a:solidFill>
                <a:latin typeface="Arial"/>
              </a:rPr>
              <a:t>2017)</a:t>
            </a:r>
          </a:p>
        </p:txBody>
      </p:sp>
      <p:sp>
        <p:nvSpPr>
          <p:cNvPr id="19" name="logo_citation"/>
          <p:cNvSpPr txBox="1"/>
          <p:nvPr/>
        </p:nvSpPr>
        <p:spPr>
          <a:xfrm>
            <a:off x="2801696" y="6979925"/>
            <a:ext cx="2004254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2022 Oct; 41(10): 1335-1375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048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180582" y="-80153"/>
            <a:ext cx="12440435" cy="127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50519"/>
            <a:r>
              <a:rPr lang="en-US" sz="2800" kern="0" dirty="0" smtClean="0">
                <a:solidFill>
                  <a:srgbClr val="002060"/>
                </a:solidFill>
                <a:latin typeface="+mn-lt"/>
              </a:rPr>
              <a:t>Adult </a:t>
            </a:r>
            <a:r>
              <a:rPr lang="en-US" sz="2800" kern="0" dirty="0">
                <a:solidFill>
                  <a:srgbClr val="002060"/>
                </a:solidFill>
                <a:latin typeface="+mn-lt"/>
              </a:rPr>
              <a:t>Lung Transplants </a:t>
            </a:r>
            <a:r>
              <a:rPr lang="en-US" sz="2800" kern="0" dirty="0" smtClean="0">
                <a:solidFill>
                  <a:srgbClr val="002060"/>
                </a:solidFill>
                <a:latin typeface="+mn-lt"/>
              </a:rPr>
              <a:t>with COPD </a:t>
            </a:r>
            <a:endParaRPr lang="en-US" sz="2800" kern="0" dirty="0">
              <a:solidFill>
                <a:srgbClr val="002060"/>
              </a:solidFill>
              <a:latin typeface="+mn-lt"/>
            </a:endParaRPr>
          </a:p>
          <a:p>
            <a:pPr defTabSz="950519"/>
            <a:r>
              <a:rPr lang="en-US" sz="2800" kern="0" dirty="0">
                <a:solidFill>
                  <a:srgbClr val="002060"/>
                </a:solidFill>
                <a:latin typeface="+mn-lt"/>
              </a:rPr>
              <a:t>Kaplan-Meier Survival within 12 Months by </a:t>
            </a:r>
            <a:r>
              <a:rPr lang="en-US" sz="2800" kern="0" dirty="0" smtClean="0">
                <a:solidFill>
                  <a:srgbClr val="002060"/>
                </a:solidFill>
                <a:latin typeface="+mn-lt"/>
              </a:rPr>
              <a:t>Recipient </a:t>
            </a:r>
            <a:r>
              <a:rPr lang="en-US" sz="2800" kern="0" dirty="0">
                <a:solidFill>
                  <a:srgbClr val="002060"/>
                </a:solidFill>
                <a:latin typeface="+mn-lt"/>
              </a:rPr>
              <a:t>Age and Location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97558" y="6524868"/>
            <a:ext cx="4642245" cy="700089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3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950519"/>
                <a:r>
                  <a:rPr lang="en-US" sz="2067" b="1" dirty="0" smtClean="0">
                    <a:solidFill>
                      <a:srgbClr val="00004C"/>
                    </a:solidFill>
                    <a:latin typeface="Arial"/>
                    <a:cs typeface="Arial"/>
                  </a:rPr>
                  <a:t>2022</a:t>
                </a:r>
                <a:endParaRPr lang="en-US" sz="2067" b="1" dirty="0">
                  <a:solidFill>
                    <a:srgbClr val="00004C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202"/>
              <a:ext cx="1938528" cy="231549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004" tIns="45006" rIns="0" rtlCol="0" anchor="ctr" anchorCtr="0">
              <a:spAutoFit/>
            </a:bodyPr>
            <a:lstStyle/>
            <a:p>
              <a:pPr defTabSz="950519"/>
              <a:r>
                <a:rPr lang="en-US" sz="886" b="1" dirty="0" smtClean="0">
                  <a:solidFill>
                    <a:srgbClr val="00004C"/>
                  </a:solidFill>
                  <a:latin typeface="Arial"/>
                  <a:cs typeface="Arial"/>
                </a:rPr>
                <a:t> </a:t>
              </a:r>
              <a:endParaRPr lang="en-US" sz="886" b="1" dirty="0">
                <a:solidFill>
                  <a:srgbClr val="00004C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4730290"/>
              </p:ext>
            </p:extLst>
          </p:nvPr>
        </p:nvGraphicFramePr>
        <p:xfrm>
          <a:off x="0" y="1346911"/>
          <a:ext cx="12364638" cy="5612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 bwMode="auto">
          <a:xfrm>
            <a:off x="3250407" y="1110341"/>
            <a:ext cx="7125891" cy="241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2200" kern="0" dirty="0">
                <a:solidFill>
                  <a:srgbClr val="002060"/>
                </a:solidFill>
                <a:latin typeface="Arial"/>
              </a:rPr>
              <a:t>(Transplants: </a:t>
            </a:r>
            <a:r>
              <a:rPr lang="en-US" sz="2200" kern="0" dirty="0" smtClean="0">
                <a:solidFill>
                  <a:srgbClr val="002060"/>
                </a:solidFill>
                <a:latin typeface="Arial"/>
              </a:rPr>
              <a:t>January </a:t>
            </a:r>
            <a:r>
              <a:rPr lang="en-US" sz="2200" kern="0" dirty="0">
                <a:solidFill>
                  <a:srgbClr val="002060"/>
                </a:solidFill>
                <a:latin typeface="Arial"/>
              </a:rPr>
              <a:t>2000 - </a:t>
            </a:r>
            <a:r>
              <a:rPr lang="en-US" sz="2200" kern="0" dirty="0" smtClean="0">
                <a:solidFill>
                  <a:srgbClr val="002060"/>
                </a:solidFill>
                <a:latin typeface="Arial"/>
              </a:rPr>
              <a:t>June </a:t>
            </a:r>
            <a:r>
              <a:rPr lang="en-US" sz="2200" kern="0" dirty="0">
                <a:solidFill>
                  <a:srgbClr val="002060"/>
                </a:solidFill>
                <a:latin typeface="Arial"/>
              </a:rPr>
              <a:t>2017)</a:t>
            </a:r>
          </a:p>
        </p:txBody>
      </p:sp>
      <p:graphicFrame>
        <p:nvGraphicFramePr>
          <p:cNvPr id="1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2290853"/>
              </p:ext>
            </p:extLst>
          </p:nvPr>
        </p:nvGraphicFramePr>
        <p:xfrm>
          <a:off x="4262446" y="1922985"/>
          <a:ext cx="5002108" cy="4357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" name="TextBox 1"/>
          <p:cNvSpPr txBox="1"/>
          <p:nvPr/>
        </p:nvSpPr>
        <p:spPr>
          <a:xfrm>
            <a:off x="5990461" y="6106334"/>
            <a:ext cx="1621140" cy="38671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0070C0"/>
                </a:solidFill>
              </a:rPr>
              <a:t>North America</a:t>
            </a:r>
          </a:p>
        </p:txBody>
      </p:sp>
      <p:graphicFrame>
        <p:nvGraphicFramePr>
          <p:cNvPr id="2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6831190"/>
              </p:ext>
            </p:extLst>
          </p:nvPr>
        </p:nvGraphicFramePr>
        <p:xfrm>
          <a:off x="8450895" y="1730834"/>
          <a:ext cx="5320907" cy="5132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3" name="TextBox 1"/>
          <p:cNvSpPr txBox="1"/>
          <p:nvPr/>
        </p:nvSpPr>
        <p:spPr>
          <a:xfrm>
            <a:off x="10425930" y="6106333"/>
            <a:ext cx="698243" cy="38671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0070C0"/>
                </a:solidFill>
              </a:rPr>
              <a:t>Other</a:t>
            </a:r>
          </a:p>
        </p:txBody>
      </p:sp>
      <p:sp>
        <p:nvSpPr>
          <p:cNvPr id="21" name="pvalues"/>
          <p:cNvSpPr txBox="1"/>
          <p:nvPr/>
        </p:nvSpPr>
        <p:spPr>
          <a:xfrm>
            <a:off x="8763000" y="4116859"/>
            <a:ext cx="3733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bg2"/>
                </a:solidFill>
              </a:rPr>
              <a:t>No </a:t>
            </a:r>
            <a:r>
              <a:rPr lang="en-US" b="1" dirty="0">
                <a:solidFill>
                  <a:schemeClr val="bg2"/>
                </a:solidFill>
              </a:rPr>
              <a:t>pairwise comparisons were significant at </a:t>
            </a:r>
            <a:r>
              <a:rPr lang="en-US" b="1" dirty="0" smtClean="0">
                <a:solidFill>
                  <a:schemeClr val="bg2"/>
                </a:solidFill>
              </a:rPr>
              <a:t>p </a:t>
            </a:r>
            <a:r>
              <a:rPr lang="en-US" b="1" dirty="0">
                <a:solidFill>
                  <a:schemeClr val="bg2"/>
                </a:solidFill>
              </a:rPr>
              <a:t>&lt; 0.05 </a:t>
            </a:r>
            <a:r>
              <a:rPr lang="en-US" b="1" dirty="0" smtClean="0">
                <a:solidFill>
                  <a:schemeClr val="bg2"/>
                </a:solidFill>
              </a:rPr>
              <a:t> 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24" name="logo_citation"/>
          <p:cNvSpPr txBox="1"/>
          <p:nvPr/>
        </p:nvSpPr>
        <p:spPr>
          <a:xfrm>
            <a:off x="2820766" y="6966492"/>
            <a:ext cx="1964815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2022 Oct; 41(10): 1335-1375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286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533400" y="-121001"/>
            <a:ext cx="12004593" cy="127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50519"/>
            <a:r>
              <a:rPr lang="en-US" sz="3000" kern="0" dirty="0" smtClean="0">
                <a:solidFill>
                  <a:srgbClr val="002060"/>
                </a:solidFill>
                <a:latin typeface="Arial"/>
              </a:rPr>
              <a:t>Adult Lung Transplants </a:t>
            </a:r>
          </a:p>
          <a:p>
            <a:pPr defTabSz="950519"/>
            <a:r>
              <a:rPr lang="en-US" sz="2800" kern="0" dirty="0" smtClean="0">
                <a:solidFill>
                  <a:srgbClr val="002060"/>
                </a:solidFill>
                <a:latin typeface="Arial"/>
              </a:rPr>
              <a:t>Kaplan-Meier </a:t>
            </a:r>
            <a:r>
              <a:rPr lang="en-US" sz="2800" kern="0" dirty="0">
                <a:solidFill>
                  <a:srgbClr val="002060"/>
                </a:solidFill>
                <a:latin typeface="Arial"/>
              </a:rPr>
              <a:t>Survival within 12 </a:t>
            </a:r>
            <a:r>
              <a:rPr lang="en-US" sz="2800" kern="0" dirty="0" smtClean="0">
                <a:solidFill>
                  <a:srgbClr val="002060"/>
                </a:solidFill>
                <a:latin typeface="Arial"/>
              </a:rPr>
              <a:t>Months by Diagnosis</a:t>
            </a:r>
            <a:endParaRPr lang="en-US" sz="2800" kern="0" dirty="0">
              <a:solidFill>
                <a:srgbClr val="002060"/>
              </a:solidFill>
              <a:latin typeface="Arial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87154" y="6541194"/>
            <a:ext cx="4642245" cy="700089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3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950519"/>
                <a:r>
                  <a:rPr lang="en-US" sz="2067" b="1" dirty="0" smtClean="0">
                    <a:solidFill>
                      <a:srgbClr val="00004C"/>
                    </a:solidFill>
                    <a:latin typeface="Arial"/>
                    <a:cs typeface="Arial"/>
                  </a:rPr>
                  <a:t>2022</a:t>
                </a:r>
                <a:endParaRPr lang="en-US" sz="2067" b="1" dirty="0">
                  <a:solidFill>
                    <a:srgbClr val="00004C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202"/>
              <a:ext cx="1938528" cy="231549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004" tIns="45006" rIns="0" rtlCol="0" anchor="ctr" anchorCtr="0">
              <a:spAutoFit/>
            </a:bodyPr>
            <a:lstStyle/>
            <a:p>
              <a:pPr defTabSz="950519"/>
              <a:r>
                <a:rPr lang="en-US" sz="886" b="1" dirty="0" smtClean="0">
                  <a:solidFill>
                    <a:srgbClr val="00004C"/>
                  </a:solidFill>
                  <a:latin typeface="Arial"/>
                  <a:cs typeface="Arial"/>
                </a:rPr>
                <a:t> </a:t>
              </a:r>
              <a:endParaRPr lang="en-US" sz="886" b="1" dirty="0">
                <a:solidFill>
                  <a:srgbClr val="00004C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0890399"/>
              </p:ext>
            </p:extLst>
          </p:nvPr>
        </p:nvGraphicFramePr>
        <p:xfrm>
          <a:off x="307417" y="1481609"/>
          <a:ext cx="12230576" cy="5300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 bwMode="auto">
          <a:xfrm>
            <a:off x="1524000" y="1074094"/>
            <a:ext cx="10210800" cy="241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2200" kern="0" dirty="0" smtClean="0">
                <a:solidFill>
                  <a:srgbClr val="002060"/>
                </a:solidFill>
                <a:latin typeface="+mn-lt"/>
              </a:rPr>
              <a:t> (Transplants</a:t>
            </a:r>
            <a:r>
              <a:rPr lang="en-US" sz="2200" kern="0" dirty="0">
                <a:solidFill>
                  <a:srgbClr val="002060"/>
                </a:solidFill>
                <a:latin typeface="+mn-lt"/>
              </a:rPr>
              <a:t>: </a:t>
            </a:r>
            <a:r>
              <a:rPr lang="en-US" sz="2200" kern="0" dirty="0" smtClean="0">
                <a:solidFill>
                  <a:srgbClr val="002060"/>
                </a:solidFill>
                <a:latin typeface="+mn-lt"/>
              </a:rPr>
              <a:t>January </a:t>
            </a:r>
            <a:r>
              <a:rPr lang="en-US" sz="2200" kern="0" dirty="0">
                <a:solidFill>
                  <a:srgbClr val="002060"/>
                </a:solidFill>
                <a:latin typeface="+mn-lt"/>
              </a:rPr>
              <a:t>2000 - </a:t>
            </a:r>
            <a:r>
              <a:rPr lang="en-US" sz="2200" kern="0" dirty="0" smtClean="0">
                <a:solidFill>
                  <a:srgbClr val="002060"/>
                </a:solidFill>
                <a:latin typeface="+mn-lt"/>
              </a:rPr>
              <a:t>June </a:t>
            </a:r>
            <a:r>
              <a:rPr lang="en-US" sz="2200" kern="0" dirty="0">
                <a:solidFill>
                  <a:srgbClr val="002060"/>
                </a:solidFill>
                <a:latin typeface="+mn-lt"/>
              </a:rPr>
              <a:t>2017)</a:t>
            </a:r>
          </a:p>
        </p:txBody>
      </p:sp>
      <p:sp>
        <p:nvSpPr>
          <p:cNvPr id="19" name="logo_citation"/>
          <p:cNvSpPr txBox="1"/>
          <p:nvPr/>
        </p:nvSpPr>
        <p:spPr>
          <a:xfrm>
            <a:off x="2820753" y="6990991"/>
            <a:ext cx="1919845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2022 Oct; 41(10): 1335-1375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620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550069" y="-55960"/>
            <a:ext cx="12004593" cy="127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50519"/>
            <a:r>
              <a:rPr lang="en-US" sz="3000" kern="0" dirty="0" smtClean="0">
                <a:solidFill>
                  <a:srgbClr val="002060"/>
                </a:solidFill>
                <a:latin typeface="Arial"/>
              </a:rPr>
              <a:t>Adult Lung Transplants with COPD</a:t>
            </a:r>
            <a:endParaRPr lang="en-US" sz="3000" kern="0" dirty="0">
              <a:solidFill>
                <a:srgbClr val="002060"/>
              </a:solidFill>
              <a:latin typeface="Arial"/>
            </a:endParaRPr>
          </a:p>
          <a:p>
            <a:pPr defTabSz="950519"/>
            <a:r>
              <a:rPr lang="en-US" sz="3000" kern="0" dirty="0">
                <a:solidFill>
                  <a:srgbClr val="002060"/>
                </a:solidFill>
                <a:latin typeface="Arial"/>
              </a:rPr>
              <a:t>Kaplan-Meier Survival within 12 Months by </a:t>
            </a:r>
            <a:r>
              <a:rPr lang="en-US" sz="3000" kern="0" dirty="0" smtClean="0">
                <a:solidFill>
                  <a:srgbClr val="002060"/>
                </a:solidFill>
                <a:latin typeface="Arial"/>
              </a:rPr>
              <a:t>Procedure Type</a:t>
            </a:r>
            <a:endParaRPr lang="en-US" sz="3000" kern="0" dirty="0">
              <a:solidFill>
                <a:srgbClr val="002060"/>
              </a:solidFill>
              <a:latin typeface="Arial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87154" y="6521530"/>
            <a:ext cx="4642245" cy="700089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3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950519"/>
                <a:r>
                  <a:rPr lang="en-US" sz="2067" b="1" dirty="0" smtClean="0">
                    <a:solidFill>
                      <a:srgbClr val="00004C"/>
                    </a:solidFill>
                    <a:latin typeface="Arial"/>
                    <a:cs typeface="Arial"/>
                  </a:rPr>
                  <a:t>2022</a:t>
                </a:r>
                <a:endParaRPr lang="en-US" sz="2067" b="1" dirty="0">
                  <a:solidFill>
                    <a:srgbClr val="00004C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202"/>
              <a:ext cx="1938528" cy="231549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004" tIns="45006" rIns="0" rtlCol="0" anchor="ctr" anchorCtr="0">
              <a:spAutoFit/>
            </a:bodyPr>
            <a:lstStyle/>
            <a:p>
              <a:pPr defTabSz="950519"/>
              <a:r>
                <a:rPr lang="en-US" sz="886" b="1" dirty="0" smtClean="0">
                  <a:solidFill>
                    <a:srgbClr val="00004C"/>
                  </a:solidFill>
                  <a:latin typeface="Arial"/>
                  <a:cs typeface="Arial"/>
                </a:rPr>
                <a:t> </a:t>
              </a:r>
              <a:endParaRPr lang="en-US" sz="886" b="1" dirty="0">
                <a:solidFill>
                  <a:srgbClr val="00004C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7244216"/>
              </p:ext>
            </p:extLst>
          </p:nvPr>
        </p:nvGraphicFramePr>
        <p:xfrm>
          <a:off x="190024" y="1405588"/>
          <a:ext cx="12230576" cy="5457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 bwMode="auto">
          <a:xfrm>
            <a:off x="3276600" y="1163828"/>
            <a:ext cx="7125891" cy="241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2400" kern="0" dirty="0">
                <a:solidFill>
                  <a:srgbClr val="002060"/>
                </a:solidFill>
                <a:latin typeface="Arial"/>
              </a:rPr>
              <a:t>(Transplants: </a:t>
            </a:r>
            <a:r>
              <a:rPr lang="en-US" sz="2400" kern="0" dirty="0" smtClean="0">
                <a:solidFill>
                  <a:srgbClr val="002060"/>
                </a:solidFill>
                <a:latin typeface="Arial"/>
              </a:rPr>
              <a:t>January </a:t>
            </a:r>
            <a:r>
              <a:rPr lang="en-US" sz="2200" kern="0" dirty="0" smtClean="0">
                <a:solidFill>
                  <a:srgbClr val="002060"/>
                </a:solidFill>
                <a:latin typeface="Arial"/>
              </a:rPr>
              <a:t>2000</a:t>
            </a:r>
            <a:r>
              <a:rPr lang="en-US" sz="2400" kern="0" dirty="0" smtClean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400" kern="0" dirty="0">
                <a:solidFill>
                  <a:srgbClr val="002060"/>
                </a:solidFill>
                <a:latin typeface="Arial"/>
              </a:rPr>
              <a:t>- </a:t>
            </a:r>
            <a:r>
              <a:rPr lang="en-US" sz="2400" kern="0" dirty="0" smtClean="0">
                <a:solidFill>
                  <a:srgbClr val="002060"/>
                </a:solidFill>
                <a:latin typeface="Arial"/>
              </a:rPr>
              <a:t>June </a:t>
            </a:r>
            <a:r>
              <a:rPr lang="en-US" sz="2400" kern="0" dirty="0">
                <a:solidFill>
                  <a:srgbClr val="002060"/>
                </a:solidFill>
                <a:latin typeface="Arial"/>
              </a:rPr>
              <a:t>2017)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13212" y="6800710"/>
            <a:ext cx="43168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</a:rPr>
              <a:t>Note: Y-axis is truncated for clearer presentation</a:t>
            </a:r>
          </a:p>
        </p:txBody>
      </p:sp>
      <p:sp>
        <p:nvSpPr>
          <p:cNvPr id="19" name="logo_citation"/>
          <p:cNvSpPr txBox="1"/>
          <p:nvPr/>
        </p:nvSpPr>
        <p:spPr>
          <a:xfrm>
            <a:off x="2810362" y="6980332"/>
            <a:ext cx="1996045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2022 Oct; 41(10): 1335-1375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3807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98584" y="-152400"/>
            <a:ext cx="12931615" cy="127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50519"/>
            <a:r>
              <a:rPr lang="en-US" sz="2800" kern="0" dirty="0" smtClean="0">
                <a:solidFill>
                  <a:srgbClr val="002060"/>
                </a:solidFill>
                <a:latin typeface="Arial"/>
              </a:rPr>
              <a:t>Adult Lung Transplants with COPD</a:t>
            </a:r>
            <a:endParaRPr lang="en-US" sz="2800" kern="0" dirty="0">
              <a:solidFill>
                <a:srgbClr val="002060"/>
              </a:solidFill>
              <a:latin typeface="Arial"/>
            </a:endParaRPr>
          </a:p>
          <a:p>
            <a:pPr defTabSz="950519"/>
            <a:r>
              <a:rPr lang="en-US" sz="2800" kern="0" dirty="0">
                <a:solidFill>
                  <a:srgbClr val="002060"/>
                </a:solidFill>
                <a:latin typeface="Arial"/>
              </a:rPr>
              <a:t>Kaplan-Meier Survival within 12 Months by </a:t>
            </a:r>
            <a:r>
              <a:rPr lang="en-US" sz="2800" kern="0" dirty="0">
                <a:solidFill>
                  <a:srgbClr val="002060"/>
                </a:solidFill>
              </a:rPr>
              <a:t>Age and Procedure Type </a:t>
            </a:r>
            <a:endParaRPr lang="en-US" sz="2800" kern="0" dirty="0">
              <a:solidFill>
                <a:srgbClr val="002060"/>
              </a:solidFill>
              <a:latin typeface="Arial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98584" y="6521530"/>
            <a:ext cx="4642245" cy="700089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3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950519"/>
                <a:r>
                  <a:rPr lang="en-US" sz="2067" b="1" dirty="0" smtClean="0">
                    <a:solidFill>
                      <a:srgbClr val="00004C"/>
                    </a:solidFill>
                    <a:latin typeface="Arial"/>
                    <a:cs typeface="Arial"/>
                  </a:rPr>
                  <a:t>2022</a:t>
                </a:r>
                <a:endParaRPr lang="en-US" sz="2067" b="1" dirty="0">
                  <a:solidFill>
                    <a:srgbClr val="00004C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202"/>
              <a:ext cx="1938528" cy="231549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004" tIns="45006" rIns="0" rtlCol="0" anchor="ctr" anchorCtr="0">
              <a:spAutoFit/>
            </a:bodyPr>
            <a:lstStyle/>
            <a:p>
              <a:pPr defTabSz="950519"/>
              <a:r>
                <a:rPr lang="en-US" sz="886" b="1" dirty="0" smtClean="0">
                  <a:solidFill>
                    <a:srgbClr val="00004C"/>
                  </a:solidFill>
                  <a:latin typeface="Arial"/>
                  <a:cs typeface="Arial"/>
                </a:rPr>
                <a:t> </a:t>
              </a:r>
              <a:endParaRPr lang="en-US" sz="886" b="1" dirty="0">
                <a:solidFill>
                  <a:srgbClr val="00004C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626780"/>
              </p:ext>
            </p:extLst>
          </p:nvPr>
        </p:nvGraphicFramePr>
        <p:xfrm>
          <a:off x="0" y="1352100"/>
          <a:ext cx="12840176" cy="5196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 bwMode="auto">
          <a:xfrm>
            <a:off x="3200400" y="1000245"/>
            <a:ext cx="7125891" cy="241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2200" kern="0" dirty="0">
                <a:solidFill>
                  <a:srgbClr val="002060"/>
                </a:solidFill>
                <a:latin typeface="Arial"/>
              </a:rPr>
              <a:t>(Transplants: </a:t>
            </a:r>
            <a:r>
              <a:rPr lang="en-US" sz="2200" kern="0" dirty="0" smtClean="0">
                <a:solidFill>
                  <a:srgbClr val="002060"/>
                </a:solidFill>
                <a:latin typeface="Arial"/>
              </a:rPr>
              <a:t>January </a:t>
            </a:r>
            <a:r>
              <a:rPr lang="en-US" sz="2200" kern="0" dirty="0">
                <a:solidFill>
                  <a:srgbClr val="002060"/>
                </a:solidFill>
                <a:latin typeface="Arial"/>
              </a:rPr>
              <a:t>2000 - </a:t>
            </a:r>
            <a:r>
              <a:rPr lang="en-US" sz="2200" kern="0" dirty="0" smtClean="0">
                <a:solidFill>
                  <a:srgbClr val="002060"/>
                </a:solidFill>
                <a:latin typeface="Arial"/>
              </a:rPr>
              <a:t>June </a:t>
            </a:r>
            <a:r>
              <a:rPr lang="en-US" sz="2200" kern="0" dirty="0">
                <a:solidFill>
                  <a:srgbClr val="002060"/>
                </a:solidFill>
                <a:latin typeface="Arial"/>
              </a:rPr>
              <a:t>2017)</a:t>
            </a:r>
          </a:p>
        </p:txBody>
      </p:sp>
      <p:graphicFrame>
        <p:nvGraphicFramePr>
          <p:cNvPr id="1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0661723"/>
              </p:ext>
            </p:extLst>
          </p:nvPr>
        </p:nvGraphicFramePr>
        <p:xfrm>
          <a:off x="4252413" y="1493188"/>
          <a:ext cx="4335350" cy="5063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logo_citation"/>
          <p:cNvSpPr txBox="1"/>
          <p:nvPr/>
        </p:nvSpPr>
        <p:spPr>
          <a:xfrm>
            <a:off x="2821792" y="6972778"/>
            <a:ext cx="2004254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2022 Oct; 41(10): 1335-1375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13212" y="6800710"/>
            <a:ext cx="43168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</a:rPr>
              <a:t>Note: Y-axis is truncated for clearer presentation</a:t>
            </a:r>
          </a:p>
        </p:txBody>
      </p:sp>
      <p:graphicFrame>
        <p:nvGraphicFramePr>
          <p:cNvPr id="2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1435555"/>
              </p:ext>
            </p:extLst>
          </p:nvPr>
        </p:nvGraphicFramePr>
        <p:xfrm>
          <a:off x="8414294" y="1485211"/>
          <a:ext cx="4425882" cy="5063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43188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685800" y="-160210"/>
            <a:ext cx="12004593" cy="127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50519"/>
            <a:r>
              <a:rPr lang="en-US" sz="3000" kern="0" dirty="0" smtClean="0">
                <a:solidFill>
                  <a:srgbClr val="002060"/>
                </a:solidFill>
                <a:latin typeface="Arial"/>
              </a:rPr>
              <a:t>Adult Lung Transplants with COPD</a:t>
            </a:r>
            <a:endParaRPr lang="en-US" sz="3000" kern="0" dirty="0">
              <a:solidFill>
                <a:srgbClr val="002060"/>
              </a:solidFill>
              <a:latin typeface="Arial"/>
            </a:endParaRPr>
          </a:p>
          <a:p>
            <a:pPr defTabSz="950519"/>
            <a:r>
              <a:rPr lang="en-US" sz="3000" kern="0" dirty="0">
                <a:solidFill>
                  <a:srgbClr val="002060"/>
                </a:solidFill>
                <a:latin typeface="Arial"/>
              </a:rPr>
              <a:t>Kaplan-Meier Survival within 12 Months by </a:t>
            </a:r>
            <a:r>
              <a:rPr lang="en-US" sz="3000" kern="0" dirty="0" smtClean="0">
                <a:solidFill>
                  <a:srgbClr val="002060"/>
                </a:solidFill>
                <a:latin typeface="Arial"/>
              </a:rPr>
              <a:t>Recipient GFR*</a:t>
            </a:r>
            <a:endParaRPr lang="en-US" sz="3000" kern="0" dirty="0">
              <a:solidFill>
                <a:srgbClr val="002060"/>
              </a:solidFill>
              <a:latin typeface="Arial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78920" y="6541194"/>
            <a:ext cx="4642245" cy="700089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3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950519"/>
                <a:r>
                  <a:rPr lang="en-US" sz="2067" b="1" dirty="0" smtClean="0">
                    <a:solidFill>
                      <a:srgbClr val="00004C"/>
                    </a:solidFill>
                    <a:latin typeface="Arial"/>
                    <a:cs typeface="Arial"/>
                  </a:rPr>
                  <a:t>2022</a:t>
                </a:r>
                <a:endParaRPr lang="en-US" sz="2067" b="1" dirty="0">
                  <a:solidFill>
                    <a:srgbClr val="00004C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202"/>
              <a:ext cx="1938528" cy="231549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004" tIns="45006" rIns="0" rtlCol="0" anchor="ctr" anchorCtr="0">
              <a:spAutoFit/>
            </a:bodyPr>
            <a:lstStyle/>
            <a:p>
              <a:pPr defTabSz="950519"/>
              <a:r>
                <a:rPr lang="en-US" sz="886" b="1" dirty="0" smtClean="0">
                  <a:solidFill>
                    <a:srgbClr val="00004C"/>
                  </a:solidFill>
                  <a:latin typeface="Arial"/>
                  <a:cs typeface="Arial"/>
                </a:rPr>
                <a:t> </a:t>
              </a:r>
              <a:endParaRPr lang="en-US" sz="886" b="1" dirty="0">
                <a:solidFill>
                  <a:srgbClr val="00004C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4008967"/>
              </p:ext>
            </p:extLst>
          </p:nvPr>
        </p:nvGraphicFramePr>
        <p:xfrm>
          <a:off x="480060" y="1207583"/>
          <a:ext cx="11841480" cy="5401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 bwMode="auto">
          <a:xfrm>
            <a:off x="3276600" y="1019550"/>
            <a:ext cx="7125891" cy="241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2200" kern="0" dirty="0">
                <a:solidFill>
                  <a:srgbClr val="002060"/>
                </a:solidFill>
                <a:latin typeface="Arial"/>
              </a:rPr>
              <a:t>(Transplants: </a:t>
            </a:r>
            <a:r>
              <a:rPr lang="en-US" sz="2200" kern="0" dirty="0" smtClean="0">
                <a:solidFill>
                  <a:srgbClr val="002060"/>
                </a:solidFill>
                <a:latin typeface="Arial"/>
              </a:rPr>
              <a:t>January </a:t>
            </a:r>
            <a:r>
              <a:rPr lang="en-US" sz="2200" kern="0" dirty="0">
                <a:solidFill>
                  <a:srgbClr val="002060"/>
                </a:solidFill>
                <a:latin typeface="Arial"/>
              </a:rPr>
              <a:t>2000 - </a:t>
            </a:r>
            <a:r>
              <a:rPr lang="en-US" sz="2200" kern="0" dirty="0" smtClean="0">
                <a:solidFill>
                  <a:srgbClr val="002060"/>
                </a:solidFill>
                <a:latin typeface="Arial"/>
              </a:rPr>
              <a:t>June </a:t>
            </a:r>
            <a:r>
              <a:rPr lang="en-US" sz="2200" kern="0" dirty="0">
                <a:solidFill>
                  <a:srgbClr val="002060"/>
                </a:solidFill>
                <a:latin typeface="Arial"/>
              </a:rPr>
              <a:t>2017)</a:t>
            </a:r>
          </a:p>
        </p:txBody>
      </p:sp>
      <p:sp>
        <p:nvSpPr>
          <p:cNvPr id="11" name="logo_citation"/>
          <p:cNvSpPr txBox="1"/>
          <p:nvPr/>
        </p:nvSpPr>
        <p:spPr>
          <a:xfrm>
            <a:off x="2802128" y="6985612"/>
            <a:ext cx="2080454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2022 Oct; 41(10): 1335-1375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17110" y="6630720"/>
            <a:ext cx="43168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</a:rPr>
              <a:t>Note: Y-axis is truncated for clearer presentation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315200" y="6916879"/>
            <a:ext cx="49071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</a:rPr>
              <a:t>* GFR was estimated using the Cockcroft-Gault formula</a:t>
            </a:r>
            <a:endParaRPr lang="en-US" sz="1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46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05216" y="6501671"/>
            <a:ext cx="4715932" cy="711201"/>
            <a:chOff x="2" y="6146792"/>
            <a:chExt cx="4715932" cy="711201"/>
          </a:xfrm>
        </p:grpSpPr>
        <p:grpSp>
          <p:nvGrpSpPr>
            <p:cNvPr id="12" name="Group 11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20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2022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3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4" name="Title 1"/>
          <p:cNvSpPr txBox="1">
            <a:spLocks/>
          </p:cNvSpPr>
          <p:nvPr/>
        </p:nvSpPr>
        <p:spPr bwMode="auto">
          <a:xfrm>
            <a:off x="1485900" y="1642246"/>
            <a:ext cx="102870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kern="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Survival Analyses</a:t>
            </a:r>
            <a:endParaRPr lang="en-US" sz="4400" b="1" kern="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714500" y="3289955"/>
            <a:ext cx="10058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en-US" sz="3600" b="1" dirty="0" smtClean="0">
                <a:solidFill>
                  <a:srgbClr val="0070C0"/>
                </a:solidFill>
              </a:rPr>
              <a:t>Kaplan-Meier Survival Within 5 Years Conditional on Survival to Discharge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10" name="logo_citation"/>
          <p:cNvSpPr txBox="1"/>
          <p:nvPr/>
        </p:nvSpPr>
        <p:spPr>
          <a:xfrm>
            <a:off x="2917457" y="6971596"/>
            <a:ext cx="1948602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2022 Oct; 41(10): 1335-1375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833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7592012"/>
              </p:ext>
            </p:extLst>
          </p:nvPr>
        </p:nvGraphicFramePr>
        <p:xfrm>
          <a:off x="228600" y="1220851"/>
          <a:ext cx="12192000" cy="5521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itle 1"/>
          <p:cNvSpPr txBox="1">
            <a:spLocks/>
          </p:cNvSpPr>
          <p:nvPr/>
        </p:nvSpPr>
        <p:spPr bwMode="auto">
          <a:xfrm>
            <a:off x="304800" y="0"/>
            <a:ext cx="12115800" cy="861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800" kern="0" dirty="0" smtClean="0">
                <a:solidFill>
                  <a:srgbClr val="002060"/>
                </a:solidFill>
              </a:rPr>
              <a:t>Adult Lung </a:t>
            </a:r>
            <a:r>
              <a:rPr lang="en-US" sz="2800" kern="0" dirty="0">
                <a:solidFill>
                  <a:srgbClr val="002060"/>
                </a:solidFill>
              </a:rPr>
              <a:t>Transplants with COPD </a:t>
            </a:r>
            <a:endParaRPr lang="en-US" sz="2800" kern="0" dirty="0" smtClean="0">
              <a:solidFill>
                <a:srgbClr val="002060"/>
              </a:solidFill>
            </a:endParaRPr>
          </a:p>
          <a:p>
            <a:r>
              <a:rPr lang="en-US" sz="2800" kern="0" dirty="0" smtClean="0">
                <a:solidFill>
                  <a:srgbClr val="002060"/>
                </a:solidFill>
              </a:rPr>
              <a:t>Kaplan-Meier </a:t>
            </a:r>
            <a:r>
              <a:rPr lang="en-US" sz="2800" kern="0" dirty="0">
                <a:solidFill>
                  <a:srgbClr val="002060"/>
                </a:solidFill>
              </a:rPr>
              <a:t>Survival </a:t>
            </a:r>
            <a:r>
              <a:rPr lang="en-US" sz="2800" kern="0" dirty="0" smtClean="0">
                <a:solidFill>
                  <a:srgbClr val="002060"/>
                </a:solidFill>
              </a:rPr>
              <a:t>within 5 Years Conditional </a:t>
            </a:r>
            <a:r>
              <a:rPr lang="en-US" sz="2800" kern="0" dirty="0">
                <a:solidFill>
                  <a:srgbClr val="002060"/>
                </a:solidFill>
              </a:rPr>
              <a:t>on Survival to </a:t>
            </a:r>
            <a:r>
              <a:rPr lang="en-US" sz="2800" kern="0" dirty="0" smtClean="0">
                <a:solidFill>
                  <a:srgbClr val="002060"/>
                </a:solidFill>
              </a:rPr>
              <a:t>1 Year</a:t>
            </a:r>
            <a:endParaRPr lang="en-US" sz="2800" kern="0" dirty="0">
              <a:solidFill>
                <a:srgbClr val="002060"/>
              </a:solidFill>
            </a:endParaRPr>
          </a:p>
          <a:p>
            <a:endParaRPr lang="en-US" sz="2800" kern="0" dirty="0">
              <a:solidFill>
                <a:srgbClr val="002060"/>
              </a:solidFill>
            </a:endParaRPr>
          </a:p>
        </p:txBody>
      </p:sp>
      <p:sp>
        <p:nvSpPr>
          <p:cNvPr id="9" name="pvalues"/>
          <p:cNvSpPr txBox="1"/>
          <p:nvPr/>
        </p:nvSpPr>
        <p:spPr>
          <a:xfrm>
            <a:off x="1828800" y="4419600"/>
            <a:ext cx="83013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2"/>
                </a:solidFill>
              </a:rPr>
              <a:t>All pairwise comparisons were significant </a:t>
            </a:r>
            <a:r>
              <a:rPr lang="en-US" sz="1400" b="1" dirty="0">
                <a:solidFill>
                  <a:schemeClr val="bg2"/>
                </a:solidFill>
              </a:rPr>
              <a:t>at p &lt; 0.05 except 2002-2007 vs. 2008-2013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00372" y="6511615"/>
            <a:ext cx="4715932" cy="711201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2022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3" name="Title 1"/>
          <p:cNvSpPr txBox="1">
            <a:spLocks/>
          </p:cNvSpPr>
          <p:nvPr/>
        </p:nvSpPr>
        <p:spPr bwMode="auto">
          <a:xfrm>
            <a:off x="1524000" y="820320"/>
            <a:ext cx="10386060" cy="598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200" kern="0" dirty="0" smtClean="0">
                <a:solidFill>
                  <a:srgbClr val="002060"/>
                </a:solidFill>
              </a:rPr>
              <a:t>By Era </a:t>
            </a:r>
            <a:r>
              <a:rPr lang="en-US" sz="2200" kern="0" dirty="0" smtClean="0">
                <a:solidFill>
                  <a:srgbClr val="002060"/>
                </a:solidFill>
              </a:rPr>
              <a:t>(January </a:t>
            </a:r>
            <a:r>
              <a:rPr lang="en-US" sz="2200" kern="0" dirty="0" smtClean="0">
                <a:solidFill>
                  <a:srgbClr val="002060"/>
                </a:solidFill>
              </a:rPr>
              <a:t>1996 - </a:t>
            </a:r>
            <a:r>
              <a:rPr lang="en-US" sz="2200" kern="0" dirty="0" smtClean="0">
                <a:solidFill>
                  <a:srgbClr val="002060"/>
                </a:solidFill>
              </a:rPr>
              <a:t>June </a:t>
            </a:r>
            <a:r>
              <a:rPr lang="en-US" sz="2200" kern="0" dirty="0">
                <a:solidFill>
                  <a:srgbClr val="002060"/>
                </a:solidFill>
              </a:rPr>
              <a:t>2013)</a:t>
            </a:r>
          </a:p>
        </p:txBody>
      </p:sp>
      <p:sp>
        <p:nvSpPr>
          <p:cNvPr id="11" name="logo_citation"/>
          <p:cNvSpPr txBox="1"/>
          <p:nvPr/>
        </p:nvSpPr>
        <p:spPr>
          <a:xfrm>
            <a:off x="2923004" y="6970385"/>
            <a:ext cx="1943758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2022 Oct; 41(10): 1335-1375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304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1524000" y="2133600"/>
            <a:ext cx="10058400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kern="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Number of Deceased Donor Transplants and Baseline Characteristics </a:t>
            </a:r>
            <a:r>
              <a:rPr lang="en-US" sz="4000" b="1" kern="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by Transplant Era/Year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93786" y="6516072"/>
            <a:ext cx="4715932" cy="711201"/>
            <a:chOff x="2" y="6146792"/>
            <a:chExt cx="4715932" cy="711201"/>
          </a:xfrm>
        </p:grpSpPr>
        <p:grpSp>
          <p:nvGrpSpPr>
            <p:cNvPr id="13" name="Group 12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6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2022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4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8" name="logo_citation"/>
          <p:cNvSpPr txBox="1"/>
          <p:nvPr/>
        </p:nvSpPr>
        <p:spPr>
          <a:xfrm>
            <a:off x="2882937" y="6985642"/>
            <a:ext cx="1937172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2022 Oct; 41(10): 1335-1375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281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35560" y="-194693"/>
            <a:ext cx="12523628" cy="127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800" kern="0" dirty="0" smtClean="0">
                <a:solidFill>
                  <a:srgbClr val="002060"/>
                </a:solidFill>
              </a:rPr>
              <a:t>Adult COPD Lung </a:t>
            </a:r>
            <a:r>
              <a:rPr lang="en-US" sz="2800" kern="0" dirty="0">
                <a:solidFill>
                  <a:srgbClr val="002060"/>
                </a:solidFill>
              </a:rPr>
              <a:t>Transplants </a:t>
            </a:r>
          </a:p>
          <a:p>
            <a:r>
              <a:rPr lang="en-US" sz="2800" kern="0" dirty="0">
                <a:solidFill>
                  <a:srgbClr val="002060"/>
                </a:solidFill>
              </a:rPr>
              <a:t>Kaplan-Meier Survival within 5 Years Conditional on Survival to 1 Year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98584" y="6518673"/>
            <a:ext cx="4642245" cy="700089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3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67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2022</a:t>
                </a:r>
                <a:endParaRPr lang="en-US" sz="2067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202"/>
              <a:ext cx="1938528" cy="231549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004" tIns="45006" rIns="0" rtlCol="0" anchor="ctr" anchorCtr="0">
              <a:spAutoFit/>
            </a:bodyPr>
            <a:lstStyle/>
            <a:p>
              <a:r>
                <a:rPr lang="en-US" sz="886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endParaRPr lang="en-US" sz="886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8748076"/>
              </p:ext>
            </p:extLst>
          </p:nvPr>
        </p:nvGraphicFramePr>
        <p:xfrm>
          <a:off x="0" y="1335256"/>
          <a:ext cx="12505267" cy="5674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 bwMode="auto">
          <a:xfrm>
            <a:off x="630359" y="862101"/>
            <a:ext cx="11629546" cy="53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2200" kern="0" dirty="0">
                <a:solidFill>
                  <a:srgbClr val="002060"/>
                </a:solidFill>
              </a:rPr>
              <a:t>B</a:t>
            </a:r>
            <a:r>
              <a:rPr lang="en-US" sz="2200" kern="0" dirty="0" smtClean="0">
                <a:solidFill>
                  <a:srgbClr val="002060"/>
                </a:solidFill>
              </a:rPr>
              <a:t>y Location and Era (Transplants</a:t>
            </a:r>
            <a:r>
              <a:rPr lang="en-US" sz="2200" kern="0" dirty="0">
                <a:solidFill>
                  <a:srgbClr val="002060"/>
                </a:solidFill>
              </a:rPr>
              <a:t>: </a:t>
            </a:r>
            <a:r>
              <a:rPr lang="en-US" sz="2200" kern="0" dirty="0" smtClean="0">
                <a:solidFill>
                  <a:srgbClr val="002060"/>
                </a:solidFill>
              </a:rPr>
              <a:t>January </a:t>
            </a:r>
            <a:r>
              <a:rPr lang="en-US" sz="2200" kern="0" dirty="0" smtClean="0">
                <a:solidFill>
                  <a:srgbClr val="002060"/>
                </a:solidFill>
              </a:rPr>
              <a:t>1996 </a:t>
            </a:r>
            <a:r>
              <a:rPr lang="en-US" sz="2200" kern="0" dirty="0">
                <a:solidFill>
                  <a:srgbClr val="002060"/>
                </a:solidFill>
              </a:rPr>
              <a:t>- </a:t>
            </a:r>
            <a:r>
              <a:rPr lang="en-US" sz="2200" kern="0" dirty="0" smtClean="0">
                <a:solidFill>
                  <a:srgbClr val="002060"/>
                </a:solidFill>
              </a:rPr>
              <a:t>June </a:t>
            </a:r>
            <a:r>
              <a:rPr lang="en-US" sz="2200" kern="0" dirty="0">
                <a:solidFill>
                  <a:srgbClr val="002060"/>
                </a:solidFill>
              </a:rPr>
              <a:t>2013) </a:t>
            </a:r>
          </a:p>
        </p:txBody>
      </p:sp>
      <p:sp>
        <p:nvSpPr>
          <p:cNvPr id="20" name="TextBox 1"/>
          <p:cNvSpPr txBox="1"/>
          <p:nvPr/>
        </p:nvSpPr>
        <p:spPr>
          <a:xfrm>
            <a:off x="1977142" y="6191631"/>
            <a:ext cx="1265264" cy="38667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0070C0"/>
                </a:solidFill>
              </a:rPr>
              <a:t>Europe</a:t>
            </a:r>
          </a:p>
        </p:txBody>
      </p:sp>
      <p:graphicFrame>
        <p:nvGraphicFramePr>
          <p:cNvPr id="2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4558716"/>
              </p:ext>
            </p:extLst>
          </p:nvPr>
        </p:nvGraphicFramePr>
        <p:xfrm>
          <a:off x="4274212" y="1844835"/>
          <a:ext cx="4341840" cy="4672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TextBox 1"/>
          <p:cNvSpPr txBox="1"/>
          <p:nvPr/>
        </p:nvSpPr>
        <p:spPr>
          <a:xfrm>
            <a:off x="5683233" y="6209657"/>
            <a:ext cx="1629025" cy="38667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0070C0"/>
                </a:solidFill>
              </a:rPr>
              <a:t>North America</a:t>
            </a:r>
          </a:p>
        </p:txBody>
      </p:sp>
      <p:graphicFrame>
        <p:nvGraphicFramePr>
          <p:cNvPr id="2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9096948"/>
              </p:ext>
            </p:extLst>
          </p:nvPr>
        </p:nvGraphicFramePr>
        <p:xfrm>
          <a:off x="8427720" y="1844835"/>
          <a:ext cx="4297679" cy="4530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9" name="logo_citation"/>
          <p:cNvSpPr txBox="1"/>
          <p:nvPr/>
        </p:nvSpPr>
        <p:spPr>
          <a:xfrm>
            <a:off x="2849093" y="6967020"/>
            <a:ext cx="1966867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2022 Oct; 41(10): 1335-1375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038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8539289"/>
              </p:ext>
            </p:extLst>
          </p:nvPr>
        </p:nvGraphicFramePr>
        <p:xfrm>
          <a:off x="228600" y="1220851"/>
          <a:ext cx="12192000" cy="5521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itle 1"/>
          <p:cNvSpPr txBox="1">
            <a:spLocks/>
          </p:cNvSpPr>
          <p:nvPr/>
        </p:nvSpPr>
        <p:spPr bwMode="auto">
          <a:xfrm>
            <a:off x="304800" y="0"/>
            <a:ext cx="12115800" cy="861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800" kern="0" dirty="0" smtClean="0">
                <a:solidFill>
                  <a:srgbClr val="002060"/>
                </a:solidFill>
              </a:rPr>
              <a:t>Adult Lung </a:t>
            </a:r>
            <a:r>
              <a:rPr lang="en-US" sz="2800" kern="0" dirty="0">
                <a:solidFill>
                  <a:srgbClr val="002060"/>
                </a:solidFill>
              </a:rPr>
              <a:t>Transplants with COPD </a:t>
            </a:r>
            <a:endParaRPr lang="en-US" sz="2800" kern="0" dirty="0" smtClean="0">
              <a:solidFill>
                <a:srgbClr val="002060"/>
              </a:solidFill>
            </a:endParaRPr>
          </a:p>
          <a:p>
            <a:r>
              <a:rPr lang="en-US" sz="2800" kern="0" dirty="0" smtClean="0">
                <a:solidFill>
                  <a:srgbClr val="002060"/>
                </a:solidFill>
              </a:rPr>
              <a:t>Kaplan-Meier </a:t>
            </a:r>
            <a:r>
              <a:rPr lang="en-US" sz="2800" kern="0" dirty="0">
                <a:solidFill>
                  <a:srgbClr val="002060"/>
                </a:solidFill>
              </a:rPr>
              <a:t>Survival </a:t>
            </a:r>
            <a:r>
              <a:rPr lang="en-US" sz="2800" kern="0" dirty="0" smtClean="0">
                <a:solidFill>
                  <a:srgbClr val="002060"/>
                </a:solidFill>
              </a:rPr>
              <a:t>within 5 Years Conditional </a:t>
            </a:r>
            <a:r>
              <a:rPr lang="en-US" sz="2800" kern="0" dirty="0">
                <a:solidFill>
                  <a:srgbClr val="002060"/>
                </a:solidFill>
              </a:rPr>
              <a:t>on Survival to </a:t>
            </a:r>
            <a:r>
              <a:rPr lang="en-US" sz="2800" kern="0" dirty="0" smtClean="0">
                <a:solidFill>
                  <a:srgbClr val="002060"/>
                </a:solidFill>
              </a:rPr>
              <a:t>1 Year</a:t>
            </a:r>
            <a:endParaRPr lang="en-US" sz="2800" kern="0" dirty="0">
              <a:solidFill>
                <a:srgbClr val="002060"/>
              </a:solidFill>
            </a:endParaRPr>
          </a:p>
          <a:p>
            <a:endParaRPr lang="en-US" sz="2800" kern="0" dirty="0">
              <a:solidFill>
                <a:srgbClr val="002060"/>
              </a:solidFill>
            </a:endParaRPr>
          </a:p>
        </p:txBody>
      </p:sp>
      <p:sp>
        <p:nvSpPr>
          <p:cNvPr id="9" name="pvalues"/>
          <p:cNvSpPr txBox="1"/>
          <p:nvPr/>
        </p:nvSpPr>
        <p:spPr>
          <a:xfrm>
            <a:off x="1828800" y="4419600"/>
            <a:ext cx="83013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2"/>
                </a:solidFill>
              </a:rPr>
              <a:t>No pairwise comparisons were significant </a:t>
            </a:r>
            <a:r>
              <a:rPr lang="en-US" sz="1400" b="1" dirty="0">
                <a:solidFill>
                  <a:schemeClr val="bg2"/>
                </a:solidFill>
              </a:rPr>
              <a:t>at p &lt; 0.05 except 40-59 vs. </a:t>
            </a:r>
            <a:r>
              <a:rPr lang="en-US" sz="1400" b="1" dirty="0" smtClean="0">
                <a:solidFill>
                  <a:schemeClr val="bg2"/>
                </a:solidFill>
              </a:rPr>
              <a:t>≥ 60 Years</a:t>
            </a:r>
            <a:endParaRPr lang="en-US" sz="1400" b="1" dirty="0">
              <a:solidFill>
                <a:schemeClr val="bg2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00372" y="6511615"/>
            <a:ext cx="4715932" cy="711201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2022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3" name="Title 1"/>
          <p:cNvSpPr txBox="1">
            <a:spLocks/>
          </p:cNvSpPr>
          <p:nvPr/>
        </p:nvSpPr>
        <p:spPr bwMode="auto">
          <a:xfrm>
            <a:off x="1524000" y="820320"/>
            <a:ext cx="10386060" cy="598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200" kern="0" dirty="0" smtClean="0">
                <a:solidFill>
                  <a:srgbClr val="002060"/>
                </a:solidFill>
              </a:rPr>
              <a:t>By Recipient Age </a:t>
            </a:r>
            <a:r>
              <a:rPr lang="en-US" sz="2200" kern="0" dirty="0" smtClean="0">
                <a:solidFill>
                  <a:srgbClr val="002060"/>
                </a:solidFill>
              </a:rPr>
              <a:t>(January </a:t>
            </a:r>
            <a:r>
              <a:rPr lang="en-US" sz="2200" kern="0" dirty="0" smtClean="0">
                <a:solidFill>
                  <a:srgbClr val="002060"/>
                </a:solidFill>
              </a:rPr>
              <a:t>1996 - </a:t>
            </a:r>
            <a:r>
              <a:rPr lang="en-US" sz="2200" kern="0" dirty="0" smtClean="0">
                <a:solidFill>
                  <a:srgbClr val="002060"/>
                </a:solidFill>
              </a:rPr>
              <a:t>June </a:t>
            </a:r>
            <a:r>
              <a:rPr lang="en-US" sz="2200" kern="0" dirty="0">
                <a:solidFill>
                  <a:srgbClr val="002060"/>
                </a:solidFill>
              </a:rPr>
              <a:t>2013)</a:t>
            </a:r>
          </a:p>
        </p:txBody>
      </p:sp>
      <p:sp>
        <p:nvSpPr>
          <p:cNvPr id="11" name="logo_citation"/>
          <p:cNvSpPr txBox="1"/>
          <p:nvPr/>
        </p:nvSpPr>
        <p:spPr>
          <a:xfrm>
            <a:off x="2872546" y="6964801"/>
            <a:ext cx="2004254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2022 Oct; 41(10): 1335-1375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062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97558" y="6524868"/>
            <a:ext cx="4642245" cy="700089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3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950519"/>
                <a:r>
                  <a:rPr lang="en-US" sz="2067" b="1" dirty="0" smtClean="0">
                    <a:solidFill>
                      <a:srgbClr val="00004C"/>
                    </a:solidFill>
                    <a:latin typeface="Arial"/>
                    <a:cs typeface="Arial"/>
                  </a:rPr>
                  <a:t>2022</a:t>
                </a:r>
                <a:endParaRPr lang="en-US" sz="2067" b="1" dirty="0">
                  <a:solidFill>
                    <a:srgbClr val="00004C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202"/>
              <a:ext cx="1938528" cy="231549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004" tIns="45006" rIns="0" rtlCol="0" anchor="ctr" anchorCtr="0">
              <a:spAutoFit/>
            </a:bodyPr>
            <a:lstStyle/>
            <a:p>
              <a:pPr defTabSz="950519"/>
              <a:r>
                <a:rPr lang="en-US" sz="886" b="1" dirty="0" smtClean="0">
                  <a:solidFill>
                    <a:srgbClr val="00004C"/>
                  </a:solidFill>
                  <a:latin typeface="Arial"/>
                  <a:cs typeface="Arial"/>
                </a:rPr>
                <a:t> </a:t>
              </a:r>
              <a:endParaRPr lang="en-US" sz="886" b="1" dirty="0">
                <a:solidFill>
                  <a:srgbClr val="00004C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2060311"/>
              </p:ext>
            </p:extLst>
          </p:nvPr>
        </p:nvGraphicFramePr>
        <p:xfrm>
          <a:off x="0" y="1346911"/>
          <a:ext cx="12364638" cy="5612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4886343"/>
              </p:ext>
            </p:extLst>
          </p:nvPr>
        </p:nvGraphicFramePr>
        <p:xfrm>
          <a:off x="4262446" y="1922985"/>
          <a:ext cx="5002108" cy="4357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" name="TextBox 1"/>
          <p:cNvSpPr txBox="1"/>
          <p:nvPr/>
        </p:nvSpPr>
        <p:spPr>
          <a:xfrm>
            <a:off x="5952930" y="6130395"/>
            <a:ext cx="1621140" cy="38671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0070C0"/>
                </a:solidFill>
              </a:rPr>
              <a:t>North America</a:t>
            </a:r>
          </a:p>
        </p:txBody>
      </p:sp>
      <p:graphicFrame>
        <p:nvGraphicFramePr>
          <p:cNvPr id="2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2162893"/>
              </p:ext>
            </p:extLst>
          </p:nvPr>
        </p:nvGraphicFramePr>
        <p:xfrm>
          <a:off x="8450895" y="1730834"/>
          <a:ext cx="5320907" cy="5132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3" name="TextBox 1"/>
          <p:cNvSpPr txBox="1"/>
          <p:nvPr/>
        </p:nvSpPr>
        <p:spPr>
          <a:xfrm>
            <a:off x="10286187" y="6138153"/>
            <a:ext cx="698243" cy="38671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0070C0"/>
                </a:solidFill>
              </a:rPr>
              <a:t>Other</a:t>
            </a:r>
          </a:p>
        </p:txBody>
      </p:sp>
      <p:sp>
        <p:nvSpPr>
          <p:cNvPr id="21" name="pvalues"/>
          <p:cNvSpPr txBox="1"/>
          <p:nvPr/>
        </p:nvSpPr>
        <p:spPr>
          <a:xfrm>
            <a:off x="8786446" y="4101786"/>
            <a:ext cx="36977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bg2"/>
                </a:solidFill>
              </a:rPr>
              <a:t>No </a:t>
            </a:r>
            <a:r>
              <a:rPr lang="en-US" b="1" dirty="0">
                <a:solidFill>
                  <a:schemeClr val="bg2"/>
                </a:solidFill>
              </a:rPr>
              <a:t>pairwise comparisons were significant at </a:t>
            </a:r>
            <a:r>
              <a:rPr lang="en-US" b="1" dirty="0" smtClean="0">
                <a:solidFill>
                  <a:schemeClr val="bg2"/>
                </a:solidFill>
              </a:rPr>
              <a:t>p </a:t>
            </a:r>
            <a:r>
              <a:rPr lang="en-US" b="1" dirty="0">
                <a:solidFill>
                  <a:schemeClr val="bg2"/>
                </a:solidFill>
              </a:rPr>
              <a:t>&lt; 0.05 </a:t>
            </a:r>
            <a:r>
              <a:rPr lang="en-US" b="1" dirty="0" smtClean="0">
                <a:solidFill>
                  <a:schemeClr val="bg2"/>
                </a:solidFill>
              </a:rPr>
              <a:t> 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 bwMode="auto">
          <a:xfrm>
            <a:off x="245628" y="-184422"/>
            <a:ext cx="12800649" cy="127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000" kern="0" dirty="0" smtClean="0">
                <a:solidFill>
                  <a:srgbClr val="002060"/>
                </a:solidFill>
              </a:rPr>
              <a:t>Adult COPD Lung </a:t>
            </a:r>
            <a:r>
              <a:rPr lang="en-US" sz="3000" kern="0" dirty="0">
                <a:solidFill>
                  <a:srgbClr val="002060"/>
                </a:solidFill>
              </a:rPr>
              <a:t>Transplants </a:t>
            </a:r>
          </a:p>
          <a:p>
            <a:r>
              <a:rPr lang="en-US" sz="2800" kern="0" dirty="0">
                <a:solidFill>
                  <a:srgbClr val="002060"/>
                </a:solidFill>
              </a:rPr>
              <a:t>Kaplan-Meier Survival within 5 Years Conditional on Survival to 1 Year 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 bwMode="auto">
          <a:xfrm>
            <a:off x="831180" y="858463"/>
            <a:ext cx="11629546" cy="53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2200" kern="0" dirty="0">
                <a:solidFill>
                  <a:srgbClr val="002060"/>
                </a:solidFill>
              </a:rPr>
              <a:t>by </a:t>
            </a:r>
            <a:r>
              <a:rPr lang="en-US" sz="2200" kern="0" dirty="0" smtClean="0">
                <a:solidFill>
                  <a:srgbClr val="002060"/>
                </a:solidFill>
              </a:rPr>
              <a:t>Location and Recipient Age </a:t>
            </a:r>
            <a:r>
              <a:rPr lang="en-US" sz="2200" kern="0" dirty="0">
                <a:solidFill>
                  <a:srgbClr val="002060"/>
                </a:solidFill>
              </a:rPr>
              <a:t>(Transplants: </a:t>
            </a:r>
            <a:r>
              <a:rPr lang="en-US" sz="2200" kern="0" dirty="0" smtClean="0">
                <a:solidFill>
                  <a:srgbClr val="002060"/>
                </a:solidFill>
              </a:rPr>
              <a:t>January </a:t>
            </a:r>
            <a:r>
              <a:rPr lang="en-US" sz="2200" kern="0" dirty="0" smtClean="0">
                <a:solidFill>
                  <a:srgbClr val="002060"/>
                </a:solidFill>
              </a:rPr>
              <a:t>1996 </a:t>
            </a:r>
            <a:r>
              <a:rPr lang="en-US" sz="2200" kern="0" dirty="0">
                <a:solidFill>
                  <a:srgbClr val="002060"/>
                </a:solidFill>
              </a:rPr>
              <a:t>- </a:t>
            </a:r>
            <a:r>
              <a:rPr lang="en-US" sz="2200" kern="0" dirty="0" smtClean="0">
                <a:solidFill>
                  <a:srgbClr val="002060"/>
                </a:solidFill>
              </a:rPr>
              <a:t>June </a:t>
            </a:r>
            <a:r>
              <a:rPr lang="en-US" sz="2200" kern="0" dirty="0">
                <a:solidFill>
                  <a:srgbClr val="002060"/>
                </a:solidFill>
              </a:rPr>
              <a:t>2013) </a:t>
            </a:r>
          </a:p>
        </p:txBody>
      </p:sp>
      <p:sp>
        <p:nvSpPr>
          <p:cNvPr id="26" name="logo_citation"/>
          <p:cNvSpPr txBox="1"/>
          <p:nvPr/>
        </p:nvSpPr>
        <p:spPr>
          <a:xfrm>
            <a:off x="2820766" y="6974665"/>
            <a:ext cx="1964815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2022 Oct; 41(10): 1335-1375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038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03438" y="6521961"/>
            <a:ext cx="4642245" cy="700089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3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67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2022</a:t>
                </a:r>
                <a:endParaRPr lang="en-US" sz="2067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202"/>
              <a:ext cx="1938528" cy="231549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004" tIns="45006" rIns="0" rtlCol="0" anchor="ctr" anchorCtr="0">
              <a:spAutoFit/>
            </a:bodyPr>
            <a:lstStyle/>
            <a:p>
              <a:r>
                <a:rPr lang="en-US" sz="886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endParaRPr lang="en-US" sz="886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2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4967149"/>
              </p:ext>
            </p:extLst>
          </p:nvPr>
        </p:nvGraphicFramePr>
        <p:xfrm>
          <a:off x="0" y="1449407"/>
          <a:ext cx="12479459" cy="5144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itle 1"/>
          <p:cNvSpPr txBox="1">
            <a:spLocks/>
          </p:cNvSpPr>
          <p:nvPr/>
        </p:nvSpPr>
        <p:spPr bwMode="auto">
          <a:xfrm>
            <a:off x="309622" y="-83087"/>
            <a:ext cx="12403628" cy="127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000" kern="0" dirty="0" smtClean="0">
                <a:solidFill>
                  <a:srgbClr val="002060"/>
                </a:solidFill>
              </a:rPr>
              <a:t>Adult Lung </a:t>
            </a:r>
            <a:r>
              <a:rPr lang="en-US" sz="3000" kern="0" dirty="0">
                <a:solidFill>
                  <a:srgbClr val="002060"/>
                </a:solidFill>
              </a:rPr>
              <a:t>Transplants </a:t>
            </a:r>
          </a:p>
          <a:p>
            <a:r>
              <a:rPr lang="en-US" sz="2800" kern="0" dirty="0">
                <a:solidFill>
                  <a:srgbClr val="002060"/>
                </a:solidFill>
              </a:rPr>
              <a:t>Kaplan-Meier Survival within 5 Years Conditional on Survival to 1 Year 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819433" y="990167"/>
            <a:ext cx="11629546" cy="53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2200" kern="0" dirty="0">
                <a:solidFill>
                  <a:srgbClr val="002060"/>
                </a:solidFill>
              </a:rPr>
              <a:t>by </a:t>
            </a:r>
            <a:r>
              <a:rPr lang="en-US" sz="2200" kern="0" dirty="0" smtClean="0">
                <a:solidFill>
                  <a:srgbClr val="002060"/>
                </a:solidFill>
              </a:rPr>
              <a:t>Diagnosis (Transplants</a:t>
            </a:r>
            <a:r>
              <a:rPr lang="en-US" sz="2200" kern="0" dirty="0">
                <a:solidFill>
                  <a:srgbClr val="002060"/>
                </a:solidFill>
              </a:rPr>
              <a:t>: </a:t>
            </a:r>
            <a:r>
              <a:rPr lang="en-US" sz="2200" kern="0" dirty="0" smtClean="0">
                <a:solidFill>
                  <a:srgbClr val="002060"/>
                </a:solidFill>
              </a:rPr>
              <a:t>January </a:t>
            </a:r>
            <a:r>
              <a:rPr lang="en-US" sz="2200" kern="0" dirty="0" smtClean="0">
                <a:solidFill>
                  <a:srgbClr val="002060"/>
                </a:solidFill>
              </a:rPr>
              <a:t>1996 </a:t>
            </a:r>
            <a:r>
              <a:rPr lang="en-US" sz="2200" kern="0" dirty="0">
                <a:solidFill>
                  <a:srgbClr val="002060"/>
                </a:solidFill>
              </a:rPr>
              <a:t>- </a:t>
            </a:r>
            <a:r>
              <a:rPr lang="en-US" sz="2200" kern="0" dirty="0" smtClean="0">
                <a:solidFill>
                  <a:srgbClr val="002060"/>
                </a:solidFill>
              </a:rPr>
              <a:t>June </a:t>
            </a:r>
            <a:r>
              <a:rPr lang="en-US" sz="2200" kern="0" dirty="0">
                <a:solidFill>
                  <a:srgbClr val="002060"/>
                </a:solidFill>
              </a:rPr>
              <a:t>2013) </a:t>
            </a:r>
          </a:p>
        </p:txBody>
      </p:sp>
      <p:sp>
        <p:nvSpPr>
          <p:cNvPr id="11" name="logo_citation"/>
          <p:cNvSpPr txBox="1"/>
          <p:nvPr/>
        </p:nvSpPr>
        <p:spPr>
          <a:xfrm>
            <a:off x="2826646" y="6963807"/>
            <a:ext cx="2004254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2022 Oct; 41(10): 1335-1375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282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03438" y="6521961"/>
            <a:ext cx="4642245" cy="700089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3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67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2022</a:t>
                </a:r>
                <a:endParaRPr lang="en-US" sz="2067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202"/>
              <a:ext cx="1938528" cy="231549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004" tIns="45006" rIns="0" rtlCol="0" anchor="ctr" anchorCtr="0">
              <a:spAutoFit/>
            </a:bodyPr>
            <a:lstStyle/>
            <a:p>
              <a:r>
                <a:rPr lang="en-US" sz="886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endParaRPr lang="en-US" sz="886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2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0985414"/>
              </p:ext>
            </p:extLst>
          </p:nvPr>
        </p:nvGraphicFramePr>
        <p:xfrm>
          <a:off x="0" y="1449407"/>
          <a:ext cx="12479459" cy="5144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itle 1"/>
          <p:cNvSpPr txBox="1">
            <a:spLocks/>
          </p:cNvSpPr>
          <p:nvPr/>
        </p:nvSpPr>
        <p:spPr bwMode="auto">
          <a:xfrm>
            <a:off x="309622" y="-83087"/>
            <a:ext cx="12403628" cy="127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800" kern="0" dirty="0" smtClean="0">
                <a:solidFill>
                  <a:srgbClr val="002060"/>
                </a:solidFill>
              </a:rPr>
              <a:t>Adult COPD Lung </a:t>
            </a:r>
            <a:r>
              <a:rPr lang="en-US" sz="2800" kern="0" dirty="0">
                <a:solidFill>
                  <a:srgbClr val="002060"/>
                </a:solidFill>
              </a:rPr>
              <a:t>Transplants </a:t>
            </a:r>
          </a:p>
          <a:p>
            <a:r>
              <a:rPr lang="en-US" sz="2800" kern="0" dirty="0">
                <a:solidFill>
                  <a:srgbClr val="002060"/>
                </a:solidFill>
              </a:rPr>
              <a:t>Kaplan-Meier Survival within 5 Years Conditional on Survival to 1 Year 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696663" y="934739"/>
            <a:ext cx="11629546" cy="53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2200" kern="0" dirty="0">
                <a:solidFill>
                  <a:srgbClr val="002060"/>
                </a:solidFill>
              </a:rPr>
              <a:t>by </a:t>
            </a:r>
            <a:r>
              <a:rPr lang="en-US" sz="2200" kern="0" dirty="0" smtClean="0">
                <a:solidFill>
                  <a:srgbClr val="002060"/>
                </a:solidFill>
              </a:rPr>
              <a:t>Procedure Type (Transplants</a:t>
            </a:r>
            <a:r>
              <a:rPr lang="en-US" sz="2200" kern="0" dirty="0">
                <a:solidFill>
                  <a:srgbClr val="002060"/>
                </a:solidFill>
              </a:rPr>
              <a:t>: </a:t>
            </a:r>
            <a:r>
              <a:rPr lang="en-US" sz="2200" kern="0" dirty="0" smtClean="0">
                <a:solidFill>
                  <a:srgbClr val="002060"/>
                </a:solidFill>
              </a:rPr>
              <a:t>January </a:t>
            </a:r>
            <a:r>
              <a:rPr lang="en-US" sz="2200" kern="0" dirty="0" smtClean="0">
                <a:solidFill>
                  <a:srgbClr val="002060"/>
                </a:solidFill>
              </a:rPr>
              <a:t>1996 </a:t>
            </a:r>
            <a:r>
              <a:rPr lang="en-US" sz="2200" kern="0" dirty="0">
                <a:solidFill>
                  <a:srgbClr val="002060"/>
                </a:solidFill>
              </a:rPr>
              <a:t>- </a:t>
            </a:r>
            <a:r>
              <a:rPr lang="en-US" sz="2200" kern="0" dirty="0" smtClean="0">
                <a:solidFill>
                  <a:srgbClr val="002060"/>
                </a:solidFill>
              </a:rPr>
              <a:t>June </a:t>
            </a:r>
            <a:r>
              <a:rPr lang="en-US" sz="2200" kern="0" dirty="0">
                <a:solidFill>
                  <a:srgbClr val="002060"/>
                </a:solidFill>
              </a:rPr>
              <a:t>2013) </a:t>
            </a:r>
          </a:p>
        </p:txBody>
      </p:sp>
      <p:sp>
        <p:nvSpPr>
          <p:cNvPr id="11" name="logo_citation"/>
          <p:cNvSpPr txBox="1"/>
          <p:nvPr/>
        </p:nvSpPr>
        <p:spPr>
          <a:xfrm>
            <a:off x="2826646" y="7008168"/>
            <a:ext cx="2004254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2022 Oct; 41(10): 1335-1375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434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190025" y="-152400"/>
            <a:ext cx="12479772" cy="127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50519"/>
            <a:r>
              <a:rPr lang="en-US" sz="2800" kern="0" dirty="0" smtClean="0">
                <a:solidFill>
                  <a:srgbClr val="002060"/>
                </a:solidFill>
                <a:latin typeface="Arial"/>
              </a:rPr>
              <a:t>Adult COPD Lung </a:t>
            </a:r>
            <a:r>
              <a:rPr lang="en-US" sz="2800" kern="0" dirty="0">
                <a:solidFill>
                  <a:srgbClr val="002060"/>
                </a:solidFill>
                <a:latin typeface="Arial"/>
              </a:rPr>
              <a:t>Transplants</a:t>
            </a:r>
          </a:p>
          <a:p>
            <a:r>
              <a:rPr lang="en-US" sz="2800" kern="0" dirty="0">
                <a:solidFill>
                  <a:srgbClr val="002060"/>
                </a:solidFill>
              </a:rPr>
              <a:t>Kaplan-Meier Survival within 5 Years Conditional on Survival to 1 </a:t>
            </a:r>
            <a:r>
              <a:rPr lang="en-US" sz="2800" kern="0" dirty="0" smtClean="0">
                <a:solidFill>
                  <a:srgbClr val="002060"/>
                </a:solidFill>
              </a:rPr>
              <a:t>Year</a:t>
            </a:r>
            <a:endParaRPr lang="en-US" sz="2800" kern="0" dirty="0">
              <a:solidFill>
                <a:srgbClr val="00206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98584" y="6521530"/>
            <a:ext cx="4642245" cy="700089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3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950519"/>
                <a:r>
                  <a:rPr lang="en-US" sz="2067" b="1" dirty="0" smtClean="0">
                    <a:solidFill>
                      <a:srgbClr val="00004C"/>
                    </a:solidFill>
                    <a:latin typeface="Arial"/>
                    <a:cs typeface="Arial"/>
                  </a:rPr>
                  <a:t>2022</a:t>
                </a:r>
                <a:endParaRPr lang="en-US" sz="2067" b="1" dirty="0">
                  <a:solidFill>
                    <a:srgbClr val="00004C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202"/>
              <a:ext cx="1938528" cy="231549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004" tIns="45006" rIns="0" rtlCol="0" anchor="ctr" anchorCtr="0">
              <a:spAutoFit/>
            </a:bodyPr>
            <a:lstStyle/>
            <a:p>
              <a:pPr defTabSz="950519"/>
              <a:r>
                <a:rPr lang="en-US" sz="886" b="1" dirty="0" smtClean="0">
                  <a:solidFill>
                    <a:srgbClr val="00004C"/>
                  </a:solidFill>
                  <a:latin typeface="Arial"/>
                  <a:cs typeface="Arial"/>
                </a:rPr>
                <a:t> </a:t>
              </a:r>
              <a:endParaRPr lang="en-US" sz="886" b="1" dirty="0">
                <a:solidFill>
                  <a:srgbClr val="00004C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2135117"/>
              </p:ext>
            </p:extLst>
          </p:nvPr>
        </p:nvGraphicFramePr>
        <p:xfrm>
          <a:off x="0" y="1361630"/>
          <a:ext cx="11049000" cy="5175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 bwMode="auto">
          <a:xfrm>
            <a:off x="1371600" y="874824"/>
            <a:ext cx="10744200" cy="458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2200" kern="0" dirty="0">
                <a:solidFill>
                  <a:srgbClr val="002060"/>
                </a:solidFill>
                <a:latin typeface="+mn-lt"/>
              </a:rPr>
              <a:t>by </a:t>
            </a:r>
            <a:r>
              <a:rPr lang="en-US" sz="2200" kern="0" dirty="0" smtClean="0">
                <a:solidFill>
                  <a:srgbClr val="002060"/>
                </a:solidFill>
                <a:latin typeface="+mn-lt"/>
              </a:rPr>
              <a:t>Recipient Age and </a:t>
            </a:r>
            <a:r>
              <a:rPr lang="en-US" sz="2200" kern="0" dirty="0">
                <a:solidFill>
                  <a:srgbClr val="002060"/>
                </a:solidFill>
              </a:rPr>
              <a:t>Procedure Type </a:t>
            </a:r>
            <a:r>
              <a:rPr lang="en-US" sz="2200" kern="0" dirty="0" smtClean="0">
                <a:solidFill>
                  <a:srgbClr val="002060"/>
                </a:solidFill>
                <a:latin typeface="+mn-lt"/>
              </a:rPr>
              <a:t>(Transplants</a:t>
            </a:r>
            <a:r>
              <a:rPr lang="en-US" sz="2200" kern="0" dirty="0">
                <a:solidFill>
                  <a:srgbClr val="002060"/>
                </a:solidFill>
                <a:latin typeface="+mn-lt"/>
              </a:rPr>
              <a:t>: </a:t>
            </a:r>
            <a:r>
              <a:rPr lang="en-US" sz="2200" kern="0" dirty="0" smtClean="0">
                <a:solidFill>
                  <a:srgbClr val="002060"/>
                </a:solidFill>
                <a:latin typeface="+mn-lt"/>
              </a:rPr>
              <a:t>January </a:t>
            </a:r>
            <a:r>
              <a:rPr lang="en-US" sz="2200" kern="0" dirty="0">
                <a:solidFill>
                  <a:srgbClr val="002060"/>
                </a:solidFill>
                <a:latin typeface="+mn-lt"/>
              </a:rPr>
              <a:t>2000 - </a:t>
            </a:r>
            <a:r>
              <a:rPr lang="en-US" sz="2200" kern="0" dirty="0" smtClean="0">
                <a:solidFill>
                  <a:srgbClr val="002060"/>
                </a:solidFill>
                <a:latin typeface="+mn-lt"/>
              </a:rPr>
              <a:t>June </a:t>
            </a:r>
            <a:r>
              <a:rPr lang="en-US" sz="2200" kern="0" dirty="0">
                <a:solidFill>
                  <a:srgbClr val="002060"/>
                </a:solidFill>
                <a:latin typeface="+mn-lt"/>
              </a:rPr>
              <a:t>2017)</a:t>
            </a:r>
          </a:p>
        </p:txBody>
      </p:sp>
      <p:graphicFrame>
        <p:nvGraphicFramePr>
          <p:cNvPr id="1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957672"/>
              </p:ext>
            </p:extLst>
          </p:nvPr>
        </p:nvGraphicFramePr>
        <p:xfrm>
          <a:off x="4195494" y="1417981"/>
          <a:ext cx="4410611" cy="5063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logo_citation"/>
          <p:cNvSpPr txBox="1"/>
          <p:nvPr/>
        </p:nvSpPr>
        <p:spPr>
          <a:xfrm>
            <a:off x="2821792" y="6969877"/>
            <a:ext cx="2004254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2022 Oct; 41(10): 1335-1375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aphicFrame>
        <p:nvGraphicFramePr>
          <p:cNvPr id="2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1785314"/>
              </p:ext>
            </p:extLst>
          </p:nvPr>
        </p:nvGraphicFramePr>
        <p:xfrm>
          <a:off x="8427438" y="1417981"/>
          <a:ext cx="4495800" cy="5063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82454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14868" y="6510531"/>
            <a:ext cx="4642245" cy="700089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3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67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2022</a:t>
                </a:r>
                <a:endParaRPr lang="en-US" sz="2067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202"/>
              <a:ext cx="1938528" cy="231549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004" tIns="45006" rIns="0" rtlCol="0" anchor="ctr" anchorCtr="0">
              <a:spAutoFit/>
            </a:bodyPr>
            <a:lstStyle/>
            <a:p>
              <a:r>
                <a:rPr lang="en-US" sz="886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endParaRPr lang="en-US" sz="886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2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56412"/>
              </p:ext>
            </p:extLst>
          </p:nvPr>
        </p:nvGraphicFramePr>
        <p:xfrm>
          <a:off x="44888" y="1257212"/>
          <a:ext cx="12479459" cy="5251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itle 1"/>
          <p:cNvSpPr txBox="1">
            <a:spLocks/>
          </p:cNvSpPr>
          <p:nvPr/>
        </p:nvSpPr>
        <p:spPr bwMode="auto">
          <a:xfrm>
            <a:off x="100898" y="-134832"/>
            <a:ext cx="12419639" cy="127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000" kern="0" dirty="0" smtClean="0">
                <a:solidFill>
                  <a:srgbClr val="002060"/>
                </a:solidFill>
              </a:rPr>
              <a:t>Adult COPD Lung </a:t>
            </a:r>
            <a:r>
              <a:rPr lang="en-US" sz="3000" kern="0" dirty="0">
                <a:solidFill>
                  <a:srgbClr val="002060"/>
                </a:solidFill>
              </a:rPr>
              <a:t>Transplants </a:t>
            </a:r>
          </a:p>
          <a:p>
            <a:r>
              <a:rPr lang="en-US" sz="2800" kern="0" dirty="0">
                <a:solidFill>
                  <a:srgbClr val="002060"/>
                </a:solidFill>
              </a:rPr>
              <a:t>Kaplan-Meier Survival within 5 Years Conditional on Survival to 1 Year 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696663" y="857068"/>
            <a:ext cx="11629546" cy="53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2200" kern="0" dirty="0">
                <a:solidFill>
                  <a:srgbClr val="002060"/>
                </a:solidFill>
              </a:rPr>
              <a:t>by </a:t>
            </a:r>
            <a:r>
              <a:rPr lang="en-US" sz="2200" kern="0" dirty="0" smtClean="0">
                <a:solidFill>
                  <a:srgbClr val="002060"/>
                </a:solidFill>
              </a:rPr>
              <a:t>Recipient GFR* </a:t>
            </a:r>
            <a:r>
              <a:rPr lang="en-US" sz="2200" kern="0" dirty="0">
                <a:solidFill>
                  <a:srgbClr val="002060"/>
                </a:solidFill>
              </a:rPr>
              <a:t>(Transplants: </a:t>
            </a:r>
            <a:r>
              <a:rPr lang="en-US" sz="2200" kern="0" dirty="0" smtClean="0">
                <a:solidFill>
                  <a:srgbClr val="002060"/>
                </a:solidFill>
              </a:rPr>
              <a:t>January </a:t>
            </a:r>
            <a:r>
              <a:rPr lang="en-US" sz="2200" kern="0" dirty="0" smtClean="0">
                <a:solidFill>
                  <a:srgbClr val="002060"/>
                </a:solidFill>
              </a:rPr>
              <a:t>1996 </a:t>
            </a:r>
            <a:r>
              <a:rPr lang="en-US" sz="2200" kern="0" dirty="0">
                <a:solidFill>
                  <a:srgbClr val="002060"/>
                </a:solidFill>
              </a:rPr>
              <a:t>- </a:t>
            </a:r>
            <a:r>
              <a:rPr lang="en-US" sz="2200" kern="0" dirty="0" smtClean="0">
                <a:solidFill>
                  <a:srgbClr val="002060"/>
                </a:solidFill>
              </a:rPr>
              <a:t>June </a:t>
            </a:r>
            <a:r>
              <a:rPr lang="en-US" sz="2200" kern="0" dirty="0">
                <a:solidFill>
                  <a:srgbClr val="002060"/>
                </a:solidFill>
              </a:rPr>
              <a:t>2013) </a:t>
            </a:r>
          </a:p>
        </p:txBody>
      </p:sp>
      <p:sp>
        <p:nvSpPr>
          <p:cNvPr id="11" name="logo_citation"/>
          <p:cNvSpPr txBox="1"/>
          <p:nvPr/>
        </p:nvSpPr>
        <p:spPr>
          <a:xfrm>
            <a:off x="2872546" y="6964801"/>
            <a:ext cx="2004254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2022 Oct; 41(10): 1335-1375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07571" y="6599055"/>
            <a:ext cx="43168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</a:rPr>
              <a:t>Note: Y-axis is truncated for clearer presentation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284711" y="6881933"/>
            <a:ext cx="49071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</a:rPr>
              <a:t>* GFR was estimated using the Cockcroft-Gault formula</a:t>
            </a:r>
            <a:endParaRPr lang="en-US" sz="1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52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 bwMode="auto">
          <a:xfrm>
            <a:off x="1485900" y="2984789"/>
            <a:ext cx="10439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en-US" sz="3600" b="1" dirty="0" smtClean="0">
                <a:solidFill>
                  <a:srgbClr val="0070C0"/>
                </a:solidFill>
              </a:rPr>
              <a:t>Kaplan-Meier Freedom from BOS/CLAD and Non-Skin Malignancy</a:t>
            </a:r>
            <a:endParaRPr lang="en-US" sz="3600" b="1" dirty="0">
              <a:solidFill>
                <a:srgbClr val="0070C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93786" y="6501671"/>
            <a:ext cx="4715932" cy="711201"/>
            <a:chOff x="2" y="6146792"/>
            <a:chExt cx="4715932" cy="711201"/>
          </a:xfrm>
        </p:grpSpPr>
        <p:grpSp>
          <p:nvGrpSpPr>
            <p:cNvPr id="12" name="Group 11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20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2022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3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4" name="Title 1"/>
          <p:cNvSpPr txBox="1">
            <a:spLocks/>
          </p:cNvSpPr>
          <p:nvPr/>
        </p:nvSpPr>
        <p:spPr bwMode="auto">
          <a:xfrm>
            <a:off x="2286000" y="1149976"/>
            <a:ext cx="88392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kern="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Survival Analyses</a:t>
            </a:r>
          </a:p>
        </p:txBody>
      </p:sp>
      <p:sp>
        <p:nvSpPr>
          <p:cNvPr id="10" name="logo_citation"/>
          <p:cNvSpPr txBox="1"/>
          <p:nvPr/>
        </p:nvSpPr>
        <p:spPr>
          <a:xfrm>
            <a:off x="2849250" y="6960441"/>
            <a:ext cx="1937172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2022 Oct; 41(10): 1335-1375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5579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7582133"/>
              </p:ext>
            </p:extLst>
          </p:nvPr>
        </p:nvGraphicFramePr>
        <p:xfrm>
          <a:off x="115570" y="1465933"/>
          <a:ext cx="12533630" cy="5008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115570" y="6517640"/>
            <a:ext cx="4715932" cy="711201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2022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9" name="pvalues"/>
          <p:cNvSpPr txBox="1"/>
          <p:nvPr/>
        </p:nvSpPr>
        <p:spPr>
          <a:xfrm>
            <a:off x="1828800" y="4572000"/>
            <a:ext cx="739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2"/>
                </a:solidFill>
              </a:rPr>
              <a:t>All pairwise comparisons were significant </a:t>
            </a:r>
            <a:r>
              <a:rPr lang="en-US" sz="1400" b="1" dirty="0">
                <a:solidFill>
                  <a:schemeClr val="bg2"/>
                </a:solidFill>
              </a:rPr>
              <a:t>at p &lt; 0.05 except 2002-2007 vs. 2008-2013 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 bwMode="auto">
          <a:xfrm>
            <a:off x="1108349" y="933399"/>
            <a:ext cx="10584902" cy="493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200" kern="0" dirty="0" smtClean="0">
                <a:solidFill>
                  <a:srgbClr val="002060"/>
                </a:solidFill>
              </a:rPr>
              <a:t>By Era (Transplants</a:t>
            </a:r>
            <a:r>
              <a:rPr lang="en-US" sz="2200" kern="0" dirty="0">
                <a:solidFill>
                  <a:srgbClr val="002060"/>
                </a:solidFill>
              </a:rPr>
              <a:t>: </a:t>
            </a:r>
            <a:r>
              <a:rPr lang="en-US" sz="2200" kern="0" dirty="0" smtClean="0">
                <a:solidFill>
                  <a:srgbClr val="002060"/>
                </a:solidFill>
              </a:rPr>
              <a:t>January </a:t>
            </a:r>
            <a:r>
              <a:rPr lang="en-US" sz="2200" kern="0" dirty="0" smtClean="0">
                <a:solidFill>
                  <a:srgbClr val="002060"/>
                </a:solidFill>
              </a:rPr>
              <a:t>1996 </a:t>
            </a:r>
            <a:r>
              <a:rPr lang="en-US" sz="2200" kern="0" dirty="0">
                <a:solidFill>
                  <a:srgbClr val="002060"/>
                </a:solidFill>
              </a:rPr>
              <a:t>- </a:t>
            </a:r>
            <a:r>
              <a:rPr lang="en-US" sz="2200" kern="0" dirty="0" smtClean="0">
                <a:solidFill>
                  <a:srgbClr val="002060"/>
                </a:solidFill>
              </a:rPr>
              <a:t>June </a:t>
            </a:r>
            <a:r>
              <a:rPr lang="en-US" sz="2200" kern="0" dirty="0" smtClean="0">
                <a:solidFill>
                  <a:srgbClr val="002060"/>
                </a:solidFill>
              </a:rPr>
              <a:t>2013)</a:t>
            </a:r>
            <a:endParaRPr lang="en-US" sz="2200" kern="0" dirty="0">
              <a:solidFill>
                <a:srgbClr val="002060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342900" y="27966"/>
            <a:ext cx="12115800" cy="88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800" kern="0" dirty="0" smtClean="0">
                <a:solidFill>
                  <a:srgbClr val="002060"/>
                </a:solidFill>
              </a:rPr>
              <a:t>Adult Lung Transplants with COPD</a:t>
            </a:r>
          </a:p>
          <a:p>
            <a:r>
              <a:rPr lang="en-US" sz="2800" kern="0" dirty="0" smtClean="0">
                <a:solidFill>
                  <a:srgbClr val="002060"/>
                </a:solidFill>
              </a:rPr>
              <a:t>Freedom from BOS/CLAD Conditional </a:t>
            </a:r>
            <a:r>
              <a:rPr lang="en-US" sz="2800" kern="0" dirty="0">
                <a:solidFill>
                  <a:srgbClr val="002060"/>
                </a:solidFill>
              </a:rPr>
              <a:t>on Survival to </a:t>
            </a:r>
            <a:r>
              <a:rPr lang="en-US" sz="2800" kern="0" dirty="0" smtClean="0">
                <a:solidFill>
                  <a:srgbClr val="002060"/>
                </a:solidFill>
              </a:rPr>
              <a:t>Discharge</a:t>
            </a:r>
            <a:endParaRPr lang="en-US" sz="2800" kern="0" dirty="0">
              <a:solidFill>
                <a:srgbClr val="002060"/>
              </a:solidFill>
            </a:endParaRPr>
          </a:p>
        </p:txBody>
      </p:sp>
      <p:sp>
        <p:nvSpPr>
          <p:cNvPr id="11" name="logo_citation"/>
          <p:cNvSpPr txBox="1"/>
          <p:nvPr/>
        </p:nvSpPr>
        <p:spPr>
          <a:xfrm>
            <a:off x="2910646" y="6987210"/>
            <a:ext cx="1958956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2022 Oct; 41(10): 1335-1375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383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5961067"/>
              </p:ext>
            </p:extLst>
          </p:nvPr>
        </p:nvGraphicFramePr>
        <p:xfrm>
          <a:off x="314940" y="1247834"/>
          <a:ext cx="11907540" cy="5685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itle 1"/>
          <p:cNvSpPr txBox="1">
            <a:spLocks/>
          </p:cNvSpPr>
          <p:nvPr/>
        </p:nvSpPr>
        <p:spPr bwMode="auto">
          <a:xfrm>
            <a:off x="106680" y="-3388"/>
            <a:ext cx="12115800" cy="88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000" kern="0" dirty="0" smtClean="0">
                <a:solidFill>
                  <a:srgbClr val="002060"/>
                </a:solidFill>
              </a:rPr>
              <a:t>Adult COPD Lung Transplants </a:t>
            </a:r>
          </a:p>
          <a:p>
            <a:r>
              <a:rPr lang="en-US" sz="3000" kern="0" dirty="0" smtClean="0">
                <a:solidFill>
                  <a:srgbClr val="002060"/>
                </a:solidFill>
              </a:rPr>
              <a:t>Freedom from BOS/CLAD</a:t>
            </a:r>
            <a:r>
              <a:rPr lang="en-US" sz="2800" kern="0" dirty="0" smtClean="0">
                <a:solidFill>
                  <a:srgbClr val="002060"/>
                </a:solidFill>
              </a:rPr>
              <a:t> Conditional </a:t>
            </a:r>
            <a:r>
              <a:rPr lang="en-US" sz="2800" kern="0" dirty="0">
                <a:solidFill>
                  <a:srgbClr val="002060"/>
                </a:solidFill>
              </a:rPr>
              <a:t>on Survival to </a:t>
            </a:r>
            <a:r>
              <a:rPr lang="en-US" sz="2800" kern="0" dirty="0" smtClean="0">
                <a:solidFill>
                  <a:srgbClr val="002060"/>
                </a:solidFill>
              </a:rPr>
              <a:t>Discharge</a:t>
            </a:r>
            <a:endParaRPr lang="en-US" sz="2800" kern="0" dirty="0">
              <a:solidFill>
                <a:srgbClr val="002060"/>
              </a:solidFill>
            </a:endParaRPr>
          </a:p>
          <a:p>
            <a:endParaRPr lang="en-US" sz="3000" kern="0" dirty="0">
              <a:solidFill>
                <a:srgbClr val="00206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04140" y="6517640"/>
            <a:ext cx="4715932" cy="711201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2022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9" name="pvalues"/>
          <p:cNvSpPr txBox="1"/>
          <p:nvPr/>
        </p:nvSpPr>
        <p:spPr>
          <a:xfrm>
            <a:off x="1981200" y="4495800"/>
            <a:ext cx="784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2"/>
                </a:solidFill>
              </a:rPr>
              <a:t>No pairwise </a:t>
            </a:r>
            <a:r>
              <a:rPr lang="en-US" sz="1400" b="1" dirty="0">
                <a:solidFill>
                  <a:schemeClr val="bg2"/>
                </a:solidFill>
              </a:rPr>
              <a:t>comparisons were significant at p &lt; </a:t>
            </a:r>
            <a:r>
              <a:rPr lang="en-US" sz="1400" b="1" dirty="0" smtClean="0">
                <a:solidFill>
                  <a:schemeClr val="bg2"/>
                </a:solidFill>
              </a:rPr>
              <a:t>0.05 </a:t>
            </a:r>
            <a:r>
              <a:rPr lang="en-US" sz="1400" dirty="0" smtClean="0"/>
              <a:t>= </a:t>
            </a:r>
            <a:endParaRPr lang="en-US" sz="1400" b="1" dirty="0">
              <a:solidFill>
                <a:schemeClr val="bg2"/>
              </a:solidFill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 bwMode="auto">
          <a:xfrm>
            <a:off x="976259" y="996754"/>
            <a:ext cx="10584902" cy="493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200" kern="0" dirty="0" smtClean="0">
                <a:solidFill>
                  <a:srgbClr val="002060"/>
                </a:solidFill>
              </a:rPr>
              <a:t>By Recipient </a:t>
            </a:r>
            <a:r>
              <a:rPr lang="en-US" sz="2200" kern="0" dirty="0">
                <a:solidFill>
                  <a:srgbClr val="002060"/>
                </a:solidFill>
              </a:rPr>
              <a:t>Age </a:t>
            </a:r>
            <a:r>
              <a:rPr lang="en-US" sz="2200" kern="0" dirty="0" smtClean="0">
                <a:solidFill>
                  <a:srgbClr val="002060"/>
                </a:solidFill>
              </a:rPr>
              <a:t>(Transplants</a:t>
            </a:r>
            <a:r>
              <a:rPr lang="en-US" sz="2200" kern="0" dirty="0">
                <a:solidFill>
                  <a:srgbClr val="002060"/>
                </a:solidFill>
              </a:rPr>
              <a:t>: </a:t>
            </a:r>
            <a:r>
              <a:rPr lang="en-US" sz="2200" kern="0" dirty="0" smtClean="0">
                <a:solidFill>
                  <a:srgbClr val="002060"/>
                </a:solidFill>
              </a:rPr>
              <a:t>January </a:t>
            </a:r>
            <a:r>
              <a:rPr lang="en-US" sz="2200" kern="0" dirty="0" smtClean="0">
                <a:solidFill>
                  <a:srgbClr val="002060"/>
                </a:solidFill>
              </a:rPr>
              <a:t>1996 </a:t>
            </a:r>
            <a:r>
              <a:rPr lang="en-US" sz="2200" kern="0" dirty="0">
                <a:solidFill>
                  <a:srgbClr val="002060"/>
                </a:solidFill>
              </a:rPr>
              <a:t>- </a:t>
            </a:r>
            <a:r>
              <a:rPr lang="en-US" sz="2200" kern="0" dirty="0" smtClean="0">
                <a:solidFill>
                  <a:srgbClr val="002060"/>
                </a:solidFill>
              </a:rPr>
              <a:t>June </a:t>
            </a:r>
            <a:r>
              <a:rPr lang="en-US" sz="2200" kern="0" dirty="0" smtClean="0">
                <a:solidFill>
                  <a:srgbClr val="002060"/>
                </a:solidFill>
              </a:rPr>
              <a:t>2013)</a:t>
            </a:r>
            <a:endParaRPr lang="en-US" sz="2200" kern="0" dirty="0">
              <a:solidFill>
                <a:srgbClr val="002060"/>
              </a:solidFill>
            </a:endParaRPr>
          </a:p>
        </p:txBody>
      </p:sp>
      <p:sp>
        <p:nvSpPr>
          <p:cNvPr id="11" name="logo_citation"/>
          <p:cNvSpPr txBox="1"/>
          <p:nvPr/>
        </p:nvSpPr>
        <p:spPr>
          <a:xfrm>
            <a:off x="2933699" y="6976410"/>
            <a:ext cx="1947526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2022 Oct; 41(10): 1335-1375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198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-112319"/>
            <a:ext cx="9144000" cy="990600"/>
          </a:xfrm>
        </p:spPr>
        <p:txBody>
          <a:bodyPr/>
          <a:lstStyle/>
          <a:p>
            <a:r>
              <a:rPr lang="en-US" sz="3200" dirty="0" smtClean="0">
                <a:solidFill>
                  <a:srgbClr val="002060"/>
                </a:solidFill>
              </a:rPr>
              <a:t>Adult Lung Transplants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52368" y="6582534"/>
            <a:ext cx="604904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solidFill>
                  <a:srgbClr val="002060"/>
                </a:solidFill>
              </a:rPr>
              <a:t>Continuous factors are expressed as median (5</a:t>
            </a:r>
            <a:r>
              <a:rPr lang="en-US" sz="1300" b="1" baseline="30000" dirty="0">
                <a:solidFill>
                  <a:srgbClr val="002060"/>
                </a:solidFill>
              </a:rPr>
              <a:t>th </a:t>
            </a:r>
            <a:r>
              <a:rPr lang="en-US" sz="1300" b="1" dirty="0">
                <a:solidFill>
                  <a:srgbClr val="002060"/>
                </a:solidFill>
              </a:rPr>
              <a:t>– 95</a:t>
            </a:r>
            <a:r>
              <a:rPr lang="en-US" sz="1300" b="1" baseline="30000" dirty="0">
                <a:solidFill>
                  <a:srgbClr val="002060"/>
                </a:solidFill>
              </a:rPr>
              <a:t>th</a:t>
            </a:r>
            <a:r>
              <a:rPr lang="en-US" sz="1300" b="1" dirty="0">
                <a:solidFill>
                  <a:srgbClr val="002060"/>
                </a:solidFill>
              </a:rPr>
              <a:t> percentiles</a:t>
            </a:r>
            <a:r>
              <a:rPr lang="en-US" sz="1300" b="1" dirty="0" smtClean="0">
                <a:solidFill>
                  <a:srgbClr val="002060"/>
                </a:solidFill>
              </a:rPr>
              <a:t>) </a:t>
            </a:r>
            <a:endParaRPr lang="en-US" sz="1300" dirty="0">
              <a:solidFill>
                <a:srgbClr val="00206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93787" y="6520979"/>
            <a:ext cx="4715932" cy="711201"/>
            <a:chOff x="2" y="6146792"/>
            <a:chExt cx="4715932" cy="711201"/>
          </a:xfrm>
        </p:grpSpPr>
        <p:grpSp>
          <p:nvGrpSpPr>
            <p:cNvPr id="17" name="Group 16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21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2022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9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309979" y="6867227"/>
            <a:ext cx="649162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rgbClr val="002060"/>
                </a:solidFill>
              </a:rPr>
              <a:t>Summary statistics included transplants with non-missing data</a:t>
            </a:r>
            <a:endParaRPr lang="en-US" sz="1300" dirty="0">
              <a:solidFill>
                <a:srgbClr val="002060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975979" y="579572"/>
            <a:ext cx="10667999" cy="54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600" kern="0" dirty="0" smtClean="0">
                <a:solidFill>
                  <a:srgbClr val="002060"/>
                </a:solidFill>
              </a:rPr>
              <a:t>By Diagnosis (Transplants: </a:t>
            </a:r>
            <a:r>
              <a:rPr lang="en-US" sz="2600" kern="0" dirty="0" smtClean="0">
                <a:solidFill>
                  <a:srgbClr val="002060"/>
                </a:solidFill>
              </a:rPr>
              <a:t>January 1992 – June 2018) </a:t>
            </a:r>
            <a:endParaRPr lang="en-US" sz="2600" kern="0" dirty="0">
              <a:solidFill>
                <a:srgbClr val="00206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9855510"/>
              </p:ext>
            </p:extLst>
          </p:nvPr>
        </p:nvGraphicFramePr>
        <p:xfrm>
          <a:off x="762000" y="1306045"/>
          <a:ext cx="11404179" cy="3730897"/>
        </p:xfrm>
        <a:graphic>
          <a:graphicData uri="http://schemas.openxmlformats.org/drawingml/2006/table">
            <a:tbl>
              <a:tblPr firstRow="1" bandRow="1"/>
              <a:tblGrid>
                <a:gridCol w="2209800">
                  <a:extLst>
                    <a:ext uri="{9D8B030D-6E8A-4147-A177-3AD203B41FA5}">
                      <a16:colId xmlns:a16="http://schemas.microsoft.com/office/drawing/2014/main" val="3821374963"/>
                    </a:ext>
                  </a:extLst>
                </a:gridCol>
                <a:gridCol w="2600127">
                  <a:extLst>
                    <a:ext uri="{9D8B030D-6E8A-4147-A177-3AD203B41FA5}">
                      <a16:colId xmlns:a16="http://schemas.microsoft.com/office/drawing/2014/main" val="1678295282"/>
                    </a:ext>
                  </a:extLst>
                </a:gridCol>
                <a:gridCol w="2715280">
                  <a:extLst>
                    <a:ext uri="{9D8B030D-6E8A-4147-A177-3AD203B41FA5}">
                      <a16:colId xmlns:a16="http://schemas.microsoft.com/office/drawing/2014/main" val="1670241971"/>
                    </a:ext>
                  </a:extLst>
                </a:gridCol>
                <a:gridCol w="2637701">
                  <a:extLst>
                    <a:ext uri="{9D8B030D-6E8A-4147-A177-3AD203B41FA5}">
                      <a16:colId xmlns:a16="http://schemas.microsoft.com/office/drawing/2014/main" val="3848619712"/>
                    </a:ext>
                  </a:extLst>
                </a:gridCol>
                <a:gridCol w="1241271">
                  <a:extLst>
                    <a:ext uri="{9D8B030D-6E8A-4147-A177-3AD203B41FA5}">
                      <a16:colId xmlns:a16="http://schemas.microsoft.com/office/drawing/2014/main" val="3144288831"/>
                    </a:ext>
                  </a:extLst>
                </a:gridCol>
              </a:tblGrid>
              <a:tr h="658513"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Jan </a:t>
                      </a:r>
                      <a:r>
                        <a:rPr lang="nl-N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1992-Dec </a:t>
                      </a:r>
                      <a:r>
                        <a:rPr lang="nl-NL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2000       </a:t>
                      </a:r>
                      <a:r>
                        <a:rPr lang="nl-N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(N = 11,796)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Jan </a:t>
                      </a:r>
                      <a:r>
                        <a:rPr lang="nl-N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2001-Dec 2009 </a:t>
                      </a:r>
                      <a:r>
                        <a:rPr lang="nl-NL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(</a:t>
                      </a:r>
                      <a:r>
                        <a:rPr lang="nl-N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 = 21,806)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Jan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2010-Jun 2018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(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 = 33,891)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P-value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80387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Diagnosis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&lt;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0.0001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348624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290513" indent="0"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 COPD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4162 (37.3%)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7102 (33.1%)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8917 (26.5%)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T="914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8730147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290513" indent="0"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 A1ATD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1169 (10.5%)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1131 (5.3%)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1054 (3.1%)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5645163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290513" indent="0"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 CF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1717 (15.4%)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3470 (16.2%)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4771 (14.2%)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9843374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290513" indent="0"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 IPAH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578 (5.2%)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563 (2.6%)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945 (2.8%)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5704081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290513" indent="0" algn="l" fontAlgn="b">
                        <a:tabLst/>
                      </a:pP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IPF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1677 (15.0%)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4899 (22.8%)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9755 (29.0%)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9996891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290513" indent="0"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 Retransplant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394 (3.5%)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921 (4.3%)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1364 (4.1%)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168293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290513" indent="0"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 Other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1471 (13.2%)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3392 (15.8%)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6822 (20.3%)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5911639"/>
                  </a:ext>
                </a:extLst>
              </a:tr>
            </a:tbl>
          </a:graphicData>
        </a:graphic>
      </p:graphicFrame>
      <p:sp>
        <p:nvSpPr>
          <p:cNvPr id="12" name="logo_citation"/>
          <p:cNvSpPr txBox="1"/>
          <p:nvPr/>
        </p:nvSpPr>
        <p:spPr>
          <a:xfrm>
            <a:off x="2860221" y="6979749"/>
            <a:ext cx="2004254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2022 Oct; 41(10): 1335-1375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043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2738892"/>
              </p:ext>
            </p:extLst>
          </p:nvPr>
        </p:nvGraphicFramePr>
        <p:xfrm>
          <a:off x="381000" y="1294858"/>
          <a:ext cx="12194540" cy="5685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itle 1"/>
          <p:cNvSpPr txBox="1">
            <a:spLocks/>
          </p:cNvSpPr>
          <p:nvPr/>
        </p:nvSpPr>
        <p:spPr bwMode="auto">
          <a:xfrm>
            <a:off x="106680" y="-3388"/>
            <a:ext cx="12115800" cy="88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000" kern="0" dirty="0" smtClean="0">
                <a:solidFill>
                  <a:srgbClr val="002060"/>
                </a:solidFill>
              </a:rPr>
              <a:t>Adult Lung Transplants with COPD</a:t>
            </a:r>
          </a:p>
          <a:p>
            <a:r>
              <a:rPr lang="en-US" sz="2800" kern="0" dirty="0" smtClean="0">
                <a:solidFill>
                  <a:srgbClr val="002060"/>
                </a:solidFill>
              </a:rPr>
              <a:t>Freedom</a:t>
            </a:r>
            <a:r>
              <a:rPr lang="en-US" sz="3000" kern="0" dirty="0" smtClean="0">
                <a:solidFill>
                  <a:srgbClr val="002060"/>
                </a:solidFill>
              </a:rPr>
              <a:t> from BOS/CLAD Conditional </a:t>
            </a:r>
            <a:r>
              <a:rPr lang="en-US" sz="3000" kern="0" dirty="0">
                <a:solidFill>
                  <a:srgbClr val="002060"/>
                </a:solidFill>
              </a:rPr>
              <a:t>on Survival to </a:t>
            </a:r>
            <a:r>
              <a:rPr lang="en-US" sz="3000" kern="0" dirty="0" smtClean="0">
                <a:solidFill>
                  <a:srgbClr val="002060"/>
                </a:solidFill>
              </a:rPr>
              <a:t>Discharge</a:t>
            </a:r>
            <a:endParaRPr lang="en-US" sz="3000" kern="0" dirty="0">
              <a:solidFill>
                <a:srgbClr val="002060"/>
              </a:solidFill>
            </a:endParaRPr>
          </a:p>
          <a:p>
            <a:endParaRPr lang="en-US" sz="3000" kern="0" dirty="0">
              <a:solidFill>
                <a:srgbClr val="00206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04140" y="6517640"/>
            <a:ext cx="4715932" cy="711201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2022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9" name="pvalues"/>
          <p:cNvSpPr txBox="1"/>
          <p:nvPr/>
        </p:nvSpPr>
        <p:spPr>
          <a:xfrm>
            <a:off x="2240280" y="4419600"/>
            <a:ext cx="7848600" cy="384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2"/>
                </a:solidFill>
              </a:rPr>
              <a:t>p &lt; 0.0001</a:t>
            </a:r>
            <a:r>
              <a:rPr lang="en-US" dirty="0" smtClean="0"/>
              <a:t>= </a:t>
            </a:r>
            <a:endParaRPr lang="en-US" sz="1400" b="1" dirty="0">
              <a:solidFill>
                <a:schemeClr val="bg2"/>
              </a:solidFill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 bwMode="auto">
          <a:xfrm>
            <a:off x="990600" y="977028"/>
            <a:ext cx="10584902" cy="493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200" kern="0" dirty="0" smtClean="0">
                <a:solidFill>
                  <a:srgbClr val="002060"/>
                </a:solidFill>
              </a:rPr>
              <a:t>By Procedure Type (Transplants</a:t>
            </a:r>
            <a:r>
              <a:rPr lang="en-US" sz="2200" kern="0" dirty="0">
                <a:solidFill>
                  <a:srgbClr val="002060"/>
                </a:solidFill>
              </a:rPr>
              <a:t>: </a:t>
            </a:r>
            <a:r>
              <a:rPr lang="en-US" sz="2200" kern="0" dirty="0" smtClean="0">
                <a:solidFill>
                  <a:srgbClr val="002060"/>
                </a:solidFill>
              </a:rPr>
              <a:t>January </a:t>
            </a:r>
            <a:r>
              <a:rPr lang="en-US" sz="2200" kern="0" dirty="0" smtClean="0">
                <a:solidFill>
                  <a:srgbClr val="002060"/>
                </a:solidFill>
              </a:rPr>
              <a:t>1996 </a:t>
            </a:r>
            <a:r>
              <a:rPr lang="en-US" sz="2200" kern="0" dirty="0">
                <a:solidFill>
                  <a:srgbClr val="002060"/>
                </a:solidFill>
              </a:rPr>
              <a:t>- </a:t>
            </a:r>
            <a:r>
              <a:rPr lang="en-US" sz="2200" kern="0" dirty="0" smtClean="0">
                <a:solidFill>
                  <a:srgbClr val="002060"/>
                </a:solidFill>
              </a:rPr>
              <a:t>June </a:t>
            </a:r>
            <a:r>
              <a:rPr lang="en-US" sz="2200" kern="0" dirty="0" smtClean="0">
                <a:solidFill>
                  <a:srgbClr val="002060"/>
                </a:solidFill>
              </a:rPr>
              <a:t>2013)</a:t>
            </a:r>
            <a:endParaRPr lang="en-US" sz="2200" kern="0" dirty="0">
              <a:solidFill>
                <a:srgbClr val="002060"/>
              </a:solidFill>
            </a:endParaRPr>
          </a:p>
        </p:txBody>
      </p:sp>
      <p:sp>
        <p:nvSpPr>
          <p:cNvPr id="11" name="logo_citation"/>
          <p:cNvSpPr txBox="1"/>
          <p:nvPr/>
        </p:nvSpPr>
        <p:spPr>
          <a:xfrm>
            <a:off x="2870574" y="6984863"/>
            <a:ext cx="2080454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2022 Oct; 41(10): 1335-1375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581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98584" y="6521530"/>
            <a:ext cx="4642245" cy="700089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3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950519"/>
                <a:r>
                  <a:rPr lang="en-US" sz="2067" b="1" dirty="0" smtClean="0">
                    <a:solidFill>
                      <a:srgbClr val="00004C"/>
                    </a:solidFill>
                    <a:latin typeface="Arial"/>
                    <a:cs typeface="Arial"/>
                  </a:rPr>
                  <a:t>2022</a:t>
                </a:r>
                <a:endParaRPr lang="en-US" sz="2067" b="1" dirty="0">
                  <a:solidFill>
                    <a:srgbClr val="00004C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202"/>
              <a:ext cx="1938528" cy="231549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004" tIns="45006" rIns="0" rtlCol="0" anchor="ctr" anchorCtr="0">
              <a:spAutoFit/>
            </a:bodyPr>
            <a:lstStyle/>
            <a:p>
              <a:pPr defTabSz="950519"/>
              <a:r>
                <a:rPr lang="en-US" sz="886" b="1" dirty="0" smtClean="0">
                  <a:solidFill>
                    <a:srgbClr val="00004C"/>
                  </a:solidFill>
                  <a:latin typeface="Arial"/>
                  <a:cs typeface="Arial"/>
                </a:rPr>
                <a:t> </a:t>
              </a:r>
              <a:endParaRPr lang="en-US" sz="886" b="1" dirty="0">
                <a:solidFill>
                  <a:srgbClr val="00004C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1871399"/>
              </p:ext>
            </p:extLst>
          </p:nvPr>
        </p:nvGraphicFramePr>
        <p:xfrm>
          <a:off x="71914" y="1349596"/>
          <a:ext cx="12840176" cy="5318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04146"/>
              </p:ext>
            </p:extLst>
          </p:nvPr>
        </p:nvGraphicFramePr>
        <p:xfrm>
          <a:off x="6194584" y="1290830"/>
          <a:ext cx="6744176" cy="5323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 bwMode="auto">
          <a:xfrm>
            <a:off x="552212" y="0"/>
            <a:ext cx="12115800" cy="88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800" kern="0" dirty="0" smtClean="0">
                <a:solidFill>
                  <a:srgbClr val="002060"/>
                </a:solidFill>
              </a:rPr>
              <a:t>Adult COPD Lung Transplants </a:t>
            </a:r>
          </a:p>
          <a:p>
            <a:r>
              <a:rPr lang="en-US" sz="2800" kern="0" dirty="0" smtClean="0">
                <a:solidFill>
                  <a:srgbClr val="002060"/>
                </a:solidFill>
              </a:rPr>
              <a:t>Freedom from BOS/CLAD Conditional </a:t>
            </a:r>
            <a:r>
              <a:rPr lang="en-US" sz="2800" kern="0" dirty="0">
                <a:solidFill>
                  <a:srgbClr val="002060"/>
                </a:solidFill>
              </a:rPr>
              <a:t>on Survival to </a:t>
            </a:r>
            <a:r>
              <a:rPr lang="en-US" sz="2800" kern="0" dirty="0" smtClean="0">
                <a:solidFill>
                  <a:srgbClr val="002060"/>
                </a:solidFill>
              </a:rPr>
              <a:t>Discharge</a:t>
            </a:r>
            <a:endParaRPr lang="en-US" sz="2800" kern="0" dirty="0">
              <a:solidFill>
                <a:srgbClr val="002060"/>
              </a:solidFill>
            </a:endParaRPr>
          </a:p>
          <a:p>
            <a:endParaRPr lang="en-US" sz="2800" kern="0" dirty="0">
              <a:solidFill>
                <a:srgbClr val="002060"/>
              </a:solidFill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1054832" y="917234"/>
            <a:ext cx="10874339" cy="493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200" kern="0" dirty="0" smtClean="0">
                <a:solidFill>
                  <a:srgbClr val="002060"/>
                </a:solidFill>
              </a:rPr>
              <a:t>By </a:t>
            </a:r>
            <a:r>
              <a:rPr lang="en-US" sz="2200" kern="0" dirty="0">
                <a:solidFill>
                  <a:srgbClr val="002060"/>
                </a:solidFill>
              </a:rPr>
              <a:t>Recipient Age and Procedure Type </a:t>
            </a:r>
            <a:r>
              <a:rPr lang="en-US" sz="2200" kern="0" dirty="0" smtClean="0">
                <a:solidFill>
                  <a:srgbClr val="002060"/>
                </a:solidFill>
              </a:rPr>
              <a:t>(Transplants</a:t>
            </a:r>
            <a:r>
              <a:rPr lang="en-US" sz="2200" kern="0" dirty="0">
                <a:solidFill>
                  <a:srgbClr val="002060"/>
                </a:solidFill>
              </a:rPr>
              <a:t>: </a:t>
            </a:r>
            <a:r>
              <a:rPr lang="en-US" sz="2200" kern="0" dirty="0" smtClean="0">
                <a:solidFill>
                  <a:srgbClr val="002060"/>
                </a:solidFill>
              </a:rPr>
              <a:t>January </a:t>
            </a:r>
            <a:r>
              <a:rPr lang="en-US" sz="2200" kern="0" dirty="0" smtClean="0">
                <a:solidFill>
                  <a:srgbClr val="002060"/>
                </a:solidFill>
              </a:rPr>
              <a:t>1996 </a:t>
            </a:r>
            <a:r>
              <a:rPr lang="en-US" sz="2200" kern="0" dirty="0">
                <a:solidFill>
                  <a:srgbClr val="002060"/>
                </a:solidFill>
              </a:rPr>
              <a:t>- </a:t>
            </a:r>
            <a:r>
              <a:rPr lang="en-US" sz="2200" kern="0" dirty="0" smtClean="0">
                <a:solidFill>
                  <a:srgbClr val="002060"/>
                </a:solidFill>
              </a:rPr>
              <a:t>June </a:t>
            </a:r>
            <a:r>
              <a:rPr lang="en-US" sz="2200" kern="0" dirty="0" smtClean="0">
                <a:solidFill>
                  <a:srgbClr val="002060"/>
                </a:solidFill>
              </a:rPr>
              <a:t>2013)</a:t>
            </a:r>
            <a:endParaRPr lang="en-US" sz="2200" kern="0" dirty="0">
              <a:solidFill>
                <a:srgbClr val="002060"/>
              </a:solidFill>
            </a:endParaRPr>
          </a:p>
        </p:txBody>
      </p:sp>
      <p:sp>
        <p:nvSpPr>
          <p:cNvPr id="12" name="logo_citation"/>
          <p:cNvSpPr txBox="1"/>
          <p:nvPr/>
        </p:nvSpPr>
        <p:spPr>
          <a:xfrm>
            <a:off x="2832021" y="6969877"/>
            <a:ext cx="1894953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2022 Oct; 41(10): 1335-1375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968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4659430"/>
              </p:ext>
            </p:extLst>
          </p:nvPr>
        </p:nvGraphicFramePr>
        <p:xfrm>
          <a:off x="381000" y="1247834"/>
          <a:ext cx="12194540" cy="5685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itle 1"/>
          <p:cNvSpPr txBox="1">
            <a:spLocks/>
          </p:cNvSpPr>
          <p:nvPr/>
        </p:nvSpPr>
        <p:spPr bwMode="auto">
          <a:xfrm>
            <a:off x="-76200" y="-4954"/>
            <a:ext cx="12877800" cy="88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000" kern="0" dirty="0" smtClean="0">
                <a:solidFill>
                  <a:srgbClr val="002060"/>
                </a:solidFill>
              </a:rPr>
              <a:t>Adult Lung Transplants with COPD</a:t>
            </a:r>
          </a:p>
          <a:p>
            <a:r>
              <a:rPr lang="en-US" sz="2500" kern="0" dirty="0" smtClean="0">
                <a:solidFill>
                  <a:srgbClr val="002060"/>
                </a:solidFill>
              </a:rPr>
              <a:t>Freedom from New Onset Non-Skin Malignancy Conditional </a:t>
            </a:r>
            <a:r>
              <a:rPr lang="en-US" sz="2500" kern="0" dirty="0">
                <a:solidFill>
                  <a:srgbClr val="002060"/>
                </a:solidFill>
              </a:rPr>
              <a:t>on Survival </a:t>
            </a:r>
            <a:r>
              <a:rPr lang="en-US" sz="2500" kern="0" dirty="0" smtClean="0">
                <a:solidFill>
                  <a:srgbClr val="002060"/>
                </a:solidFill>
              </a:rPr>
              <a:t>1 Year</a:t>
            </a:r>
            <a:endParaRPr lang="en-US" sz="2500" kern="0" dirty="0">
              <a:solidFill>
                <a:srgbClr val="002060"/>
              </a:solidFill>
            </a:endParaRPr>
          </a:p>
          <a:p>
            <a:endParaRPr lang="en-US" sz="3000" kern="0" dirty="0">
              <a:solidFill>
                <a:srgbClr val="00206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04140" y="6517640"/>
            <a:ext cx="4715932" cy="711201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2022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9" name="pvalues"/>
          <p:cNvSpPr txBox="1"/>
          <p:nvPr/>
        </p:nvSpPr>
        <p:spPr>
          <a:xfrm>
            <a:off x="2133600" y="4419600"/>
            <a:ext cx="7848600" cy="384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2"/>
                </a:solidFill>
              </a:rPr>
              <a:t>p &lt; 0.0001</a:t>
            </a:r>
            <a:r>
              <a:rPr lang="en-US" dirty="0" smtClean="0"/>
              <a:t>= </a:t>
            </a:r>
            <a:endParaRPr lang="en-US" sz="1400" b="1" dirty="0">
              <a:solidFill>
                <a:schemeClr val="bg2"/>
              </a:solidFill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 bwMode="auto">
          <a:xfrm>
            <a:off x="1070249" y="924752"/>
            <a:ext cx="10584902" cy="493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200" kern="0" dirty="0" smtClean="0">
                <a:solidFill>
                  <a:srgbClr val="002060"/>
                </a:solidFill>
              </a:rPr>
              <a:t>By Procedure Type (Transplants</a:t>
            </a:r>
            <a:r>
              <a:rPr lang="en-US" sz="2200" kern="0" dirty="0">
                <a:solidFill>
                  <a:srgbClr val="002060"/>
                </a:solidFill>
              </a:rPr>
              <a:t>: </a:t>
            </a:r>
            <a:r>
              <a:rPr lang="en-US" sz="2200" kern="0" dirty="0" smtClean="0">
                <a:solidFill>
                  <a:srgbClr val="002060"/>
                </a:solidFill>
              </a:rPr>
              <a:t>January </a:t>
            </a:r>
            <a:r>
              <a:rPr lang="en-US" sz="2200" kern="0" dirty="0" smtClean="0">
                <a:solidFill>
                  <a:srgbClr val="002060"/>
                </a:solidFill>
              </a:rPr>
              <a:t>1996 </a:t>
            </a:r>
            <a:r>
              <a:rPr lang="en-US" sz="2200" kern="0" dirty="0">
                <a:solidFill>
                  <a:srgbClr val="002060"/>
                </a:solidFill>
              </a:rPr>
              <a:t>- </a:t>
            </a:r>
            <a:r>
              <a:rPr lang="en-US" sz="2200" kern="0" dirty="0" smtClean="0">
                <a:solidFill>
                  <a:srgbClr val="002060"/>
                </a:solidFill>
              </a:rPr>
              <a:t>June </a:t>
            </a:r>
            <a:r>
              <a:rPr lang="en-US" sz="2200" kern="0" dirty="0" smtClean="0">
                <a:solidFill>
                  <a:srgbClr val="002060"/>
                </a:solidFill>
              </a:rPr>
              <a:t>2017)</a:t>
            </a:r>
            <a:endParaRPr lang="en-US" sz="2200" kern="0" dirty="0">
              <a:solidFill>
                <a:srgbClr val="002060"/>
              </a:solidFill>
            </a:endParaRPr>
          </a:p>
        </p:txBody>
      </p:sp>
      <p:sp>
        <p:nvSpPr>
          <p:cNvPr id="11" name="logo_citation"/>
          <p:cNvSpPr txBox="1"/>
          <p:nvPr/>
        </p:nvSpPr>
        <p:spPr>
          <a:xfrm>
            <a:off x="2933698" y="6970990"/>
            <a:ext cx="2095501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2022 Oct; 41(10): 1335-1375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392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6966488"/>
              </p:ext>
            </p:extLst>
          </p:nvPr>
        </p:nvGraphicFramePr>
        <p:xfrm>
          <a:off x="83120" y="1247834"/>
          <a:ext cx="12566080" cy="5269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itle 1"/>
          <p:cNvSpPr txBox="1">
            <a:spLocks/>
          </p:cNvSpPr>
          <p:nvPr/>
        </p:nvSpPr>
        <p:spPr bwMode="auto">
          <a:xfrm>
            <a:off x="-76200" y="-4954"/>
            <a:ext cx="12877800" cy="88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000" kern="0" dirty="0" smtClean="0">
                <a:solidFill>
                  <a:srgbClr val="002060"/>
                </a:solidFill>
              </a:rPr>
              <a:t>Adult Lung Transplants with COPD</a:t>
            </a:r>
          </a:p>
          <a:p>
            <a:r>
              <a:rPr lang="en-US" sz="2400" kern="0" dirty="0" smtClean="0">
                <a:solidFill>
                  <a:srgbClr val="002060"/>
                </a:solidFill>
              </a:rPr>
              <a:t>Freedom from New Onset Non-Skin Malignancy Conditional </a:t>
            </a:r>
            <a:r>
              <a:rPr lang="en-US" sz="2400" kern="0" dirty="0">
                <a:solidFill>
                  <a:srgbClr val="002060"/>
                </a:solidFill>
              </a:rPr>
              <a:t>on Survival to </a:t>
            </a:r>
            <a:r>
              <a:rPr lang="en-US" sz="2400" kern="0" dirty="0" smtClean="0">
                <a:solidFill>
                  <a:srgbClr val="002060"/>
                </a:solidFill>
              </a:rPr>
              <a:t>1 Year</a:t>
            </a:r>
            <a:endParaRPr lang="en-US" sz="2400" kern="0" dirty="0">
              <a:solidFill>
                <a:srgbClr val="002060"/>
              </a:solidFill>
            </a:endParaRPr>
          </a:p>
          <a:p>
            <a:endParaRPr lang="en-US" sz="3000" kern="0" dirty="0">
              <a:solidFill>
                <a:srgbClr val="00206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83120" y="6528150"/>
            <a:ext cx="4715932" cy="711201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2022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9" name="pvalues"/>
          <p:cNvSpPr txBox="1"/>
          <p:nvPr/>
        </p:nvSpPr>
        <p:spPr>
          <a:xfrm>
            <a:off x="1714500" y="4219119"/>
            <a:ext cx="1981200" cy="384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2"/>
                </a:solidFill>
              </a:rPr>
              <a:t>p &lt; 0.0001</a:t>
            </a:r>
            <a:r>
              <a:rPr lang="en-US" dirty="0" smtClean="0"/>
              <a:t>= </a:t>
            </a:r>
            <a:endParaRPr lang="en-US" sz="1400" b="1" dirty="0">
              <a:solidFill>
                <a:schemeClr val="bg2"/>
              </a:solidFill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 bwMode="auto">
          <a:xfrm>
            <a:off x="1143000" y="881143"/>
            <a:ext cx="10584902" cy="493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200" kern="0" dirty="0" smtClean="0">
                <a:solidFill>
                  <a:srgbClr val="002060"/>
                </a:solidFill>
              </a:rPr>
              <a:t>By Procedure Type (Transplants</a:t>
            </a:r>
            <a:r>
              <a:rPr lang="en-US" sz="2200" kern="0" dirty="0">
                <a:solidFill>
                  <a:srgbClr val="002060"/>
                </a:solidFill>
              </a:rPr>
              <a:t>: </a:t>
            </a:r>
            <a:r>
              <a:rPr lang="en-US" sz="2200" kern="0" dirty="0" smtClean="0">
                <a:solidFill>
                  <a:srgbClr val="002060"/>
                </a:solidFill>
              </a:rPr>
              <a:t>January </a:t>
            </a:r>
            <a:r>
              <a:rPr lang="en-US" sz="2200" kern="0" dirty="0" smtClean="0">
                <a:solidFill>
                  <a:srgbClr val="002060"/>
                </a:solidFill>
              </a:rPr>
              <a:t>1996 </a:t>
            </a:r>
            <a:r>
              <a:rPr lang="en-US" sz="2200" kern="0" dirty="0">
                <a:solidFill>
                  <a:srgbClr val="002060"/>
                </a:solidFill>
              </a:rPr>
              <a:t>- </a:t>
            </a:r>
            <a:r>
              <a:rPr lang="en-US" sz="2200" kern="0" dirty="0" smtClean="0">
                <a:solidFill>
                  <a:srgbClr val="002060"/>
                </a:solidFill>
              </a:rPr>
              <a:t>June </a:t>
            </a:r>
            <a:r>
              <a:rPr lang="en-US" sz="2200" kern="0" dirty="0" smtClean="0">
                <a:solidFill>
                  <a:srgbClr val="002060"/>
                </a:solidFill>
              </a:rPr>
              <a:t>2017)</a:t>
            </a:r>
            <a:endParaRPr lang="en-US" sz="2200" kern="0" dirty="0">
              <a:solidFill>
                <a:srgbClr val="002060"/>
              </a:solidFill>
            </a:endParaRPr>
          </a:p>
        </p:txBody>
      </p:sp>
      <p:sp>
        <p:nvSpPr>
          <p:cNvPr id="11" name="logo_citation"/>
          <p:cNvSpPr txBox="1"/>
          <p:nvPr/>
        </p:nvSpPr>
        <p:spPr>
          <a:xfrm>
            <a:off x="2849554" y="6981389"/>
            <a:ext cx="2027246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2022 Oct; 41(10): 1335-1375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aphicFrame>
        <p:nvGraphicFramePr>
          <p:cNvPr id="3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7545522"/>
              </p:ext>
            </p:extLst>
          </p:nvPr>
        </p:nvGraphicFramePr>
        <p:xfrm>
          <a:off x="6438900" y="1279838"/>
          <a:ext cx="6057900" cy="5269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1" name="pvalues"/>
          <p:cNvSpPr txBox="1"/>
          <p:nvPr/>
        </p:nvSpPr>
        <p:spPr>
          <a:xfrm>
            <a:off x="7792320" y="4274780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2"/>
                </a:solidFill>
              </a:rPr>
              <a:t>p=0.5061</a:t>
            </a:r>
            <a:endParaRPr lang="en-US" sz="1400" b="1" dirty="0">
              <a:solidFill>
                <a:schemeClr val="bg2"/>
              </a:solidFill>
            </a:endParaRPr>
          </a:p>
        </p:txBody>
      </p:sp>
      <p:sp>
        <p:nvSpPr>
          <p:cNvPr id="20" name="TextBox 1"/>
          <p:cNvSpPr txBox="1"/>
          <p:nvPr/>
        </p:nvSpPr>
        <p:spPr>
          <a:xfrm>
            <a:off x="2912679" y="6217637"/>
            <a:ext cx="2819445" cy="39343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solidFill>
                  <a:srgbClr val="0070C0"/>
                </a:solidFill>
              </a:rPr>
              <a:t>Lung Cancer</a:t>
            </a:r>
            <a:endParaRPr lang="en-US" sz="1800" b="1" dirty="0">
              <a:solidFill>
                <a:srgbClr val="0070C0"/>
              </a:solidFill>
            </a:endParaRPr>
          </a:p>
        </p:txBody>
      </p:sp>
      <p:sp>
        <p:nvSpPr>
          <p:cNvPr id="21" name="TextBox 1"/>
          <p:cNvSpPr txBox="1"/>
          <p:nvPr/>
        </p:nvSpPr>
        <p:spPr>
          <a:xfrm>
            <a:off x="8782920" y="6228696"/>
            <a:ext cx="2819445" cy="39343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solidFill>
                  <a:srgbClr val="0070C0"/>
                </a:solidFill>
              </a:rPr>
              <a:t>Non-Lung Cancer</a:t>
            </a:r>
            <a:endParaRPr lang="en-US" sz="1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54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93786" y="6501671"/>
            <a:ext cx="4715932" cy="711201"/>
            <a:chOff x="2" y="6146792"/>
            <a:chExt cx="4715932" cy="711201"/>
          </a:xfrm>
        </p:grpSpPr>
        <p:grpSp>
          <p:nvGrpSpPr>
            <p:cNvPr id="12" name="Group 11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20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2022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3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4" name="Title 1"/>
          <p:cNvSpPr txBox="1">
            <a:spLocks/>
          </p:cNvSpPr>
          <p:nvPr/>
        </p:nvSpPr>
        <p:spPr bwMode="auto">
          <a:xfrm>
            <a:off x="2209800" y="1676400"/>
            <a:ext cx="88392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kern="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Multivariable Cox Analyses</a:t>
            </a:r>
            <a:endParaRPr lang="en-US" sz="4400" b="1" kern="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logo_citation"/>
          <p:cNvSpPr txBox="1"/>
          <p:nvPr/>
        </p:nvSpPr>
        <p:spPr>
          <a:xfrm>
            <a:off x="2876675" y="6960441"/>
            <a:ext cx="2076325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>
            <a:defPPr>
              <a:defRPr lang="en-US"/>
            </a:defPPr>
            <a:lvl1pPr marL="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280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560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841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121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401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6819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9622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242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2022 Oct; 41(10): 1335-1375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1371600" y="3067593"/>
            <a:ext cx="10058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280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560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841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121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401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6819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9622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242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en-US" sz="3200" b="1" dirty="0" smtClean="0">
                <a:solidFill>
                  <a:srgbClr val="0070C0"/>
                </a:solidFill>
              </a:rPr>
              <a:t>Mortality within 12 Months</a:t>
            </a:r>
            <a:endParaRPr lang="en-U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78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141993"/>
            <a:ext cx="8670386" cy="5780257"/>
          </a:xfrm>
        </p:spPr>
      </p:pic>
      <p:sp>
        <p:nvSpPr>
          <p:cNvPr id="4" name="nvalue"/>
          <p:cNvSpPr txBox="1"/>
          <p:nvPr/>
        </p:nvSpPr>
        <p:spPr>
          <a:xfrm>
            <a:off x="9848094" y="6569867"/>
            <a:ext cx="211328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b="1" dirty="0">
                <a:solidFill>
                  <a:srgbClr val="002060"/>
                </a:solidFill>
              </a:rPr>
              <a:t>(N = 15,643)</a:t>
            </a:r>
          </a:p>
        </p:txBody>
      </p:sp>
      <p:sp>
        <p:nvSpPr>
          <p:cNvPr id="6" name="Title 2"/>
          <p:cNvSpPr txBox="1">
            <a:spLocks/>
          </p:cNvSpPr>
          <p:nvPr/>
        </p:nvSpPr>
        <p:spPr bwMode="auto">
          <a:xfrm>
            <a:off x="105154" y="274997"/>
            <a:ext cx="124968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300" kern="0" dirty="0">
                <a:solidFill>
                  <a:srgbClr val="002060"/>
                </a:solidFill>
              </a:rPr>
              <a:t>
Statistically Significant </a:t>
            </a:r>
            <a:r>
              <a:rPr lang="en-US" sz="2300" kern="0" dirty="0" smtClean="0">
                <a:solidFill>
                  <a:srgbClr val="002060"/>
                </a:solidFill>
              </a:rPr>
              <a:t>Categorical Risk </a:t>
            </a:r>
            <a:r>
              <a:rPr lang="en-US" sz="2300" kern="0" dirty="0">
                <a:solidFill>
                  <a:srgbClr val="002060"/>
                </a:solidFill>
              </a:rPr>
              <a:t>Factors For 1-Year Mortality with 95% Confidence </a:t>
            </a:r>
            <a:r>
              <a:rPr lang="en-US" sz="2300" kern="0" dirty="0" smtClean="0">
                <a:solidFill>
                  <a:srgbClr val="002060"/>
                </a:solidFill>
              </a:rPr>
              <a:t>Limits</a:t>
            </a:r>
            <a:r>
              <a:rPr lang="en-US" sz="2300" kern="0" dirty="0">
                <a:solidFill>
                  <a:srgbClr val="002060"/>
                </a:solidFill>
              </a:rPr>
              <a:t>
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371599" y="-201306"/>
            <a:ext cx="10299007" cy="917025"/>
          </a:xfrm>
        </p:spPr>
        <p:txBody>
          <a:bodyPr/>
          <a:lstStyle/>
          <a:p>
            <a:r>
              <a:rPr lang="en-US" sz="2800" dirty="0">
                <a:solidFill>
                  <a:srgbClr val="002060"/>
                </a:solidFill>
              </a:rPr>
              <a:t>Adult Lung Transplant Recipients with COPD </a:t>
            </a:r>
            <a:r>
              <a:rPr lang="en-US" sz="2800" dirty="0" smtClean="0">
                <a:solidFill>
                  <a:srgbClr val="002060"/>
                </a:solidFill>
              </a:rPr>
              <a:t>(2000-6/2017)</a:t>
            </a:r>
            <a:endParaRPr lang="en-US" sz="2800" dirty="0">
              <a:solidFill>
                <a:srgbClr val="002060"/>
              </a:solidFill>
            </a:endParaRPr>
          </a:p>
        </p:txBody>
      </p:sp>
      <p:grpSp>
        <p:nvGrpSpPr>
          <p:cNvPr id="8" name="logo"/>
          <p:cNvGrpSpPr/>
          <p:nvPr/>
        </p:nvGrpSpPr>
        <p:grpSpPr>
          <a:xfrm>
            <a:off x="105154" y="6471602"/>
            <a:ext cx="5030327" cy="758614"/>
            <a:chOff x="1" y="6067776"/>
            <a:chExt cx="4952999" cy="79022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2895600" y="6572146"/>
              <a:ext cx="2044792" cy="267235"/>
            </a:xfrm>
            <a:prstGeom prst="rect">
              <a:avLst/>
            </a:prstGeom>
            <a:noFill/>
          </p:spPr>
          <p:txBody>
            <a:bodyPr wrap="square" lIns="48768" rIns="0" rtlCol="0" anchor="ctr" anchorCtr="0">
              <a:spAutoFit/>
            </a:bodyPr>
            <a:lstStyle/>
            <a:p>
              <a:endParaRPr lang="en-US" sz="1067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971800" y="6067776"/>
              <a:ext cx="1885813" cy="455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40" b="1" dirty="0">
                  <a:solidFill>
                    <a:schemeClr val="bg1"/>
                  </a:solidFill>
                  <a:latin typeface="Arial"/>
                  <a:cs typeface="Arial"/>
                </a:rPr>
                <a:t>2022</a:t>
              </a:r>
            </a:p>
          </p:txBody>
        </p:sp>
      </p:grpSp>
      <p:sp>
        <p:nvSpPr>
          <p:cNvPr id="14" name="logo_citation"/>
          <p:cNvSpPr txBox="1"/>
          <p:nvPr/>
        </p:nvSpPr>
        <p:spPr>
          <a:xfrm>
            <a:off x="3123350" y="6962497"/>
            <a:ext cx="2067763" cy="243143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9261" tIns="48768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2022 Oct; 41(10): 1335-1375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223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Table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7190252"/>
              </p:ext>
            </p:extLst>
          </p:nvPr>
        </p:nvGraphicFramePr>
        <p:xfrm>
          <a:off x="1295400" y="1788160"/>
          <a:ext cx="9982200" cy="263144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91100">
                  <a:extLst>
                    <a:ext uri="{9D8B030D-6E8A-4147-A177-3AD203B41FA5}">
                      <a16:colId xmlns:a16="http://schemas.microsoft.com/office/drawing/2014/main" val="1432804103"/>
                    </a:ext>
                  </a:extLst>
                </a:gridCol>
                <a:gridCol w="4991100">
                  <a:extLst>
                    <a:ext uri="{9D8B030D-6E8A-4147-A177-3AD203B41FA5}">
                      <a16:colId xmlns:a16="http://schemas.microsoft.com/office/drawing/2014/main" val="2806559180"/>
                    </a:ext>
                  </a:extLst>
                </a:gridCol>
              </a:tblGrid>
              <a:tr h="877147">
                <a:tc gridSpan="2">
                  <a:txBody>
                    <a:bodyPr/>
                    <a:lstStyle/>
                    <a:p>
                      <a:pPr algn="ctr"/>
                      <a:r>
                        <a:rPr lang="en-US" sz="2200" b="1" i="1" dirty="0" smtClean="0">
                          <a:solidFill>
                            <a:srgbClr val="0070C0"/>
                          </a:solidFill>
                          <a:latin typeface="+mn-lt"/>
                        </a:rPr>
                        <a:t>Continuous Factors (see figures)</a:t>
                      </a:r>
                      <a:endParaRPr lang="en-US" sz="2200" b="1" i="1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97536" marR="97536" marT="48768" marB="48768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3963341"/>
                  </a:ext>
                </a:extLst>
              </a:tr>
              <a:tr h="877147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Recipient age (years)</a:t>
                      </a:r>
                      <a:endParaRPr lang="en-US" sz="2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7536" marR="97536" marT="48768" marB="48768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PVR </a:t>
                      </a:r>
                      <a:r>
                        <a:rPr lang="en-US" sz="22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(Wood</a:t>
                      </a:r>
                      <a:r>
                        <a:rPr lang="en-US" sz="220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units)</a:t>
                      </a:r>
                      <a:endParaRPr lang="en-US" sz="2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7536" marR="97536" marT="48768" marB="48768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9545560"/>
                  </a:ext>
                </a:extLst>
              </a:tr>
              <a:tr h="877147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Donor age (years) </a:t>
                      </a:r>
                      <a:endParaRPr lang="en-US" sz="2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7536" marR="97536" marT="48768" marB="48768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Center volume in previous 3 yrs</a:t>
                      </a:r>
                      <a:endParaRPr lang="en-US" sz="2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7536" marR="97536" marT="48768" marB="48768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5595113"/>
                  </a:ext>
                </a:extLst>
              </a:tr>
            </a:tbl>
          </a:graphicData>
        </a:graphic>
      </p:graphicFrame>
      <p:sp>
        <p:nvSpPr>
          <p:cNvPr id="5" name="Title 2"/>
          <p:cNvSpPr txBox="1">
            <a:spLocks/>
          </p:cNvSpPr>
          <p:nvPr/>
        </p:nvSpPr>
        <p:spPr bwMode="auto">
          <a:xfrm>
            <a:off x="1066800" y="457200"/>
            <a:ext cx="104394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400" kern="0" dirty="0">
                <a:solidFill>
                  <a:srgbClr val="002060"/>
                </a:solidFill>
              </a:rPr>
              <a:t>
Statistically Significant </a:t>
            </a:r>
            <a:r>
              <a:rPr lang="en-US" sz="2400" kern="0" dirty="0" smtClean="0">
                <a:solidFill>
                  <a:srgbClr val="002060"/>
                </a:solidFill>
              </a:rPr>
              <a:t>Continuous Risk </a:t>
            </a:r>
            <a:r>
              <a:rPr lang="en-US" sz="2400" kern="0" dirty="0">
                <a:solidFill>
                  <a:srgbClr val="002060"/>
                </a:solidFill>
              </a:rPr>
              <a:t>Factors For 1-Year </a:t>
            </a:r>
            <a:r>
              <a:rPr lang="en-US" sz="2400" kern="0" dirty="0" smtClean="0">
                <a:solidFill>
                  <a:srgbClr val="002060"/>
                </a:solidFill>
              </a:rPr>
              <a:t>Mortality</a:t>
            </a:r>
            <a:r>
              <a:rPr lang="en-US" sz="2400" kern="0" dirty="0">
                <a:solidFill>
                  <a:srgbClr val="002060"/>
                </a:solidFill>
              </a:rPr>
              <a:t>
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43000" y="195427"/>
            <a:ext cx="10515600" cy="1056640"/>
          </a:xfrm>
        </p:spPr>
        <p:txBody>
          <a:bodyPr/>
          <a:lstStyle/>
          <a:p>
            <a:r>
              <a:rPr lang="en-US" sz="2800" dirty="0">
                <a:solidFill>
                  <a:srgbClr val="002060"/>
                </a:solidFill>
              </a:rPr>
              <a:t>Adult Lung Transplant Recipients with COPD (2000-6/2017</a:t>
            </a:r>
            <a:r>
              <a:rPr lang="en-US" sz="2800" dirty="0" smtClean="0">
                <a:solidFill>
                  <a:srgbClr val="002060"/>
                </a:solidFill>
              </a:rPr>
              <a:t>)</a:t>
            </a:r>
            <a:r>
              <a:rPr lang="en-US" sz="2800" dirty="0">
                <a:solidFill>
                  <a:srgbClr val="002060"/>
                </a:solidFill>
              </a:rPr>
              <a:t>
</a:t>
            </a:r>
          </a:p>
        </p:txBody>
      </p:sp>
      <p:grpSp>
        <p:nvGrpSpPr>
          <p:cNvPr id="7" name="logo"/>
          <p:cNvGrpSpPr/>
          <p:nvPr/>
        </p:nvGrpSpPr>
        <p:grpSpPr>
          <a:xfrm>
            <a:off x="97974" y="6470482"/>
            <a:ext cx="5030327" cy="758614"/>
            <a:chOff x="1" y="6067776"/>
            <a:chExt cx="4952999" cy="79022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2895600" y="6572146"/>
              <a:ext cx="2044792" cy="267235"/>
            </a:xfrm>
            <a:prstGeom prst="rect">
              <a:avLst/>
            </a:prstGeom>
            <a:noFill/>
          </p:spPr>
          <p:txBody>
            <a:bodyPr wrap="square" lIns="48768" rIns="0" rtlCol="0" anchor="ctr" anchorCtr="0">
              <a:spAutoFit/>
            </a:bodyPr>
            <a:lstStyle/>
            <a:p>
              <a:endParaRPr lang="en-US" sz="1067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971800" y="6067776"/>
              <a:ext cx="1885813" cy="455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40" b="1" dirty="0">
                  <a:solidFill>
                    <a:schemeClr val="bg1"/>
                  </a:solidFill>
                  <a:latin typeface="Arial"/>
                  <a:cs typeface="Arial"/>
                </a:rPr>
                <a:t>2022</a:t>
              </a:r>
            </a:p>
          </p:txBody>
        </p:sp>
      </p:grpSp>
      <p:sp>
        <p:nvSpPr>
          <p:cNvPr id="12" name="logo_citation"/>
          <p:cNvSpPr txBox="1"/>
          <p:nvPr/>
        </p:nvSpPr>
        <p:spPr>
          <a:xfrm>
            <a:off x="3116170" y="6961377"/>
            <a:ext cx="2067763" cy="243143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9261" tIns="48768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2022 Oct; 41(10): 1335-1375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671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5814124"/>
              </p:ext>
            </p:extLst>
          </p:nvPr>
        </p:nvGraphicFramePr>
        <p:xfrm>
          <a:off x="762000" y="1420348"/>
          <a:ext cx="10972800" cy="5421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pvalue"/>
          <p:cNvSpPr txBox="1"/>
          <p:nvPr/>
        </p:nvSpPr>
        <p:spPr>
          <a:xfrm>
            <a:off x="5562600" y="1874827"/>
            <a:ext cx="1950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2"/>
                </a:solidFill>
              </a:rPr>
              <a:t>p &lt; 0.0001</a:t>
            </a:r>
          </a:p>
        </p:txBody>
      </p:sp>
      <p:sp>
        <p:nvSpPr>
          <p:cNvPr id="14" name="nvalue"/>
          <p:cNvSpPr txBox="1"/>
          <p:nvPr/>
        </p:nvSpPr>
        <p:spPr>
          <a:xfrm>
            <a:off x="9694953" y="6620278"/>
            <a:ext cx="211328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b="1" dirty="0">
                <a:solidFill>
                  <a:srgbClr val="002060"/>
                </a:solidFill>
              </a:rPr>
              <a:t>(N = 15,643)</a:t>
            </a:r>
          </a:p>
        </p:txBody>
      </p:sp>
      <p:sp>
        <p:nvSpPr>
          <p:cNvPr id="18" name="Title 4"/>
          <p:cNvSpPr txBox="1">
            <a:spLocks/>
          </p:cNvSpPr>
          <p:nvPr/>
        </p:nvSpPr>
        <p:spPr bwMode="auto">
          <a:xfrm>
            <a:off x="1524000" y="363708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70C0"/>
                </a:solidFill>
              </a:rPr>
              <a:t>
</a:t>
            </a:r>
          </a:p>
        </p:txBody>
      </p:sp>
      <p:sp>
        <p:nvSpPr>
          <p:cNvPr id="17" name="Title 3"/>
          <p:cNvSpPr txBox="1">
            <a:spLocks/>
          </p:cNvSpPr>
          <p:nvPr/>
        </p:nvSpPr>
        <p:spPr bwMode="auto">
          <a:xfrm>
            <a:off x="1524000" y="658228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200" kern="0" dirty="0">
                <a:solidFill>
                  <a:srgbClr val="0070C0"/>
                </a:solidFill>
              </a:rPr>
              <a:t>
</a:t>
            </a:r>
            <a:r>
              <a:rPr lang="en-US" sz="2200" kern="0" dirty="0" smtClean="0">
                <a:solidFill>
                  <a:srgbClr val="0070C0"/>
                </a:solidFill>
              </a:rPr>
              <a:t>Recipient </a:t>
            </a:r>
            <a:r>
              <a:rPr lang="en-US" sz="2200" kern="0" dirty="0">
                <a:solidFill>
                  <a:srgbClr val="0070C0"/>
                </a:solidFill>
              </a:rPr>
              <a:t>age (years)
</a:t>
            </a:r>
          </a:p>
        </p:txBody>
      </p:sp>
      <p:sp>
        <p:nvSpPr>
          <p:cNvPr id="16" name="Title 2"/>
          <p:cNvSpPr txBox="1">
            <a:spLocks/>
          </p:cNvSpPr>
          <p:nvPr/>
        </p:nvSpPr>
        <p:spPr bwMode="auto">
          <a:xfrm>
            <a:off x="533400" y="263124"/>
            <a:ext cx="122682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300" kern="0" dirty="0">
                <a:solidFill>
                  <a:srgbClr val="002060"/>
                </a:solidFill>
              </a:rPr>
              <a:t>
Statistically Significant Risk Factors For 1-Year Mortality with 95% Confidence </a:t>
            </a:r>
            <a:r>
              <a:rPr lang="en-US" sz="2300" kern="0" dirty="0" smtClean="0">
                <a:solidFill>
                  <a:srgbClr val="002060"/>
                </a:solidFill>
              </a:rPr>
              <a:t>Limits</a:t>
            </a:r>
            <a:r>
              <a:rPr lang="en-US" sz="2300" kern="0" dirty="0">
                <a:solidFill>
                  <a:srgbClr val="002060"/>
                </a:solidFill>
              </a:rPr>
              <a:t>
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1445" y="229576"/>
            <a:ext cx="10515600" cy="1056640"/>
          </a:xfrm>
        </p:spPr>
        <p:txBody>
          <a:bodyPr/>
          <a:lstStyle/>
          <a:p>
            <a:r>
              <a:rPr lang="en-US" sz="2800" dirty="0">
                <a:solidFill>
                  <a:srgbClr val="002060"/>
                </a:solidFill>
              </a:rPr>
              <a:t>Adult Lung Transplant Recipients with COPD (2000-6/2017</a:t>
            </a:r>
            <a:r>
              <a:rPr lang="en-US" sz="2800" dirty="0" smtClean="0">
                <a:solidFill>
                  <a:srgbClr val="002060"/>
                </a:solidFill>
              </a:rPr>
              <a:t>)</a:t>
            </a:r>
            <a:r>
              <a:rPr lang="en-US" sz="2800" dirty="0">
                <a:solidFill>
                  <a:srgbClr val="002060"/>
                </a:solidFill>
              </a:rPr>
              <a:t>
</a:t>
            </a:r>
          </a:p>
        </p:txBody>
      </p:sp>
      <p:grpSp>
        <p:nvGrpSpPr>
          <p:cNvPr id="19" name="logo"/>
          <p:cNvGrpSpPr/>
          <p:nvPr/>
        </p:nvGrpSpPr>
        <p:grpSpPr>
          <a:xfrm>
            <a:off x="102921" y="6469818"/>
            <a:ext cx="5030327" cy="758614"/>
            <a:chOff x="1" y="6067776"/>
            <a:chExt cx="4952999" cy="79022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2895600" y="6572146"/>
              <a:ext cx="2044792" cy="267235"/>
            </a:xfrm>
            <a:prstGeom prst="rect">
              <a:avLst/>
            </a:prstGeom>
            <a:noFill/>
          </p:spPr>
          <p:txBody>
            <a:bodyPr wrap="square" lIns="48768" rIns="0" rtlCol="0" anchor="ctr" anchorCtr="0">
              <a:spAutoFit/>
            </a:bodyPr>
            <a:lstStyle/>
            <a:p>
              <a:endParaRPr lang="en-US" sz="1067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971800" y="6067776"/>
              <a:ext cx="1885813" cy="455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40" b="1" dirty="0">
                  <a:solidFill>
                    <a:schemeClr val="bg1"/>
                  </a:solidFill>
                  <a:latin typeface="Arial"/>
                  <a:cs typeface="Arial"/>
                </a:rPr>
                <a:t>2022</a:t>
              </a:r>
            </a:p>
          </p:txBody>
        </p:sp>
      </p:grpSp>
      <p:sp>
        <p:nvSpPr>
          <p:cNvPr id="27" name="logo_citation"/>
          <p:cNvSpPr txBox="1"/>
          <p:nvPr/>
        </p:nvSpPr>
        <p:spPr>
          <a:xfrm>
            <a:off x="3100335" y="6972970"/>
            <a:ext cx="2067763" cy="243143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9261" tIns="48768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2022 Oct; 41(10): 1335-1375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376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377143"/>
              </p:ext>
            </p:extLst>
          </p:nvPr>
        </p:nvGraphicFramePr>
        <p:xfrm>
          <a:off x="914400" y="1420348"/>
          <a:ext cx="10952480" cy="5357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pvalue"/>
          <p:cNvSpPr txBox="1"/>
          <p:nvPr/>
        </p:nvSpPr>
        <p:spPr>
          <a:xfrm>
            <a:off x="5446222" y="1915467"/>
            <a:ext cx="1950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2"/>
                </a:solidFill>
              </a:rPr>
              <a:t>p = 0.0307</a:t>
            </a:r>
          </a:p>
        </p:txBody>
      </p:sp>
      <p:sp>
        <p:nvSpPr>
          <p:cNvPr id="14" name="nvalue"/>
          <p:cNvSpPr txBox="1"/>
          <p:nvPr/>
        </p:nvSpPr>
        <p:spPr>
          <a:xfrm>
            <a:off x="9753600" y="6584107"/>
            <a:ext cx="211328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b="1" dirty="0">
                <a:solidFill>
                  <a:srgbClr val="002060"/>
                </a:solidFill>
              </a:rPr>
              <a:t>(N = 15,643)</a:t>
            </a:r>
          </a:p>
        </p:txBody>
      </p:sp>
      <p:sp>
        <p:nvSpPr>
          <p:cNvPr id="18" name="Title 4"/>
          <p:cNvSpPr txBox="1">
            <a:spLocks/>
          </p:cNvSpPr>
          <p:nvPr/>
        </p:nvSpPr>
        <p:spPr bwMode="auto">
          <a:xfrm>
            <a:off x="1524000" y="363708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70C0"/>
                </a:solidFill>
              </a:rPr>
              <a:t>
</a:t>
            </a:r>
          </a:p>
        </p:txBody>
      </p:sp>
      <p:sp>
        <p:nvSpPr>
          <p:cNvPr id="17" name="Title 3"/>
          <p:cNvSpPr txBox="1">
            <a:spLocks/>
          </p:cNvSpPr>
          <p:nvPr/>
        </p:nvSpPr>
        <p:spPr bwMode="auto">
          <a:xfrm>
            <a:off x="1544782" y="618515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70C0"/>
                </a:solidFill>
              </a:rPr>
              <a:t>
</a:t>
            </a:r>
            <a:r>
              <a:rPr lang="en-US" sz="2133" kern="0" dirty="0" smtClean="0">
                <a:solidFill>
                  <a:srgbClr val="0070C0"/>
                </a:solidFill>
              </a:rPr>
              <a:t>PVR </a:t>
            </a:r>
            <a:r>
              <a:rPr lang="en-US" sz="2133" kern="0" dirty="0" smtClean="0">
                <a:solidFill>
                  <a:srgbClr val="0070C0"/>
                </a:solidFill>
              </a:rPr>
              <a:t>(Wood units)</a:t>
            </a:r>
            <a:r>
              <a:rPr lang="en-US" sz="2133" kern="0" dirty="0">
                <a:solidFill>
                  <a:srgbClr val="0070C0"/>
                </a:solidFill>
              </a:rPr>
              <a:t>
</a:t>
            </a:r>
          </a:p>
        </p:txBody>
      </p:sp>
      <p:sp>
        <p:nvSpPr>
          <p:cNvPr id="16" name="Title 2"/>
          <p:cNvSpPr txBox="1">
            <a:spLocks/>
          </p:cNvSpPr>
          <p:nvPr/>
        </p:nvSpPr>
        <p:spPr bwMode="auto">
          <a:xfrm>
            <a:off x="457200" y="410860"/>
            <a:ext cx="121158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300" kern="0" dirty="0">
                <a:solidFill>
                  <a:srgbClr val="002060"/>
                </a:solidFill>
              </a:rPr>
              <a:t>
Statistically Significant Risk Factors For 1-Year Mortality with 95% Confidence Limits
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2840" y="406947"/>
            <a:ext cx="10515600" cy="1056640"/>
          </a:xfrm>
        </p:spPr>
        <p:txBody>
          <a:bodyPr/>
          <a:lstStyle/>
          <a:p>
            <a:r>
              <a:rPr lang="en-US" sz="2800" dirty="0">
                <a:solidFill>
                  <a:srgbClr val="002060"/>
                </a:solidFill>
              </a:rPr>
              <a:t>Adult Lung Transplant Recipients with COPD (2000-6/2017)
</a:t>
            </a:r>
          </a:p>
        </p:txBody>
      </p:sp>
      <p:grpSp>
        <p:nvGrpSpPr>
          <p:cNvPr id="19" name="logo"/>
          <p:cNvGrpSpPr/>
          <p:nvPr/>
        </p:nvGrpSpPr>
        <p:grpSpPr>
          <a:xfrm>
            <a:off x="86100" y="6469078"/>
            <a:ext cx="5030327" cy="758614"/>
            <a:chOff x="1" y="6067776"/>
            <a:chExt cx="4952999" cy="79022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2895600" y="6572146"/>
              <a:ext cx="2044792" cy="267235"/>
            </a:xfrm>
            <a:prstGeom prst="rect">
              <a:avLst/>
            </a:prstGeom>
            <a:noFill/>
          </p:spPr>
          <p:txBody>
            <a:bodyPr wrap="square" lIns="48768" rIns="0" rtlCol="0" anchor="ctr" anchorCtr="0">
              <a:spAutoFit/>
            </a:bodyPr>
            <a:lstStyle/>
            <a:p>
              <a:endParaRPr lang="en-US" sz="1067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971800" y="6067776"/>
              <a:ext cx="1885813" cy="455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40" b="1" dirty="0">
                  <a:solidFill>
                    <a:schemeClr val="bg1"/>
                  </a:solidFill>
                  <a:latin typeface="Arial"/>
                  <a:cs typeface="Arial"/>
                </a:rPr>
                <a:t>2022</a:t>
              </a:r>
            </a:p>
          </p:txBody>
        </p:sp>
      </p:grpSp>
      <p:sp>
        <p:nvSpPr>
          <p:cNvPr id="15" name="logo_citation"/>
          <p:cNvSpPr txBox="1"/>
          <p:nvPr/>
        </p:nvSpPr>
        <p:spPr>
          <a:xfrm>
            <a:off x="3104296" y="6966675"/>
            <a:ext cx="2067763" cy="243143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9261" tIns="48768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2022 Oct; 41(10): 1335-1375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109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865574"/>
              </p:ext>
            </p:extLst>
          </p:nvPr>
        </p:nvGraphicFramePr>
        <p:xfrm>
          <a:off x="1071717" y="1417629"/>
          <a:ext cx="10820399" cy="5423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pvalue"/>
          <p:cNvSpPr txBox="1"/>
          <p:nvPr/>
        </p:nvSpPr>
        <p:spPr>
          <a:xfrm>
            <a:off x="5482093" y="1877901"/>
            <a:ext cx="1950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2"/>
                </a:solidFill>
              </a:rPr>
              <a:t>p = 0.0002</a:t>
            </a:r>
          </a:p>
        </p:txBody>
      </p:sp>
      <p:sp>
        <p:nvSpPr>
          <p:cNvPr id="14" name="nvalue"/>
          <p:cNvSpPr txBox="1"/>
          <p:nvPr/>
        </p:nvSpPr>
        <p:spPr>
          <a:xfrm>
            <a:off x="9601200" y="6581540"/>
            <a:ext cx="211328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b="1" dirty="0">
                <a:solidFill>
                  <a:srgbClr val="002060"/>
                </a:solidFill>
              </a:rPr>
              <a:t>(N = 15,643)</a:t>
            </a:r>
          </a:p>
        </p:txBody>
      </p:sp>
      <p:sp>
        <p:nvSpPr>
          <p:cNvPr id="18" name="Title 4"/>
          <p:cNvSpPr txBox="1">
            <a:spLocks/>
          </p:cNvSpPr>
          <p:nvPr/>
        </p:nvSpPr>
        <p:spPr bwMode="auto">
          <a:xfrm>
            <a:off x="1524000" y="363708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70C0"/>
                </a:solidFill>
              </a:rPr>
              <a:t>
</a:t>
            </a:r>
          </a:p>
        </p:txBody>
      </p:sp>
      <p:sp>
        <p:nvSpPr>
          <p:cNvPr id="17" name="Title 3"/>
          <p:cNvSpPr txBox="1">
            <a:spLocks/>
          </p:cNvSpPr>
          <p:nvPr/>
        </p:nvSpPr>
        <p:spPr bwMode="auto">
          <a:xfrm>
            <a:off x="1580653" y="515299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200" kern="0" dirty="0">
                <a:solidFill>
                  <a:srgbClr val="0070C0"/>
                </a:solidFill>
              </a:rPr>
              <a:t>
Donor age (years)
</a:t>
            </a:r>
          </a:p>
        </p:txBody>
      </p:sp>
      <p:sp>
        <p:nvSpPr>
          <p:cNvPr id="16" name="Title 2"/>
          <p:cNvSpPr txBox="1">
            <a:spLocks/>
          </p:cNvSpPr>
          <p:nvPr/>
        </p:nvSpPr>
        <p:spPr bwMode="auto">
          <a:xfrm>
            <a:off x="228600" y="438144"/>
            <a:ext cx="12210553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300" kern="0" dirty="0">
                <a:solidFill>
                  <a:srgbClr val="002060"/>
                </a:solidFill>
              </a:rPr>
              <a:t>
Statistically Significant Risk Factors For 1-Year Mortality with 95% Confidence Limits
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80330"/>
            <a:ext cx="10363200" cy="1056640"/>
          </a:xfrm>
        </p:spPr>
        <p:txBody>
          <a:bodyPr/>
          <a:lstStyle/>
          <a:p>
            <a:r>
              <a:rPr lang="en-US" sz="2800" dirty="0">
                <a:solidFill>
                  <a:srgbClr val="002060"/>
                </a:solidFill>
              </a:rPr>
              <a:t>Adult Lung Transplant Recipients with COPD (2000-6/2017</a:t>
            </a:r>
            <a:r>
              <a:rPr lang="en-US" sz="2800" dirty="0" smtClean="0">
                <a:solidFill>
                  <a:srgbClr val="002060"/>
                </a:solidFill>
              </a:rPr>
              <a:t>)</a:t>
            </a:r>
            <a:r>
              <a:rPr lang="en-US" sz="2800" dirty="0">
                <a:solidFill>
                  <a:srgbClr val="002060"/>
                </a:solidFill>
              </a:rPr>
              <a:t>
</a:t>
            </a:r>
          </a:p>
        </p:txBody>
      </p:sp>
      <p:grpSp>
        <p:nvGrpSpPr>
          <p:cNvPr id="19" name="logo"/>
          <p:cNvGrpSpPr/>
          <p:nvPr/>
        </p:nvGrpSpPr>
        <p:grpSpPr>
          <a:xfrm>
            <a:off x="101933" y="6445298"/>
            <a:ext cx="5030327" cy="758614"/>
            <a:chOff x="1" y="6067776"/>
            <a:chExt cx="4952999" cy="79022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2895600" y="6572146"/>
              <a:ext cx="2044792" cy="267235"/>
            </a:xfrm>
            <a:prstGeom prst="rect">
              <a:avLst/>
            </a:prstGeom>
            <a:noFill/>
          </p:spPr>
          <p:txBody>
            <a:bodyPr wrap="square" lIns="48768" rIns="0" rtlCol="0" anchor="ctr" anchorCtr="0">
              <a:spAutoFit/>
            </a:bodyPr>
            <a:lstStyle/>
            <a:p>
              <a:endParaRPr lang="en-US" sz="1067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971800" y="6067776"/>
              <a:ext cx="1885813" cy="455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40" b="1" dirty="0">
                  <a:solidFill>
                    <a:schemeClr val="bg1"/>
                  </a:solidFill>
                  <a:latin typeface="Arial"/>
                  <a:cs typeface="Arial"/>
                </a:rPr>
                <a:t>2022</a:t>
              </a:r>
            </a:p>
          </p:txBody>
        </p:sp>
      </p:grpSp>
      <p:sp>
        <p:nvSpPr>
          <p:cNvPr id="13" name="logo_citation"/>
          <p:cNvSpPr txBox="1"/>
          <p:nvPr/>
        </p:nvSpPr>
        <p:spPr>
          <a:xfrm>
            <a:off x="3133984" y="6941434"/>
            <a:ext cx="2067763" cy="243143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9261" tIns="48768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2022 Oct; 41(10): 1335-1375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836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-214705"/>
            <a:ext cx="9144000" cy="990600"/>
          </a:xfrm>
        </p:spPr>
        <p:txBody>
          <a:bodyPr/>
          <a:lstStyle/>
          <a:p>
            <a:r>
              <a:rPr lang="en-US" sz="3000" dirty="0" smtClean="0">
                <a:solidFill>
                  <a:srgbClr val="002060"/>
                </a:solidFill>
              </a:rPr>
              <a:t>Adult Lung Transplants with COPD</a:t>
            </a:r>
            <a:endParaRPr lang="en-US" sz="30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57800" y="6927868"/>
            <a:ext cx="68580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solidFill>
                  <a:srgbClr val="002060"/>
                </a:solidFill>
              </a:rPr>
              <a:t>Continuous factors are expressed as median (5</a:t>
            </a:r>
            <a:r>
              <a:rPr lang="en-US" sz="1300" b="1" baseline="30000" dirty="0">
                <a:solidFill>
                  <a:srgbClr val="002060"/>
                </a:solidFill>
              </a:rPr>
              <a:t>th </a:t>
            </a:r>
            <a:r>
              <a:rPr lang="en-US" sz="1300" b="1" dirty="0">
                <a:solidFill>
                  <a:srgbClr val="002060"/>
                </a:solidFill>
              </a:rPr>
              <a:t>– 95</a:t>
            </a:r>
            <a:r>
              <a:rPr lang="en-US" sz="1300" b="1" baseline="30000" dirty="0">
                <a:solidFill>
                  <a:srgbClr val="002060"/>
                </a:solidFill>
              </a:rPr>
              <a:t>th</a:t>
            </a:r>
            <a:r>
              <a:rPr lang="en-US" sz="1300" b="1" dirty="0">
                <a:solidFill>
                  <a:srgbClr val="002060"/>
                </a:solidFill>
              </a:rPr>
              <a:t> percentiles</a:t>
            </a:r>
            <a:r>
              <a:rPr lang="en-US" sz="1300" b="1" dirty="0" smtClean="0">
                <a:solidFill>
                  <a:srgbClr val="002060"/>
                </a:solidFill>
              </a:rPr>
              <a:t>) </a:t>
            </a:r>
            <a:endParaRPr lang="en-US" sz="1300" dirty="0">
              <a:solidFill>
                <a:srgbClr val="00206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93787" y="6520979"/>
            <a:ext cx="4715932" cy="711201"/>
            <a:chOff x="2" y="6146792"/>
            <a:chExt cx="4715932" cy="711201"/>
          </a:xfrm>
        </p:grpSpPr>
        <p:grpSp>
          <p:nvGrpSpPr>
            <p:cNvPr id="17" name="Group 16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21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2022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9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943600" y="6687361"/>
            <a:ext cx="649162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rgbClr val="002060"/>
                </a:solidFill>
              </a:rPr>
              <a:t>Summary statistics included transplants with non-missing data</a:t>
            </a:r>
            <a:endParaRPr lang="en-US" sz="1300" dirty="0">
              <a:solidFill>
                <a:srgbClr val="002060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838196" y="423444"/>
            <a:ext cx="10667999" cy="54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600" kern="0" dirty="0" smtClean="0">
                <a:solidFill>
                  <a:srgbClr val="002060"/>
                </a:solidFill>
              </a:rPr>
              <a:t>Recipient Characteristics (Transplants: </a:t>
            </a:r>
            <a:r>
              <a:rPr lang="en-US" sz="2600" kern="0" dirty="0" smtClean="0">
                <a:solidFill>
                  <a:srgbClr val="002060"/>
                </a:solidFill>
              </a:rPr>
              <a:t>January 1992 – June 2018) </a:t>
            </a:r>
            <a:endParaRPr lang="en-US" sz="2600" kern="0" dirty="0">
              <a:solidFill>
                <a:srgbClr val="00206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4691809"/>
              </p:ext>
            </p:extLst>
          </p:nvPr>
        </p:nvGraphicFramePr>
        <p:xfrm>
          <a:off x="945764" y="1026628"/>
          <a:ext cx="10452861" cy="5387557"/>
        </p:xfrm>
        <a:graphic>
          <a:graphicData uri="http://schemas.openxmlformats.org/drawingml/2006/table">
            <a:tbl>
              <a:tblPr firstRow="1" bandRow="1"/>
              <a:tblGrid>
                <a:gridCol w="2735006">
                  <a:extLst>
                    <a:ext uri="{9D8B030D-6E8A-4147-A177-3AD203B41FA5}">
                      <a16:colId xmlns:a16="http://schemas.microsoft.com/office/drawing/2014/main" val="3821374963"/>
                    </a:ext>
                  </a:extLst>
                </a:gridCol>
                <a:gridCol w="1957334">
                  <a:extLst>
                    <a:ext uri="{9D8B030D-6E8A-4147-A177-3AD203B41FA5}">
                      <a16:colId xmlns:a16="http://schemas.microsoft.com/office/drawing/2014/main" val="1678295282"/>
                    </a:ext>
                  </a:extLst>
                </a:gridCol>
                <a:gridCol w="2371979">
                  <a:extLst>
                    <a:ext uri="{9D8B030D-6E8A-4147-A177-3AD203B41FA5}">
                      <a16:colId xmlns:a16="http://schemas.microsoft.com/office/drawing/2014/main" val="1670241971"/>
                    </a:ext>
                  </a:extLst>
                </a:gridCol>
                <a:gridCol w="2304208">
                  <a:extLst>
                    <a:ext uri="{9D8B030D-6E8A-4147-A177-3AD203B41FA5}">
                      <a16:colId xmlns:a16="http://schemas.microsoft.com/office/drawing/2014/main" val="3848619712"/>
                    </a:ext>
                  </a:extLst>
                </a:gridCol>
                <a:gridCol w="1084334">
                  <a:extLst>
                    <a:ext uri="{9D8B030D-6E8A-4147-A177-3AD203B41FA5}">
                      <a16:colId xmlns:a16="http://schemas.microsoft.com/office/drawing/2014/main" val="3144288831"/>
                    </a:ext>
                  </a:extLst>
                </a:gridCol>
              </a:tblGrid>
              <a:tr h="440959">
                <a:tc>
                  <a:txBody>
                    <a:bodyPr/>
                    <a:lstStyle/>
                    <a:p>
                      <a:pPr algn="l" rtl="0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Jan </a:t>
                      </a:r>
                      <a:r>
                        <a:rPr lang="nl-N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1992-Dec 2000 </a:t>
                      </a:r>
                      <a:endParaRPr lang="nl-NL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ctr" fontAlgn="ctr"/>
                      <a:r>
                        <a:rPr lang="nl-N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lang="nl-N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 =  4,162)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Jan </a:t>
                      </a:r>
                      <a:r>
                        <a:rPr lang="nl-N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2001-Dec 2009 </a:t>
                      </a:r>
                      <a:endParaRPr lang="nl-NL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ctr" fontAlgn="ctr"/>
                      <a:r>
                        <a:rPr lang="nl-N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lang="nl-N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 =  7,102)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Jan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2010-Jun 2018 </a:t>
                      </a:r>
                      <a:endParaRPr lang="en-US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 =  8,917)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P-value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80387"/>
                  </a:ext>
                </a:extLst>
              </a:tr>
              <a:tr h="28387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Geographi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 Location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&lt;0.0001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5645163"/>
                  </a:ext>
                </a:extLst>
              </a:tr>
              <a:tr h="28387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-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Europe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23.0%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35.0%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44.5%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9843374"/>
                  </a:ext>
                </a:extLst>
              </a:tr>
              <a:tr h="28387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-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North America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71.1%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58.2%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46.5%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5704081"/>
                  </a:ext>
                </a:extLst>
              </a:tr>
              <a:tr h="2838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-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Other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5.8%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6.8%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9.0%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9996891"/>
                  </a:ext>
                </a:extLst>
              </a:tr>
              <a:tr h="28387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Age (years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 (continuous)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55.0 (42.0 - 64.0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58.0 (45.0 - 66.0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60.0 (48.0 - 69.0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&lt;0.0001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1070920"/>
                  </a:ext>
                </a:extLst>
              </a:tr>
              <a:tr h="28387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Age (years) (categorical)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&lt;0.0001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1109677"/>
                  </a:ext>
                </a:extLst>
              </a:tr>
              <a:tr h="283878">
                <a:tc>
                  <a:txBody>
                    <a:bodyPr/>
                    <a:lstStyle/>
                    <a:p>
                      <a:pPr marL="225425" indent="0" algn="l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- 18-29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0.6%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0.2%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0.2%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6793715"/>
                  </a:ext>
                </a:extLst>
              </a:tr>
              <a:tr h="283878">
                <a:tc>
                  <a:txBody>
                    <a:bodyPr/>
                    <a:lstStyle/>
                    <a:p>
                      <a:pPr marL="225425" indent="0" algn="l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- 30-39 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2.6%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1.3%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0.7%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2391084"/>
                  </a:ext>
                </a:extLst>
              </a:tr>
              <a:tr h="283878">
                <a:tc>
                  <a:txBody>
                    <a:bodyPr/>
                    <a:lstStyle/>
                    <a:p>
                      <a:pPr marL="0" indent="225425" algn="l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- 40-49 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17.9%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10.8%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6.4%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8867075"/>
                  </a:ext>
                </a:extLst>
              </a:tr>
              <a:tr h="283878">
                <a:tc>
                  <a:txBody>
                    <a:bodyPr/>
                    <a:lstStyle/>
                    <a:p>
                      <a:pPr marL="225425" indent="0" algn="l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- 50-59 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54.9%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48.5%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40.9%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1767970"/>
                  </a:ext>
                </a:extLst>
              </a:tr>
              <a:tr h="283878">
                <a:tc>
                  <a:txBody>
                    <a:bodyPr/>
                    <a:lstStyle/>
                    <a:p>
                      <a:pPr marL="225425" indent="0" algn="l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- 60-69 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23.9%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38.3%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49.2%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6826125"/>
                  </a:ext>
                </a:extLst>
              </a:tr>
              <a:tr h="283878">
                <a:tc>
                  <a:txBody>
                    <a:bodyPr/>
                    <a:lstStyle/>
                    <a:p>
                      <a:pPr marL="225425" indent="0" algn="l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≥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70 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0.2%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0.7%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3.5%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3879190"/>
                  </a:ext>
                </a:extLst>
              </a:tr>
              <a:tr h="28387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Female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51.7%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48.5%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46.7%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&lt;0.0001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1635960"/>
                  </a:ext>
                </a:extLst>
              </a:tr>
              <a:tr h="37459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Weight (kg)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64.6 (45.4 - 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91.6)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66.7 (47.0 - 93.4)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68.0 (47.8 - 94.0)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&lt;0.0001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1903226"/>
                  </a:ext>
                </a:extLst>
              </a:tr>
              <a:tr h="28387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Height (cm)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168.0 (153.0 - 185.0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167.9 (154.0 - 183.0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169.0 (154.9 - 184.0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0.0015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4521415"/>
                  </a:ext>
                </a:extLst>
              </a:tr>
              <a:tr h="28387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BMI (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kg/m²)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22.9 (17.0 - 30.9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23.6 (17.7 - 30.5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23.8 (17.9 - 30.6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&lt;0.0001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2932961"/>
                  </a:ext>
                </a:extLst>
              </a:tr>
            </a:tbl>
          </a:graphicData>
        </a:graphic>
      </p:graphicFrame>
      <p:sp>
        <p:nvSpPr>
          <p:cNvPr id="12" name="logo_citation"/>
          <p:cNvSpPr txBox="1"/>
          <p:nvPr/>
        </p:nvSpPr>
        <p:spPr>
          <a:xfrm>
            <a:off x="2860221" y="6985598"/>
            <a:ext cx="2065833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2022 Oct; 41(10): 1335-1375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103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3340791"/>
              </p:ext>
            </p:extLst>
          </p:nvPr>
        </p:nvGraphicFramePr>
        <p:xfrm>
          <a:off x="990600" y="1456096"/>
          <a:ext cx="11049000" cy="5322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pvalue"/>
          <p:cNvSpPr txBox="1"/>
          <p:nvPr/>
        </p:nvSpPr>
        <p:spPr>
          <a:xfrm>
            <a:off x="5425440" y="1892234"/>
            <a:ext cx="1950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2"/>
                </a:solidFill>
              </a:rPr>
              <a:t>p &lt; 0.0001</a:t>
            </a:r>
          </a:p>
        </p:txBody>
      </p:sp>
      <p:sp>
        <p:nvSpPr>
          <p:cNvPr id="14" name="nvalue"/>
          <p:cNvSpPr txBox="1"/>
          <p:nvPr/>
        </p:nvSpPr>
        <p:spPr>
          <a:xfrm>
            <a:off x="9677400" y="6616259"/>
            <a:ext cx="211328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b="1" dirty="0">
                <a:solidFill>
                  <a:srgbClr val="002060"/>
                </a:solidFill>
              </a:rPr>
              <a:t>(N = 15,643)</a:t>
            </a:r>
          </a:p>
        </p:txBody>
      </p:sp>
      <p:sp>
        <p:nvSpPr>
          <p:cNvPr id="18" name="Title 4"/>
          <p:cNvSpPr txBox="1">
            <a:spLocks/>
          </p:cNvSpPr>
          <p:nvPr/>
        </p:nvSpPr>
        <p:spPr bwMode="auto">
          <a:xfrm>
            <a:off x="1524000" y="333307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70C0"/>
                </a:solidFill>
              </a:rPr>
              <a:t>
</a:t>
            </a:r>
          </a:p>
        </p:txBody>
      </p:sp>
      <p:sp>
        <p:nvSpPr>
          <p:cNvPr id="17" name="Title 3"/>
          <p:cNvSpPr txBox="1">
            <a:spLocks/>
          </p:cNvSpPr>
          <p:nvPr/>
        </p:nvSpPr>
        <p:spPr bwMode="auto">
          <a:xfrm>
            <a:off x="1524000" y="779020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 smtClean="0">
                <a:solidFill>
                  <a:srgbClr val="0070C0"/>
                </a:solidFill>
              </a:rPr>
              <a:t>Center </a:t>
            </a:r>
            <a:r>
              <a:rPr lang="en-US" sz="2133" kern="0" dirty="0">
                <a:solidFill>
                  <a:srgbClr val="0070C0"/>
                </a:solidFill>
              </a:rPr>
              <a:t>volume in previous 3 yrs
</a:t>
            </a:r>
          </a:p>
        </p:txBody>
      </p:sp>
      <p:sp>
        <p:nvSpPr>
          <p:cNvPr id="16" name="Title 2"/>
          <p:cNvSpPr txBox="1">
            <a:spLocks/>
          </p:cNvSpPr>
          <p:nvPr/>
        </p:nvSpPr>
        <p:spPr bwMode="auto">
          <a:xfrm>
            <a:off x="315686" y="381582"/>
            <a:ext cx="12170227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300" kern="0" dirty="0">
                <a:solidFill>
                  <a:srgbClr val="002060"/>
                </a:solidFill>
              </a:rPr>
              <a:t>
Statistically Significant Risk Factors For 1-Year Mortality with 95% Confidence Limits
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11236"/>
            <a:ext cx="10515600" cy="1056640"/>
          </a:xfrm>
        </p:spPr>
        <p:txBody>
          <a:bodyPr/>
          <a:lstStyle/>
          <a:p>
            <a:r>
              <a:rPr lang="en-US" sz="2800" dirty="0">
                <a:solidFill>
                  <a:srgbClr val="002060"/>
                </a:solidFill>
              </a:rPr>
              <a:t>Adult Lung Transplant Recipients with COPD (2000-6/2017)
</a:t>
            </a:r>
          </a:p>
        </p:txBody>
      </p:sp>
      <p:grpSp>
        <p:nvGrpSpPr>
          <p:cNvPr id="19" name="logo"/>
          <p:cNvGrpSpPr/>
          <p:nvPr/>
        </p:nvGrpSpPr>
        <p:grpSpPr>
          <a:xfrm>
            <a:off x="97973" y="6471266"/>
            <a:ext cx="5030327" cy="758614"/>
            <a:chOff x="1" y="6067776"/>
            <a:chExt cx="4952999" cy="79022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2895600" y="6572146"/>
              <a:ext cx="2044792" cy="267235"/>
            </a:xfrm>
            <a:prstGeom prst="rect">
              <a:avLst/>
            </a:prstGeom>
            <a:noFill/>
          </p:spPr>
          <p:txBody>
            <a:bodyPr wrap="square" lIns="48768" rIns="0" rtlCol="0" anchor="ctr" anchorCtr="0">
              <a:spAutoFit/>
            </a:bodyPr>
            <a:lstStyle/>
            <a:p>
              <a:endParaRPr lang="en-US" sz="1067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971800" y="6067776"/>
              <a:ext cx="1885813" cy="455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40" b="1" dirty="0">
                  <a:solidFill>
                    <a:schemeClr val="bg1"/>
                  </a:solidFill>
                  <a:latin typeface="Arial"/>
                  <a:cs typeface="Arial"/>
                </a:rPr>
                <a:t>2022</a:t>
              </a:r>
            </a:p>
          </p:txBody>
        </p:sp>
      </p:grpSp>
      <p:sp>
        <p:nvSpPr>
          <p:cNvPr id="13" name="logo_citation"/>
          <p:cNvSpPr txBox="1"/>
          <p:nvPr/>
        </p:nvSpPr>
        <p:spPr>
          <a:xfrm>
            <a:off x="3119633" y="6968863"/>
            <a:ext cx="2067763" cy="243143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9261" tIns="48768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2022 Oct; 41(10): 1335-1375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965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5498" y="6529103"/>
            <a:ext cx="4715932" cy="711201"/>
            <a:chOff x="2" y="6146792"/>
            <a:chExt cx="4715932" cy="711201"/>
          </a:xfrm>
        </p:grpSpPr>
        <p:grpSp>
          <p:nvGrpSpPr>
            <p:cNvPr id="12" name="Group 11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20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2022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3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4" name="Title 1"/>
          <p:cNvSpPr txBox="1">
            <a:spLocks/>
          </p:cNvSpPr>
          <p:nvPr/>
        </p:nvSpPr>
        <p:spPr bwMode="auto">
          <a:xfrm>
            <a:off x="2209800" y="1676400"/>
            <a:ext cx="88392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kern="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Multivariable Cox Analyses</a:t>
            </a:r>
            <a:endParaRPr lang="en-US" sz="4400" b="1" kern="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logo_citation"/>
          <p:cNvSpPr txBox="1"/>
          <p:nvPr/>
        </p:nvSpPr>
        <p:spPr>
          <a:xfrm>
            <a:off x="2870220" y="6995287"/>
            <a:ext cx="1938528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>
            <a:defPPr>
              <a:defRPr lang="en-US"/>
            </a:defPPr>
            <a:lvl1pPr marL="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280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560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841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121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401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6819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9622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242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2022 Oct; 41(10): 1335-1375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609600" y="3067593"/>
            <a:ext cx="117348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280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560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841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121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401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6819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9622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242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en-US" sz="3200" b="1" dirty="0" smtClean="0">
                <a:solidFill>
                  <a:srgbClr val="0070C0"/>
                </a:solidFill>
              </a:rPr>
              <a:t>Mortality within 5 Years Conditional on Survival to 1 Year</a:t>
            </a:r>
            <a:endParaRPr lang="en-U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143000"/>
            <a:ext cx="9296400" cy="5757673"/>
          </a:xfrm>
        </p:spPr>
      </p:pic>
      <p:sp>
        <p:nvSpPr>
          <p:cNvPr id="4" name="nvalue"/>
          <p:cNvSpPr txBox="1"/>
          <p:nvPr/>
        </p:nvSpPr>
        <p:spPr>
          <a:xfrm>
            <a:off x="9601200" y="6644214"/>
            <a:ext cx="211328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b="1" dirty="0">
                <a:solidFill>
                  <a:srgbClr val="002060"/>
                </a:solidFill>
              </a:rPr>
              <a:t>(N = 11,683)</a:t>
            </a:r>
          </a:p>
        </p:txBody>
      </p:sp>
      <p:sp>
        <p:nvSpPr>
          <p:cNvPr id="6" name="Title 2"/>
          <p:cNvSpPr txBox="1">
            <a:spLocks/>
          </p:cNvSpPr>
          <p:nvPr/>
        </p:nvSpPr>
        <p:spPr bwMode="auto">
          <a:xfrm>
            <a:off x="413656" y="277977"/>
            <a:ext cx="1211085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2060"/>
                </a:solidFill>
              </a:rPr>
              <a:t>
Statistically Significant </a:t>
            </a:r>
            <a:r>
              <a:rPr lang="en-US" sz="2133" kern="0" dirty="0" smtClean="0">
                <a:solidFill>
                  <a:srgbClr val="002060"/>
                </a:solidFill>
              </a:rPr>
              <a:t>Categorical Risk </a:t>
            </a:r>
            <a:r>
              <a:rPr lang="en-US" sz="2133" kern="0" dirty="0">
                <a:solidFill>
                  <a:srgbClr val="002060"/>
                </a:solidFill>
              </a:rPr>
              <a:t>Factors For 5-Year Mortality Conditional on Survival to 1 Year with 95% Confidence </a:t>
            </a:r>
            <a:r>
              <a:rPr lang="en-US" sz="2133" kern="0" dirty="0" smtClean="0">
                <a:solidFill>
                  <a:srgbClr val="002060"/>
                </a:solidFill>
              </a:rPr>
              <a:t>Limits</a:t>
            </a:r>
            <a:r>
              <a:rPr lang="en-US" sz="2133" kern="0" dirty="0">
                <a:solidFill>
                  <a:srgbClr val="002060"/>
                </a:solidFill>
              </a:rPr>
              <a:t>
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828800" y="304333"/>
            <a:ext cx="9448800" cy="1056640"/>
          </a:xfrm>
        </p:spPr>
        <p:txBody>
          <a:bodyPr/>
          <a:lstStyle/>
          <a:p>
            <a:r>
              <a:rPr lang="en-US" sz="2560" dirty="0">
                <a:solidFill>
                  <a:srgbClr val="002060"/>
                </a:solidFill>
              </a:rPr>
              <a:t>Adult Lung Transplant Recipients with COPD (1996-6/2013)
</a:t>
            </a:r>
          </a:p>
        </p:txBody>
      </p:sp>
      <p:grpSp>
        <p:nvGrpSpPr>
          <p:cNvPr id="8" name="logo"/>
          <p:cNvGrpSpPr/>
          <p:nvPr/>
        </p:nvGrpSpPr>
        <p:grpSpPr>
          <a:xfrm>
            <a:off x="81150" y="6463058"/>
            <a:ext cx="5030327" cy="758614"/>
            <a:chOff x="1" y="6067776"/>
            <a:chExt cx="4952999" cy="79022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2895600" y="6572146"/>
              <a:ext cx="2044792" cy="267235"/>
            </a:xfrm>
            <a:prstGeom prst="rect">
              <a:avLst/>
            </a:prstGeom>
            <a:noFill/>
          </p:spPr>
          <p:txBody>
            <a:bodyPr wrap="square" lIns="48768" rIns="0" rtlCol="0" anchor="ctr" anchorCtr="0">
              <a:spAutoFit/>
            </a:bodyPr>
            <a:lstStyle/>
            <a:p>
              <a:endParaRPr lang="en-US" sz="1067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971800" y="6067776"/>
              <a:ext cx="1885813" cy="455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40" b="1" dirty="0">
                  <a:solidFill>
                    <a:schemeClr val="bg1"/>
                  </a:solidFill>
                  <a:latin typeface="Arial"/>
                  <a:cs typeface="Arial"/>
                </a:rPr>
                <a:t>2022</a:t>
              </a:r>
            </a:p>
          </p:txBody>
        </p:sp>
      </p:grpSp>
      <p:sp>
        <p:nvSpPr>
          <p:cNvPr id="13" name="logo_citation"/>
          <p:cNvSpPr txBox="1"/>
          <p:nvPr/>
        </p:nvSpPr>
        <p:spPr>
          <a:xfrm>
            <a:off x="3099346" y="6946681"/>
            <a:ext cx="2067763" cy="243143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9261" tIns="48768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2022 Oct; 41(10): 1335-1375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324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Table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1938752"/>
              </p:ext>
            </p:extLst>
          </p:nvPr>
        </p:nvGraphicFramePr>
        <p:xfrm>
          <a:off x="1295400" y="1788160"/>
          <a:ext cx="10210800" cy="247904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05400">
                  <a:extLst>
                    <a:ext uri="{9D8B030D-6E8A-4147-A177-3AD203B41FA5}">
                      <a16:colId xmlns:a16="http://schemas.microsoft.com/office/drawing/2014/main" val="3488948795"/>
                    </a:ext>
                  </a:extLst>
                </a:gridCol>
                <a:gridCol w="5105400">
                  <a:extLst>
                    <a:ext uri="{9D8B030D-6E8A-4147-A177-3AD203B41FA5}">
                      <a16:colId xmlns:a16="http://schemas.microsoft.com/office/drawing/2014/main" val="2075083489"/>
                    </a:ext>
                  </a:extLst>
                </a:gridCol>
              </a:tblGrid>
              <a:tr h="826347">
                <a:tc gridSpan="2">
                  <a:txBody>
                    <a:bodyPr/>
                    <a:lstStyle/>
                    <a:p>
                      <a:pPr algn="ctr"/>
                      <a:r>
                        <a:rPr lang="en-US" sz="2200" b="1" i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</a:rPr>
                        <a:t>Continuous Factors (see figures)</a:t>
                      </a:r>
                      <a:endParaRPr lang="en-US" sz="2200" b="1" i="1" dirty="0">
                        <a:solidFill>
                          <a:srgbClr val="0070C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7536" marR="97536" marT="48768" marB="48768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106925"/>
                  </a:ext>
                </a:extLst>
              </a:tr>
              <a:tr h="826347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rgbClr val="000000"/>
                          </a:solidFill>
                        </a:rPr>
                        <a:t>Recipient age (years)</a:t>
                      </a:r>
                      <a:endParaRPr lang="en-US" sz="2200" dirty="0">
                        <a:solidFill>
                          <a:srgbClr val="000000"/>
                        </a:solidFill>
                      </a:endParaRPr>
                    </a:p>
                  </a:txBody>
                  <a:tcPr marL="97536" marR="97536" marT="48768" marB="48768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rgbClr val="000000"/>
                          </a:solidFill>
                        </a:rPr>
                        <a:t>Recipient BMI (kg/m</a:t>
                      </a:r>
                      <a:r>
                        <a:rPr lang="en-US" sz="22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²</a:t>
                      </a:r>
                      <a:r>
                        <a:rPr lang="en-US" sz="2200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US" sz="2200" dirty="0">
                        <a:solidFill>
                          <a:srgbClr val="000000"/>
                        </a:solidFill>
                      </a:endParaRPr>
                    </a:p>
                  </a:txBody>
                  <a:tcPr marL="97536" marR="97536" marT="48768" marB="48768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4705855"/>
                  </a:ext>
                </a:extLst>
              </a:tr>
              <a:tr h="826347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rgbClr val="000000"/>
                          </a:solidFill>
                        </a:rPr>
                        <a:t>Center volume in previous 3 yrs</a:t>
                      </a:r>
                      <a:endParaRPr lang="en-US" sz="2200" dirty="0">
                        <a:solidFill>
                          <a:srgbClr val="000000"/>
                        </a:solidFill>
                      </a:endParaRPr>
                    </a:p>
                  </a:txBody>
                  <a:tcPr marL="97536" marR="97536" marT="48768" marB="48768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rgbClr val="000000"/>
                          </a:solidFill>
                        </a:rPr>
                        <a:t>Ischemic time (hours)</a:t>
                      </a:r>
                      <a:endParaRPr lang="en-US" sz="2200" dirty="0">
                        <a:solidFill>
                          <a:srgbClr val="000000"/>
                        </a:solidFill>
                      </a:endParaRPr>
                    </a:p>
                  </a:txBody>
                  <a:tcPr marL="97536" marR="97536" marT="48768" marB="48768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4111735"/>
                  </a:ext>
                </a:extLst>
              </a:tr>
            </a:tbl>
          </a:graphicData>
        </a:graphic>
      </p:graphicFrame>
      <p:sp>
        <p:nvSpPr>
          <p:cNvPr id="5" name="Title 2"/>
          <p:cNvSpPr txBox="1">
            <a:spLocks/>
          </p:cNvSpPr>
          <p:nvPr/>
        </p:nvSpPr>
        <p:spPr bwMode="auto">
          <a:xfrm>
            <a:off x="1524000" y="731520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400" kern="0" dirty="0">
                <a:solidFill>
                  <a:srgbClr val="002060"/>
                </a:solidFill>
              </a:rPr>
              <a:t>
Statistically Significant </a:t>
            </a:r>
            <a:r>
              <a:rPr lang="en-US" sz="2400" kern="0" dirty="0" smtClean="0">
                <a:solidFill>
                  <a:srgbClr val="002060"/>
                </a:solidFill>
              </a:rPr>
              <a:t>Continuous Risk </a:t>
            </a:r>
            <a:r>
              <a:rPr lang="en-US" sz="2400" kern="0" dirty="0">
                <a:solidFill>
                  <a:srgbClr val="002060"/>
                </a:solidFill>
              </a:rPr>
              <a:t>Factors For 5-Year Mortality Conditional on Survival to 1 Year
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316182" y="539546"/>
            <a:ext cx="10210800" cy="1056640"/>
          </a:xfrm>
        </p:spPr>
        <p:txBody>
          <a:bodyPr/>
          <a:lstStyle/>
          <a:p>
            <a:r>
              <a:rPr lang="en-US" sz="2800" dirty="0">
                <a:solidFill>
                  <a:srgbClr val="002060"/>
                </a:solidFill>
              </a:rPr>
              <a:t>Adult Lung Transplant Recipients with COPD (1996-6/2013)
</a:t>
            </a:r>
          </a:p>
        </p:txBody>
      </p:sp>
      <p:grpSp>
        <p:nvGrpSpPr>
          <p:cNvPr id="7" name="logo"/>
          <p:cNvGrpSpPr/>
          <p:nvPr/>
        </p:nvGrpSpPr>
        <p:grpSpPr>
          <a:xfrm>
            <a:off x="83881" y="6465789"/>
            <a:ext cx="5030327" cy="758614"/>
            <a:chOff x="1" y="6067776"/>
            <a:chExt cx="4952999" cy="79022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2895600" y="6572146"/>
              <a:ext cx="2044792" cy="267235"/>
            </a:xfrm>
            <a:prstGeom prst="rect">
              <a:avLst/>
            </a:prstGeom>
            <a:noFill/>
          </p:spPr>
          <p:txBody>
            <a:bodyPr wrap="square" lIns="48768" rIns="0" rtlCol="0" anchor="ctr" anchorCtr="0">
              <a:spAutoFit/>
            </a:bodyPr>
            <a:lstStyle/>
            <a:p>
              <a:endParaRPr lang="en-US" sz="1067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971800" y="6067776"/>
              <a:ext cx="1885813" cy="455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40" b="1" dirty="0">
                  <a:solidFill>
                    <a:schemeClr val="bg1"/>
                  </a:solidFill>
                  <a:latin typeface="Arial"/>
                  <a:cs typeface="Arial"/>
                </a:rPr>
                <a:t>2022</a:t>
              </a:r>
            </a:p>
          </p:txBody>
        </p:sp>
      </p:grpSp>
      <p:sp>
        <p:nvSpPr>
          <p:cNvPr id="13" name="logo_citation"/>
          <p:cNvSpPr txBox="1"/>
          <p:nvPr/>
        </p:nvSpPr>
        <p:spPr>
          <a:xfrm>
            <a:off x="3111221" y="6953998"/>
            <a:ext cx="2067763" cy="243143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9261" tIns="48768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2022 Oct; 41(10): 1335-1375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148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6447038"/>
              </p:ext>
            </p:extLst>
          </p:nvPr>
        </p:nvGraphicFramePr>
        <p:xfrm>
          <a:off x="914400" y="1625600"/>
          <a:ext cx="10744200" cy="5329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pvalue"/>
          <p:cNvSpPr txBox="1"/>
          <p:nvPr/>
        </p:nvSpPr>
        <p:spPr>
          <a:xfrm>
            <a:off x="5425440" y="2113280"/>
            <a:ext cx="1950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2"/>
                </a:solidFill>
              </a:rPr>
              <a:t>p &lt; 0.0001</a:t>
            </a:r>
          </a:p>
        </p:txBody>
      </p:sp>
      <p:sp>
        <p:nvSpPr>
          <p:cNvPr id="14" name="nvalue"/>
          <p:cNvSpPr txBox="1"/>
          <p:nvPr/>
        </p:nvSpPr>
        <p:spPr>
          <a:xfrm>
            <a:off x="9753600" y="6594865"/>
            <a:ext cx="211328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b="1" dirty="0">
                <a:solidFill>
                  <a:srgbClr val="002060"/>
                </a:solidFill>
              </a:rPr>
              <a:t>(N = 11,683)</a:t>
            </a:r>
          </a:p>
        </p:txBody>
      </p:sp>
      <p:sp>
        <p:nvSpPr>
          <p:cNvPr id="18" name="Title 4"/>
          <p:cNvSpPr txBox="1">
            <a:spLocks/>
          </p:cNvSpPr>
          <p:nvPr/>
        </p:nvSpPr>
        <p:spPr bwMode="auto">
          <a:xfrm>
            <a:off x="1524000" y="363708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70C0"/>
                </a:solidFill>
              </a:rPr>
              <a:t>
</a:t>
            </a:r>
          </a:p>
        </p:txBody>
      </p:sp>
      <p:sp>
        <p:nvSpPr>
          <p:cNvPr id="17" name="Title 3"/>
          <p:cNvSpPr txBox="1">
            <a:spLocks/>
          </p:cNvSpPr>
          <p:nvPr/>
        </p:nvSpPr>
        <p:spPr bwMode="auto">
          <a:xfrm>
            <a:off x="1524000" y="812800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70C0"/>
                </a:solidFill>
              </a:rPr>
              <a:t>
Recipient age (years)
</a:t>
            </a:r>
          </a:p>
        </p:txBody>
      </p:sp>
      <p:sp>
        <p:nvSpPr>
          <p:cNvPr id="16" name="Title 2"/>
          <p:cNvSpPr txBox="1">
            <a:spLocks/>
          </p:cNvSpPr>
          <p:nvPr/>
        </p:nvSpPr>
        <p:spPr bwMode="auto">
          <a:xfrm>
            <a:off x="1524000" y="568960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2060"/>
                </a:solidFill>
              </a:rPr>
              <a:t>
Statistically Significant Risk Factors For 5-Year Mortality Conditional on Survival to 1 Year with 95% Confidence Limits
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63708"/>
            <a:ext cx="9753600" cy="1056640"/>
          </a:xfrm>
        </p:spPr>
        <p:txBody>
          <a:bodyPr/>
          <a:lstStyle/>
          <a:p>
            <a:r>
              <a:rPr lang="en-US" sz="2560" dirty="0">
                <a:solidFill>
                  <a:srgbClr val="002060"/>
                </a:solidFill>
              </a:rPr>
              <a:t>Adult Lung Transplant Recipients with COPD (1996-6/2013)
</a:t>
            </a:r>
          </a:p>
        </p:txBody>
      </p:sp>
      <p:grpSp>
        <p:nvGrpSpPr>
          <p:cNvPr id="19" name="logo"/>
          <p:cNvGrpSpPr/>
          <p:nvPr/>
        </p:nvGrpSpPr>
        <p:grpSpPr>
          <a:xfrm>
            <a:off x="82414" y="6480410"/>
            <a:ext cx="5030327" cy="758614"/>
            <a:chOff x="1" y="6067776"/>
            <a:chExt cx="4952999" cy="79022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2895600" y="6572146"/>
              <a:ext cx="2044792" cy="267235"/>
            </a:xfrm>
            <a:prstGeom prst="rect">
              <a:avLst/>
            </a:prstGeom>
            <a:noFill/>
          </p:spPr>
          <p:txBody>
            <a:bodyPr wrap="square" lIns="48768" rIns="0" rtlCol="0" anchor="ctr" anchorCtr="0">
              <a:spAutoFit/>
            </a:bodyPr>
            <a:lstStyle/>
            <a:p>
              <a:endParaRPr lang="en-US" sz="1067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971800" y="6067776"/>
              <a:ext cx="1885813" cy="455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40" b="1" dirty="0">
                  <a:solidFill>
                    <a:schemeClr val="bg1"/>
                  </a:solidFill>
                  <a:latin typeface="Arial"/>
                  <a:cs typeface="Arial"/>
                </a:rPr>
                <a:t>2022</a:t>
              </a:r>
            </a:p>
          </p:txBody>
        </p:sp>
      </p:grpSp>
      <p:sp>
        <p:nvSpPr>
          <p:cNvPr id="23" name="logo_citation"/>
          <p:cNvSpPr txBox="1"/>
          <p:nvPr/>
        </p:nvSpPr>
        <p:spPr>
          <a:xfrm>
            <a:off x="3100610" y="6986944"/>
            <a:ext cx="2067763" cy="243143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9261" tIns="48768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2022 Oct; 41(10): 1335-1375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15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8321501"/>
              </p:ext>
            </p:extLst>
          </p:nvPr>
        </p:nvGraphicFramePr>
        <p:xfrm>
          <a:off x="1066800" y="1520594"/>
          <a:ext cx="10571480" cy="5441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pvalue"/>
          <p:cNvSpPr txBox="1"/>
          <p:nvPr/>
        </p:nvSpPr>
        <p:spPr>
          <a:xfrm>
            <a:off x="5425440" y="2113280"/>
            <a:ext cx="1950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2"/>
                </a:solidFill>
              </a:rPr>
              <a:t>p </a:t>
            </a:r>
            <a:r>
              <a:rPr lang="en-US" sz="1600" b="1" dirty="0" smtClean="0">
                <a:solidFill>
                  <a:schemeClr val="bg2"/>
                </a:solidFill>
              </a:rPr>
              <a:t>= 0.0002</a:t>
            </a:r>
            <a:endParaRPr lang="en-US" sz="1600" b="1" dirty="0">
              <a:solidFill>
                <a:schemeClr val="bg2"/>
              </a:solidFill>
            </a:endParaRPr>
          </a:p>
        </p:txBody>
      </p:sp>
      <p:sp>
        <p:nvSpPr>
          <p:cNvPr id="14" name="nvalue"/>
          <p:cNvSpPr txBox="1"/>
          <p:nvPr/>
        </p:nvSpPr>
        <p:spPr>
          <a:xfrm>
            <a:off x="9525000" y="6610321"/>
            <a:ext cx="211328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b="1" dirty="0">
                <a:solidFill>
                  <a:srgbClr val="002060"/>
                </a:solidFill>
              </a:rPr>
              <a:t>(N = 11,683)</a:t>
            </a:r>
          </a:p>
        </p:txBody>
      </p:sp>
      <p:sp>
        <p:nvSpPr>
          <p:cNvPr id="18" name="Title 4"/>
          <p:cNvSpPr txBox="1">
            <a:spLocks/>
          </p:cNvSpPr>
          <p:nvPr/>
        </p:nvSpPr>
        <p:spPr bwMode="auto">
          <a:xfrm>
            <a:off x="1524000" y="363708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70C0"/>
                </a:solidFill>
              </a:rPr>
              <a:t>
</a:t>
            </a:r>
          </a:p>
        </p:txBody>
      </p:sp>
      <p:sp>
        <p:nvSpPr>
          <p:cNvPr id="17" name="Title 3"/>
          <p:cNvSpPr txBox="1">
            <a:spLocks/>
          </p:cNvSpPr>
          <p:nvPr/>
        </p:nvSpPr>
        <p:spPr bwMode="auto">
          <a:xfrm>
            <a:off x="1524000" y="812800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70C0"/>
                </a:solidFill>
              </a:rPr>
              <a:t>
Recipient BMI (</a:t>
            </a:r>
            <a:r>
              <a:rPr lang="en-US" sz="2133" kern="0" dirty="0" smtClean="0">
                <a:solidFill>
                  <a:srgbClr val="0070C0"/>
                </a:solidFill>
              </a:rPr>
              <a:t>kg/m</a:t>
            </a:r>
            <a:r>
              <a:rPr lang="en-US" sz="2133" kern="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²</a:t>
            </a:r>
            <a:r>
              <a:rPr lang="en-US" sz="2133" kern="0" dirty="0" smtClean="0">
                <a:solidFill>
                  <a:srgbClr val="0070C0"/>
                </a:solidFill>
              </a:rPr>
              <a:t>)</a:t>
            </a:r>
            <a:r>
              <a:rPr lang="en-US" sz="2133" kern="0" dirty="0">
                <a:solidFill>
                  <a:srgbClr val="0070C0"/>
                </a:solidFill>
              </a:rPr>
              <a:t>
</a:t>
            </a:r>
          </a:p>
        </p:txBody>
      </p:sp>
      <p:sp>
        <p:nvSpPr>
          <p:cNvPr id="16" name="Title 2"/>
          <p:cNvSpPr txBox="1">
            <a:spLocks/>
          </p:cNvSpPr>
          <p:nvPr/>
        </p:nvSpPr>
        <p:spPr bwMode="auto">
          <a:xfrm>
            <a:off x="1524000" y="568960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300" kern="0" dirty="0">
                <a:solidFill>
                  <a:srgbClr val="002060"/>
                </a:solidFill>
              </a:rPr>
              <a:t>
Statistically Significant Risk Factors For 5-Year Mortality Conditional on Survival to 1 Year with 95% Confidence Limits
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63708"/>
            <a:ext cx="9753600" cy="1056640"/>
          </a:xfrm>
        </p:spPr>
        <p:txBody>
          <a:bodyPr/>
          <a:lstStyle/>
          <a:p>
            <a:r>
              <a:rPr lang="en-US" sz="2560" dirty="0">
                <a:solidFill>
                  <a:srgbClr val="002060"/>
                </a:solidFill>
              </a:rPr>
              <a:t>Adult Lung Transplant Recipients with COPD (1996-6/2013)
</a:t>
            </a:r>
          </a:p>
        </p:txBody>
      </p:sp>
      <p:grpSp>
        <p:nvGrpSpPr>
          <p:cNvPr id="19" name="logo"/>
          <p:cNvGrpSpPr/>
          <p:nvPr/>
        </p:nvGrpSpPr>
        <p:grpSpPr>
          <a:xfrm>
            <a:off x="79687" y="6477679"/>
            <a:ext cx="5030327" cy="758614"/>
            <a:chOff x="1" y="6067776"/>
            <a:chExt cx="4952999" cy="79022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2895600" y="6572146"/>
              <a:ext cx="2044792" cy="267235"/>
            </a:xfrm>
            <a:prstGeom prst="rect">
              <a:avLst/>
            </a:prstGeom>
            <a:noFill/>
          </p:spPr>
          <p:txBody>
            <a:bodyPr wrap="square" lIns="48768" rIns="0" rtlCol="0" anchor="ctr" anchorCtr="0">
              <a:spAutoFit/>
            </a:bodyPr>
            <a:lstStyle/>
            <a:p>
              <a:endParaRPr lang="en-US" sz="1067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971800" y="6067776"/>
              <a:ext cx="1885813" cy="455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40" b="1" dirty="0">
                  <a:solidFill>
                    <a:schemeClr val="bg1"/>
                  </a:solidFill>
                  <a:latin typeface="Arial"/>
                  <a:cs typeface="Arial"/>
                </a:rPr>
                <a:t>2022</a:t>
              </a:r>
            </a:p>
          </p:txBody>
        </p:sp>
      </p:grpSp>
      <p:sp>
        <p:nvSpPr>
          <p:cNvPr id="13" name="logo_citation"/>
          <p:cNvSpPr txBox="1"/>
          <p:nvPr/>
        </p:nvSpPr>
        <p:spPr>
          <a:xfrm>
            <a:off x="3125592" y="6977512"/>
            <a:ext cx="2067763" cy="243143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9261" tIns="48768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2022 Oct; 41(10): 1335-1375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791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858934"/>
              </p:ext>
            </p:extLst>
          </p:nvPr>
        </p:nvGraphicFramePr>
        <p:xfrm>
          <a:off x="1066801" y="1625600"/>
          <a:ext cx="10571480" cy="5054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pvalue"/>
          <p:cNvSpPr txBox="1"/>
          <p:nvPr/>
        </p:nvSpPr>
        <p:spPr>
          <a:xfrm>
            <a:off x="5425440" y="2113280"/>
            <a:ext cx="1950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2"/>
                </a:solidFill>
              </a:rPr>
              <a:t>p </a:t>
            </a:r>
            <a:r>
              <a:rPr lang="en-US" sz="1600" b="1" dirty="0" smtClean="0">
                <a:solidFill>
                  <a:schemeClr val="bg2"/>
                </a:solidFill>
              </a:rPr>
              <a:t>= 0.0008</a:t>
            </a:r>
            <a:endParaRPr lang="en-US" sz="1600" b="1" dirty="0">
              <a:solidFill>
                <a:schemeClr val="bg2"/>
              </a:solidFill>
            </a:endParaRPr>
          </a:p>
        </p:txBody>
      </p:sp>
      <p:sp>
        <p:nvSpPr>
          <p:cNvPr id="14" name="nvalue"/>
          <p:cNvSpPr txBox="1"/>
          <p:nvPr/>
        </p:nvSpPr>
        <p:spPr>
          <a:xfrm>
            <a:off x="9525000" y="6593431"/>
            <a:ext cx="211328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b="1" dirty="0">
                <a:solidFill>
                  <a:srgbClr val="002060"/>
                </a:solidFill>
              </a:rPr>
              <a:t>(N = 11,683)</a:t>
            </a:r>
          </a:p>
        </p:txBody>
      </p:sp>
      <p:sp>
        <p:nvSpPr>
          <p:cNvPr id="18" name="Title 4"/>
          <p:cNvSpPr txBox="1">
            <a:spLocks/>
          </p:cNvSpPr>
          <p:nvPr/>
        </p:nvSpPr>
        <p:spPr bwMode="auto">
          <a:xfrm>
            <a:off x="1524000" y="363708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70C0"/>
                </a:solidFill>
              </a:rPr>
              <a:t>
</a:t>
            </a:r>
          </a:p>
        </p:txBody>
      </p:sp>
      <p:sp>
        <p:nvSpPr>
          <p:cNvPr id="17" name="Title 3"/>
          <p:cNvSpPr txBox="1">
            <a:spLocks/>
          </p:cNvSpPr>
          <p:nvPr/>
        </p:nvSpPr>
        <p:spPr bwMode="auto">
          <a:xfrm>
            <a:off x="1524000" y="812800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70C0"/>
                </a:solidFill>
              </a:rPr>
              <a:t>
Center volume in previous 3 yrs
</a:t>
            </a:r>
          </a:p>
        </p:txBody>
      </p:sp>
      <p:sp>
        <p:nvSpPr>
          <p:cNvPr id="16" name="Title 2"/>
          <p:cNvSpPr txBox="1">
            <a:spLocks/>
          </p:cNvSpPr>
          <p:nvPr/>
        </p:nvSpPr>
        <p:spPr bwMode="auto">
          <a:xfrm>
            <a:off x="1524000" y="568960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400" kern="0" dirty="0">
                <a:solidFill>
                  <a:srgbClr val="002060"/>
                </a:solidFill>
              </a:rPr>
              <a:t>
Statistically Significant Risk Factors For 5-Year Mortality Conditional on Survival to 1 Year with 95% Confidence Limits
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63708"/>
            <a:ext cx="9753600" cy="1056640"/>
          </a:xfrm>
        </p:spPr>
        <p:txBody>
          <a:bodyPr/>
          <a:lstStyle/>
          <a:p>
            <a:r>
              <a:rPr lang="en-US" sz="2560" dirty="0">
                <a:solidFill>
                  <a:srgbClr val="002060"/>
                </a:solidFill>
              </a:rPr>
              <a:t>Adult Lung Transplant Recipients with COPD (1996-6/2013)
</a:t>
            </a:r>
          </a:p>
        </p:txBody>
      </p:sp>
      <p:grpSp>
        <p:nvGrpSpPr>
          <p:cNvPr id="19" name="logo"/>
          <p:cNvGrpSpPr/>
          <p:nvPr/>
        </p:nvGrpSpPr>
        <p:grpSpPr>
          <a:xfrm>
            <a:off x="86866" y="6476216"/>
            <a:ext cx="5030327" cy="758614"/>
            <a:chOff x="1" y="6067776"/>
            <a:chExt cx="4952999" cy="79022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2895600" y="6572146"/>
              <a:ext cx="2044792" cy="267235"/>
            </a:xfrm>
            <a:prstGeom prst="rect">
              <a:avLst/>
            </a:prstGeom>
            <a:noFill/>
          </p:spPr>
          <p:txBody>
            <a:bodyPr wrap="square" lIns="48768" rIns="0" rtlCol="0" anchor="ctr" anchorCtr="0">
              <a:spAutoFit/>
            </a:bodyPr>
            <a:lstStyle/>
            <a:p>
              <a:endParaRPr lang="en-US" sz="1067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971800" y="6067776"/>
              <a:ext cx="1885813" cy="455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40" b="1" dirty="0">
                  <a:solidFill>
                    <a:schemeClr val="bg1"/>
                  </a:solidFill>
                  <a:latin typeface="Arial"/>
                  <a:cs typeface="Arial"/>
                </a:rPr>
                <a:t>2022</a:t>
              </a:r>
            </a:p>
          </p:txBody>
        </p:sp>
      </p:grpSp>
      <p:sp>
        <p:nvSpPr>
          <p:cNvPr id="13" name="logo_citation"/>
          <p:cNvSpPr txBox="1"/>
          <p:nvPr/>
        </p:nvSpPr>
        <p:spPr>
          <a:xfrm>
            <a:off x="3132771" y="6973813"/>
            <a:ext cx="2067763" cy="243143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9261" tIns="48768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2022 Oct; 41(10): 1335-1375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84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8570168"/>
              </p:ext>
            </p:extLst>
          </p:nvPr>
        </p:nvGraphicFramePr>
        <p:xfrm>
          <a:off x="914400" y="1520595"/>
          <a:ext cx="10800080" cy="54202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pvalue"/>
          <p:cNvSpPr txBox="1"/>
          <p:nvPr/>
        </p:nvSpPr>
        <p:spPr>
          <a:xfrm>
            <a:off x="5425440" y="2113280"/>
            <a:ext cx="1950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2"/>
                </a:solidFill>
              </a:rPr>
              <a:t>p = </a:t>
            </a:r>
            <a:r>
              <a:rPr lang="en-US" sz="1600" b="1" dirty="0" smtClean="0">
                <a:solidFill>
                  <a:schemeClr val="bg2"/>
                </a:solidFill>
              </a:rPr>
              <a:t>0.0156</a:t>
            </a:r>
            <a:endParaRPr lang="en-US" sz="1600" b="1" dirty="0">
              <a:solidFill>
                <a:schemeClr val="bg2"/>
              </a:solidFill>
            </a:endParaRPr>
          </a:p>
        </p:txBody>
      </p:sp>
      <p:sp>
        <p:nvSpPr>
          <p:cNvPr id="14" name="nvalue"/>
          <p:cNvSpPr txBox="1"/>
          <p:nvPr/>
        </p:nvSpPr>
        <p:spPr>
          <a:xfrm>
            <a:off x="9601200" y="6571513"/>
            <a:ext cx="211328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b="1" dirty="0">
                <a:solidFill>
                  <a:srgbClr val="002060"/>
                </a:solidFill>
              </a:rPr>
              <a:t>(N = 11,683)</a:t>
            </a:r>
          </a:p>
        </p:txBody>
      </p:sp>
      <p:sp>
        <p:nvSpPr>
          <p:cNvPr id="18" name="Title 4"/>
          <p:cNvSpPr txBox="1">
            <a:spLocks/>
          </p:cNvSpPr>
          <p:nvPr/>
        </p:nvSpPr>
        <p:spPr bwMode="auto">
          <a:xfrm>
            <a:off x="1524000" y="363708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70C0"/>
                </a:solidFill>
              </a:rPr>
              <a:t>
</a:t>
            </a:r>
          </a:p>
        </p:txBody>
      </p:sp>
      <p:sp>
        <p:nvSpPr>
          <p:cNvPr id="17" name="Title 3"/>
          <p:cNvSpPr txBox="1">
            <a:spLocks/>
          </p:cNvSpPr>
          <p:nvPr/>
        </p:nvSpPr>
        <p:spPr bwMode="auto">
          <a:xfrm>
            <a:off x="1524000" y="731520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70C0"/>
                </a:solidFill>
              </a:rPr>
              <a:t>
Ischemic time (hours)
</a:t>
            </a:r>
          </a:p>
        </p:txBody>
      </p:sp>
      <p:sp>
        <p:nvSpPr>
          <p:cNvPr id="16" name="Title 2"/>
          <p:cNvSpPr txBox="1">
            <a:spLocks/>
          </p:cNvSpPr>
          <p:nvPr/>
        </p:nvSpPr>
        <p:spPr bwMode="auto">
          <a:xfrm>
            <a:off x="1524000" y="487680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2060"/>
                </a:solidFill>
              </a:rPr>
              <a:t>
Statistically Significant Risk Factors For 5-Year Mortality Conditional on Survival to 1 Year with 95% Confidence Limits
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63708"/>
            <a:ext cx="9753600" cy="1056640"/>
          </a:xfrm>
        </p:spPr>
        <p:txBody>
          <a:bodyPr/>
          <a:lstStyle/>
          <a:p>
            <a:r>
              <a:rPr lang="en-US" sz="2560" dirty="0">
                <a:solidFill>
                  <a:srgbClr val="002060"/>
                </a:solidFill>
              </a:rPr>
              <a:t>Adult Lung Transplant Recipients with COPD (1996-6/2013)
</a:t>
            </a:r>
          </a:p>
        </p:txBody>
      </p:sp>
      <p:grpSp>
        <p:nvGrpSpPr>
          <p:cNvPr id="19" name="logo"/>
          <p:cNvGrpSpPr/>
          <p:nvPr/>
        </p:nvGrpSpPr>
        <p:grpSpPr>
          <a:xfrm>
            <a:off x="93044" y="6480410"/>
            <a:ext cx="5030327" cy="758614"/>
            <a:chOff x="1" y="6067776"/>
            <a:chExt cx="4952999" cy="79022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2895600" y="6572146"/>
              <a:ext cx="2044792" cy="267235"/>
            </a:xfrm>
            <a:prstGeom prst="rect">
              <a:avLst/>
            </a:prstGeom>
            <a:noFill/>
          </p:spPr>
          <p:txBody>
            <a:bodyPr wrap="square" lIns="48768" rIns="0" rtlCol="0" anchor="ctr" anchorCtr="0">
              <a:spAutoFit/>
            </a:bodyPr>
            <a:lstStyle/>
            <a:p>
              <a:endParaRPr lang="en-US" sz="1067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971800" y="6067776"/>
              <a:ext cx="1885813" cy="455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40" b="1" dirty="0">
                  <a:solidFill>
                    <a:schemeClr val="bg1"/>
                  </a:solidFill>
                  <a:latin typeface="Arial"/>
                  <a:cs typeface="Arial"/>
                </a:rPr>
                <a:t>2022</a:t>
              </a:r>
            </a:p>
          </p:txBody>
        </p:sp>
      </p:grpSp>
      <p:sp>
        <p:nvSpPr>
          <p:cNvPr id="13" name="logo_citation"/>
          <p:cNvSpPr txBox="1"/>
          <p:nvPr/>
        </p:nvSpPr>
        <p:spPr>
          <a:xfrm>
            <a:off x="3111240" y="6978007"/>
            <a:ext cx="2067763" cy="243143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9261" tIns="48768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2022 Oct; 41(10): 1335-1375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701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84642" y="6517952"/>
            <a:ext cx="4715932" cy="711201"/>
            <a:chOff x="2" y="6146792"/>
            <a:chExt cx="4715932" cy="711201"/>
          </a:xfrm>
        </p:grpSpPr>
        <p:grpSp>
          <p:nvGrpSpPr>
            <p:cNvPr id="12" name="Group 11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20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2022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3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4" name="Title 1"/>
          <p:cNvSpPr txBox="1">
            <a:spLocks/>
          </p:cNvSpPr>
          <p:nvPr/>
        </p:nvSpPr>
        <p:spPr bwMode="auto">
          <a:xfrm>
            <a:off x="2209800" y="1676400"/>
            <a:ext cx="88392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kern="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Multivariable Cox Analyses</a:t>
            </a:r>
            <a:endParaRPr lang="en-US" sz="4400" b="1" kern="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logo_citation"/>
          <p:cNvSpPr txBox="1"/>
          <p:nvPr/>
        </p:nvSpPr>
        <p:spPr>
          <a:xfrm>
            <a:off x="2867531" y="6976122"/>
            <a:ext cx="1922073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>
            <a:defPPr>
              <a:defRPr lang="en-US"/>
            </a:defPPr>
            <a:lvl1pPr marL="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280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560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841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121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401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6819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9622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242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2022 Oct; 41(10): 1335-1375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609600" y="3067593"/>
            <a:ext cx="117348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280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560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841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121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401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6819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9622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242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en-US" sz="3200" b="1" dirty="0" smtClean="0">
                <a:solidFill>
                  <a:srgbClr val="0070C0"/>
                </a:solidFill>
              </a:rPr>
              <a:t>Freedom from BOS/CLAD within 5 Years Conditional on Survival to Discharge</a:t>
            </a:r>
            <a:endParaRPr lang="en-U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38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123230"/>
            <a:ext cx="8610600" cy="5740400"/>
          </a:xfrm>
        </p:spPr>
      </p:pic>
      <p:sp>
        <p:nvSpPr>
          <p:cNvPr id="4" name="nvalue"/>
          <p:cNvSpPr txBox="1"/>
          <p:nvPr/>
        </p:nvSpPr>
        <p:spPr>
          <a:xfrm>
            <a:off x="9601200" y="6590707"/>
            <a:ext cx="211328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b="1" dirty="0">
                <a:solidFill>
                  <a:srgbClr val="002060"/>
                </a:solidFill>
              </a:rPr>
              <a:t>(N = 6,181)</a:t>
            </a:r>
          </a:p>
        </p:txBody>
      </p:sp>
      <p:sp>
        <p:nvSpPr>
          <p:cNvPr id="6" name="Title 2"/>
          <p:cNvSpPr txBox="1">
            <a:spLocks/>
          </p:cNvSpPr>
          <p:nvPr/>
        </p:nvSpPr>
        <p:spPr bwMode="auto">
          <a:xfrm>
            <a:off x="1066800" y="457200"/>
            <a:ext cx="10515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300" kern="0" dirty="0">
                <a:solidFill>
                  <a:srgbClr val="002060"/>
                </a:solidFill>
              </a:rPr>
              <a:t>
Statistically Significant </a:t>
            </a:r>
            <a:r>
              <a:rPr lang="en-US" sz="2300" kern="0" dirty="0" smtClean="0">
                <a:solidFill>
                  <a:srgbClr val="002060"/>
                </a:solidFill>
              </a:rPr>
              <a:t>Categorical Risk </a:t>
            </a:r>
            <a:r>
              <a:rPr lang="en-US" sz="2300" kern="0" dirty="0">
                <a:solidFill>
                  <a:srgbClr val="002060"/>
                </a:solidFill>
              </a:rPr>
              <a:t>Factors for BOS/CLAD within 
5 Years Conditional on Survival to Discharge with 95% Confidence Limits
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24000" y="328083"/>
            <a:ext cx="9753600" cy="1056640"/>
          </a:xfrm>
        </p:spPr>
        <p:txBody>
          <a:bodyPr/>
          <a:lstStyle/>
          <a:p>
            <a:r>
              <a:rPr lang="en-US" sz="2560" dirty="0">
                <a:solidFill>
                  <a:srgbClr val="002060"/>
                </a:solidFill>
              </a:rPr>
              <a:t>Adult Lung Transplant Recipients with COPD (1996-6/2013)
</a:t>
            </a:r>
          </a:p>
        </p:txBody>
      </p:sp>
      <p:grpSp>
        <p:nvGrpSpPr>
          <p:cNvPr id="8" name="logo"/>
          <p:cNvGrpSpPr/>
          <p:nvPr/>
        </p:nvGrpSpPr>
        <p:grpSpPr>
          <a:xfrm>
            <a:off x="91562" y="6482815"/>
            <a:ext cx="5030327" cy="758614"/>
            <a:chOff x="1" y="6067776"/>
            <a:chExt cx="4952999" cy="79022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2895600" y="6572146"/>
              <a:ext cx="2044792" cy="267235"/>
            </a:xfrm>
            <a:prstGeom prst="rect">
              <a:avLst/>
            </a:prstGeom>
            <a:noFill/>
          </p:spPr>
          <p:txBody>
            <a:bodyPr wrap="square" lIns="48768" rIns="0" rtlCol="0" anchor="ctr" anchorCtr="0">
              <a:spAutoFit/>
            </a:bodyPr>
            <a:lstStyle/>
            <a:p>
              <a:endParaRPr lang="en-US" sz="1067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971800" y="6067776"/>
              <a:ext cx="1885813" cy="455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40" b="1" dirty="0">
                  <a:solidFill>
                    <a:schemeClr val="bg1"/>
                  </a:solidFill>
                  <a:latin typeface="Arial"/>
                  <a:cs typeface="Arial"/>
                </a:rPr>
                <a:t>2022</a:t>
              </a:r>
            </a:p>
          </p:txBody>
        </p:sp>
      </p:grpSp>
      <p:sp>
        <p:nvSpPr>
          <p:cNvPr id="13" name="logo_citation"/>
          <p:cNvSpPr txBox="1"/>
          <p:nvPr/>
        </p:nvSpPr>
        <p:spPr>
          <a:xfrm>
            <a:off x="3075462" y="6963877"/>
            <a:ext cx="2067763" cy="243143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9261" tIns="48768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2022 Oct; 41(10): 1335-1375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452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-251579"/>
            <a:ext cx="9144000" cy="990600"/>
          </a:xfrm>
        </p:spPr>
        <p:txBody>
          <a:bodyPr/>
          <a:lstStyle/>
          <a:p>
            <a:r>
              <a:rPr lang="en-US" sz="3000" dirty="0" smtClean="0">
                <a:solidFill>
                  <a:srgbClr val="002060"/>
                </a:solidFill>
              </a:rPr>
              <a:t>Adult Lung Transplants with COPD</a:t>
            </a:r>
            <a:endParaRPr lang="en-US" sz="3000" dirty="0">
              <a:solidFill>
                <a:srgbClr val="002060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940913"/>
              </p:ext>
            </p:extLst>
          </p:nvPr>
        </p:nvGraphicFramePr>
        <p:xfrm>
          <a:off x="964523" y="1009995"/>
          <a:ext cx="10768793" cy="536397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2916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63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4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314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5212">
                  <a:extLst>
                    <a:ext uri="{9D8B030D-6E8A-4147-A177-3AD203B41FA5}">
                      <a16:colId xmlns:a16="http://schemas.microsoft.com/office/drawing/2014/main" val="3345357125"/>
                    </a:ext>
                  </a:extLst>
                </a:gridCol>
              </a:tblGrid>
              <a:tr h="548131"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Jan </a:t>
                      </a:r>
                      <a:r>
                        <a:rPr lang="nl-N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1992-Dec 2000 </a:t>
                      </a:r>
                      <a:endParaRPr lang="nl-NL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ctr" fontAlgn="ctr"/>
                      <a:r>
                        <a:rPr lang="nl-N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lang="nl-N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 =  4,162)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Jan </a:t>
                      </a:r>
                      <a:r>
                        <a:rPr lang="nl-N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2001-Dec 2009 </a:t>
                      </a:r>
                      <a:endParaRPr lang="nl-NL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ctr" fontAlgn="ctr"/>
                      <a:r>
                        <a:rPr lang="nl-N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lang="nl-N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 =  7,102)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Jan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2010-Jun 2018 </a:t>
                      </a:r>
                      <a:endParaRPr lang="en-US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 =  8,917)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P-value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16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ABO blood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type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0.2239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5962799"/>
                  </a:ext>
                </a:extLst>
              </a:tr>
              <a:tr h="28316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- 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42.1%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43.5%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43.9%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2300526"/>
                  </a:ext>
                </a:extLst>
              </a:tr>
              <a:tr h="28316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- AB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4.9%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5.0%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4.6%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9486852"/>
                  </a:ext>
                </a:extLst>
              </a:tr>
              <a:tr h="28316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- B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11.0%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10.8%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11.5%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6673575"/>
                  </a:ext>
                </a:extLst>
              </a:tr>
              <a:tr h="28316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- 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42.0%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40.6%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40.0%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1871446"/>
                  </a:ext>
                </a:extLst>
              </a:tr>
              <a:tr h="28316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PRA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≥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3.1%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5.9%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13.1%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&lt;0.0001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0721204"/>
                  </a:ext>
                </a:extLst>
              </a:tr>
              <a:tr h="28316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PRA </a:t>
                      </a:r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≥</a:t>
                      </a:r>
                      <a:r>
                        <a:rPr lang="en-US" sz="14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80%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0.3%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0.7%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2.1%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&lt;0.0001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8233797"/>
                  </a:ext>
                </a:extLst>
              </a:tr>
              <a:tr h="28316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Diabetes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2.5%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5.7%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8.4%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&lt;0.0001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90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History of malignancy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3.1%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5.5%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8.1%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&lt;0.0001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87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History of smoking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94.9%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95.7%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0.1602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7382636"/>
                  </a:ext>
                </a:extLst>
              </a:tr>
              <a:tr h="344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Pre-transplant dialysis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0.2%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0.4%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0.4%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0.1971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276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Previous lung surgery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18.4%</a:t>
                      </a:r>
                      <a:r>
                        <a:rPr lang="en-US" sz="1400" b="1" i="0" u="none" strike="noStrike" kern="1200" baseline="30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12.6%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7.4%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&lt;0.0001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6156782"/>
                  </a:ext>
                </a:extLst>
              </a:tr>
              <a:tr h="332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Hospitalized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4.9%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5.6%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6.6%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0.0096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6601836"/>
                  </a:ext>
                </a:extLst>
              </a:tr>
              <a:tr h="332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Ventilator use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1.2%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1.9%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2.3%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0.0034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3876041"/>
                  </a:ext>
                </a:extLst>
              </a:tr>
              <a:tr h="332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ECMO use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0.3%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0.5%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0.0021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8088136"/>
                  </a:ext>
                </a:extLst>
              </a:tr>
            </a:tbl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93788" y="6520979"/>
            <a:ext cx="4715932" cy="711201"/>
            <a:chOff x="2" y="6146792"/>
            <a:chExt cx="4715932" cy="711201"/>
          </a:xfrm>
        </p:grpSpPr>
        <p:grpSp>
          <p:nvGrpSpPr>
            <p:cNvPr id="17" name="Group 16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21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2022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9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350403" y="6728728"/>
            <a:ext cx="649162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rgbClr val="002060"/>
                </a:solidFill>
              </a:rPr>
              <a:t>Summary statistics included transplants with non-missing data</a:t>
            </a:r>
            <a:endParaRPr lang="en-US" sz="1300" dirty="0">
              <a:solidFill>
                <a:srgbClr val="002060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5257800" y="383016"/>
            <a:ext cx="6400800" cy="54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endParaRPr lang="en-US" sz="2600" kern="0" dirty="0">
              <a:solidFill>
                <a:srgbClr val="002060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1037607" y="435936"/>
            <a:ext cx="10668000" cy="54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600" kern="0" dirty="0" smtClean="0">
                <a:solidFill>
                  <a:srgbClr val="002060"/>
                </a:solidFill>
              </a:rPr>
              <a:t>Recipient </a:t>
            </a:r>
            <a:r>
              <a:rPr lang="en-US" sz="2600" kern="0" dirty="0">
                <a:solidFill>
                  <a:srgbClr val="002060"/>
                </a:solidFill>
              </a:rPr>
              <a:t>Characteristics (Transplants: </a:t>
            </a:r>
            <a:r>
              <a:rPr lang="en-US" sz="2600" kern="0" dirty="0" smtClean="0">
                <a:solidFill>
                  <a:srgbClr val="002060"/>
                </a:solidFill>
              </a:rPr>
              <a:t>January </a:t>
            </a:r>
            <a:r>
              <a:rPr lang="en-US" sz="2600" kern="0" dirty="0">
                <a:solidFill>
                  <a:srgbClr val="002060"/>
                </a:solidFill>
              </a:rPr>
              <a:t>1992 – </a:t>
            </a:r>
            <a:r>
              <a:rPr lang="en-US" sz="2600" kern="0" dirty="0" smtClean="0">
                <a:solidFill>
                  <a:srgbClr val="002060"/>
                </a:solidFill>
              </a:rPr>
              <a:t>June </a:t>
            </a:r>
            <a:r>
              <a:rPr lang="en-US" sz="2600" kern="0" dirty="0">
                <a:solidFill>
                  <a:srgbClr val="002060"/>
                </a:solidFill>
              </a:rPr>
              <a:t>2018</a:t>
            </a:r>
            <a:r>
              <a:rPr lang="en-US" sz="2600" kern="0" dirty="0" smtClean="0">
                <a:solidFill>
                  <a:srgbClr val="002060"/>
                </a:solidFill>
              </a:rPr>
              <a:t>)</a:t>
            </a:r>
            <a:endParaRPr lang="en-US" sz="2600" kern="0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91200" y="6979749"/>
            <a:ext cx="469330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baseline="30000" dirty="0">
                <a:solidFill>
                  <a:srgbClr val="002060"/>
                </a:solidFill>
              </a:rPr>
              <a:t>1</a:t>
            </a:r>
            <a:r>
              <a:rPr lang="en-US" sz="1300" b="1" dirty="0" smtClean="0">
                <a:solidFill>
                  <a:srgbClr val="002060"/>
                </a:solidFill>
              </a:rPr>
              <a:t> Based on Apr 1994 – Dec 2000 transplants</a:t>
            </a:r>
            <a:endParaRPr lang="en-US" sz="1300" dirty="0">
              <a:solidFill>
                <a:srgbClr val="002060"/>
              </a:solidFill>
            </a:endParaRPr>
          </a:p>
        </p:txBody>
      </p:sp>
      <p:sp>
        <p:nvSpPr>
          <p:cNvPr id="15" name="logo_citation"/>
          <p:cNvSpPr txBox="1"/>
          <p:nvPr/>
        </p:nvSpPr>
        <p:spPr>
          <a:xfrm>
            <a:off x="2893328" y="6979039"/>
            <a:ext cx="1937174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2022 Oct; 41(10): 1335-1375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959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Table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3922424"/>
              </p:ext>
            </p:extLst>
          </p:nvPr>
        </p:nvGraphicFramePr>
        <p:xfrm>
          <a:off x="1371600" y="1788160"/>
          <a:ext cx="9753600" cy="30424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76800">
                  <a:extLst>
                    <a:ext uri="{9D8B030D-6E8A-4147-A177-3AD203B41FA5}">
                      <a16:colId xmlns:a16="http://schemas.microsoft.com/office/drawing/2014/main" val="3108707759"/>
                    </a:ext>
                  </a:extLst>
                </a:gridCol>
                <a:gridCol w="4876800">
                  <a:extLst>
                    <a:ext uri="{9D8B030D-6E8A-4147-A177-3AD203B41FA5}">
                      <a16:colId xmlns:a16="http://schemas.microsoft.com/office/drawing/2014/main" val="2886936535"/>
                    </a:ext>
                  </a:extLst>
                </a:gridCol>
              </a:tblGrid>
              <a:tr h="75311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200" b="1" i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</a:rPr>
                        <a:t>Continuous Factors (see figures)</a:t>
                      </a:r>
                      <a:endParaRPr lang="en-US" sz="2200" b="1" i="1" dirty="0">
                        <a:solidFill>
                          <a:srgbClr val="0070C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7536" marR="97536" marT="48768" marB="48768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6627230"/>
                  </a:ext>
                </a:extLst>
              </a:tr>
              <a:tr h="7531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rgbClr val="000000"/>
                          </a:solidFill>
                        </a:rPr>
                        <a:t>Recipient BMI (kg/m</a:t>
                      </a:r>
                      <a:r>
                        <a:rPr lang="en-US" sz="22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²</a:t>
                      </a:r>
                      <a:r>
                        <a:rPr lang="en-US" sz="2200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</a:p>
                  </a:txBody>
                  <a:tcPr marL="97536" marR="97536" marT="48768" marB="48768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rgbClr val="000000"/>
                          </a:solidFill>
                        </a:rPr>
                        <a:t>PCW (mm/Hg)</a:t>
                      </a:r>
                      <a:endParaRPr lang="en-US" sz="2200" dirty="0">
                        <a:solidFill>
                          <a:srgbClr val="000000"/>
                        </a:solidFill>
                      </a:endParaRPr>
                    </a:p>
                  </a:txBody>
                  <a:tcPr marL="97536" marR="97536" marT="48768" marB="48768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1999389"/>
                  </a:ext>
                </a:extLst>
              </a:tr>
              <a:tr h="7531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rgbClr val="000000"/>
                          </a:solidFill>
                        </a:rPr>
                        <a:t>PVR </a:t>
                      </a:r>
                      <a:r>
                        <a:rPr lang="en-US" sz="2200" dirty="0" smtClean="0">
                          <a:solidFill>
                            <a:srgbClr val="000000"/>
                          </a:solidFill>
                        </a:rPr>
                        <a:t>(Wood</a:t>
                      </a:r>
                      <a:r>
                        <a:rPr lang="en-US" sz="220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2200" baseline="0" dirty="0" smtClean="0">
                          <a:solidFill>
                            <a:srgbClr val="000000"/>
                          </a:solidFill>
                        </a:rPr>
                        <a:t>units)</a:t>
                      </a:r>
                      <a:endParaRPr lang="en-US" sz="2200" dirty="0" smtClean="0">
                        <a:solidFill>
                          <a:srgbClr val="000000"/>
                        </a:solidFill>
                      </a:endParaRPr>
                    </a:p>
                    <a:p>
                      <a:endParaRPr lang="en-US" sz="2200" dirty="0">
                        <a:solidFill>
                          <a:srgbClr val="000000"/>
                        </a:solidFill>
                      </a:endParaRPr>
                    </a:p>
                  </a:txBody>
                  <a:tcPr marL="97536" marR="97536" marT="48768" marB="48768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rgbClr val="000000"/>
                          </a:solidFill>
                        </a:rPr>
                        <a:t>PRA (%)</a:t>
                      </a:r>
                    </a:p>
                    <a:p>
                      <a:endParaRPr lang="en-US" sz="2200" dirty="0">
                        <a:solidFill>
                          <a:srgbClr val="000000"/>
                        </a:solidFill>
                      </a:endParaRPr>
                    </a:p>
                  </a:txBody>
                  <a:tcPr marL="97536" marR="97536" marT="48768" marB="48768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2070656"/>
                  </a:ext>
                </a:extLst>
              </a:tr>
              <a:tr h="75311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rgbClr val="000000"/>
                          </a:solidFill>
                        </a:rPr>
                        <a:t>Donor age (years)</a:t>
                      </a:r>
                      <a:endParaRPr lang="en-US" sz="2200" dirty="0">
                        <a:solidFill>
                          <a:srgbClr val="000000"/>
                        </a:solidFill>
                      </a:endParaRPr>
                    </a:p>
                  </a:txBody>
                  <a:tcPr marL="97536" marR="97536" marT="48768" marB="48768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rgbClr val="000000"/>
                          </a:solidFill>
                        </a:rPr>
                        <a:t>Center volume in previous 3 yrs</a:t>
                      </a:r>
                    </a:p>
                    <a:p>
                      <a:endParaRPr lang="en-US" sz="2200" dirty="0">
                        <a:solidFill>
                          <a:srgbClr val="000000"/>
                        </a:solidFill>
                      </a:endParaRPr>
                    </a:p>
                  </a:txBody>
                  <a:tcPr marL="97536" marR="97536" marT="48768" marB="48768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559626"/>
                  </a:ext>
                </a:extLst>
              </a:tr>
            </a:tbl>
          </a:graphicData>
        </a:graphic>
      </p:graphicFrame>
      <p:sp>
        <p:nvSpPr>
          <p:cNvPr id="5" name="Title 2"/>
          <p:cNvSpPr txBox="1">
            <a:spLocks/>
          </p:cNvSpPr>
          <p:nvPr/>
        </p:nvSpPr>
        <p:spPr bwMode="auto">
          <a:xfrm>
            <a:off x="1371600" y="838200"/>
            <a:ext cx="10267453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300" kern="0" dirty="0">
                <a:solidFill>
                  <a:srgbClr val="002060"/>
                </a:solidFill>
              </a:rPr>
              <a:t>
Statistically Significant </a:t>
            </a:r>
            <a:r>
              <a:rPr lang="en-US" sz="2300" kern="0" dirty="0" smtClean="0">
                <a:solidFill>
                  <a:srgbClr val="002060"/>
                </a:solidFill>
              </a:rPr>
              <a:t>Continuous Risk </a:t>
            </a:r>
            <a:r>
              <a:rPr lang="en-US" sz="2300" kern="0" dirty="0">
                <a:solidFill>
                  <a:srgbClr val="002060"/>
                </a:solidFill>
              </a:rPr>
              <a:t>Factors for BOS/CLAD within 
5 Years Conditional on Survival to Discharge
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00251" y="536198"/>
            <a:ext cx="9753600" cy="1056640"/>
          </a:xfrm>
        </p:spPr>
        <p:txBody>
          <a:bodyPr/>
          <a:lstStyle/>
          <a:p>
            <a:r>
              <a:rPr lang="en-US" sz="2560" dirty="0">
                <a:solidFill>
                  <a:srgbClr val="002060"/>
                </a:solidFill>
              </a:rPr>
              <a:t>Adult Lung Transplant Recipients with COPD (1996-6/2013)
</a:t>
            </a:r>
          </a:p>
        </p:txBody>
      </p:sp>
      <p:grpSp>
        <p:nvGrpSpPr>
          <p:cNvPr id="7" name="logo"/>
          <p:cNvGrpSpPr/>
          <p:nvPr/>
        </p:nvGrpSpPr>
        <p:grpSpPr>
          <a:xfrm>
            <a:off x="93025" y="6458580"/>
            <a:ext cx="5030327" cy="758614"/>
            <a:chOff x="1" y="6067776"/>
            <a:chExt cx="4952999" cy="79022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2895600" y="6572146"/>
              <a:ext cx="2044792" cy="267235"/>
            </a:xfrm>
            <a:prstGeom prst="rect">
              <a:avLst/>
            </a:prstGeom>
            <a:noFill/>
          </p:spPr>
          <p:txBody>
            <a:bodyPr wrap="square" lIns="48768" rIns="0" rtlCol="0" anchor="ctr" anchorCtr="0">
              <a:spAutoFit/>
            </a:bodyPr>
            <a:lstStyle/>
            <a:p>
              <a:endParaRPr lang="en-US" sz="1067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971800" y="6067776"/>
              <a:ext cx="1885813" cy="455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40" b="1" dirty="0">
                  <a:solidFill>
                    <a:schemeClr val="bg1"/>
                  </a:solidFill>
                  <a:latin typeface="Arial"/>
                  <a:cs typeface="Arial"/>
                </a:rPr>
                <a:t>2022</a:t>
              </a:r>
            </a:p>
          </p:txBody>
        </p:sp>
      </p:grpSp>
      <p:sp>
        <p:nvSpPr>
          <p:cNvPr id="12" name="logo_citation"/>
          <p:cNvSpPr txBox="1"/>
          <p:nvPr/>
        </p:nvSpPr>
        <p:spPr>
          <a:xfrm>
            <a:off x="3111221" y="6956177"/>
            <a:ext cx="2067763" cy="243143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9261" tIns="48768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2022 Oct; 41(10): 1335-1375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496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3184753"/>
              </p:ext>
            </p:extLst>
          </p:nvPr>
        </p:nvGraphicFramePr>
        <p:xfrm>
          <a:off x="1371600" y="1625600"/>
          <a:ext cx="10515600" cy="5188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pvalue"/>
          <p:cNvSpPr txBox="1"/>
          <p:nvPr/>
        </p:nvSpPr>
        <p:spPr>
          <a:xfrm>
            <a:off x="5425440" y="2113280"/>
            <a:ext cx="1950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2"/>
                </a:solidFill>
              </a:rPr>
              <a:t>p = 0.0026</a:t>
            </a:r>
          </a:p>
        </p:txBody>
      </p:sp>
      <p:sp>
        <p:nvSpPr>
          <p:cNvPr id="14" name="nvalue"/>
          <p:cNvSpPr txBox="1"/>
          <p:nvPr/>
        </p:nvSpPr>
        <p:spPr>
          <a:xfrm>
            <a:off x="9929028" y="6517010"/>
            <a:ext cx="211328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b="1" dirty="0">
                <a:solidFill>
                  <a:srgbClr val="002060"/>
                </a:solidFill>
              </a:rPr>
              <a:t>(N = 6,181)</a:t>
            </a:r>
          </a:p>
        </p:txBody>
      </p:sp>
      <p:sp>
        <p:nvSpPr>
          <p:cNvPr id="18" name="Title 4"/>
          <p:cNvSpPr txBox="1">
            <a:spLocks/>
          </p:cNvSpPr>
          <p:nvPr/>
        </p:nvSpPr>
        <p:spPr bwMode="auto">
          <a:xfrm>
            <a:off x="1524000" y="363708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70C0"/>
                </a:solidFill>
              </a:rPr>
              <a:t>
</a:t>
            </a:r>
          </a:p>
        </p:txBody>
      </p:sp>
      <p:sp>
        <p:nvSpPr>
          <p:cNvPr id="17" name="Title 3"/>
          <p:cNvSpPr txBox="1">
            <a:spLocks/>
          </p:cNvSpPr>
          <p:nvPr/>
        </p:nvSpPr>
        <p:spPr bwMode="auto">
          <a:xfrm>
            <a:off x="1524000" y="812800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70C0"/>
                </a:solidFill>
              </a:rPr>
              <a:t>
Recipient BMI (</a:t>
            </a:r>
            <a:r>
              <a:rPr lang="en-US" sz="2133" kern="0" dirty="0" smtClean="0">
                <a:solidFill>
                  <a:srgbClr val="0070C0"/>
                </a:solidFill>
              </a:rPr>
              <a:t>kg/m</a:t>
            </a:r>
            <a:r>
              <a:rPr lang="en-US" sz="2133" kern="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²</a:t>
            </a:r>
            <a:r>
              <a:rPr lang="en-US" sz="2133" kern="0" dirty="0" smtClean="0">
                <a:solidFill>
                  <a:srgbClr val="0070C0"/>
                </a:solidFill>
              </a:rPr>
              <a:t>)</a:t>
            </a:r>
            <a:r>
              <a:rPr lang="en-US" sz="2133" kern="0" dirty="0">
                <a:solidFill>
                  <a:srgbClr val="0070C0"/>
                </a:solidFill>
              </a:rPr>
              <a:t>
</a:t>
            </a:r>
          </a:p>
        </p:txBody>
      </p:sp>
      <p:sp>
        <p:nvSpPr>
          <p:cNvPr id="16" name="Title 2"/>
          <p:cNvSpPr txBox="1">
            <a:spLocks/>
          </p:cNvSpPr>
          <p:nvPr/>
        </p:nvSpPr>
        <p:spPr bwMode="auto">
          <a:xfrm>
            <a:off x="1219200" y="568960"/>
            <a:ext cx="103632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200" kern="0" dirty="0">
                <a:solidFill>
                  <a:srgbClr val="002060"/>
                </a:solidFill>
              </a:rPr>
              <a:t>
Statistically Significant </a:t>
            </a:r>
            <a:r>
              <a:rPr lang="en-US" sz="2200" kern="0" dirty="0" smtClean="0">
                <a:solidFill>
                  <a:srgbClr val="002060"/>
                </a:solidFill>
              </a:rPr>
              <a:t>Risk </a:t>
            </a:r>
            <a:r>
              <a:rPr lang="en-US" sz="2200" kern="0" dirty="0">
                <a:solidFill>
                  <a:srgbClr val="002060"/>
                </a:solidFill>
              </a:rPr>
              <a:t>Factors for BOS/CLAD </a:t>
            </a:r>
            <a:r>
              <a:rPr lang="en-US" sz="2200" kern="0" dirty="0" smtClean="0">
                <a:solidFill>
                  <a:srgbClr val="002060"/>
                </a:solidFill>
              </a:rPr>
              <a:t>within 5 </a:t>
            </a:r>
            <a:r>
              <a:rPr lang="en-US" sz="2200" kern="0" dirty="0">
                <a:solidFill>
                  <a:srgbClr val="002060"/>
                </a:solidFill>
              </a:rPr>
              <a:t>Years Conditional on Survival to Discharge with 95% Confidence Limits
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63708"/>
            <a:ext cx="9753600" cy="1056640"/>
          </a:xfrm>
        </p:spPr>
        <p:txBody>
          <a:bodyPr/>
          <a:lstStyle/>
          <a:p>
            <a:r>
              <a:rPr lang="en-US" sz="2560" dirty="0">
                <a:solidFill>
                  <a:srgbClr val="002060"/>
                </a:solidFill>
              </a:rPr>
              <a:t>Adult Lung Transplant Recipients with COPD (1996-6/2013)
</a:t>
            </a:r>
          </a:p>
        </p:txBody>
      </p:sp>
      <p:grpSp>
        <p:nvGrpSpPr>
          <p:cNvPr id="19" name="logo"/>
          <p:cNvGrpSpPr/>
          <p:nvPr/>
        </p:nvGrpSpPr>
        <p:grpSpPr>
          <a:xfrm>
            <a:off x="90313" y="6469803"/>
            <a:ext cx="5030327" cy="758614"/>
            <a:chOff x="1" y="6067776"/>
            <a:chExt cx="4952999" cy="79022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2895600" y="6572146"/>
              <a:ext cx="2044792" cy="267235"/>
            </a:xfrm>
            <a:prstGeom prst="rect">
              <a:avLst/>
            </a:prstGeom>
            <a:noFill/>
          </p:spPr>
          <p:txBody>
            <a:bodyPr wrap="square" lIns="48768" rIns="0" rtlCol="0" anchor="ctr" anchorCtr="0">
              <a:spAutoFit/>
            </a:bodyPr>
            <a:lstStyle/>
            <a:p>
              <a:endParaRPr lang="en-US" sz="1067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971800" y="6067776"/>
              <a:ext cx="1885813" cy="455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40" b="1" dirty="0">
                  <a:solidFill>
                    <a:schemeClr val="bg1"/>
                  </a:solidFill>
                  <a:latin typeface="Arial"/>
                  <a:cs typeface="Arial"/>
                </a:rPr>
                <a:t>2022</a:t>
              </a:r>
            </a:p>
          </p:txBody>
        </p:sp>
      </p:grpSp>
      <p:sp>
        <p:nvSpPr>
          <p:cNvPr id="13" name="logo_citation"/>
          <p:cNvSpPr txBox="1"/>
          <p:nvPr/>
        </p:nvSpPr>
        <p:spPr>
          <a:xfrm>
            <a:off x="3115436" y="6966549"/>
            <a:ext cx="2067763" cy="243143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9261" tIns="48768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2022 Oct; 41(10): 1335-1375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557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2514932"/>
              </p:ext>
            </p:extLst>
          </p:nvPr>
        </p:nvGraphicFramePr>
        <p:xfrm>
          <a:off x="1219200" y="1588894"/>
          <a:ext cx="10571480" cy="52097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pvalue"/>
          <p:cNvSpPr txBox="1"/>
          <p:nvPr/>
        </p:nvSpPr>
        <p:spPr>
          <a:xfrm>
            <a:off x="5425440" y="2113280"/>
            <a:ext cx="1950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2"/>
                </a:solidFill>
              </a:rPr>
              <a:t>p = 0.0225</a:t>
            </a:r>
          </a:p>
        </p:txBody>
      </p:sp>
      <p:sp>
        <p:nvSpPr>
          <p:cNvPr id="14" name="nvalue"/>
          <p:cNvSpPr txBox="1"/>
          <p:nvPr/>
        </p:nvSpPr>
        <p:spPr>
          <a:xfrm>
            <a:off x="9677400" y="6593431"/>
            <a:ext cx="211328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b="1" dirty="0">
                <a:solidFill>
                  <a:srgbClr val="002060"/>
                </a:solidFill>
              </a:rPr>
              <a:t>(N = 6,181)</a:t>
            </a:r>
          </a:p>
        </p:txBody>
      </p:sp>
      <p:sp>
        <p:nvSpPr>
          <p:cNvPr id="18" name="Title 4"/>
          <p:cNvSpPr txBox="1">
            <a:spLocks/>
          </p:cNvSpPr>
          <p:nvPr/>
        </p:nvSpPr>
        <p:spPr bwMode="auto">
          <a:xfrm>
            <a:off x="1524000" y="363708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70C0"/>
                </a:solidFill>
              </a:rPr>
              <a:t>
</a:t>
            </a:r>
          </a:p>
        </p:txBody>
      </p:sp>
      <p:sp>
        <p:nvSpPr>
          <p:cNvPr id="17" name="Title 3"/>
          <p:cNvSpPr txBox="1">
            <a:spLocks/>
          </p:cNvSpPr>
          <p:nvPr/>
        </p:nvSpPr>
        <p:spPr bwMode="auto">
          <a:xfrm>
            <a:off x="1524000" y="812800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70C0"/>
                </a:solidFill>
              </a:rPr>
              <a:t>
PCW (mm/Hg)
</a:t>
            </a:r>
          </a:p>
        </p:txBody>
      </p:sp>
      <p:sp>
        <p:nvSpPr>
          <p:cNvPr id="16" name="Title 2"/>
          <p:cNvSpPr txBox="1">
            <a:spLocks/>
          </p:cNvSpPr>
          <p:nvPr/>
        </p:nvSpPr>
        <p:spPr bwMode="auto">
          <a:xfrm>
            <a:off x="1182583" y="566523"/>
            <a:ext cx="107442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300" kern="0" dirty="0">
                <a:solidFill>
                  <a:srgbClr val="002060"/>
                </a:solidFill>
              </a:rPr>
              <a:t>
Statistically Significant Risk Factors for BOS/CLAD </a:t>
            </a:r>
            <a:r>
              <a:rPr lang="en-US" sz="2300" kern="0" dirty="0" smtClean="0">
                <a:solidFill>
                  <a:srgbClr val="002060"/>
                </a:solidFill>
              </a:rPr>
              <a:t>within 5 </a:t>
            </a:r>
            <a:r>
              <a:rPr lang="en-US" sz="2300" kern="0" dirty="0">
                <a:solidFill>
                  <a:srgbClr val="002060"/>
                </a:solidFill>
              </a:rPr>
              <a:t>Years Conditional on Survival to Discharge with 95% Confidence Limits
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32007"/>
            <a:ext cx="10515600" cy="1056640"/>
          </a:xfrm>
        </p:spPr>
        <p:txBody>
          <a:bodyPr/>
          <a:lstStyle/>
          <a:p>
            <a:r>
              <a:rPr lang="en-US" sz="2800" dirty="0">
                <a:solidFill>
                  <a:srgbClr val="002060"/>
                </a:solidFill>
              </a:rPr>
              <a:t>Adult Lung Transplant Recipients with COPD (1996-6/2013)
</a:t>
            </a:r>
          </a:p>
        </p:txBody>
      </p:sp>
      <p:grpSp>
        <p:nvGrpSpPr>
          <p:cNvPr id="19" name="logo"/>
          <p:cNvGrpSpPr/>
          <p:nvPr/>
        </p:nvGrpSpPr>
        <p:grpSpPr>
          <a:xfrm>
            <a:off x="78438" y="6457928"/>
            <a:ext cx="5030327" cy="758614"/>
            <a:chOff x="1" y="6067776"/>
            <a:chExt cx="4952999" cy="79022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2895600" y="6572146"/>
              <a:ext cx="2044792" cy="267235"/>
            </a:xfrm>
            <a:prstGeom prst="rect">
              <a:avLst/>
            </a:prstGeom>
            <a:noFill/>
          </p:spPr>
          <p:txBody>
            <a:bodyPr wrap="square" lIns="48768" rIns="0" rtlCol="0" anchor="ctr" anchorCtr="0">
              <a:spAutoFit/>
            </a:bodyPr>
            <a:lstStyle/>
            <a:p>
              <a:endParaRPr lang="en-US" sz="1067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971800" y="6067776"/>
              <a:ext cx="1885813" cy="455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40" b="1" dirty="0">
                  <a:solidFill>
                    <a:schemeClr val="bg1"/>
                  </a:solidFill>
                  <a:latin typeface="Arial"/>
                  <a:cs typeface="Arial"/>
                </a:rPr>
                <a:t>2022</a:t>
              </a:r>
            </a:p>
          </p:txBody>
        </p:sp>
      </p:grpSp>
      <p:sp>
        <p:nvSpPr>
          <p:cNvPr id="13" name="logo_citation"/>
          <p:cNvSpPr txBox="1"/>
          <p:nvPr/>
        </p:nvSpPr>
        <p:spPr>
          <a:xfrm>
            <a:off x="3096634" y="6942123"/>
            <a:ext cx="2067763" cy="243143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9261" tIns="48768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2022 Oct; 41(10): 1335-1375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646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2283232"/>
              </p:ext>
            </p:extLst>
          </p:nvPr>
        </p:nvGraphicFramePr>
        <p:xfrm>
          <a:off x="1371600" y="1625600"/>
          <a:ext cx="10342880" cy="51778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pvalue"/>
          <p:cNvSpPr txBox="1"/>
          <p:nvPr/>
        </p:nvSpPr>
        <p:spPr>
          <a:xfrm>
            <a:off x="5425440" y="2113280"/>
            <a:ext cx="1950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2"/>
                </a:solidFill>
              </a:rPr>
              <a:t>p = 0.0106</a:t>
            </a:r>
          </a:p>
        </p:txBody>
      </p:sp>
      <p:sp>
        <p:nvSpPr>
          <p:cNvPr id="14" name="nvalue"/>
          <p:cNvSpPr txBox="1"/>
          <p:nvPr/>
        </p:nvSpPr>
        <p:spPr>
          <a:xfrm>
            <a:off x="9601200" y="6560997"/>
            <a:ext cx="211328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b="1" dirty="0">
                <a:solidFill>
                  <a:srgbClr val="002060"/>
                </a:solidFill>
              </a:rPr>
              <a:t>(N = 6,181)</a:t>
            </a:r>
          </a:p>
        </p:txBody>
      </p:sp>
      <p:sp>
        <p:nvSpPr>
          <p:cNvPr id="18" name="Title 4"/>
          <p:cNvSpPr txBox="1">
            <a:spLocks/>
          </p:cNvSpPr>
          <p:nvPr/>
        </p:nvSpPr>
        <p:spPr bwMode="auto">
          <a:xfrm>
            <a:off x="1524000" y="363708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70C0"/>
                </a:solidFill>
              </a:rPr>
              <a:t>
</a:t>
            </a:r>
          </a:p>
        </p:txBody>
      </p:sp>
      <p:sp>
        <p:nvSpPr>
          <p:cNvPr id="17" name="Title 3"/>
          <p:cNvSpPr txBox="1">
            <a:spLocks/>
          </p:cNvSpPr>
          <p:nvPr/>
        </p:nvSpPr>
        <p:spPr bwMode="auto">
          <a:xfrm>
            <a:off x="1524000" y="812800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70C0"/>
                </a:solidFill>
              </a:rPr>
              <a:t>
</a:t>
            </a:r>
            <a:r>
              <a:rPr lang="en-US" sz="2133" kern="0" dirty="0" smtClean="0">
                <a:solidFill>
                  <a:srgbClr val="0070C0"/>
                </a:solidFill>
              </a:rPr>
              <a:t>PVR </a:t>
            </a:r>
            <a:r>
              <a:rPr lang="en-US" sz="2133" kern="0" dirty="0" smtClean="0">
                <a:solidFill>
                  <a:srgbClr val="0070C0"/>
                </a:solidFill>
              </a:rPr>
              <a:t>(Wood units)</a:t>
            </a:r>
            <a:r>
              <a:rPr lang="en-US" sz="2133" kern="0" dirty="0">
                <a:solidFill>
                  <a:srgbClr val="0070C0"/>
                </a:solidFill>
              </a:rPr>
              <a:t>
</a:t>
            </a:r>
          </a:p>
        </p:txBody>
      </p:sp>
      <p:sp>
        <p:nvSpPr>
          <p:cNvPr id="16" name="Title 2"/>
          <p:cNvSpPr txBox="1">
            <a:spLocks/>
          </p:cNvSpPr>
          <p:nvPr/>
        </p:nvSpPr>
        <p:spPr bwMode="auto">
          <a:xfrm>
            <a:off x="1524000" y="568960"/>
            <a:ext cx="100584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200" kern="0" dirty="0">
                <a:solidFill>
                  <a:srgbClr val="002060"/>
                </a:solidFill>
              </a:rPr>
              <a:t>
Statistically Significant Risk Factors for BOS/CLAD within </a:t>
            </a:r>
            <a:r>
              <a:rPr lang="en-US" sz="2200" kern="0" dirty="0" smtClean="0">
                <a:solidFill>
                  <a:srgbClr val="002060"/>
                </a:solidFill>
              </a:rPr>
              <a:t>5 </a:t>
            </a:r>
            <a:r>
              <a:rPr lang="en-US" sz="2200" kern="0" dirty="0">
                <a:solidFill>
                  <a:srgbClr val="002060"/>
                </a:solidFill>
              </a:rPr>
              <a:t>Years Conditional on Survival to Discharge with 95% Confidence Limits
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63708"/>
            <a:ext cx="9753600" cy="1056640"/>
          </a:xfrm>
        </p:spPr>
        <p:txBody>
          <a:bodyPr/>
          <a:lstStyle/>
          <a:p>
            <a:r>
              <a:rPr lang="en-US" sz="2560" dirty="0">
                <a:solidFill>
                  <a:srgbClr val="002060"/>
                </a:solidFill>
              </a:rPr>
              <a:t>Adult Lung Transplant Recipients with COPD (1996-6/2013)
</a:t>
            </a:r>
          </a:p>
        </p:txBody>
      </p:sp>
      <p:grpSp>
        <p:nvGrpSpPr>
          <p:cNvPr id="19" name="logo"/>
          <p:cNvGrpSpPr/>
          <p:nvPr/>
        </p:nvGrpSpPr>
        <p:grpSpPr>
          <a:xfrm>
            <a:off x="102188" y="6459392"/>
            <a:ext cx="5030327" cy="758614"/>
            <a:chOff x="1" y="6067776"/>
            <a:chExt cx="4952999" cy="79022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2895600" y="6572146"/>
              <a:ext cx="2044792" cy="267235"/>
            </a:xfrm>
            <a:prstGeom prst="rect">
              <a:avLst/>
            </a:prstGeom>
            <a:noFill/>
          </p:spPr>
          <p:txBody>
            <a:bodyPr wrap="square" lIns="48768" rIns="0" rtlCol="0" anchor="ctr" anchorCtr="0">
              <a:spAutoFit/>
            </a:bodyPr>
            <a:lstStyle/>
            <a:p>
              <a:endParaRPr lang="en-US" sz="1067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971800" y="6067776"/>
              <a:ext cx="1885813" cy="455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40" b="1" dirty="0">
                  <a:solidFill>
                    <a:schemeClr val="bg1"/>
                  </a:solidFill>
                  <a:latin typeface="Arial"/>
                  <a:cs typeface="Arial"/>
                </a:rPr>
                <a:t>2022</a:t>
              </a:r>
            </a:p>
          </p:txBody>
        </p:sp>
      </p:grpSp>
      <p:sp>
        <p:nvSpPr>
          <p:cNvPr id="13" name="logo_citation"/>
          <p:cNvSpPr txBox="1"/>
          <p:nvPr/>
        </p:nvSpPr>
        <p:spPr>
          <a:xfrm>
            <a:off x="3144629" y="6956989"/>
            <a:ext cx="2067763" cy="243143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9261" tIns="48768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2022 Oct; 41(10): 1335-1375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39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7863458"/>
              </p:ext>
            </p:extLst>
          </p:nvPr>
        </p:nvGraphicFramePr>
        <p:xfrm>
          <a:off x="1143000" y="1570777"/>
          <a:ext cx="10515600" cy="5257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pvalue"/>
          <p:cNvSpPr txBox="1"/>
          <p:nvPr/>
        </p:nvSpPr>
        <p:spPr>
          <a:xfrm>
            <a:off x="5425440" y="2458140"/>
            <a:ext cx="1950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2"/>
                </a:solidFill>
              </a:rPr>
              <a:t>p = 0.0011</a:t>
            </a:r>
          </a:p>
        </p:txBody>
      </p:sp>
      <p:sp>
        <p:nvSpPr>
          <p:cNvPr id="14" name="nvalue"/>
          <p:cNvSpPr txBox="1"/>
          <p:nvPr/>
        </p:nvSpPr>
        <p:spPr>
          <a:xfrm>
            <a:off x="9669958" y="6641603"/>
            <a:ext cx="211328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b="1" dirty="0">
                <a:solidFill>
                  <a:srgbClr val="002060"/>
                </a:solidFill>
              </a:rPr>
              <a:t>(N = 6,181)</a:t>
            </a:r>
          </a:p>
        </p:txBody>
      </p:sp>
      <p:sp>
        <p:nvSpPr>
          <p:cNvPr id="18" name="Title 4"/>
          <p:cNvSpPr txBox="1">
            <a:spLocks/>
          </p:cNvSpPr>
          <p:nvPr/>
        </p:nvSpPr>
        <p:spPr bwMode="auto">
          <a:xfrm>
            <a:off x="1524000" y="363708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70C0"/>
                </a:solidFill>
              </a:rPr>
              <a:t>
</a:t>
            </a:r>
          </a:p>
        </p:txBody>
      </p:sp>
      <p:sp>
        <p:nvSpPr>
          <p:cNvPr id="17" name="Title 3"/>
          <p:cNvSpPr txBox="1">
            <a:spLocks/>
          </p:cNvSpPr>
          <p:nvPr/>
        </p:nvSpPr>
        <p:spPr bwMode="auto">
          <a:xfrm>
            <a:off x="1524000" y="812800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70C0"/>
                </a:solidFill>
              </a:rPr>
              <a:t>
PRA (%)
</a:t>
            </a:r>
          </a:p>
        </p:txBody>
      </p:sp>
      <p:sp>
        <p:nvSpPr>
          <p:cNvPr id="16" name="Title 2"/>
          <p:cNvSpPr txBox="1">
            <a:spLocks/>
          </p:cNvSpPr>
          <p:nvPr/>
        </p:nvSpPr>
        <p:spPr bwMode="auto">
          <a:xfrm>
            <a:off x="1523999" y="568960"/>
            <a:ext cx="10064929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200" kern="0" dirty="0">
                <a:solidFill>
                  <a:srgbClr val="002060"/>
                </a:solidFill>
              </a:rPr>
              <a:t>
Statistically Significant Risk Factors for BOS/CLAD within </a:t>
            </a:r>
            <a:r>
              <a:rPr lang="en-US" sz="2200" kern="0" dirty="0" smtClean="0">
                <a:solidFill>
                  <a:srgbClr val="002060"/>
                </a:solidFill>
              </a:rPr>
              <a:t>5 </a:t>
            </a:r>
            <a:r>
              <a:rPr lang="en-US" sz="2200" kern="0" dirty="0">
                <a:solidFill>
                  <a:srgbClr val="002060"/>
                </a:solidFill>
              </a:rPr>
              <a:t>Years Conditional on Survival to Discharge with 95% Confidence Limits
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63708"/>
            <a:ext cx="9753600" cy="1056640"/>
          </a:xfrm>
        </p:spPr>
        <p:txBody>
          <a:bodyPr/>
          <a:lstStyle/>
          <a:p>
            <a:r>
              <a:rPr lang="en-US" sz="2560" dirty="0">
                <a:solidFill>
                  <a:srgbClr val="002060"/>
                </a:solidFill>
              </a:rPr>
              <a:t>Adult Lung Transplant Recipients with COPD (1996-6/2013)
</a:t>
            </a:r>
          </a:p>
        </p:txBody>
      </p:sp>
      <p:grpSp>
        <p:nvGrpSpPr>
          <p:cNvPr id="19" name="logo"/>
          <p:cNvGrpSpPr/>
          <p:nvPr/>
        </p:nvGrpSpPr>
        <p:grpSpPr>
          <a:xfrm>
            <a:off x="109849" y="6460018"/>
            <a:ext cx="5030327" cy="758614"/>
            <a:chOff x="1" y="6067776"/>
            <a:chExt cx="4952999" cy="79022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2895600" y="6572146"/>
              <a:ext cx="2044792" cy="267235"/>
            </a:xfrm>
            <a:prstGeom prst="rect">
              <a:avLst/>
            </a:prstGeom>
            <a:noFill/>
          </p:spPr>
          <p:txBody>
            <a:bodyPr wrap="square" lIns="48768" rIns="0" rtlCol="0" anchor="ctr" anchorCtr="0">
              <a:spAutoFit/>
            </a:bodyPr>
            <a:lstStyle/>
            <a:p>
              <a:endParaRPr lang="en-US" sz="1067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971800" y="6067776"/>
              <a:ext cx="1885813" cy="455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40" b="1" dirty="0">
                  <a:solidFill>
                    <a:schemeClr val="bg1"/>
                  </a:solidFill>
                  <a:latin typeface="Arial"/>
                  <a:cs typeface="Arial"/>
                </a:rPr>
                <a:t>2022</a:t>
              </a:r>
            </a:p>
          </p:txBody>
        </p:sp>
      </p:grpSp>
      <p:sp>
        <p:nvSpPr>
          <p:cNvPr id="13" name="logo_citation"/>
          <p:cNvSpPr txBox="1"/>
          <p:nvPr/>
        </p:nvSpPr>
        <p:spPr>
          <a:xfrm>
            <a:off x="3097153" y="6950913"/>
            <a:ext cx="2067763" cy="243143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9261" tIns="48768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2022 Oct; 41(10): 1335-1375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78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1112128"/>
              </p:ext>
            </p:extLst>
          </p:nvPr>
        </p:nvGraphicFramePr>
        <p:xfrm>
          <a:off x="1219200" y="1659402"/>
          <a:ext cx="10571480" cy="5236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pvalue"/>
          <p:cNvSpPr txBox="1"/>
          <p:nvPr/>
        </p:nvSpPr>
        <p:spPr>
          <a:xfrm>
            <a:off x="5425440" y="2113280"/>
            <a:ext cx="1950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2"/>
                </a:solidFill>
              </a:rPr>
              <a:t>p = 0.0002</a:t>
            </a:r>
          </a:p>
        </p:txBody>
      </p:sp>
      <p:sp>
        <p:nvSpPr>
          <p:cNvPr id="14" name="nvalue"/>
          <p:cNvSpPr txBox="1"/>
          <p:nvPr/>
        </p:nvSpPr>
        <p:spPr>
          <a:xfrm>
            <a:off x="9677400" y="6593770"/>
            <a:ext cx="211328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b="1" dirty="0">
                <a:solidFill>
                  <a:srgbClr val="002060"/>
                </a:solidFill>
              </a:rPr>
              <a:t>(N = 6,181)</a:t>
            </a:r>
          </a:p>
        </p:txBody>
      </p:sp>
      <p:sp>
        <p:nvSpPr>
          <p:cNvPr id="18" name="Title 4"/>
          <p:cNvSpPr txBox="1">
            <a:spLocks/>
          </p:cNvSpPr>
          <p:nvPr/>
        </p:nvSpPr>
        <p:spPr bwMode="auto">
          <a:xfrm>
            <a:off x="1524000" y="363708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70C0"/>
                </a:solidFill>
              </a:rPr>
              <a:t>
</a:t>
            </a:r>
          </a:p>
        </p:txBody>
      </p:sp>
      <p:sp>
        <p:nvSpPr>
          <p:cNvPr id="17" name="Title 3"/>
          <p:cNvSpPr txBox="1">
            <a:spLocks/>
          </p:cNvSpPr>
          <p:nvPr/>
        </p:nvSpPr>
        <p:spPr bwMode="auto">
          <a:xfrm>
            <a:off x="1524000" y="812800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70C0"/>
                </a:solidFill>
              </a:rPr>
              <a:t>
Donor age (years)
</a:t>
            </a:r>
          </a:p>
        </p:txBody>
      </p:sp>
      <p:sp>
        <p:nvSpPr>
          <p:cNvPr id="16" name="Title 2"/>
          <p:cNvSpPr txBox="1">
            <a:spLocks/>
          </p:cNvSpPr>
          <p:nvPr/>
        </p:nvSpPr>
        <p:spPr bwMode="auto">
          <a:xfrm>
            <a:off x="1445821" y="559709"/>
            <a:ext cx="99822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2060"/>
                </a:solidFill>
              </a:rPr>
              <a:t>
Statistically Significant Risk Factors for BOS/CLAD within </a:t>
            </a:r>
            <a:r>
              <a:rPr lang="en-US" sz="2133" kern="0" dirty="0" smtClean="0">
                <a:solidFill>
                  <a:srgbClr val="002060"/>
                </a:solidFill>
              </a:rPr>
              <a:t>5 </a:t>
            </a:r>
            <a:r>
              <a:rPr lang="en-US" sz="2133" kern="0" dirty="0">
                <a:solidFill>
                  <a:srgbClr val="002060"/>
                </a:solidFill>
              </a:rPr>
              <a:t>Years Conditional on Survival to Discharge with 95% Confidence Limits
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63708"/>
            <a:ext cx="10058400" cy="1056640"/>
          </a:xfrm>
        </p:spPr>
        <p:txBody>
          <a:bodyPr/>
          <a:lstStyle/>
          <a:p>
            <a:r>
              <a:rPr lang="en-US" sz="2560" dirty="0">
                <a:solidFill>
                  <a:srgbClr val="002060"/>
                </a:solidFill>
              </a:rPr>
              <a:t>Adult Lung Transplant Recipients with COPD (1996-6/2013)
</a:t>
            </a:r>
          </a:p>
        </p:txBody>
      </p:sp>
      <p:grpSp>
        <p:nvGrpSpPr>
          <p:cNvPr id="19" name="logo"/>
          <p:cNvGrpSpPr/>
          <p:nvPr/>
        </p:nvGrpSpPr>
        <p:grpSpPr>
          <a:xfrm>
            <a:off x="102188" y="6458607"/>
            <a:ext cx="5030327" cy="758614"/>
            <a:chOff x="1" y="6067776"/>
            <a:chExt cx="4952999" cy="79022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2895600" y="6572146"/>
              <a:ext cx="2044792" cy="267235"/>
            </a:xfrm>
            <a:prstGeom prst="rect">
              <a:avLst/>
            </a:prstGeom>
            <a:noFill/>
          </p:spPr>
          <p:txBody>
            <a:bodyPr wrap="square" lIns="48768" rIns="0" rtlCol="0" anchor="ctr" anchorCtr="0">
              <a:spAutoFit/>
            </a:bodyPr>
            <a:lstStyle/>
            <a:p>
              <a:endParaRPr lang="en-US" sz="1067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971800" y="6067776"/>
              <a:ext cx="1885813" cy="455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40" b="1" dirty="0">
                  <a:solidFill>
                    <a:schemeClr val="bg1"/>
                  </a:solidFill>
                  <a:latin typeface="Arial"/>
                  <a:cs typeface="Arial"/>
                </a:rPr>
                <a:t>2022</a:t>
              </a:r>
            </a:p>
          </p:txBody>
        </p:sp>
      </p:grpSp>
      <p:sp>
        <p:nvSpPr>
          <p:cNvPr id="23" name="logo_citation"/>
          <p:cNvSpPr txBox="1"/>
          <p:nvPr/>
        </p:nvSpPr>
        <p:spPr>
          <a:xfrm>
            <a:off x="3121374" y="6938703"/>
            <a:ext cx="2067763" cy="243143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9261" tIns="48768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2022 Oct; 41(10): 1335-1375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925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9127097"/>
              </p:ext>
            </p:extLst>
          </p:nvPr>
        </p:nvGraphicFramePr>
        <p:xfrm>
          <a:off x="1066800" y="1475627"/>
          <a:ext cx="10571480" cy="5244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pvalue"/>
          <p:cNvSpPr txBox="1"/>
          <p:nvPr/>
        </p:nvSpPr>
        <p:spPr>
          <a:xfrm>
            <a:off x="5425440" y="2113280"/>
            <a:ext cx="1950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2"/>
                </a:solidFill>
              </a:rPr>
              <a:t>p &lt; 0.0001</a:t>
            </a:r>
          </a:p>
        </p:txBody>
      </p:sp>
      <p:sp>
        <p:nvSpPr>
          <p:cNvPr id="14" name="nvalue"/>
          <p:cNvSpPr txBox="1"/>
          <p:nvPr/>
        </p:nvSpPr>
        <p:spPr>
          <a:xfrm>
            <a:off x="9525000" y="6597345"/>
            <a:ext cx="211328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b="1" dirty="0">
                <a:solidFill>
                  <a:srgbClr val="002060"/>
                </a:solidFill>
              </a:rPr>
              <a:t>(N = 6,181)</a:t>
            </a:r>
          </a:p>
        </p:txBody>
      </p:sp>
      <p:sp>
        <p:nvSpPr>
          <p:cNvPr id="18" name="Title 4"/>
          <p:cNvSpPr txBox="1">
            <a:spLocks/>
          </p:cNvSpPr>
          <p:nvPr/>
        </p:nvSpPr>
        <p:spPr bwMode="auto">
          <a:xfrm>
            <a:off x="1524000" y="363708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70C0"/>
                </a:solidFill>
              </a:rPr>
              <a:t>
</a:t>
            </a:r>
          </a:p>
        </p:txBody>
      </p:sp>
      <p:sp>
        <p:nvSpPr>
          <p:cNvPr id="17" name="Title 3"/>
          <p:cNvSpPr txBox="1">
            <a:spLocks/>
          </p:cNvSpPr>
          <p:nvPr/>
        </p:nvSpPr>
        <p:spPr bwMode="auto">
          <a:xfrm>
            <a:off x="1884680" y="834697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70C0"/>
                </a:solidFill>
              </a:rPr>
              <a:t>
</a:t>
            </a:r>
            <a:r>
              <a:rPr lang="en-US" sz="2133" kern="0" dirty="0" smtClean="0">
                <a:solidFill>
                  <a:srgbClr val="0070C0"/>
                </a:solidFill>
              </a:rPr>
              <a:t>Center </a:t>
            </a:r>
            <a:r>
              <a:rPr lang="en-US" sz="2133" kern="0" dirty="0">
                <a:solidFill>
                  <a:srgbClr val="0070C0"/>
                </a:solidFill>
              </a:rPr>
              <a:t>volume in previous 3 yrs
</a:t>
            </a:r>
          </a:p>
        </p:txBody>
      </p:sp>
      <p:sp>
        <p:nvSpPr>
          <p:cNvPr id="16" name="Title 2"/>
          <p:cNvSpPr txBox="1">
            <a:spLocks/>
          </p:cNvSpPr>
          <p:nvPr/>
        </p:nvSpPr>
        <p:spPr bwMode="auto">
          <a:xfrm>
            <a:off x="1463632" y="509585"/>
            <a:ext cx="10134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200" kern="0" dirty="0">
                <a:solidFill>
                  <a:srgbClr val="002060"/>
                </a:solidFill>
              </a:rPr>
              <a:t>
Statistically Significant Risk Factors for BOS/CLAD </a:t>
            </a:r>
            <a:r>
              <a:rPr lang="en-US" sz="2200" kern="0" dirty="0" smtClean="0">
                <a:solidFill>
                  <a:srgbClr val="002060"/>
                </a:solidFill>
              </a:rPr>
              <a:t>within 5 </a:t>
            </a:r>
            <a:r>
              <a:rPr lang="en-US" sz="2200" kern="0" dirty="0">
                <a:solidFill>
                  <a:srgbClr val="002060"/>
                </a:solidFill>
              </a:rPr>
              <a:t>Years Conditional on Survival to Discharge with 95% Confidence Limits
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4838" y="318740"/>
            <a:ext cx="9753600" cy="1056640"/>
          </a:xfrm>
        </p:spPr>
        <p:txBody>
          <a:bodyPr/>
          <a:lstStyle/>
          <a:p>
            <a:r>
              <a:rPr lang="en-US" sz="2560" dirty="0">
                <a:solidFill>
                  <a:srgbClr val="002060"/>
                </a:solidFill>
              </a:rPr>
              <a:t>Adult Lung Transplant Recipients with COPD (1996-6/2013)
</a:t>
            </a:r>
          </a:p>
        </p:txBody>
      </p:sp>
      <p:grpSp>
        <p:nvGrpSpPr>
          <p:cNvPr id="19" name="logo"/>
          <p:cNvGrpSpPr/>
          <p:nvPr/>
        </p:nvGrpSpPr>
        <p:grpSpPr>
          <a:xfrm>
            <a:off x="90313" y="6447517"/>
            <a:ext cx="5030327" cy="758614"/>
            <a:chOff x="1" y="6067776"/>
            <a:chExt cx="4952999" cy="79022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2895600" y="6572146"/>
              <a:ext cx="2044792" cy="267235"/>
            </a:xfrm>
            <a:prstGeom prst="rect">
              <a:avLst/>
            </a:prstGeom>
            <a:noFill/>
          </p:spPr>
          <p:txBody>
            <a:bodyPr wrap="square" lIns="48768" rIns="0" rtlCol="0" anchor="ctr" anchorCtr="0">
              <a:spAutoFit/>
            </a:bodyPr>
            <a:lstStyle/>
            <a:p>
              <a:endParaRPr lang="en-US" sz="1067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971800" y="6067776"/>
              <a:ext cx="1885813" cy="455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40" b="1" dirty="0">
                  <a:solidFill>
                    <a:schemeClr val="bg1"/>
                  </a:solidFill>
                  <a:latin typeface="Arial"/>
                  <a:cs typeface="Arial"/>
                </a:rPr>
                <a:t>2022</a:t>
              </a:r>
            </a:p>
          </p:txBody>
        </p:sp>
      </p:grpSp>
      <p:sp>
        <p:nvSpPr>
          <p:cNvPr id="13" name="logo_citation"/>
          <p:cNvSpPr txBox="1"/>
          <p:nvPr/>
        </p:nvSpPr>
        <p:spPr>
          <a:xfrm>
            <a:off x="3115436" y="6938412"/>
            <a:ext cx="2067763" cy="243143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9261" tIns="48768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2022 Oct; 41(10): 1335-1375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639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-186346"/>
            <a:ext cx="9144000" cy="990600"/>
          </a:xfrm>
        </p:spPr>
        <p:txBody>
          <a:bodyPr/>
          <a:lstStyle/>
          <a:p>
            <a:r>
              <a:rPr lang="en-US" sz="3000" dirty="0" smtClean="0">
                <a:solidFill>
                  <a:srgbClr val="002060"/>
                </a:solidFill>
              </a:rPr>
              <a:t>Adult Lung Transplants with COPD</a:t>
            </a:r>
            <a:endParaRPr lang="en-US" sz="3000" dirty="0">
              <a:solidFill>
                <a:srgbClr val="002060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1003018"/>
              </p:ext>
            </p:extLst>
          </p:nvPr>
        </p:nvGraphicFramePr>
        <p:xfrm>
          <a:off x="855450" y="1046428"/>
          <a:ext cx="10741571" cy="480322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0472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99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17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15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10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910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Jan </a:t>
                      </a:r>
                      <a:r>
                        <a:rPr lang="nl-N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1992-Dec 2000 </a:t>
                      </a:r>
                      <a:endParaRPr lang="nl-NL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ctr" fontAlgn="ctr"/>
                      <a:r>
                        <a:rPr lang="nl-N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lang="nl-N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 =  4,162)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Jan </a:t>
                      </a:r>
                      <a:r>
                        <a:rPr lang="nl-N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2001-Dec 2009 </a:t>
                      </a:r>
                      <a:endParaRPr lang="nl-NL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ctr" fontAlgn="ctr"/>
                      <a:r>
                        <a:rPr lang="nl-N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lang="nl-N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 =  7,102)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Jan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2010-Jun 2018 </a:t>
                      </a:r>
                      <a:endParaRPr lang="en-US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 =  8,917)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P-value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3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CMV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antibody positive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70.2%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65.3%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59.7%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&lt;0.0001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183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EBV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antibody positive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77.6% </a:t>
                      </a:r>
                      <a:r>
                        <a:rPr lang="en-US" sz="14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86.6%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93.1%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&lt;0.0001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183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Hepatitis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antibody positive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2.2% </a:t>
                      </a:r>
                      <a:r>
                        <a:rPr lang="en-US" sz="14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4.2%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5.9%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&lt;0.0001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183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Hepatitis C antibody positive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1.6% </a:t>
                      </a:r>
                      <a:r>
                        <a:rPr lang="en-US" sz="14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2.1%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2.6%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0.022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8119519"/>
                  </a:ext>
                </a:extLst>
              </a:tr>
              <a:tr h="35464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Bilirubin (mg/dl)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0.5 (0.2 - 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1.1) </a:t>
                      </a:r>
                      <a:r>
                        <a:rPr lang="pt-BR" sz="14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0.5 (0.2 - 1.1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0.4 (0.2 - 1.1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&lt;0.0001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7947002"/>
                  </a:ext>
                </a:extLst>
              </a:tr>
              <a:tr h="35464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Creatinine (mg/dl)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0.8 (0.5 - 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1.3) </a:t>
                      </a:r>
                      <a:r>
                        <a:rPr lang="pt-BR" sz="14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0.8 (0.5 - 1.3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0.8 (0.5 - 1.2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&lt;0.0001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9530434"/>
                  </a:ext>
                </a:extLst>
              </a:tr>
              <a:tr h="35464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GFR (mL/min/1.73m²) *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86.7 (51.3 - 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147.0) </a:t>
                      </a:r>
                      <a:r>
                        <a:rPr lang="pt-BR" sz="14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87.3 (50.5 - 142.1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91.0 (55.0 - 147.1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&lt;0.0001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8703880"/>
                  </a:ext>
                </a:extLst>
              </a:tr>
              <a:tr h="35464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PCW mean (mmHg)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11.0 (4.0 - 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21.0) </a:t>
                      </a:r>
                      <a:r>
                        <a:rPr lang="pt-BR" sz="14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12.0 (5.0 - 22.0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12.0 (5.0 - 23.0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&lt;0.0001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3349468"/>
                  </a:ext>
                </a:extLst>
              </a:tr>
              <a:tr h="35464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PA mean (mmHg)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24.0 (15.0 - 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38.0) </a:t>
                      </a:r>
                      <a:r>
                        <a:rPr lang="pt-BR" sz="14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25.0 (15.0 - 38.0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25.0 (16.0 - 41.0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&lt;0.0001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8608006"/>
                  </a:ext>
                </a:extLst>
              </a:tr>
              <a:tr h="35464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PVR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(Wood units)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2.6 (1.0 - 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5.3) </a:t>
                      </a:r>
                      <a:r>
                        <a:rPr lang="pt-BR" sz="14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2.5 (1.0 - 5.5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2.6 (1.0 - 6.1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0.0251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7382636"/>
                  </a:ext>
                </a:extLst>
              </a:tr>
              <a:tr h="35183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FEV1%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predicted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19.0 (11.0 - 50.0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20.0 (12.0 - 61.0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20.0 (12.0 - 60.0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&lt;0.0001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59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FVC% predicted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50.0 (26.0 - 79.0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51.0 (28.0 - 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83.0)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53.0 (30.0 - 87.0)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&lt;0.0001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93788" y="6520979"/>
            <a:ext cx="4715932" cy="711201"/>
            <a:chOff x="2" y="6146792"/>
            <a:chExt cx="4715932" cy="711201"/>
          </a:xfrm>
        </p:grpSpPr>
        <p:grpSp>
          <p:nvGrpSpPr>
            <p:cNvPr id="17" name="Group 16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21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2022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9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342635" y="6382479"/>
            <a:ext cx="64916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2060"/>
                </a:solidFill>
              </a:rPr>
              <a:t>Summary statistics included transplants with non-missing data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5257800" y="383016"/>
            <a:ext cx="6400800" cy="54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endParaRPr lang="en-US" sz="2800" kern="0" dirty="0">
              <a:solidFill>
                <a:srgbClr val="002060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647700" y="683788"/>
            <a:ext cx="11506200" cy="54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400" kern="0" dirty="0" smtClean="0">
                <a:solidFill>
                  <a:srgbClr val="002060"/>
                </a:solidFill>
              </a:rPr>
              <a:t>Recipient </a:t>
            </a:r>
            <a:r>
              <a:rPr lang="en-US" sz="2400" kern="0" dirty="0">
                <a:solidFill>
                  <a:srgbClr val="002060"/>
                </a:solidFill>
              </a:rPr>
              <a:t>Characteristics (Transplants: </a:t>
            </a:r>
            <a:r>
              <a:rPr lang="en-US" sz="2400" kern="0" dirty="0" smtClean="0">
                <a:solidFill>
                  <a:srgbClr val="002060"/>
                </a:solidFill>
              </a:rPr>
              <a:t>January </a:t>
            </a:r>
            <a:r>
              <a:rPr lang="en-US" sz="2400" kern="0" dirty="0">
                <a:solidFill>
                  <a:srgbClr val="002060"/>
                </a:solidFill>
              </a:rPr>
              <a:t>1992 – </a:t>
            </a:r>
            <a:r>
              <a:rPr lang="en-US" sz="2400" kern="0" dirty="0" smtClean="0">
                <a:solidFill>
                  <a:srgbClr val="002060"/>
                </a:solidFill>
              </a:rPr>
              <a:t>June </a:t>
            </a:r>
            <a:r>
              <a:rPr lang="en-US" sz="2400" kern="0" dirty="0">
                <a:solidFill>
                  <a:srgbClr val="002060"/>
                </a:solidFill>
              </a:rPr>
              <a:t>2018)</a:t>
            </a:r>
          </a:p>
          <a:p>
            <a:pPr defTabSz="914400"/>
            <a:endParaRPr lang="en-US" sz="2400" kern="0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39906" y="6841249"/>
            <a:ext cx="5142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baseline="30000" dirty="0">
                <a:solidFill>
                  <a:srgbClr val="002060"/>
                </a:solidFill>
              </a:rPr>
              <a:t>1</a:t>
            </a:r>
            <a:r>
              <a:rPr lang="en-US" sz="1200" b="1" dirty="0" smtClean="0">
                <a:solidFill>
                  <a:srgbClr val="002060"/>
                </a:solidFill>
              </a:rPr>
              <a:t> Based on Apr 1994 – Dec 2000 transplants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28456" y="7025406"/>
            <a:ext cx="37653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baseline="30000" dirty="0">
                <a:solidFill>
                  <a:srgbClr val="002060"/>
                </a:solidFill>
              </a:rPr>
              <a:t>2</a:t>
            </a:r>
            <a:r>
              <a:rPr lang="en-US" sz="1200" b="1" dirty="0" smtClean="0">
                <a:solidFill>
                  <a:srgbClr val="002060"/>
                </a:solidFill>
              </a:rPr>
              <a:t> Based on Oct 1999– Dec 2000 transplants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34060" y="6608445"/>
            <a:ext cx="42482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kern="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* GFR was estimated using the </a:t>
            </a:r>
            <a:r>
              <a:rPr lang="en-US" sz="1200" b="1" kern="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Cockcroft-Gault formula</a:t>
            </a:r>
            <a:endParaRPr lang="en-US" sz="1200" b="1" kern="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2" name="logo_citation"/>
          <p:cNvSpPr txBox="1"/>
          <p:nvPr/>
        </p:nvSpPr>
        <p:spPr>
          <a:xfrm>
            <a:off x="2860222" y="6984318"/>
            <a:ext cx="2080454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2022 Oct; 41(10): 1335-1375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748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838198" y="527192"/>
            <a:ext cx="10667999" cy="54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400" kern="0" dirty="0" smtClean="0">
                <a:solidFill>
                  <a:srgbClr val="002060"/>
                </a:solidFill>
              </a:rPr>
              <a:t>Recipient Characteristics (Transplants: </a:t>
            </a:r>
            <a:r>
              <a:rPr lang="en-US" sz="2400" kern="0" dirty="0" smtClean="0">
                <a:solidFill>
                  <a:srgbClr val="002060"/>
                </a:solidFill>
              </a:rPr>
              <a:t>January 1992 – June 2018) </a:t>
            </a:r>
            <a:endParaRPr lang="en-US" sz="2400" kern="0" dirty="0">
              <a:solidFill>
                <a:srgbClr val="00206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5440002"/>
              </p:ext>
            </p:extLst>
          </p:nvPr>
        </p:nvGraphicFramePr>
        <p:xfrm>
          <a:off x="800100" y="1179920"/>
          <a:ext cx="11201400" cy="3621024"/>
        </p:xfrm>
        <a:graphic>
          <a:graphicData uri="http://schemas.openxmlformats.org/drawingml/2006/table">
            <a:tbl>
              <a:tblPr firstRow="1" bandRow="1"/>
              <a:tblGrid>
                <a:gridCol w="3009900">
                  <a:extLst>
                    <a:ext uri="{9D8B030D-6E8A-4147-A177-3AD203B41FA5}">
                      <a16:colId xmlns:a16="http://schemas.microsoft.com/office/drawing/2014/main" val="382137496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167829528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1670241971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384861971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144288831"/>
                    </a:ext>
                  </a:extLst>
                </a:gridCol>
              </a:tblGrid>
              <a:tr h="384048">
                <a:tc>
                  <a:txBody>
                    <a:bodyPr/>
                    <a:lstStyle/>
                    <a:p>
                      <a:pPr algn="ctr" fontAlgn="ctr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Jan </a:t>
                      </a:r>
                      <a:r>
                        <a:rPr lang="nl-NL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1992-Dec 2000 </a:t>
                      </a:r>
                      <a:endParaRPr lang="nl-NL" sz="15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ctr" fontAlgn="ctr"/>
                      <a:r>
                        <a:rPr lang="nl-NL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lang="nl-NL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 =  4,162)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Jan </a:t>
                      </a:r>
                      <a:r>
                        <a:rPr lang="nl-NL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2001-Dec 2009 </a:t>
                      </a:r>
                      <a:endParaRPr lang="nl-NL" sz="15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ctr" fontAlgn="ctr"/>
                      <a:r>
                        <a:rPr lang="nl-NL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lang="nl-NL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 =  7,102)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Jan </a:t>
                      </a: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2010-Jun 2018 </a:t>
                      </a:r>
                      <a:endParaRPr lang="en-US" sz="15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ctr" fontAlgn="ctr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 =  8,917)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P-value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80387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Donor-recipient sex match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&lt;0.0001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4234578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225425" indent="0" algn="l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 Male-Male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40.1%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44.0%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46.5%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9393621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225425" indent="0" algn="l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 Male-Female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24.5%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18.6%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18.9%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786037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225425" indent="0" algn="l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 Female-Male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8.1%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7.5%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6.9%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311308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225425" indent="0" algn="l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 Female-Female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27.4%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29.9%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27.8%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879403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Transplant </a:t>
                      </a:r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procedure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1" dirty="0"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1" dirty="0"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1" dirty="0"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&lt;0.0001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8854202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225425" indent="0" algn="l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 Single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74.8%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47.6%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23.5%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3274097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225425" indent="0" algn="l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 Double/bilateral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25.2%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52.4%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76.5%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7916012"/>
                  </a:ext>
                </a:extLst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93787" y="6520979"/>
            <a:ext cx="4715932" cy="711201"/>
            <a:chOff x="2" y="6146792"/>
            <a:chExt cx="4715932" cy="711201"/>
          </a:xfrm>
        </p:grpSpPr>
        <p:grpSp>
          <p:nvGrpSpPr>
            <p:cNvPr id="8" name="Group 7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1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2022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9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841078" y="-179939"/>
            <a:ext cx="9144000" cy="990600"/>
          </a:xfrm>
        </p:spPr>
        <p:txBody>
          <a:bodyPr/>
          <a:lstStyle/>
          <a:p>
            <a:r>
              <a:rPr lang="en-US" sz="3000" dirty="0" smtClean="0">
                <a:solidFill>
                  <a:srgbClr val="002060"/>
                </a:solidFill>
              </a:rPr>
              <a:t>Adult Lung Transplants with COPD</a:t>
            </a:r>
            <a:endParaRPr lang="en-US" sz="3000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13078" y="6728728"/>
            <a:ext cx="64916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2060"/>
                </a:solidFill>
              </a:rPr>
              <a:t>Summary statistics included transplants with non-missing data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13" name="logo_citation"/>
          <p:cNvSpPr txBox="1"/>
          <p:nvPr/>
        </p:nvSpPr>
        <p:spPr>
          <a:xfrm>
            <a:off x="2861576" y="6990549"/>
            <a:ext cx="1937173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2022 Oct; 41(10): 1335-1375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129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9949" y="97411"/>
            <a:ext cx="10744200" cy="812800"/>
          </a:xfrm>
        </p:spPr>
        <p:txBody>
          <a:bodyPr/>
          <a:lstStyle/>
          <a:p>
            <a:r>
              <a:rPr lang="en-US" sz="2800" dirty="0" smtClean="0">
                <a:solidFill>
                  <a:srgbClr val="002060"/>
                </a:solidFill>
              </a:rPr>
              <a:t>Adult Lung Transplants</a:t>
            </a:r>
            <a:br>
              <a:rPr lang="en-US" sz="2800" dirty="0" smtClean="0">
                <a:solidFill>
                  <a:srgbClr val="002060"/>
                </a:solidFill>
              </a:rPr>
            </a:br>
            <a:r>
              <a:rPr lang="en-US" sz="2800" dirty="0" smtClean="0">
                <a:solidFill>
                  <a:srgbClr val="002060"/>
                </a:solidFill>
              </a:rPr>
              <a:t>Diagnosis Distribution </a:t>
            </a:r>
            <a:r>
              <a:rPr lang="en-US" sz="2800" dirty="0">
                <a:solidFill>
                  <a:srgbClr val="002060"/>
                </a:solidFill>
              </a:rPr>
              <a:t>by </a:t>
            </a:r>
            <a:r>
              <a:rPr lang="en-US" sz="2800" dirty="0" smtClean="0">
                <a:solidFill>
                  <a:srgbClr val="002060"/>
                </a:solidFill>
              </a:rPr>
              <a:t>Location and Era</a:t>
            </a:r>
            <a:endParaRPr lang="en-US" sz="2800" dirty="0">
              <a:solidFill>
                <a:srgbClr val="00206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93787" y="6513486"/>
            <a:ext cx="4715932" cy="711201"/>
            <a:chOff x="2" y="6146792"/>
            <a:chExt cx="4715932" cy="711201"/>
          </a:xfrm>
        </p:grpSpPr>
        <p:grpSp>
          <p:nvGrpSpPr>
            <p:cNvPr id="14" name="Group 13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20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2022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5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6067042"/>
              </p:ext>
            </p:extLst>
          </p:nvPr>
        </p:nvGraphicFramePr>
        <p:xfrm>
          <a:off x="457200" y="1449229"/>
          <a:ext cx="11868851" cy="5348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133600" y="6039490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0070C0"/>
                </a:solidFill>
              </a:rPr>
              <a:t>Europe</a:t>
            </a:r>
            <a:endParaRPr lang="en-US" sz="1800" b="1" dirty="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57570" y="6029102"/>
            <a:ext cx="1766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0070C0"/>
                </a:solidFill>
              </a:rPr>
              <a:t>North America</a:t>
            </a:r>
            <a:endParaRPr lang="en-US" sz="1800" b="1" dirty="0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610600" y="6013585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0070C0"/>
                </a:solidFill>
              </a:rPr>
              <a:t>Other </a:t>
            </a:r>
            <a:endParaRPr lang="en-US" sz="1800" b="1" dirty="0">
              <a:solidFill>
                <a:srgbClr val="0070C0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4057245" y="915097"/>
            <a:ext cx="5715000" cy="54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200" kern="0" dirty="0" smtClean="0">
                <a:solidFill>
                  <a:srgbClr val="002060"/>
                </a:solidFill>
              </a:rPr>
              <a:t>(Transplants: </a:t>
            </a:r>
            <a:r>
              <a:rPr lang="en-US" sz="2200" kern="0" dirty="0" smtClean="0">
                <a:solidFill>
                  <a:srgbClr val="002060"/>
                </a:solidFill>
              </a:rPr>
              <a:t>January </a:t>
            </a:r>
            <a:r>
              <a:rPr lang="en-US" sz="2200" kern="0" dirty="0" smtClean="0">
                <a:solidFill>
                  <a:srgbClr val="002060"/>
                </a:solidFill>
              </a:rPr>
              <a:t>1992 – </a:t>
            </a:r>
            <a:r>
              <a:rPr lang="en-US" sz="2200" kern="0" dirty="0" smtClean="0">
                <a:solidFill>
                  <a:srgbClr val="002060"/>
                </a:solidFill>
              </a:rPr>
              <a:t>June </a:t>
            </a:r>
            <a:r>
              <a:rPr lang="en-US" sz="2200" kern="0" dirty="0" smtClean="0">
                <a:solidFill>
                  <a:srgbClr val="002060"/>
                </a:solidFill>
              </a:rPr>
              <a:t>2018)</a:t>
            </a:r>
            <a:endParaRPr lang="en-US" sz="2200" kern="0" dirty="0">
              <a:solidFill>
                <a:srgbClr val="002060"/>
              </a:solidFill>
            </a:endParaRPr>
          </a:p>
        </p:txBody>
      </p:sp>
      <p:sp>
        <p:nvSpPr>
          <p:cNvPr id="18" name="logo_citation"/>
          <p:cNvSpPr txBox="1"/>
          <p:nvPr/>
        </p:nvSpPr>
        <p:spPr>
          <a:xfrm>
            <a:off x="2861576" y="6972256"/>
            <a:ext cx="1937173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2022 Oct; 41(10): 1335-1375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259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NOSTemplate">
  <a:themeElements>
    <a:clrScheme name="Blank Presentation 13">
      <a:dk1>
        <a:srgbClr val="000000"/>
      </a:dk1>
      <a:lt1>
        <a:srgbClr val="FFFFFF"/>
      </a:lt1>
      <a:dk2>
        <a:srgbClr val="00004C"/>
      </a:dk2>
      <a:lt2>
        <a:srgbClr val="FFCC00"/>
      </a:lt2>
      <a:accent1>
        <a:srgbClr val="99CC66"/>
      </a:accent1>
      <a:accent2>
        <a:srgbClr val="B97E33"/>
      </a:accent2>
      <a:accent3>
        <a:srgbClr val="AAAAB2"/>
      </a:accent3>
      <a:accent4>
        <a:srgbClr val="DADADA"/>
      </a:accent4>
      <a:accent5>
        <a:srgbClr val="CAE2B8"/>
      </a:accent5>
      <a:accent6>
        <a:srgbClr val="A7722D"/>
      </a:accent6>
      <a:hlink>
        <a:srgbClr val="4C97CC"/>
      </a:hlink>
      <a:folHlink>
        <a:srgbClr val="6633CC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000000"/>
        </a:dk1>
        <a:lt1>
          <a:srgbClr val="FFFFFF"/>
        </a:lt1>
        <a:dk2>
          <a:srgbClr val="00004C"/>
        </a:dk2>
        <a:lt2>
          <a:srgbClr val="FFCC00"/>
        </a:lt2>
        <a:accent1>
          <a:srgbClr val="99CC66"/>
        </a:accent1>
        <a:accent2>
          <a:srgbClr val="B97E33"/>
        </a:accent2>
        <a:accent3>
          <a:srgbClr val="AAAAB2"/>
        </a:accent3>
        <a:accent4>
          <a:srgbClr val="DADADA"/>
        </a:accent4>
        <a:accent5>
          <a:srgbClr val="CAE2B8"/>
        </a:accent5>
        <a:accent6>
          <a:srgbClr val="A7722D"/>
        </a:accent6>
        <a:hlink>
          <a:srgbClr val="4C97CC"/>
        </a:hlink>
        <a:folHlink>
          <a:srgbClr val="6633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4A9236091AB348876378E1F235635F" ma:contentTypeVersion="0" ma:contentTypeDescription="Create a new document." ma:contentTypeScope="" ma:versionID="b8d2993a86a15f6ae2380fc1e2ee2d9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F5245B14F216408B1953D66C9FE43C" ma:contentTypeVersion="4" ma:contentTypeDescription="Create a new document." ma:contentTypeScope="" ma:versionID="55e0cb1b9f983cbb78c6ec49b31cd581">
  <xsd:schema xmlns:xsd="http://www.w3.org/2001/XMLSchema" xmlns:xs="http://www.w3.org/2001/XMLSchema" xmlns:p="http://schemas.microsoft.com/office/2006/metadata/properties" xmlns:ns2="1df23a4e-d417-4e0a-a778-b7db59ac479a" targetNamespace="http://schemas.microsoft.com/office/2006/metadata/properties" ma:root="true" ma:fieldsID="7e1f3b636e1a6db76b0e288558fbf0ed" ns2:_="">
    <xsd:import namespace="1df23a4e-d417-4e0a-a778-b7db59ac479a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Archive_x0020_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f23a4e-d417-4e0a-a778-b7db59ac479a" elementFormDefault="qualified">
    <xsd:import namespace="http://schemas.microsoft.com/office/2006/documentManagement/types"/>
    <xsd:import namespace="http://schemas.microsoft.com/office/infopath/2007/PartnerControls"/>
    <xsd:element name="Description0" ma:index="2" nillable="true" ma:displayName="Description" ma:internalName="Description0" ma:readOnly="false">
      <xsd:simpleType>
        <xsd:restriction base="dms:Text">
          <xsd:maxLength value="255"/>
        </xsd:restriction>
      </xsd:simpleType>
    </xsd:element>
    <xsd:element name="Archive_x0020_Status" ma:index="3" nillable="true" ma:displayName="Archive Status" ma:default="Active" ma:description="Status field of Active vs. Archive" ma:format="Dropdown" ma:internalName="Archive_x0020_Status">
      <xsd:simpleType>
        <xsd:restriction base="dms:Choice">
          <xsd:enumeration value="Active"/>
          <xsd:enumeration value="Archive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 ma:readOnly="tru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67B47CE-0255-4774-B4EC-289B3F01EA0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91805D6-AC72-435D-A51A-1C2C01D7BD28}">
  <ds:schemaRefs>
    <ds:schemaRef ds:uri="http://schemas.microsoft.com/office/2006/documentManagement/types"/>
    <ds:schemaRef ds:uri="http://purl.org/dc/dcmitype/"/>
    <ds:schemaRef ds:uri="http://schemas.microsoft.com/office/2006/metadata/properties"/>
    <ds:schemaRef ds:uri="http://purl.org/dc/terms/"/>
    <ds:schemaRef ds:uri="1df23a4e-d417-4e0a-a778-b7db59ac479a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E07DDB13-26D5-43B6-A5B4-A0AE671187D4}"/>
</file>

<file path=customXml/itemProps4.xml><?xml version="1.0" encoding="utf-8"?>
<ds:datastoreItem xmlns:ds="http://schemas.openxmlformats.org/officeDocument/2006/customXml" ds:itemID="{BC238DF4-172E-4F47-AAE4-3236C07570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df23a4e-d417-4e0a-a778-b7db59ac47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UNOSTemplate</Template>
  <TotalTime>62419</TotalTime>
  <Words>4857</Words>
  <Application>Microsoft Office PowerPoint</Application>
  <PresentationFormat>Custom</PresentationFormat>
  <Paragraphs>1044</Paragraphs>
  <Slides>66</Slides>
  <Notes>60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2" baseType="lpstr">
      <vt:lpstr>Arial</vt:lpstr>
      <vt:lpstr>Calibri</vt:lpstr>
      <vt:lpstr>Times</vt:lpstr>
      <vt:lpstr>Verdana</vt:lpstr>
      <vt:lpstr>Webdings</vt:lpstr>
      <vt:lpstr>UNOSTemplate</vt:lpstr>
      <vt:lpstr>FOCUS THEME:  CHRONIC OBSTRUCTIVE PULMONARY DISEASE (COPD)</vt:lpstr>
      <vt:lpstr>Table of Contents</vt:lpstr>
      <vt:lpstr>PowerPoint Presentation</vt:lpstr>
      <vt:lpstr>Adult Lung Transplants</vt:lpstr>
      <vt:lpstr>Adult Lung Transplants with COPD</vt:lpstr>
      <vt:lpstr>Adult Lung Transplants with COPD</vt:lpstr>
      <vt:lpstr>Adult Lung Transplants with COPD</vt:lpstr>
      <vt:lpstr>Adult Lung Transplants with COPD</vt:lpstr>
      <vt:lpstr>Adult Lung Transplants Diagnosis Distribution by Location and Era</vt:lpstr>
      <vt:lpstr>Adult Lung Transplants with COPD</vt:lpstr>
      <vt:lpstr>Adult Lung Transplants with COPD Recipient Sex Distribution by Location and Era</vt:lpstr>
      <vt:lpstr>Adult Lung Transplants with COPD Donor-Recipient Sex Distribution by Location and Era</vt:lpstr>
      <vt:lpstr>Adult Lung Transplants with COPD Recipient ABO Blood Type Distribution by Location and Era</vt:lpstr>
      <vt:lpstr>PowerPoint Presentation</vt:lpstr>
      <vt:lpstr>PowerPoint Presentation</vt:lpstr>
      <vt:lpstr>Adult Lung Recipients with COPD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Adult Lung Transplant Recipients with COPD (2000-6/2017)</vt:lpstr>
      <vt:lpstr>Adult Lung Transplant Recipients with COPD (2000-6/2017)
</vt:lpstr>
      <vt:lpstr>Adult Lung Transplant Recipients with COPD (2000-6/2017)
</vt:lpstr>
      <vt:lpstr>Adult Lung Transplant Recipients with COPD (2000-6/2017)
</vt:lpstr>
      <vt:lpstr>Adult Lung Transplant Recipients with COPD (2000-6/2017)
</vt:lpstr>
      <vt:lpstr>Adult Lung Transplant Recipients with COPD (2000-6/2017)
</vt:lpstr>
      <vt:lpstr>PowerPoint Presentation</vt:lpstr>
      <vt:lpstr>Adult Lung Transplant Recipients with COPD (1996-6/2013)
</vt:lpstr>
      <vt:lpstr>Adult Lung Transplant Recipients with COPD (1996-6/2013)
</vt:lpstr>
      <vt:lpstr>Adult Lung Transplant Recipients with COPD (1996-6/2013)
</vt:lpstr>
      <vt:lpstr>Adult Lung Transplant Recipients with COPD (1996-6/2013)
</vt:lpstr>
      <vt:lpstr>Adult Lung Transplant Recipients with COPD (1996-6/2013)
</vt:lpstr>
      <vt:lpstr>Adult Lung Transplant Recipients with COPD (1996-6/2013)
</vt:lpstr>
      <vt:lpstr>PowerPoint Presentation</vt:lpstr>
      <vt:lpstr>Adult Lung Transplant Recipients with COPD (1996-6/2013)
</vt:lpstr>
      <vt:lpstr>Adult Lung Transplant Recipients with COPD (1996-6/2013)
</vt:lpstr>
      <vt:lpstr>Adult Lung Transplant Recipients with COPD (1996-6/2013)
</vt:lpstr>
      <vt:lpstr>Adult Lung Transplant Recipients with COPD (1996-6/2013)
</vt:lpstr>
      <vt:lpstr>Adult Lung Transplant Recipients with COPD (1996-6/2013)
</vt:lpstr>
      <vt:lpstr>Adult Lung Transplant Recipients with COPD (1996-6/2013)
</vt:lpstr>
      <vt:lpstr>Adult Lung Transplant Recipients with COPD (1996-6/2013)
</vt:lpstr>
      <vt:lpstr>Adult Lung Transplant Recipients with COPD (1996-6/2013)
</vt:lpstr>
    </vt:vector>
  </TitlesOfParts>
  <Company>UNOS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ISHLT Registry Slides</dc:title>
  <dc:creator>Manny Carwile</dc:creator>
  <cp:lastModifiedBy>Wida Cherikh</cp:lastModifiedBy>
  <cp:revision>4376</cp:revision>
  <dcterms:created xsi:type="dcterms:W3CDTF">2009-06-30T12:53:17Z</dcterms:created>
  <dcterms:modified xsi:type="dcterms:W3CDTF">2022-10-07T01:13:50Z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0x0101003C4A9236091AB348876378E1F235635F</vt:lpwstr>
  </property>
</Properties>
</file>