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drawings/drawing5.xml" ContentType="application/vnd.openxmlformats-officedocument.drawingml.chartshapes+xml"/>
  <Override PartName="/ppt/charts/chart16.xml" ContentType="application/vnd.openxmlformats-officedocument.drawingml.chart+xml"/>
  <Override PartName="/ppt/drawings/drawing6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drawings/drawing7.xml" ContentType="application/vnd.openxmlformats-officedocument.drawingml.chartshapes+xml"/>
  <Override PartName="/ppt/charts/chart18.xml" ContentType="application/vnd.openxmlformats-officedocument.drawingml.chart+xml"/>
  <Override PartName="/ppt/drawings/drawing8.xml" ContentType="application/vnd.openxmlformats-officedocument.drawingml.chartshapes+xml"/>
  <Override PartName="/ppt/charts/chart19.xml" ContentType="application/vnd.openxmlformats-officedocument.drawingml.chart+xml"/>
  <Override PartName="/ppt/drawings/drawing9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20.xml" ContentType="application/vnd.openxmlformats-officedocument.drawingml.chart+xml"/>
  <Override PartName="/ppt/drawings/drawing10.xml" ContentType="application/vnd.openxmlformats-officedocument.drawingml.chartshapes+xml"/>
  <Override PartName="/ppt/charts/chart21.xml" ContentType="application/vnd.openxmlformats-officedocument.drawingml.chart+xml"/>
  <Override PartName="/ppt/drawings/drawing11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22.xml" ContentType="application/vnd.openxmlformats-officedocument.drawingml.chart+xml"/>
  <Override PartName="/ppt/drawings/drawing12.xml" ContentType="application/vnd.openxmlformats-officedocument.drawingml.chartshapes+xml"/>
  <Override PartName="/ppt/charts/chart23.xml" ContentType="application/vnd.openxmlformats-officedocument.drawingml.chart+xml"/>
  <Override PartName="/ppt/drawings/drawing13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24.xml" ContentType="application/vnd.openxmlformats-officedocument.drawingml.chart+xml"/>
  <Override PartName="/ppt/drawings/drawing14.xml" ContentType="application/vnd.openxmlformats-officedocument.drawingml.chartshapes+xml"/>
  <Override PartName="/ppt/charts/chart25.xml" ContentType="application/vnd.openxmlformats-officedocument.drawingml.chart+xml"/>
  <Override PartName="/ppt/drawings/drawing15.xml" ContentType="application/vnd.openxmlformats-officedocument.drawingml.chartshapes+xml"/>
  <Override PartName="/ppt/charts/chart26.xml" ContentType="application/vnd.openxmlformats-officedocument.drawingml.chart+xml"/>
  <Override PartName="/ppt/drawings/drawing16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27.xml" ContentType="application/vnd.openxmlformats-officedocument.drawingml.chart+xml"/>
  <Override PartName="/ppt/drawings/drawing17.xml" ContentType="application/vnd.openxmlformats-officedocument.drawingml.chartshapes+xml"/>
  <Override PartName="/ppt/charts/chart28.xml" ContentType="application/vnd.openxmlformats-officedocument.drawingml.chart+xml"/>
  <Override PartName="/ppt/drawings/drawing18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29.xml" ContentType="application/vnd.openxmlformats-officedocument.drawingml.chart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drawings/drawing19.xml" ContentType="application/vnd.openxmlformats-officedocument.drawingml.chartshapes+xml"/>
  <Override PartName="/ppt/charts/chart31.xml" ContentType="application/vnd.openxmlformats-officedocument.drawingml.chart+xml"/>
  <Override PartName="/ppt/drawings/drawing20.xml" ContentType="application/vnd.openxmlformats-officedocument.drawingml.chartshape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32.xml" ContentType="application/vnd.openxmlformats-officedocument.drawingml.chart+xml"/>
  <Override PartName="/ppt/notesSlides/notesSlide25.xml" ContentType="application/vnd.openxmlformats-officedocument.presentationml.notesSlide+xml"/>
  <Override PartName="/ppt/charts/chart33.xml" ContentType="application/vnd.openxmlformats-officedocument.drawingml.chart+xml"/>
  <Override PartName="/ppt/drawings/drawing21.xml" ContentType="application/vnd.openxmlformats-officedocument.drawingml.chartshapes+xml"/>
  <Override PartName="/ppt/charts/chart34.xml" ContentType="application/vnd.openxmlformats-officedocument.drawingml.chart+xml"/>
  <Override PartName="/ppt/drawings/drawing22.xml" ContentType="application/vnd.openxmlformats-officedocument.drawingml.chartshapes+xml"/>
  <Override PartName="/ppt/charts/chart35.xml" ContentType="application/vnd.openxmlformats-officedocument.drawingml.chart+xml"/>
  <Override PartName="/ppt/drawings/drawing23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drawings/drawing24.xml" ContentType="application/vnd.openxmlformats-officedocument.drawingml.chartshapes+xml"/>
  <Override PartName="/ppt/charts/chart38.xml" ContentType="application/vnd.openxmlformats-officedocument.drawingml.chart+xml"/>
  <Override PartName="/ppt/notesSlides/notesSlide27.xml" ContentType="application/vnd.openxmlformats-officedocument.presentationml.notesSlide+xml"/>
  <Override PartName="/ppt/charts/chart39.xml" ContentType="application/vnd.openxmlformats-officedocument.drawingml.chart+xml"/>
  <Override PartName="/ppt/drawings/drawing25.xml" ContentType="application/vnd.openxmlformats-officedocument.drawingml.chartshapes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notesSlides/notesSlide28.xml" ContentType="application/vnd.openxmlformats-officedocument.presentationml.notesSlide+xml"/>
  <Override PartName="/ppt/charts/chart42.xml" ContentType="application/vnd.openxmlformats-officedocument.drawingml.chart+xml"/>
  <Override PartName="/ppt/drawings/drawing26.xml" ContentType="application/vnd.openxmlformats-officedocument.drawingml.chartshapes+xml"/>
  <Override PartName="/ppt/charts/chart43.xml" ContentType="application/vnd.openxmlformats-officedocument.drawingml.chart+xml"/>
  <Override PartName="/ppt/notesSlides/notesSlide29.xml" ContentType="application/vnd.openxmlformats-officedocument.presentationml.notesSlide+xml"/>
  <Override PartName="/ppt/charts/chart44.xml" ContentType="application/vnd.openxmlformats-officedocument.drawingml.chart+xml"/>
  <Override PartName="/ppt/drawings/drawing27.xml" ContentType="application/vnd.openxmlformats-officedocument.drawingml.chartshapes+xml"/>
  <Override PartName="/ppt/charts/chart45.xml" ContentType="application/vnd.openxmlformats-officedocument.drawingml.chart+xml"/>
  <Override PartName="/ppt/notesSlides/notesSlide30.xml" ContentType="application/vnd.openxmlformats-officedocument.presentationml.notesSlide+xml"/>
  <Override PartName="/ppt/charts/chart46.xml" ContentType="application/vnd.openxmlformats-officedocument.drawingml.chart+xml"/>
  <Override PartName="/ppt/drawings/drawing28.xml" ContentType="application/vnd.openxmlformats-officedocument.drawingml.chartshapes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notesSlides/notesSlide31.xml" ContentType="application/vnd.openxmlformats-officedocument.presentationml.notesSlide+xml"/>
  <Override PartName="/ppt/charts/chart49.xml" ContentType="application/vnd.openxmlformats-officedocument.drawingml.chart+xml"/>
  <Override PartName="/ppt/drawings/drawing29.xml" ContentType="application/vnd.openxmlformats-officedocument.drawingml.chartshapes+xml"/>
  <Override PartName="/ppt/charts/chart50.xml" ContentType="application/vnd.openxmlformats-officedocument.drawingml.chart+xml"/>
  <Override PartName="/ppt/notesSlides/notesSlide32.xml" ContentType="application/vnd.openxmlformats-officedocument.presentationml.notesSlide+xml"/>
  <Override PartName="/ppt/charts/chart51.xml" ContentType="application/vnd.openxmlformats-officedocument.drawingml.chart+xml"/>
  <Override PartName="/ppt/notesSlides/notesSlide33.xml" ContentType="application/vnd.openxmlformats-officedocument.presentationml.notesSlide+xml"/>
  <Override PartName="/ppt/charts/chart52.xml" ContentType="application/vnd.openxmlformats-officedocument.drawingml.chart+xml"/>
  <Override PartName="/ppt/drawings/drawing30.xml" ContentType="application/vnd.openxmlformats-officedocument.drawingml.chartshapes+xml"/>
  <Override PartName="/ppt/charts/chart53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54.xml" ContentType="application/vnd.openxmlformats-officedocument.drawingml.chart+xml"/>
  <Override PartName="/ppt/notesSlides/notesSlide36.xml" ContentType="application/vnd.openxmlformats-officedocument.presentationml.notesSlide+xml"/>
  <Override PartName="/ppt/charts/chart55.xml" ContentType="application/vnd.openxmlformats-officedocument.drawingml.chart+xml"/>
  <Override PartName="/ppt/drawings/drawing31.xml" ContentType="application/vnd.openxmlformats-officedocument.drawingml.chartshapes+xml"/>
  <Override PartName="/ppt/charts/chart56.xml" ContentType="application/vnd.openxmlformats-officedocument.drawingml.chart+xml"/>
  <Override PartName="/ppt/drawings/drawing32.xml" ContentType="application/vnd.openxmlformats-officedocument.drawingml.chartshapes+xml"/>
  <Override PartName="/ppt/charts/chart57.xml" ContentType="application/vnd.openxmlformats-officedocument.drawingml.chart+xml"/>
  <Override PartName="/ppt/drawings/drawing33.xml" ContentType="application/vnd.openxmlformats-officedocument.drawingml.chartshapes+xml"/>
  <Override PartName="/ppt/notesSlides/notesSlide37.xml" ContentType="application/vnd.openxmlformats-officedocument.presentationml.notesSlide+xml"/>
  <Override PartName="/ppt/charts/chart58.xml" ContentType="application/vnd.openxmlformats-officedocument.drawingml.chart+xml"/>
  <Override PartName="/ppt/drawings/drawing34.xml" ContentType="application/vnd.openxmlformats-officedocument.drawingml.chartshapes+xml"/>
  <Override PartName="/ppt/charts/chart59.xml" ContentType="application/vnd.openxmlformats-officedocument.drawingml.chart+xml"/>
  <Override PartName="/ppt/notesSlides/notesSlide38.xml" ContentType="application/vnd.openxmlformats-officedocument.presentationml.notesSlide+xml"/>
  <Override PartName="/ppt/charts/chart60.xml" ContentType="application/vnd.openxmlformats-officedocument.drawingml.chart+xml"/>
  <Override PartName="/ppt/drawings/drawing35.xml" ContentType="application/vnd.openxmlformats-officedocument.drawingml.chartshapes+xml"/>
  <Override PartName="/ppt/charts/chart61.xml" ContentType="application/vnd.openxmlformats-officedocument.drawingml.chart+xml"/>
  <Override PartName="/ppt/notesSlides/notesSlide39.xml" ContentType="application/vnd.openxmlformats-officedocument.presentationml.notesSlide+xml"/>
  <Override PartName="/ppt/charts/chart62.xml" ContentType="application/vnd.openxmlformats-officedocument.drawingml.chart+xml"/>
  <Override PartName="/ppt/drawings/drawing36.xml" ContentType="application/vnd.openxmlformats-officedocument.drawingml.chartshapes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notesSlides/notesSlide40.xml" ContentType="application/vnd.openxmlformats-officedocument.presentationml.notesSlide+xml"/>
  <Override PartName="/ppt/charts/chart65.xml" ContentType="application/vnd.openxmlformats-officedocument.drawingml.chart+xml"/>
  <Override PartName="/ppt/drawings/drawing37.xml" ContentType="application/vnd.openxmlformats-officedocument.drawingml.chartshapes+xml"/>
  <Override PartName="/ppt/charts/chart66.xml" ContentType="application/vnd.openxmlformats-officedocument.drawingml.chart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67.xml" ContentType="application/vnd.openxmlformats-officedocument.drawingml.chart+xml"/>
  <Override PartName="/ppt/notesSlides/notesSlide46.xml" ContentType="application/vnd.openxmlformats-officedocument.presentationml.notesSlide+xml"/>
  <Override PartName="/ppt/charts/chart68.xml" ContentType="application/vnd.openxmlformats-officedocument.drawingml.chart+xml"/>
  <Override PartName="/ppt/notesSlides/notesSlide47.xml" ContentType="application/vnd.openxmlformats-officedocument.presentationml.notesSlide+xml"/>
  <Override PartName="/ppt/charts/chart69.xml" ContentType="application/vnd.openxmlformats-officedocument.drawingml.chart+xml"/>
  <Override PartName="/ppt/notesSlides/notesSlide48.xml" ContentType="application/vnd.openxmlformats-officedocument.presentationml.notesSlide+xml"/>
  <Override PartName="/ppt/charts/chart70.xml" ContentType="application/vnd.openxmlformats-officedocument.drawingml.chart+xml"/>
  <Override PartName="/ppt/notesSlides/notesSlide49.xml" ContentType="application/vnd.openxmlformats-officedocument.presentationml.notesSlide+xml"/>
  <Override PartName="/ppt/charts/chart71.xml" ContentType="application/vnd.openxmlformats-officedocument.drawingml.chart+xml"/>
  <Override PartName="/ppt/notesSlides/notesSlide50.xml" ContentType="application/vnd.openxmlformats-officedocument.presentationml.notesSlide+xml"/>
  <Override PartName="/ppt/charts/chart72.xml" ContentType="application/vnd.openxmlformats-officedocument.drawingml.chart+xml"/>
  <Override PartName="/ppt/notesSlides/notesSlide51.xml" ContentType="application/vnd.openxmlformats-officedocument.presentationml.notesSlide+xml"/>
  <Override PartName="/ppt/charts/chart73.xml" ContentType="application/vnd.openxmlformats-officedocument.drawingml.chart+xml"/>
  <Override PartName="/ppt/notesSlides/notesSlide52.xml" ContentType="application/vnd.openxmlformats-officedocument.presentationml.notesSlide+xml"/>
  <Override PartName="/ppt/charts/chart74.xml" ContentType="application/vnd.openxmlformats-officedocument.drawingml.chart+xml"/>
  <Override PartName="/ppt/notesSlides/notesSlide53.xml" ContentType="application/vnd.openxmlformats-officedocument.presentationml.notesSlide+xml"/>
  <Override PartName="/ppt/charts/chart75.xml" ContentType="application/vnd.openxmlformats-officedocument.drawingml.chart+xml"/>
  <Override PartName="/ppt/notesSlides/notesSlide54.xml" ContentType="application/vnd.openxmlformats-officedocument.presentationml.notesSlide+xml"/>
  <Override PartName="/ppt/charts/chart76.xml" ContentType="application/vnd.openxmlformats-officedocument.drawingml.chart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charts/chart77.xml" ContentType="application/vnd.openxmlformats-officedocument.drawingml.chart+xml"/>
  <Override PartName="/ppt/drawings/drawing38.xml" ContentType="application/vnd.openxmlformats-officedocument.drawingml.chartshapes+xml"/>
  <Override PartName="/ppt/notesSlides/notesSlide59.xml" ContentType="application/vnd.openxmlformats-officedocument.presentationml.notesSlide+xml"/>
  <Override PartName="/ppt/charts/chart78.xml" ContentType="application/vnd.openxmlformats-officedocument.drawingml.chart+xml"/>
  <Override PartName="/ppt/notesSlides/notesSlide60.xml" ContentType="application/vnd.openxmlformats-officedocument.presentationml.notesSlide+xml"/>
  <Override PartName="/ppt/charts/chart79.xml" ContentType="application/vnd.openxmlformats-officedocument.drawingml.chart+xml"/>
  <Override PartName="/ppt/drawings/drawing39.xml" ContentType="application/vnd.openxmlformats-officedocument.drawingml.chartshapes+xml"/>
  <Override PartName="/ppt/notesSlides/notesSlide61.xml" ContentType="application/vnd.openxmlformats-officedocument.presentationml.notesSlide+xml"/>
  <Override PartName="/ppt/charts/chart80.xml" ContentType="application/vnd.openxmlformats-officedocument.drawingml.chart+xml"/>
  <Override PartName="/ppt/drawings/drawing40.xml" ContentType="application/vnd.openxmlformats-officedocument.drawingml.chartshapes+xml"/>
  <Override PartName="/ppt/notesSlides/notesSlide62.xml" ContentType="application/vnd.openxmlformats-officedocument.presentationml.notesSlide+xml"/>
  <Override PartName="/ppt/charts/chart81.xml" ContentType="application/vnd.openxmlformats-officedocument.drawingml.chart+xml"/>
  <Override PartName="/ppt/notesSlides/notesSlide63.xml" ContentType="application/vnd.openxmlformats-officedocument.presentationml.notesSlide+xml"/>
  <Override PartName="/ppt/charts/chart82.xml" ContentType="application/vnd.openxmlformats-officedocument.drawingml.chart+xml"/>
  <Override PartName="/ppt/drawings/drawing41.xml" ContentType="application/vnd.openxmlformats-officedocument.drawingml.chartshapes+xml"/>
  <Override PartName="/ppt/notesSlides/notesSlide64.xml" ContentType="application/vnd.openxmlformats-officedocument.presentationml.notesSlide+xml"/>
  <Override PartName="/ppt/charts/chart83.xml" ContentType="application/vnd.openxmlformats-officedocument.drawingml.chart+xml"/>
  <Override PartName="/ppt/drawings/drawing42.xml" ContentType="application/vnd.openxmlformats-officedocument.drawingml.chartshapes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charts/chart84.xml" ContentType="application/vnd.openxmlformats-officedocument.drawingml.chart+xml"/>
  <Override PartName="/ppt/drawings/drawing43.xml" ContentType="application/vnd.openxmlformats-officedocument.drawingml.chartshapes+xml"/>
  <Override PartName="/ppt/notesSlides/notesSlide69.xml" ContentType="application/vnd.openxmlformats-officedocument.presentationml.notesSlide+xml"/>
  <Override PartName="/ppt/charts/chart85.xml" ContentType="application/vnd.openxmlformats-officedocument.drawingml.chart+xml"/>
  <Override PartName="/ppt/notesSlides/notesSlide70.xml" ContentType="application/vnd.openxmlformats-officedocument.presentationml.notesSlide+xml"/>
  <Override PartName="/ppt/charts/chart86.xml" ContentType="application/vnd.openxmlformats-officedocument.drawingml.chart+xml"/>
  <Override PartName="/ppt/notesSlides/notesSlide71.xml" ContentType="application/vnd.openxmlformats-officedocument.presentationml.notesSlide+xml"/>
  <Override PartName="/ppt/charts/chart87.xml" ContentType="application/vnd.openxmlformats-officedocument.drawingml.chart+xml"/>
  <Override PartName="/ppt/drawings/drawing44.xml" ContentType="application/vnd.openxmlformats-officedocument.drawingml.chartshapes+xml"/>
  <Override PartName="/ppt/notesSlides/notesSlide72.xml" ContentType="application/vnd.openxmlformats-officedocument.presentationml.notesSlide+xml"/>
  <Override PartName="/ppt/charts/chart88.xml" ContentType="application/vnd.openxmlformats-officedocument.drawingml.chart+xml"/>
  <Override PartName="/ppt/drawings/drawing45.xml" ContentType="application/vnd.openxmlformats-officedocument.drawingml.chartshapes+xml"/>
  <Override PartName="/ppt/notesSlides/notesSlide73.xml" ContentType="application/vnd.openxmlformats-officedocument.presentationml.notesSlide+xml"/>
  <Override PartName="/ppt/charts/chart89.xml" ContentType="application/vnd.openxmlformats-officedocument.drawingml.chart+xml"/>
  <Override PartName="/ppt/drawings/drawing46.xml" ContentType="application/vnd.openxmlformats-officedocument.drawingml.chartshapes+xml"/>
  <Override PartName="/ppt/notesSlides/notesSlide74.xml" ContentType="application/vnd.openxmlformats-officedocument.presentationml.notesSlide+xml"/>
  <Override PartName="/ppt/charts/chart90.xml" ContentType="application/vnd.openxmlformats-officedocument.drawingml.chart+xml"/>
  <Override PartName="/ppt/drawings/drawing47.xml" ContentType="application/vnd.openxmlformats-officedocument.drawingml.chartshapes+xml"/>
  <Override PartName="/ppt/notesSlides/notesSlide75.xml" ContentType="application/vnd.openxmlformats-officedocument.presentationml.notesSlide+xml"/>
  <Override PartName="/ppt/charts/chart91.xml" ContentType="application/vnd.openxmlformats-officedocument.drawingml.chart+xml"/>
  <Override PartName="/ppt/drawings/drawing48.xml" ContentType="application/vnd.openxmlformats-officedocument.drawingml.chartshapes+xml"/>
  <Override PartName="/ppt/notesSlides/notesSlide76.xml" ContentType="application/vnd.openxmlformats-officedocument.presentationml.notesSlide+xml"/>
  <Override PartName="/ppt/charts/chart92.xml" ContentType="application/vnd.openxmlformats-officedocument.drawingml.chart+xml"/>
  <Override PartName="/ppt/drawings/drawing49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87"/>
  </p:notesMasterIdLst>
  <p:sldIdLst>
    <p:sldId id="1268" r:id="rId6"/>
    <p:sldId id="1269" r:id="rId7"/>
    <p:sldId id="1270" r:id="rId8"/>
    <p:sldId id="1736" r:id="rId9"/>
    <p:sldId id="1692" r:id="rId10"/>
    <p:sldId id="1740" r:id="rId11"/>
    <p:sldId id="1713" r:id="rId12"/>
    <p:sldId id="1756" r:id="rId13"/>
    <p:sldId id="1757" r:id="rId14"/>
    <p:sldId id="1721" r:id="rId15"/>
    <p:sldId id="1770" r:id="rId16"/>
    <p:sldId id="1294" r:id="rId17"/>
    <p:sldId id="1693" r:id="rId18"/>
    <p:sldId id="1821" r:id="rId19"/>
    <p:sldId id="1822" r:id="rId20"/>
    <p:sldId id="1823" r:id="rId21"/>
    <p:sldId id="1824" r:id="rId22"/>
    <p:sldId id="1825" r:id="rId23"/>
    <p:sldId id="1827" r:id="rId24"/>
    <p:sldId id="1826" r:id="rId25"/>
    <p:sldId id="1786" r:id="rId26"/>
    <p:sldId id="1828" r:id="rId27"/>
    <p:sldId id="1769" r:id="rId28"/>
    <p:sldId id="1670" r:id="rId29"/>
    <p:sldId id="1818" r:id="rId30"/>
    <p:sldId id="1819" r:id="rId31"/>
    <p:sldId id="1829" r:id="rId32"/>
    <p:sldId id="1830" r:id="rId33"/>
    <p:sldId id="1831" r:id="rId34"/>
    <p:sldId id="1832" r:id="rId35"/>
    <p:sldId id="1833" r:id="rId36"/>
    <p:sldId id="1787" r:id="rId37"/>
    <p:sldId id="1834" r:id="rId38"/>
    <p:sldId id="1719" r:id="rId39"/>
    <p:sldId id="1753" r:id="rId40"/>
    <p:sldId id="1835" r:id="rId41"/>
    <p:sldId id="1836" r:id="rId42"/>
    <p:sldId id="1837" r:id="rId43"/>
    <p:sldId id="1838" r:id="rId44"/>
    <p:sldId id="1766" r:id="rId45"/>
    <p:sldId id="1771" r:id="rId46"/>
    <p:sldId id="1772" r:id="rId47"/>
    <p:sldId id="1773" r:id="rId48"/>
    <p:sldId id="1774" r:id="rId49"/>
    <p:sldId id="1775" r:id="rId50"/>
    <p:sldId id="1776" r:id="rId51"/>
    <p:sldId id="1777" r:id="rId52"/>
    <p:sldId id="1779" r:id="rId53"/>
    <p:sldId id="1780" r:id="rId54"/>
    <p:sldId id="1781" r:id="rId55"/>
    <p:sldId id="1782" r:id="rId56"/>
    <p:sldId id="1816" r:id="rId57"/>
    <p:sldId id="1815" r:id="rId58"/>
    <p:sldId id="1784" r:id="rId59"/>
    <p:sldId id="1783" r:id="rId60"/>
    <p:sldId id="1788" r:id="rId61"/>
    <p:sldId id="1803" r:id="rId62"/>
    <p:sldId id="1804" r:id="rId63"/>
    <p:sldId id="1805" r:id="rId64"/>
    <p:sldId id="1806" r:id="rId65"/>
    <p:sldId id="1807" r:id="rId66"/>
    <p:sldId id="1808" r:id="rId67"/>
    <p:sldId id="1810" r:id="rId68"/>
    <p:sldId id="1811" r:id="rId69"/>
    <p:sldId id="1812" r:id="rId70"/>
    <p:sldId id="1814" r:id="rId71"/>
    <p:sldId id="1813" r:id="rId72"/>
    <p:sldId id="1802" r:id="rId73"/>
    <p:sldId id="1789" r:id="rId74"/>
    <p:sldId id="1790" r:id="rId75"/>
    <p:sldId id="1791" r:id="rId76"/>
    <p:sldId id="1792" r:id="rId77"/>
    <p:sldId id="1793" r:id="rId78"/>
    <p:sldId id="1794" r:id="rId79"/>
    <p:sldId id="1795" r:id="rId80"/>
    <p:sldId id="1797" r:id="rId81"/>
    <p:sldId id="1798" r:id="rId82"/>
    <p:sldId id="1801" r:id="rId83"/>
    <p:sldId id="1820" r:id="rId84"/>
    <p:sldId id="1800" r:id="rId85"/>
    <p:sldId id="1799" r:id="rId86"/>
  </p:sldIdLst>
  <p:sldSz cx="12801600" cy="7315200"/>
  <p:notesSz cx="6858000" cy="9144000"/>
  <p:defaultTextStyle>
    <a:defPPr>
      <a:defRPr lang="en-US"/>
    </a:defPPr>
    <a:lvl1pPr marL="0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1pPr>
    <a:lvl2pPr marL="482803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2pPr>
    <a:lvl3pPr marL="96560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3pPr>
    <a:lvl4pPr marL="1448410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4pPr>
    <a:lvl5pPr marL="1931213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5pPr>
    <a:lvl6pPr marL="241401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6pPr>
    <a:lvl7pPr marL="2896819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7pPr>
    <a:lvl8pPr marL="3379622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8pPr>
    <a:lvl9pPr marL="386242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ah Edwards" initials="LBE" lastIdx="5" clrIdx="0"/>
  <p:cmAuthor id="1" name="Christine M. Flavin" initials="CMF" lastIdx="30" clrIdx="1">
    <p:extLst>
      <p:ext uri="{19B8F6BF-5375-455C-9EA6-DF929625EA0E}">
        <p15:presenceInfo xmlns:p15="http://schemas.microsoft.com/office/powerpoint/2012/main" userId="S-1-5-21-3838001524-2532167733-2738084025-9616" providerId="AD"/>
      </p:ext>
    </p:extLst>
  </p:cmAuthor>
  <p:cmAuthor id="2" name="Wida Cherikh" initials="WC" lastIdx="165" clrIdx="2">
    <p:extLst>
      <p:ext uri="{19B8F6BF-5375-455C-9EA6-DF929625EA0E}">
        <p15:presenceInfo xmlns:p15="http://schemas.microsoft.com/office/powerpoint/2012/main" userId="S-1-5-21-3838001524-2532167733-2738084025-2225" providerId="AD"/>
      </p:ext>
    </p:extLst>
  </p:cmAuthor>
  <p:cmAuthor id="3" name="Aparna Sadavarte" initials="AS" lastIdx="98" clrIdx="3">
    <p:extLst>
      <p:ext uri="{19B8F6BF-5375-455C-9EA6-DF929625EA0E}">
        <p15:presenceInfo xmlns:p15="http://schemas.microsoft.com/office/powerpoint/2012/main" userId="S-1-5-21-3838001524-2532167733-2738084025-157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B0F0"/>
    <a:srgbClr val="FF9900"/>
    <a:srgbClr val="03B1F0"/>
    <a:srgbClr val="B97E33"/>
    <a:srgbClr val="FF0000"/>
    <a:srgbClr val="7030A0"/>
    <a:srgbClr val="FFFFFF"/>
    <a:srgbClr val="009900"/>
    <a:srgbClr val="36C1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9" autoAdjust="0"/>
    <p:restoredTop sz="94419" autoAdjust="0"/>
  </p:normalViewPr>
  <p:slideViewPr>
    <p:cSldViewPr>
      <p:cViewPr varScale="1">
        <p:scale>
          <a:sx n="99" d="100"/>
          <a:sy n="99" d="100"/>
        </p:scale>
        <p:origin x="552" y="78"/>
      </p:cViewPr>
      <p:guideLst>
        <p:guide orient="horz" pos="2304"/>
        <p:guide pos="403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2261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presProps" Target="pres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1.xml"/><Relationship Id="rId90" Type="http://schemas.openxmlformats.org/officeDocument/2006/relationships/viewProps" Target="viewProps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commentAuthors" Target="commentAuthors.xml"/><Relationship Id="rId9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tableStyles" Target="tableStyles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5.xml"/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6.xml"/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7.xml"/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8.xml"/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9.xml"/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0.xml"/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1.xml"/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2.xml"/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3.xml"/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4.xml"/><Relationship Id="rId1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5.xml"/><Relationship Id="rId1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6.xml"/><Relationship Id="rId1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7.xml"/><Relationship Id="rId1" Type="http://schemas.openxmlformats.org/officeDocument/2006/relationships/package" Target="../embeddings/Microsoft_Excel_Worksheet64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8.xml"/><Relationship Id="rId1" Type="http://schemas.openxmlformats.org/officeDocument/2006/relationships/package" Target="../embeddings/Microsoft_Excel_Worksheet76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9.xml"/><Relationship Id="rId1" Type="http://schemas.openxmlformats.org/officeDocument/2006/relationships/package" Target="../embeddings/Microsoft_Excel_Worksheet78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0.xml"/><Relationship Id="rId1" Type="http://schemas.openxmlformats.org/officeDocument/2006/relationships/package" Target="../embeddings/Microsoft_Excel_Worksheet79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1.xml"/><Relationship Id="rId1" Type="http://schemas.openxmlformats.org/officeDocument/2006/relationships/package" Target="../embeddings/Microsoft_Excel_Worksheet81.xlsx"/></Relationships>
</file>

<file path=ppt/charts/_rels/chart8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2.xml"/><Relationship Id="rId1" Type="http://schemas.openxmlformats.org/officeDocument/2006/relationships/package" Target="../embeddings/Microsoft_Excel_Worksheet82.xlsx"/></Relationships>
</file>

<file path=ppt/charts/_rels/chart8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3.xml"/><Relationship Id="rId1" Type="http://schemas.openxmlformats.org/officeDocument/2006/relationships/package" Target="../embeddings/Microsoft_Excel_Worksheet83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4.xml"/><Relationship Id="rId1" Type="http://schemas.openxmlformats.org/officeDocument/2006/relationships/package" Target="../embeddings/Microsoft_Excel_Worksheet86.xlsx"/></Relationships>
</file>

<file path=ppt/charts/_rels/chart8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5.xml"/><Relationship Id="rId1" Type="http://schemas.openxmlformats.org/officeDocument/2006/relationships/package" Target="../embeddings/Microsoft_Excel_Worksheet87.xlsx"/></Relationships>
</file>

<file path=ppt/charts/_rels/chart8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6.xml"/><Relationship Id="rId1" Type="http://schemas.openxmlformats.org/officeDocument/2006/relationships/package" Target="../embeddings/Microsoft_Excel_Worksheet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7.xml"/><Relationship Id="rId1" Type="http://schemas.openxmlformats.org/officeDocument/2006/relationships/package" Target="../embeddings/Microsoft_Excel_Worksheet89.xlsx"/></Relationships>
</file>

<file path=ppt/charts/_rels/chart9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8.xml"/><Relationship Id="rId1" Type="http://schemas.openxmlformats.org/officeDocument/2006/relationships/package" Target="../embeddings/Microsoft_Excel_Worksheet90.xlsx"/></Relationships>
</file>

<file path=ppt/charts/_rels/chart9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9.xml"/><Relationship Id="rId1" Type="http://schemas.openxmlformats.org/officeDocument/2006/relationships/package" Target="../embeddings/Microsoft_Excel_Worksheet9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5837722271471E-2"/>
          <c:y val="0.1410092774132202"/>
          <c:w val="0.90941623834808805"/>
          <c:h val="0.7068814222693433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cat>
            <c:strRef>
              <c:f>Sheet1!$C$2:$C$12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1734</c:v>
                </c:pt>
                <c:pt idx="1">
                  <c:v>3530</c:v>
                </c:pt>
                <c:pt idx="2">
                  <c:v>5557</c:v>
                </c:pt>
                <c:pt idx="4">
                  <c:v>3026</c:v>
                </c:pt>
                <c:pt idx="5">
                  <c:v>5166</c:v>
                </c:pt>
                <c:pt idx="6">
                  <c:v>7463</c:v>
                </c:pt>
                <c:pt idx="8">
                  <c:v>330</c:v>
                </c:pt>
                <c:pt idx="9">
                  <c:v>590</c:v>
                </c:pt>
                <c:pt idx="10">
                  <c:v>1188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6B-46EF-B6DC-DFE739E03F30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AB</c:v>
                </c:pt>
              </c:strCache>
            </c:strRef>
          </c:tx>
          <c:spPr>
            <a:solidFill>
              <a:srgbClr val="73AC39"/>
            </a:solidFill>
            <a:ln>
              <a:noFill/>
            </a:ln>
            <a:effectLst/>
          </c:spPr>
          <c:invertIfNegative val="0"/>
          <c:cat>
            <c:strRef>
              <c:f>Sheet1!$C$2:$C$12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208</c:v>
                </c:pt>
                <c:pt idx="1">
                  <c:v>417</c:v>
                </c:pt>
                <c:pt idx="2">
                  <c:v>615</c:v>
                </c:pt>
                <c:pt idx="4">
                  <c:v>328</c:v>
                </c:pt>
                <c:pt idx="5">
                  <c:v>504</c:v>
                </c:pt>
                <c:pt idx="6">
                  <c:v>709</c:v>
                </c:pt>
                <c:pt idx="8">
                  <c:v>26</c:v>
                </c:pt>
                <c:pt idx="9">
                  <c:v>70</c:v>
                </c:pt>
                <c:pt idx="10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6B-46EF-B6DC-DFE739E03F30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Sheet1!$C$2:$C$12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370</c:v>
                </c:pt>
                <c:pt idx="1">
                  <c:v>806</c:v>
                </c:pt>
                <c:pt idx="2">
                  <c:v>1422</c:v>
                </c:pt>
                <c:pt idx="4">
                  <c:v>823</c:v>
                </c:pt>
                <c:pt idx="5">
                  <c:v>1380</c:v>
                </c:pt>
                <c:pt idx="6">
                  <c:v>2088</c:v>
                </c:pt>
                <c:pt idx="8">
                  <c:v>71</c:v>
                </c:pt>
                <c:pt idx="9">
                  <c:v>160</c:v>
                </c:pt>
                <c:pt idx="10">
                  <c:v>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E-493F-A185-E5880042D090}"/>
            </c:ext>
          </c:extLst>
        </c:ser>
        <c:ser>
          <c:idx val="3"/>
          <c:order val="3"/>
          <c:tx>
            <c:strRef>
              <c:f>Sheet1!$G$1</c:f>
              <c:strCache>
                <c:ptCount val="1"/>
                <c:pt idx="0">
                  <c:v>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Sheet1!$C$2:$C$12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Sheet1!$G$2:$G$12</c:f>
              <c:numCache>
                <c:formatCode>General</c:formatCode>
                <c:ptCount val="11"/>
                <c:pt idx="0">
                  <c:v>1378</c:v>
                </c:pt>
                <c:pt idx="1">
                  <c:v>3064</c:v>
                </c:pt>
                <c:pt idx="2">
                  <c:v>4820</c:v>
                </c:pt>
                <c:pt idx="4">
                  <c:v>3126</c:v>
                </c:pt>
                <c:pt idx="5">
                  <c:v>5492</c:v>
                </c:pt>
                <c:pt idx="6">
                  <c:v>8334</c:v>
                </c:pt>
                <c:pt idx="8">
                  <c:v>284</c:v>
                </c:pt>
                <c:pt idx="9">
                  <c:v>623</c:v>
                </c:pt>
                <c:pt idx="10">
                  <c:v>1117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6E-493F-A185-E5880042D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876286671"/>
        <c:axId val="876288335"/>
      </c:barChart>
      <c:catAx>
        <c:axId val="87628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8335"/>
        <c:crosses val="autoZero"/>
        <c:auto val="1"/>
        <c:lblAlgn val="ctr"/>
        <c:lblOffset val="100"/>
        <c:noMultiLvlLbl val="0"/>
      </c:catAx>
      <c:valAx>
        <c:axId val="87628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of transplants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6671"/>
        <c:crosses val="autoZero"/>
        <c:crossBetween val="between"/>
      </c:valAx>
      <c:spPr>
        <a:noFill/>
        <a:ln>
          <a:solidFill>
            <a:srgbClr val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.39568702091046565"/>
          <c:y val="3.6308164247026008E-2"/>
          <c:w val="0.43114581703777088"/>
          <c:h val="8.2381514946257992E-2"/>
        </c:manualLayout>
      </c:layout>
      <c:overlay val="0"/>
      <c:spPr>
        <a:noFill/>
        <a:ln>
          <a:solidFill>
            <a:srgbClr val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75838420642359"/>
          <c:y val="0.15843158977021787"/>
          <c:w val="0.84611274119099966"/>
          <c:h val="0.7043624110781597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 (N=11,717)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93.313999999999993</c:v>
                </c:pt>
                <c:pt idx="2">
                  <c:v>90.850999999999999</c:v>
                </c:pt>
                <c:pt idx="3">
                  <c:v>88.974999999999994</c:v>
                </c:pt>
                <c:pt idx="4">
                  <c:v>87.581000000000003</c:v>
                </c:pt>
                <c:pt idx="5">
                  <c:v>86.278999999999996</c:v>
                </c:pt>
                <c:pt idx="6">
                  <c:v>85.253</c:v>
                </c:pt>
                <c:pt idx="7">
                  <c:v>84.207999999999998</c:v>
                </c:pt>
                <c:pt idx="8">
                  <c:v>83.421000000000006</c:v>
                </c:pt>
                <c:pt idx="9">
                  <c:v>82.599000000000004</c:v>
                </c:pt>
                <c:pt idx="10">
                  <c:v>81.75</c:v>
                </c:pt>
                <c:pt idx="11">
                  <c:v>80.891999999999996</c:v>
                </c:pt>
                <c:pt idx="12">
                  <c:v>80.135999999999996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 (N=18,785)</c:v>
                </c:pt>
              </c:strCache>
            </c:strRef>
          </c:tx>
          <c:spPr>
            <a:ln w="31750">
              <a:solidFill>
                <a:schemeClr val="accent6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93.953000000000003</c:v>
                </c:pt>
                <c:pt idx="2">
                  <c:v>91.694000000000003</c:v>
                </c:pt>
                <c:pt idx="3">
                  <c:v>90.105000000000004</c:v>
                </c:pt>
                <c:pt idx="4">
                  <c:v>89.019000000000005</c:v>
                </c:pt>
                <c:pt idx="5">
                  <c:v>87.888999999999996</c:v>
                </c:pt>
                <c:pt idx="6">
                  <c:v>86.853999999999999</c:v>
                </c:pt>
                <c:pt idx="7">
                  <c:v>85.903999999999996</c:v>
                </c:pt>
                <c:pt idx="8">
                  <c:v>85.045000000000002</c:v>
                </c:pt>
                <c:pt idx="9">
                  <c:v>84.260999999999996</c:v>
                </c:pt>
                <c:pt idx="10">
                  <c:v>83.340999999999994</c:v>
                </c:pt>
                <c:pt idx="11">
                  <c:v>82.620999999999995</c:v>
                </c:pt>
                <c:pt idx="12">
                  <c:v>81.915999999999997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 (N=22,571)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95.582999999999998</c:v>
                </c:pt>
                <c:pt idx="2">
                  <c:v>93.783000000000001</c:v>
                </c:pt>
                <c:pt idx="3">
                  <c:v>92.637</c:v>
                </c:pt>
                <c:pt idx="4">
                  <c:v>91.623999999999995</c:v>
                </c:pt>
                <c:pt idx="5">
                  <c:v>90.727000000000004</c:v>
                </c:pt>
                <c:pt idx="6">
                  <c:v>89.896000000000001</c:v>
                </c:pt>
                <c:pt idx="7">
                  <c:v>88.97</c:v>
                </c:pt>
                <c:pt idx="8">
                  <c:v>88.188000000000002</c:v>
                </c:pt>
                <c:pt idx="9">
                  <c:v>87.483000000000004</c:v>
                </c:pt>
                <c:pt idx="10">
                  <c:v>86.774000000000001</c:v>
                </c:pt>
                <c:pt idx="11">
                  <c:v>86.114000000000004</c:v>
                </c:pt>
                <c:pt idx="12">
                  <c:v>85.486000000000004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A91-4199-8B35-98E639D6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Months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997191987031035"/>
              <c:y val="0.9296298321506110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8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2178106032074133"/>
          <c:y val="5.411799328222474E-2"/>
          <c:w val="0.64144552564967205"/>
          <c:h val="8.7308967379729721E-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02620108992605E-2"/>
          <c:y val="0.12624659110764075"/>
          <c:w val="0.29832778044142222"/>
          <c:h val="0.6090299309073781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90.501999999999995</c:v>
                </c:pt>
                <c:pt idx="2">
                  <c:v>87.843999999999994</c:v>
                </c:pt>
                <c:pt idx="3">
                  <c:v>85.436000000000007</c:v>
                </c:pt>
                <c:pt idx="4">
                  <c:v>83.697999999999993</c:v>
                </c:pt>
                <c:pt idx="5">
                  <c:v>82.242000000000004</c:v>
                </c:pt>
                <c:pt idx="6">
                  <c:v>81.33</c:v>
                </c:pt>
                <c:pt idx="7">
                  <c:v>80.231999999999999</c:v>
                </c:pt>
                <c:pt idx="8">
                  <c:v>79.445999999999998</c:v>
                </c:pt>
                <c:pt idx="9">
                  <c:v>78.843000000000004</c:v>
                </c:pt>
                <c:pt idx="10">
                  <c:v>78.055000000000007</c:v>
                </c:pt>
                <c:pt idx="11">
                  <c:v>77.421999999999997</c:v>
                </c:pt>
                <c:pt idx="12">
                  <c:v>76.471000000000004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8575">
              <a:solidFill>
                <a:srgbClr val="A7722D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92.01</c:v>
                </c:pt>
                <c:pt idx="2">
                  <c:v>89.162999999999997</c:v>
                </c:pt>
                <c:pt idx="3">
                  <c:v>87.197000000000003</c:v>
                </c:pt>
                <c:pt idx="4">
                  <c:v>86.132999999999996</c:v>
                </c:pt>
                <c:pt idx="5">
                  <c:v>85.081000000000003</c:v>
                </c:pt>
                <c:pt idx="6">
                  <c:v>84.013000000000005</c:v>
                </c:pt>
                <c:pt idx="7">
                  <c:v>83.085999999999999</c:v>
                </c:pt>
                <c:pt idx="8">
                  <c:v>82.244</c:v>
                </c:pt>
                <c:pt idx="9">
                  <c:v>81.515000000000001</c:v>
                </c:pt>
                <c:pt idx="10">
                  <c:v>80.656000000000006</c:v>
                </c:pt>
                <c:pt idx="11">
                  <c:v>80.012</c:v>
                </c:pt>
                <c:pt idx="12">
                  <c:v>79.350999999999999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8575">
              <a:solidFill>
                <a:srgbClr val="36C175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94.131</c:v>
                </c:pt>
                <c:pt idx="2">
                  <c:v>91.998000000000005</c:v>
                </c:pt>
                <c:pt idx="3">
                  <c:v>90.475999999999999</c:v>
                </c:pt>
                <c:pt idx="4">
                  <c:v>89.370999999999995</c:v>
                </c:pt>
                <c:pt idx="5">
                  <c:v>88.322000000000003</c:v>
                </c:pt>
                <c:pt idx="6">
                  <c:v>87.447000000000003</c:v>
                </c:pt>
                <c:pt idx="7">
                  <c:v>86.54</c:v>
                </c:pt>
                <c:pt idx="8">
                  <c:v>85.781000000000006</c:v>
                </c:pt>
                <c:pt idx="9">
                  <c:v>85.03</c:v>
                </c:pt>
                <c:pt idx="10">
                  <c:v>84.218999999999994</c:v>
                </c:pt>
                <c:pt idx="11">
                  <c:v>83.475999999999999</c:v>
                </c:pt>
                <c:pt idx="12">
                  <c:v>82.995000000000005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(2000-2005)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</c:numRef>
          </c:yVal>
          <c:smooth val="0"/>
          <c:extLst>
            <c:ext xmlns:c16="http://schemas.microsoft.com/office/drawing/2014/chart" uri="{C3380CC4-5D6E-409C-BE32-E72D297353CC}">
              <c16:uniqueId val="{00000001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360595578440818"/>
              <c:y val="0.8024632696408133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7.1550697928624415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1337965575700644"/>
          <c:y val="3.5636932058609939E-2"/>
          <c:w val="0.52913761001332993"/>
          <c:h val="6.9553563711912916E-2"/>
        </c:manualLayout>
      </c:layout>
      <c:overlay val="1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913000678913775E-2"/>
          <c:y val="3.0821761413327466E-2"/>
          <c:w val="0.75304245754329646"/>
          <c:h val="0.78678254994775798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8575">
              <a:solidFill>
                <a:srgbClr val="03B1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94.748999999999995</c:v>
                </c:pt>
                <c:pt idx="2">
                  <c:v>92.373999999999995</c:v>
                </c:pt>
                <c:pt idx="3">
                  <c:v>90.736999999999995</c:v>
                </c:pt>
                <c:pt idx="4">
                  <c:v>89.498000000000005</c:v>
                </c:pt>
                <c:pt idx="5">
                  <c:v>88.188000000000002</c:v>
                </c:pt>
                <c:pt idx="6">
                  <c:v>87.076999999999998</c:v>
                </c:pt>
                <c:pt idx="7">
                  <c:v>86.007999999999996</c:v>
                </c:pt>
                <c:pt idx="8">
                  <c:v>85.180999999999997</c:v>
                </c:pt>
                <c:pt idx="9">
                  <c:v>84.197000000000003</c:v>
                </c:pt>
                <c:pt idx="10">
                  <c:v>83.283000000000001</c:v>
                </c:pt>
                <c:pt idx="11">
                  <c:v>82.340999999999994</c:v>
                </c:pt>
                <c:pt idx="12">
                  <c:v>81.653999999999996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8575">
              <a:solidFill>
                <a:srgbClr val="A7722D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95.844999999999999</c:v>
                </c:pt>
                <c:pt idx="2">
                  <c:v>94.070999999999998</c:v>
                </c:pt>
                <c:pt idx="3">
                  <c:v>92.736999999999995</c:v>
                </c:pt>
                <c:pt idx="4">
                  <c:v>91.597999999999999</c:v>
                </c:pt>
                <c:pt idx="5">
                  <c:v>90.379000000000005</c:v>
                </c:pt>
                <c:pt idx="6">
                  <c:v>89.355999999999995</c:v>
                </c:pt>
                <c:pt idx="7">
                  <c:v>88.411000000000001</c:v>
                </c:pt>
                <c:pt idx="8">
                  <c:v>87.474999999999994</c:v>
                </c:pt>
                <c:pt idx="9">
                  <c:v>86.667000000000002</c:v>
                </c:pt>
                <c:pt idx="10">
                  <c:v>85.691000000000003</c:v>
                </c:pt>
                <c:pt idx="11">
                  <c:v>84.891999999999996</c:v>
                </c:pt>
                <c:pt idx="12">
                  <c:v>84.131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F2-4767-9715-3A4A2C2BFB63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8575">
              <a:solidFill>
                <a:srgbClr val="36C175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97.141999999999996</c:v>
                </c:pt>
                <c:pt idx="2">
                  <c:v>95.738</c:v>
                </c:pt>
                <c:pt idx="3">
                  <c:v>94.888999999999996</c:v>
                </c:pt>
                <c:pt idx="4">
                  <c:v>94.03</c:v>
                </c:pt>
                <c:pt idx="5">
                  <c:v>93.263000000000005</c:v>
                </c:pt>
                <c:pt idx="6">
                  <c:v>92.504000000000005</c:v>
                </c:pt>
                <c:pt idx="7">
                  <c:v>91.567999999999998</c:v>
                </c:pt>
                <c:pt idx="8">
                  <c:v>90.748999999999995</c:v>
                </c:pt>
                <c:pt idx="9">
                  <c:v>90.037000000000006</c:v>
                </c:pt>
                <c:pt idx="10">
                  <c:v>89.34</c:v>
                </c:pt>
                <c:pt idx="11">
                  <c:v>88.688999999999993</c:v>
                </c:pt>
                <c:pt idx="12">
                  <c:v>87.986999999999995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2F2-4767-9715-3A4A2C2BF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704850595598626"/>
              <c:y val="0.90699830759652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129344677514566E-2"/>
          <c:y val="5.9423884701344305E-2"/>
          <c:w val="0.70249414244601527"/>
          <c:h val="0.6711450782057805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94.433999999999997</c:v>
                </c:pt>
                <c:pt idx="2">
                  <c:v>92.164000000000001</c:v>
                </c:pt>
                <c:pt idx="3">
                  <c:v>90.805000000000007</c:v>
                </c:pt>
                <c:pt idx="4">
                  <c:v>89.715999999999994</c:v>
                </c:pt>
                <c:pt idx="5">
                  <c:v>89.307000000000002</c:v>
                </c:pt>
                <c:pt idx="6">
                  <c:v>88.489000000000004</c:v>
                </c:pt>
                <c:pt idx="7">
                  <c:v>87.944000000000003</c:v>
                </c:pt>
                <c:pt idx="8">
                  <c:v>87.534999999999997</c:v>
                </c:pt>
                <c:pt idx="9">
                  <c:v>87.125</c:v>
                </c:pt>
                <c:pt idx="10">
                  <c:v>86.578000000000003</c:v>
                </c:pt>
                <c:pt idx="11">
                  <c:v>85.346999999999994</c:v>
                </c:pt>
                <c:pt idx="12">
                  <c:v>84.936999999999998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83-4EF5-8809-F15058A463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89.994</c:v>
                </c:pt>
                <c:pt idx="2">
                  <c:v>87.168999999999997</c:v>
                </c:pt>
                <c:pt idx="3">
                  <c:v>85.64</c:v>
                </c:pt>
                <c:pt idx="4">
                  <c:v>84.837000000000003</c:v>
                </c:pt>
                <c:pt idx="5">
                  <c:v>83.957999999999998</c:v>
                </c:pt>
                <c:pt idx="6">
                  <c:v>83.001999999999995</c:v>
                </c:pt>
                <c:pt idx="7">
                  <c:v>81.896000000000001</c:v>
                </c:pt>
                <c:pt idx="8">
                  <c:v>81.525999999999996</c:v>
                </c:pt>
                <c:pt idx="9">
                  <c:v>80.635999999999996</c:v>
                </c:pt>
                <c:pt idx="10">
                  <c:v>79.819000000000003</c:v>
                </c:pt>
                <c:pt idx="11">
                  <c:v>79.299000000000007</c:v>
                </c:pt>
                <c:pt idx="12">
                  <c:v>78.777000000000001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83-4EF5-8809-F15058A463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92.28</c:v>
                </c:pt>
                <c:pt idx="2">
                  <c:v>89.41</c:v>
                </c:pt>
                <c:pt idx="3">
                  <c:v>87.96</c:v>
                </c:pt>
                <c:pt idx="4">
                  <c:v>86.328000000000003</c:v>
                </c:pt>
                <c:pt idx="5">
                  <c:v>85.225999999999999</c:v>
                </c:pt>
                <c:pt idx="6">
                  <c:v>84.106999999999999</c:v>
                </c:pt>
                <c:pt idx="7">
                  <c:v>83.144000000000005</c:v>
                </c:pt>
                <c:pt idx="8">
                  <c:v>82.515000000000001</c:v>
                </c:pt>
                <c:pt idx="9">
                  <c:v>82.052000000000007</c:v>
                </c:pt>
                <c:pt idx="10">
                  <c:v>81.7</c:v>
                </c:pt>
                <c:pt idx="11">
                  <c:v>81.343999999999994</c:v>
                </c:pt>
                <c:pt idx="12">
                  <c:v>80.563000000000002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C83-4EF5-8809-F15058A46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7198883573796721"/>
              <c:y val="0.8072641878333749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02620108992605E-2"/>
          <c:y val="0.12624659110764075"/>
          <c:w val="0.29832778044142222"/>
          <c:h val="0.6090299309073781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18-39 Years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92.402000000000001</c:v>
                </c:pt>
                <c:pt idx="2">
                  <c:v>90.256</c:v>
                </c:pt>
                <c:pt idx="3">
                  <c:v>88.876999999999995</c:v>
                </c:pt>
                <c:pt idx="4">
                  <c:v>87.840999999999994</c:v>
                </c:pt>
                <c:pt idx="5">
                  <c:v>87.021000000000001</c:v>
                </c:pt>
                <c:pt idx="6">
                  <c:v>86.4</c:v>
                </c:pt>
                <c:pt idx="7">
                  <c:v>85.775999999999996</c:v>
                </c:pt>
                <c:pt idx="8">
                  <c:v>85.173000000000002</c:v>
                </c:pt>
                <c:pt idx="9">
                  <c:v>84.611999999999995</c:v>
                </c:pt>
                <c:pt idx="10">
                  <c:v>83.957999999999998</c:v>
                </c:pt>
                <c:pt idx="11">
                  <c:v>83.459000000000003</c:v>
                </c:pt>
                <c:pt idx="12">
                  <c:v>83.113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40-59 Years</c:v>
                </c:pt>
              </c:strCache>
            </c:strRef>
          </c:tx>
          <c:spPr>
            <a:ln w="28575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92.712999999999994</c:v>
                </c:pt>
                <c:pt idx="2">
                  <c:v>90.179000000000002</c:v>
                </c:pt>
                <c:pt idx="3">
                  <c:v>88.135999999999996</c:v>
                </c:pt>
                <c:pt idx="4">
                  <c:v>86.927999999999997</c:v>
                </c:pt>
                <c:pt idx="5">
                  <c:v>85.796000000000006</c:v>
                </c:pt>
                <c:pt idx="6">
                  <c:v>84.87</c:v>
                </c:pt>
                <c:pt idx="7">
                  <c:v>83.888999999999996</c:v>
                </c:pt>
                <c:pt idx="8">
                  <c:v>83.156000000000006</c:v>
                </c:pt>
                <c:pt idx="9">
                  <c:v>82.480999999999995</c:v>
                </c:pt>
                <c:pt idx="10">
                  <c:v>81.721999999999994</c:v>
                </c:pt>
                <c:pt idx="11">
                  <c:v>81.03</c:v>
                </c:pt>
                <c:pt idx="12">
                  <c:v>80.317999999999998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≥60 Years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92.643000000000001</c:v>
                </c:pt>
                <c:pt idx="2">
                  <c:v>89.825999999999993</c:v>
                </c:pt>
                <c:pt idx="3">
                  <c:v>87.846000000000004</c:v>
                </c:pt>
                <c:pt idx="4">
                  <c:v>86.402000000000001</c:v>
                </c:pt>
                <c:pt idx="5">
                  <c:v>84.926000000000002</c:v>
                </c:pt>
                <c:pt idx="6">
                  <c:v>83.540999999999997</c:v>
                </c:pt>
                <c:pt idx="7">
                  <c:v>82.296000000000006</c:v>
                </c:pt>
                <c:pt idx="8">
                  <c:v>81.141000000000005</c:v>
                </c:pt>
                <c:pt idx="9">
                  <c:v>80.173000000000002</c:v>
                </c:pt>
                <c:pt idx="10">
                  <c:v>79.004999999999995</c:v>
                </c:pt>
                <c:pt idx="11">
                  <c:v>78.144000000000005</c:v>
                </c:pt>
                <c:pt idx="12">
                  <c:v>77.319999999999993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360595578440818"/>
              <c:y val="0.8024632696408133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7.1550697928624415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1939778584702599"/>
          <c:y val="2.0363960813539344E-2"/>
          <c:w val="0.50608824940932362"/>
          <c:h val="8.1249709372606504E-2"/>
        </c:manualLayout>
      </c:layout>
      <c:overlay val="0"/>
      <c:spPr>
        <a:ln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913000678913775E-2"/>
          <c:y val="3.0821761413327466E-2"/>
          <c:w val="0.75304245754329646"/>
          <c:h val="0.786782549947757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18-39 Years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96.314999999999998</c:v>
                </c:pt>
                <c:pt idx="2">
                  <c:v>95.090999999999994</c:v>
                </c:pt>
                <c:pt idx="3">
                  <c:v>94.167000000000002</c:v>
                </c:pt>
                <c:pt idx="4">
                  <c:v>93.478999999999999</c:v>
                </c:pt>
                <c:pt idx="5">
                  <c:v>92.445999999999998</c:v>
                </c:pt>
                <c:pt idx="6">
                  <c:v>91.820999999999998</c:v>
                </c:pt>
                <c:pt idx="7">
                  <c:v>91.066000000000003</c:v>
                </c:pt>
                <c:pt idx="8">
                  <c:v>90.311000000000007</c:v>
                </c:pt>
                <c:pt idx="9">
                  <c:v>89.727999999999994</c:v>
                </c:pt>
                <c:pt idx="10">
                  <c:v>89.013999999999996</c:v>
                </c:pt>
                <c:pt idx="11">
                  <c:v>88.016999999999996</c:v>
                </c:pt>
                <c:pt idx="12">
                  <c:v>87.23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F2-4767-9715-3A4A2C2BFB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40-59 Years</c:v>
                </c:pt>
              </c:strCache>
            </c:strRef>
          </c:tx>
          <c:spPr>
            <a:ln w="28575"/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95.802999999999997</c:v>
                </c:pt>
                <c:pt idx="2">
                  <c:v>93.870999999999995</c:v>
                </c:pt>
                <c:pt idx="3">
                  <c:v>92.677000000000007</c:v>
                </c:pt>
                <c:pt idx="4">
                  <c:v>91.787000000000006</c:v>
                </c:pt>
                <c:pt idx="5">
                  <c:v>90.83</c:v>
                </c:pt>
                <c:pt idx="6">
                  <c:v>90.096000000000004</c:v>
                </c:pt>
                <c:pt idx="7">
                  <c:v>89.311000000000007</c:v>
                </c:pt>
                <c:pt idx="8">
                  <c:v>88.659000000000006</c:v>
                </c:pt>
                <c:pt idx="9">
                  <c:v>87.947000000000003</c:v>
                </c:pt>
                <c:pt idx="10">
                  <c:v>87.234999999999999</c:v>
                </c:pt>
                <c:pt idx="11">
                  <c:v>86.629000000000005</c:v>
                </c:pt>
                <c:pt idx="12">
                  <c:v>85.942999999999998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≥ 60 Years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96.346000000000004</c:v>
                </c:pt>
                <c:pt idx="2">
                  <c:v>94.537999999999997</c:v>
                </c:pt>
                <c:pt idx="3">
                  <c:v>93.210999999999999</c:v>
                </c:pt>
                <c:pt idx="4">
                  <c:v>91.875</c:v>
                </c:pt>
                <c:pt idx="5">
                  <c:v>90.715000000000003</c:v>
                </c:pt>
                <c:pt idx="6">
                  <c:v>89.465999999999994</c:v>
                </c:pt>
                <c:pt idx="7">
                  <c:v>88.231999999999999</c:v>
                </c:pt>
                <c:pt idx="8">
                  <c:v>87.126000000000005</c:v>
                </c:pt>
                <c:pt idx="9">
                  <c:v>86.132999999999996</c:v>
                </c:pt>
                <c:pt idx="10">
                  <c:v>85.105000000000004</c:v>
                </c:pt>
                <c:pt idx="11">
                  <c:v>84.253</c:v>
                </c:pt>
                <c:pt idx="12">
                  <c:v>83.525000000000006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F2-4767-9715-3A4A2C2BFB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(18-39 Years)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4674</c:v>
                </c:pt>
                <c:pt idx="1">
                  <c:v>4487</c:v>
                </c:pt>
                <c:pt idx="2">
                  <c:v>4427</c:v>
                </c:pt>
                <c:pt idx="3">
                  <c:v>4380</c:v>
                </c:pt>
                <c:pt idx="4">
                  <c:v>4345</c:v>
                </c:pt>
                <c:pt idx="5">
                  <c:v>4294</c:v>
                </c:pt>
                <c:pt idx="6">
                  <c:v>4260</c:v>
                </c:pt>
                <c:pt idx="7">
                  <c:v>4221</c:v>
                </c:pt>
                <c:pt idx="8">
                  <c:v>4182</c:v>
                </c:pt>
                <c:pt idx="9">
                  <c:v>4154</c:v>
                </c:pt>
                <c:pt idx="10">
                  <c:v>4112</c:v>
                </c:pt>
                <c:pt idx="11">
                  <c:v>4048</c:v>
                </c:pt>
                <c:pt idx="12">
                  <c:v>3938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2F2-4767-9715-3A4A2C2BF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704850595598626"/>
              <c:y val="0.90699830759652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129344677514566E-2"/>
          <c:y val="5.9423884701344305E-2"/>
          <c:w val="0.70249414244601527"/>
          <c:h val="0.6711450782057805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18-39 Years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93.584000000000003</c:v>
                </c:pt>
                <c:pt idx="2">
                  <c:v>91.668000000000006</c:v>
                </c:pt>
                <c:pt idx="3">
                  <c:v>90.605000000000004</c:v>
                </c:pt>
                <c:pt idx="4">
                  <c:v>89.802999999999997</c:v>
                </c:pt>
                <c:pt idx="5">
                  <c:v>89.174999999999997</c:v>
                </c:pt>
                <c:pt idx="6">
                  <c:v>88.543000000000006</c:v>
                </c:pt>
                <c:pt idx="7">
                  <c:v>87.998999999999995</c:v>
                </c:pt>
                <c:pt idx="8">
                  <c:v>87.45</c:v>
                </c:pt>
                <c:pt idx="9">
                  <c:v>86.989000000000004</c:v>
                </c:pt>
                <c:pt idx="10">
                  <c:v>86.527000000000001</c:v>
                </c:pt>
                <c:pt idx="11">
                  <c:v>85.688000000000002</c:v>
                </c:pt>
                <c:pt idx="12">
                  <c:v>85.311999999999998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83-4EF5-8809-F15058A463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40-59 Years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91.655000000000001</c:v>
                </c:pt>
                <c:pt idx="2">
                  <c:v>88.869</c:v>
                </c:pt>
                <c:pt idx="3">
                  <c:v>87.265000000000001</c:v>
                </c:pt>
                <c:pt idx="4">
                  <c:v>86.183000000000007</c:v>
                </c:pt>
                <c:pt idx="5">
                  <c:v>85.423000000000002</c:v>
                </c:pt>
                <c:pt idx="6">
                  <c:v>84.491</c:v>
                </c:pt>
                <c:pt idx="7">
                  <c:v>83.94</c:v>
                </c:pt>
                <c:pt idx="8">
                  <c:v>83.552000000000007</c:v>
                </c:pt>
                <c:pt idx="9">
                  <c:v>82.938000000000002</c:v>
                </c:pt>
                <c:pt idx="10">
                  <c:v>82.32</c:v>
                </c:pt>
                <c:pt idx="11">
                  <c:v>81.808999999999997</c:v>
                </c:pt>
                <c:pt idx="12">
                  <c:v>81.295000000000002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83-4EF5-8809-F15058A463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≥60 Years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90.43</c:v>
                </c:pt>
                <c:pt idx="2">
                  <c:v>86.805000000000007</c:v>
                </c:pt>
                <c:pt idx="3">
                  <c:v>85.168999999999997</c:v>
                </c:pt>
                <c:pt idx="4">
                  <c:v>83.102999999999994</c:v>
                </c:pt>
                <c:pt idx="5">
                  <c:v>81.641999999999996</c:v>
                </c:pt>
                <c:pt idx="6">
                  <c:v>80.055999999999997</c:v>
                </c:pt>
                <c:pt idx="7">
                  <c:v>77.927999999999997</c:v>
                </c:pt>
                <c:pt idx="8">
                  <c:v>77.284999999999997</c:v>
                </c:pt>
                <c:pt idx="9">
                  <c:v>76.533000000000001</c:v>
                </c:pt>
                <c:pt idx="10">
                  <c:v>75.994</c:v>
                </c:pt>
                <c:pt idx="11">
                  <c:v>75.561999999999998</c:v>
                </c:pt>
                <c:pt idx="12">
                  <c:v>74.477999999999994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C83-4EF5-8809-F15058A463B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(18-39 Years)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1190</c:v>
                </c:pt>
                <c:pt idx="1">
                  <c:v>1088</c:v>
                </c:pt>
                <c:pt idx="2">
                  <c:v>1039</c:v>
                </c:pt>
                <c:pt idx="3">
                  <c:v>1020</c:v>
                </c:pt>
                <c:pt idx="4">
                  <c:v>1004</c:v>
                </c:pt>
                <c:pt idx="5">
                  <c:v>991</c:v>
                </c:pt>
                <c:pt idx="6">
                  <c:v>979</c:v>
                </c:pt>
                <c:pt idx="7">
                  <c:v>964</c:v>
                </c:pt>
                <c:pt idx="8">
                  <c:v>952</c:v>
                </c:pt>
                <c:pt idx="9">
                  <c:v>941</c:v>
                </c:pt>
                <c:pt idx="10">
                  <c:v>931</c:v>
                </c:pt>
                <c:pt idx="11">
                  <c:v>914</c:v>
                </c:pt>
                <c:pt idx="12">
                  <c:v>902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C83-4EF5-8809-F15058A46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7198883573796721"/>
              <c:y val="0.8072641878333749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213828338524763E-2"/>
          <c:y val="0.12613344683465122"/>
          <c:w val="0.29509234410844026"/>
          <c:h val="0.6112926090937289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93.945999999999998</c:v>
                </c:pt>
                <c:pt idx="2">
                  <c:v>92.057000000000002</c:v>
                </c:pt>
                <c:pt idx="3">
                  <c:v>90.617000000000004</c:v>
                </c:pt>
                <c:pt idx="4">
                  <c:v>89.554000000000002</c:v>
                </c:pt>
                <c:pt idx="5">
                  <c:v>88.415999999999997</c:v>
                </c:pt>
                <c:pt idx="6">
                  <c:v>87.504999999999995</c:v>
                </c:pt>
                <c:pt idx="7">
                  <c:v>86.935000000000002</c:v>
                </c:pt>
                <c:pt idx="8">
                  <c:v>86.364000000000004</c:v>
                </c:pt>
                <c:pt idx="9">
                  <c:v>85.563000000000002</c:v>
                </c:pt>
                <c:pt idx="10">
                  <c:v>85.028999999999996</c:v>
                </c:pt>
                <c:pt idx="11">
                  <c:v>83.846000000000004</c:v>
                </c:pt>
                <c:pt idx="12">
                  <c:v>83.272000000000006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93.91</c:v>
                </c:pt>
                <c:pt idx="2">
                  <c:v>91.938000000000002</c:v>
                </c:pt>
                <c:pt idx="3">
                  <c:v>90.733000000000004</c:v>
                </c:pt>
                <c:pt idx="4">
                  <c:v>89.781000000000006</c:v>
                </c:pt>
                <c:pt idx="5">
                  <c:v>88.981999999999999</c:v>
                </c:pt>
                <c:pt idx="6">
                  <c:v>88.284999999999997</c:v>
                </c:pt>
                <c:pt idx="7">
                  <c:v>87.613</c:v>
                </c:pt>
                <c:pt idx="8">
                  <c:v>86.914000000000001</c:v>
                </c:pt>
                <c:pt idx="9">
                  <c:v>86.447999999999993</c:v>
                </c:pt>
                <c:pt idx="10">
                  <c:v>85.566999999999993</c:v>
                </c:pt>
                <c:pt idx="11">
                  <c:v>84.866</c:v>
                </c:pt>
                <c:pt idx="12">
                  <c:v>84.320999999999998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94.838999999999999</c:v>
                </c:pt>
                <c:pt idx="2">
                  <c:v>93.519000000000005</c:v>
                </c:pt>
                <c:pt idx="3">
                  <c:v>92.653999999999996</c:v>
                </c:pt>
                <c:pt idx="4">
                  <c:v>92.046999999999997</c:v>
                </c:pt>
                <c:pt idx="5">
                  <c:v>91.224000000000004</c:v>
                </c:pt>
                <c:pt idx="6">
                  <c:v>90.878</c:v>
                </c:pt>
                <c:pt idx="7">
                  <c:v>90.129000000000005</c:v>
                </c:pt>
                <c:pt idx="8">
                  <c:v>89.429000000000002</c:v>
                </c:pt>
                <c:pt idx="9">
                  <c:v>88.941999999999993</c:v>
                </c:pt>
                <c:pt idx="10">
                  <c:v>88.424000000000007</c:v>
                </c:pt>
                <c:pt idx="11">
                  <c:v>87.9</c:v>
                </c:pt>
                <c:pt idx="12">
                  <c:v>87.361999999999995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360595578440818"/>
              <c:y val="0.8024632696408133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9981122375411507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4840453881464228"/>
          <c:y val="4.0388522999757932E-2"/>
          <c:w val="0.48959338720632178"/>
          <c:h val="6.9553563711912916E-2"/>
        </c:manualLayout>
      </c:layout>
      <c:overlay val="1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946624103278055E-2"/>
          <c:y val="3.665065404076507E-2"/>
          <c:w val="0.75304245754329646"/>
          <c:h val="0.7926114033933656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93.090999999999994</c:v>
                </c:pt>
                <c:pt idx="2">
                  <c:v>90.585999999999999</c:v>
                </c:pt>
                <c:pt idx="3">
                  <c:v>88.62</c:v>
                </c:pt>
                <c:pt idx="4">
                  <c:v>87.262</c:v>
                </c:pt>
                <c:pt idx="5">
                  <c:v>86.012</c:v>
                </c:pt>
                <c:pt idx="6">
                  <c:v>85.105000000000004</c:v>
                </c:pt>
                <c:pt idx="7">
                  <c:v>84.134</c:v>
                </c:pt>
                <c:pt idx="8">
                  <c:v>83.427999999999997</c:v>
                </c:pt>
                <c:pt idx="9">
                  <c:v>82.738</c:v>
                </c:pt>
                <c:pt idx="10">
                  <c:v>81.968000000000004</c:v>
                </c:pt>
                <c:pt idx="11">
                  <c:v>81.244</c:v>
                </c:pt>
                <c:pt idx="12">
                  <c:v>80.408000000000001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F2-4767-9715-3A4A2C2BFB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5400"/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93.722999999999999</c:v>
                </c:pt>
                <c:pt idx="2">
                  <c:v>91.424999999999997</c:v>
                </c:pt>
                <c:pt idx="3">
                  <c:v>89.808000000000007</c:v>
                </c:pt>
                <c:pt idx="4">
                  <c:v>88.817999999999998</c:v>
                </c:pt>
                <c:pt idx="5">
                  <c:v>87.78</c:v>
                </c:pt>
                <c:pt idx="6">
                  <c:v>86.950999999999993</c:v>
                </c:pt>
                <c:pt idx="7">
                  <c:v>86.096999999999994</c:v>
                </c:pt>
                <c:pt idx="8">
                  <c:v>85.370999999999995</c:v>
                </c:pt>
                <c:pt idx="9">
                  <c:v>84.715000000000003</c:v>
                </c:pt>
                <c:pt idx="10">
                  <c:v>83.905000000000001</c:v>
                </c:pt>
                <c:pt idx="11">
                  <c:v>83.317999999999998</c:v>
                </c:pt>
                <c:pt idx="12">
                  <c:v>82.659000000000006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95.316999999999993</c:v>
                </c:pt>
                <c:pt idx="2">
                  <c:v>93.284000000000006</c:v>
                </c:pt>
                <c:pt idx="3">
                  <c:v>92.004000000000005</c:v>
                </c:pt>
                <c:pt idx="4">
                  <c:v>91.147000000000006</c:v>
                </c:pt>
                <c:pt idx="5">
                  <c:v>90.32</c:v>
                </c:pt>
                <c:pt idx="6">
                  <c:v>89.546000000000006</c:v>
                </c:pt>
                <c:pt idx="7">
                  <c:v>88.79</c:v>
                </c:pt>
                <c:pt idx="8">
                  <c:v>88.21</c:v>
                </c:pt>
                <c:pt idx="9">
                  <c:v>87.492999999999995</c:v>
                </c:pt>
                <c:pt idx="10">
                  <c:v>86.884</c:v>
                </c:pt>
                <c:pt idx="11">
                  <c:v>86.269000000000005</c:v>
                </c:pt>
                <c:pt idx="12">
                  <c:v>85.674999999999997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F2-4767-9715-3A4A2C2BFB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(2000-2005)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6466</c:v>
                </c:pt>
                <c:pt idx="1">
                  <c:v>5993</c:v>
                </c:pt>
                <c:pt idx="2">
                  <c:v>5811</c:v>
                </c:pt>
                <c:pt idx="3">
                  <c:v>5677</c:v>
                </c:pt>
                <c:pt idx="4">
                  <c:v>5588</c:v>
                </c:pt>
                <c:pt idx="5">
                  <c:v>5501</c:v>
                </c:pt>
                <c:pt idx="6">
                  <c:v>5438</c:v>
                </c:pt>
                <c:pt idx="7">
                  <c:v>5367</c:v>
                </c:pt>
                <c:pt idx="8">
                  <c:v>5318</c:v>
                </c:pt>
                <c:pt idx="9">
                  <c:v>5270</c:v>
                </c:pt>
                <c:pt idx="10">
                  <c:v>5212</c:v>
                </c:pt>
                <c:pt idx="11">
                  <c:v>5159</c:v>
                </c:pt>
                <c:pt idx="12">
                  <c:v>5090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2F2-4767-9715-3A4A2C2BF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704850595598626"/>
              <c:y val="0.90699830759652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87882478431787E-2"/>
          <c:y val="5.90527729988558E-2"/>
          <c:w val="0.73511385514634997"/>
          <c:h val="0.6785682708406721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93.221999999999994</c:v>
                </c:pt>
                <c:pt idx="2">
                  <c:v>90.272000000000006</c:v>
                </c:pt>
                <c:pt idx="3">
                  <c:v>88.174999999999997</c:v>
                </c:pt>
                <c:pt idx="4">
                  <c:v>86.347999999999999</c:v>
                </c:pt>
                <c:pt idx="5">
                  <c:v>84.753</c:v>
                </c:pt>
                <c:pt idx="6">
                  <c:v>83.311000000000007</c:v>
                </c:pt>
                <c:pt idx="7">
                  <c:v>81.593999999999994</c:v>
                </c:pt>
                <c:pt idx="8">
                  <c:v>80.382999999999996</c:v>
                </c:pt>
                <c:pt idx="9">
                  <c:v>79.212000000000003</c:v>
                </c:pt>
                <c:pt idx="10">
                  <c:v>77.844999999999999</c:v>
                </c:pt>
                <c:pt idx="11">
                  <c:v>76.986000000000004</c:v>
                </c:pt>
                <c:pt idx="12">
                  <c:v>76.242000000000004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83-4EF5-8809-F15058A463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94.302000000000007</c:v>
                </c:pt>
                <c:pt idx="2">
                  <c:v>91.914000000000001</c:v>
                </c:pt>
                <c:pt idx="3">
                  <c:v>90.123000000000005</c:v>
                </c:pt>
                <c:pt idx="4">
                  <c:v>88.817999999999998</c:v>
                </c:pt>
                <c:pt idx="5">
                  <c:v>87.346999999999994</c:v>
                </c:pt>
                <c:pt idx="6">
                  <c:v>85.811000000000007</c:v>
                </c:pt>
                <c:pt idx="7">
                  <c:v>84.551000000000002</c:v>
                </c:pt>
                <c:pt idx="8">
                  <c:v>83.405000000000001</c:v>
                </c:pt>
                <c:pt idx="9">
                  <c:v>82.241</c:v>
                </c:pt>
                <c:pt idx="10">
                  <c:v>81.143000000000001</c:v>
                </c:pt>
                <c:pt idx="11">
                  <c:v>80.224999999999994</c:v>
                </c:pt>
                <c:pt idx="12">
                  <c:v>79.355000000000004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83-4EF5-8809-F15058A463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96.179000000000002</c:v>
                </c:pt>
                <c:pt idx="2">
                  <c:v>94.414000000000001</c:v>
                </c:pt>
                <c:pt idx="3">
                  <c:v>93.284999999999997</c:v>
                </c:pt>
                <c:pt idx="4">
                  <c:v>91.94</c:v>
                </c:pt>
                <c:pt idx="5">
                  <c:v>90.938999999999993</c:v>
                </c:pt>
                <c:pt idx="6">
                  <c:v>89.846000000000004</c:v>
                </c:pt>
                <c:pt idx="7">
                  <c:v>88.671000000000006</c:v>
                </c:pt>
                <c:pt idx="8">
                  <c:v>87.650999999999996</c:v>
                </c:pt>
                <c:pt idx="9">
                  <c:v>86.867000000000004</c:v>
                </c:pt>
                <c:pt idx="10">
                  <c:v>85.975999999999999</c:v>
                </c:pt>
                <c:pt idx="11">
                  <c:v>85.215000000000003</c:v>
                </c:pt>
                <c:pt idx="12">
                  <c:v>84.513000000000005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C83-4EF5-8809-F15058A463B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(2000-2005)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2587</c:v>
                </c:pt>
                <c:pt idx="1">
                  <c:v>2402</c:v>
                </c:pt>
                <c:pt idx="2">
                  <c:v>2326</c:v>
                </c:pt>
                <c:pt idx="3">
                  <c:v>2270</c:v>
                </c:pt>
                <c:pt idx="4">
                  <c:v>2220</c:v>
                </c:pt>
                <c:pt idx="5">
                  <c:v>2177</c:v>
                </c:pt>
                <c:pt idx="6">
                  <c:v>2135</c:v>
                </c:pt>
                <c:pt idx="7">
                  <c:v>2090</c:v>
                </c:pt>
                <c:pt idx="8">
                  <c:v>2059</c:v>
                </c:pt>
                <c:pt idx="9">
                  <c:v>2029</c:v>
                </c:pt>
                <c:pt idx="10">
                  <c:v>1993</c:v>
                </c:pt>
                <c:pt idx="11">
                  <c:v>1970</c:v>
                </c:pt>
                <c:pt idx="12">
                  <c:v>1944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C83-4EF5-8809-F15058A46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5528106974121265"/>
              <c:y val="0.7924177972512305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5837722271471E-2"/>
          <c:y val="9.3521963910763492E-2"/>
          <c:w val="0.7559945942187688"/>
          <c:h val="0.7543686926237805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CF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504</c:v>
                </c:pt>
                <c:pt idx="1">
                  <c:v>1463</c:v>
                </c:pt>
                <c:pt idx="2">
                  <c:v>2155</c:v>
                </c:pt>
                <c:pt idx="4">
                  <c:v>1054</c:v>
                </c:pt>
                <c:pt idx="5">
                  <c:v>1737</c:v>
                </c:pt>
                <c:pt idx="6">
                  <c:v>2097</c:v>
                </c:pt>
                <c:pt idx="8">
                  <c:v>159</c:v>
                </c:pt>
                <c:pt idx="9">
                  <c:v>270</c:v>
                </c:pt>
                <c:pt idx="10">
                  <c:v>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6B-46EF-B6DC-DFE739E03F30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COPD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1305</c:v>
                </c:pt>
                <c:pt idx="1">
                  <c:v>2996</c:v>
                </c:pt>
                <c:pt idx="2">
                  <c:v>4450</c:v>
                </c:pt>
                <c:pt idx="4">
                  <c:v>3686</c:v>
                </c:pt>
                <c:pt idx="5">
                  <c:v>4693</c:v>
                </c:pt>
                <c:pt idx="6">
                  <c:v>4642</c:v>
                </c:pt>
                <c:pt idx="8">
                  <c:v>340</c:v>
                </c:pt>
                <c:pt idx="9">
                  <c:v>544</c:v>
                </c:pt>
                <c:pt idx="10">
                  <c:v>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6B-46EF-B6DC-DFE739E03F30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IPF</c:v>
                </c:pt>
              </c:strCache>
            </c:strRef>
          </c:tx>
          <c:spPr>
            <a:solidFill>
              <a:srgbClr val="73AC39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542</c:v>
                </c:pt>
                <c:pt idx="1">
                  <c:v>1179</c:v>
                </c:pt>
                <c:pt idx="2">
                  <c:v>2337</c:v>
                </c:pt>
                <c:pt idx="4">
                  <c:v>1065</c:v>
                </c:pt>
                <c:pt idx="5">
                  <c:v>3483</c:v>
                </c:pt>
                <c:pt idx="6">
                  <c:v>6820</c:v>
                </c:pt>
                <c:pt idx="8">
                  <c:v>70</c:v>
                </c:pt>
                <c:pt idx="9">
                  <c:v>237</c:v>
                </c:pt>
                <c:pt idx="10">
                  <c:v>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1E-4CDD-9F40-F860FC99DDA7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Retransplant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211</c:v>
                </c:pt>
                <c:pt idx="1">
                  <c:v>379</c:v>
                </c:pt>
                <c:pt idx="2">
                  <c:v>553</c:v>
                </c:pt>
                <c:pt idx="4">
                  <c:v>178</c:v>
                </c:pt>
                <c:pt idx="5">
                  <c:v>482</c:v>
                </c:pt>
                <c:pt idx="6">
                  <c:v>706</c:v>
                </c:pt>
                <c:pt idx="8">
                  <c:v>5</c:v>
                </c:pt>
                <c:pt idx="9">
                  <c:v>60</c:v>
                </c:pt>
                <c:pt idx="10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1E-4CDD-9F40-F860FC99DDA7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B97E33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Sheet1!$G$2:$G$12</c:f>
              <c:numCache>
                <c:formatCode>General</c:formatCode>
                <c:ptCount val="11"/>
                <c:pt idx="0">
                  <c:v>642</c:v>
                </c:pt>
                <c:pt idx="1">
                  <c:v>1497</c:v>
                </c:pt>
                <c:pt idx="2">
                  <c:v>2695</c:v>
                </c:pt>
                <c:pt idx="4">
                  <c:v>1281</c:v>
                </c:pt>
                <c:pt idx="5">
                  <c:v>2142</c:v>
                </c:pt>
                <c:pt idx="6">
                  <c:v>4323</c:v>
                </c:pt>
                <c:pt idx="8">
                  <c:v>126</c:v>
                </c:pt>
                <c:pt idx="9">
                  <c:v>316</c:v>
                </c:pt>
                <c:pt idx="10">
                  <c:v>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1E-4CDD-9F40-F860FC99DD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876286671"/>
        <c:axId val="876288335"/>
      </c:barChart>
      <c:catAx>
        <c:axId val="87628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8335"/>
        <c:crosses val="autoZero"/>
        <c:auto val="1"/>
        <c:lblAlgn val="ctr"/>
        <c:lblOffset val="100"/>
        <c:noMultiLvlLbl val="0"/>
      </c:catAx>
      <c:valAx>
        <c:axId val="87628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of transplants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6671"/>
        <c:crosses val="autoZero"/>
        <c:crossBetween val="between"/>
      </c:valAx>
      <c:spPr>
        <a:noFill/>
        <a:ln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85717093024899926"/>
          <c:y val="9.6898611033471638E-2"/>
          <c:w val="0.13620659861202258"/>
          <c:h val="0.74209490470474015"/>
        </c:manualLayout>
      </c:layout>
      <c:overlay val="0"/>
      <c:spPr>
        <a:noFill/>
        <a:ln>
          <a:solidFill>
            <a:srgbClr val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10533765727715E-2"/>
          <c:y val="0.12613344683465122"/>
          <c:w val="0.42348267696959668"/>
          <c:h val="0.6248685829694219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95.581999999999994</c:v>
                </c:pt>
                <c:pt idx="2">
                  <c:v>93.819000000000003</c:v>
                </c:pt>
                <c:pt idx="3">
                  <c:v>92.106999999999999</c:v>
                </c:pt>
                <c:pt idx="4">
                  <c:v>91.087999999999994</c:v>
                </c:pt>
                <c:pt idx="5">
                  <c:v>90.123000000000005</c:v>
                </c:pt>
                <c:pt idx="6">
                  <c:v>89.319000000000003</c:v>
                </c:pt>
                <c:pt idx="7">
                  <c:v>88.888999999999996</c:v>
                </c:pt>
                <c:pt idx="8">
                  <c:v>88.459000000000003</c:v>
                </c:pt>
                <c:pt idx="9">
                  <c:v>87.76</c:v>
                </c:pt>
                <c:pt idx="10">
                  <c:v>87.275999999999996</c:v>
                </c:pt>
                <c:pt idx="11">
                  <c:v>86.039000000000001</c:v>
                </c:pt>
                <c:pt idx="12">
                  <c:v>85.5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95.367000000000004</c:v>
                </c:pt>
                <c:pt idx="2">
                  <c:v>93.841999999999999</c:v>
                </c:pt>
                <c:pt idx="3">
                  <c:v>92.488</c:v>
                </c:pt>
                <c:pt idx="4">
                  <c:v>91.722999999999999</c:v>
                </c:pt>
                <c:pt idx="5">
                  <c:v>90.816999999999993</c:v>
                </c:pt>
                <c:pt idx="6">
                  <c:v>90.293000000000006</c:v>
                </c:pt>
                <c:pt idx="7">
                  <c:v>89.594999999999999</c:v>
                </c:pt>
                <c:pt idx="8">
                  <c:v>88.965999999999994</c:v>
                </c:pt>
                <c:pt idx="9">
                  <c:v>88.406000000000006</c:v>
                </c:pt>
                <c:pt idx="10">
                  <c:v>87.671999999999997</c:v>
                </c:pt>
                <c:pt idx="11">
                  <c:v>87.146000000000001</c:v>
                </c:pt>
                <c:pt idx="12">
                  <c:v>86.478999999999999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96.465999999999994</c:v>
                </c:pt>
                <c:pt idx="2">
                  <c:v>95.477000000000004</c:v>
                </c:pt>
                <c:pt idx="3">
                  <c:v>94.709000000000003</c:v>
                </c:pt>
                <c:pt idx="4">
                  <c:v>94.004000000000005</c:v>
                </c:pt>
                <c:pt idx="5">
                  <c:v>93.225999999999999</c:v>
                </c:pt>
                <c:pt idx="6">
                  <c:v>93.022999999999996</c:v>
                </c:pt>
                <c:pt idx="7">
                  <c:v>92.477999999999994</c:v>
                </c:pt>
                <c:pt idx="8">
                  <c:v>91.725999999999999</c:v>
                </c:pt>
                <c:pt idx="9">
                  <c:v>91.176000000000002</c:v>
                </c:pt>
                <c:pt idx="10">
                  <c:v>90.727000000000004</c:v>
                </c:pt>
                <c:pt idx="11">
                  <c:v>90.272999999999996</c:v>
                </c:pt>
                <c:pt idx="12">
                  <c:v>89.843000000000004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  <c:extLst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22188073763259386"/>
              <c:y val="0.8092513313629761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9981122375411507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5662152017713744"/>
          <c:y val="3.812585996757089E-2"/>
          <c:w val="0.46162030784888325"/>
          <c:h val="6.7673735496913592E-2"/>
        </c:manualLayout>
      </c:layout>
      <c:overlay val="1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407700226200646E-2"/>
          <c:y val="3.6650700778632216E-2"/>
          <c:w val="0.86340215100152717"/>
          <c:h val="0.7926114033933656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95.034000000000006</c:v>
                </c:pt>
                <c:pt idx="2">
                  <c:v>92.93</c:v>
                </c:pt>
                <c:pt idx="3">
                  <c:v>91.338999999999999</c:v>
                </c:pt>
                <c:pt idx="4">
                  <c:v>90.105999999999995</c:v>
                </c:pt>
                <c:pt idx="5">
                  <c:v>89.11</c:v>
                </c:pt>
                <c:pt idx="6">
                  <c:v>88.233999999999995</c:v>
                </c:pt>
                <c:pt idx="7">
                  <c:v>87.058000000000007</c:v>
                </c:pt>
                <c:pt idx="8">
                  <c:v>86.4</c:v>
                </c:pt>
                <c:pt idx="9">
                  <c:v>85.762</c:v>
                </c:pt>
                <c:pt idx="10">
                  <c:v>84.843999999999994</c:v>
                </c:pt>
                <c:pt idx="11">
                  <c:v>84.103999999999999</c:v>
                </c:pt>
                <c:pt idx="12">
                  <c:v>83.222999999999999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F2-4767-9715-3A4A2C2BFB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8575"/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95.414000000000001</c:v>
                </c:pt>
                <c:pt idx="2">
                  <c:v>93.435000000000002</c:v>
                </c:pt>
                <c:pt idx="3">
                  <c:v>92.177000000000007</c:v>
                </c:pt>
                <c:pt idx="4">
                  <c:v>91.16</c:v>
                </c:pt>
                <c:pt idx="5">
                  <c:v>90.045000000000002</c:v>
                </c:pt>
                <c:pt idx="6">
                  <c:v>89.075999999999993</c:v>
                </c:pt>
                <c:pt idx="7">
                  <c:v>88.17</c:v>
                </c:pt>
                <c:pt idx="8">
                  <c:v>87.424999999999997</c:v>
                </c:pt>
                <c:pt idx="9">
                  <c:v>86.599000000000004</c:v>
                </c:pt>
                <c:pt idx="10">
                  <c:v>85.757000000000005</c:v>
                </c:pt>
                <c:pt idx="11">
                  <c:v>85.043000000000006</c:v>
                </c:pt>
                <c:pt idx="12">
                  <c:v>84.361000000000004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96.549000000000007</c:v>
                </c:pt>
                <c:pt idx="2">
                  <c:v>95.034000000000006</c:v>
                </c:pt>
                <c:pt idx="3">
                  <c:v>93.849000000000004</c:v>
                </c:pt>
                <c:pt idx="4">
                  <c:v>93.052000000000007</c:v>
                </c:pt>
                <c:pt idx="5">
                  <c:v>92.19</c:v>
                </c:pt>
                <c:pt idx="6">
                  <c:v>91.498999999999995</c:v>
                </c:pt>
                <c:pt idx="7">
                  <c:v>90.506</c:v>
                </c:pt>
                <c:pt idx="8">
                  <c:v>89.841999999999999</c:v>
                </c:pt>
                <c:pt idx="9">
                  <c:v>89.381</c:v>
                </c:pt>
                <c:pt idx="10">
                  <c:v>88.710999999999999</c:v>
                </c:pt>
                <c:pt idx="11">
                  <c:v>87.887</c:v>
                </c:pt>
                <c:pt idx="12">
                  <c:v>87.308999999999997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F2-4767-9715-3A4A2C2BFB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(2000-2005)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5061</c:v>
                </c:pt>
                <c:pt idx="1">
                  <c:v>4794</c:v>
                </c:pt>
                <c:pt idx="2">
                  <c:v>4676</c:v>
                </c:pt>
                <c:pt idx="3">
                  <c:v>4591</c:v>
                </c:pt>
                <c:pt idx="4">
                  <c:v>4526</c:v>
                </c:pt>
                <c:pt idx="5">
                  <c:v>4474</c:v>
                </c:pt>
                <c:pt idx="6">
                  <c:v>4430</c:v>
                </c:pt>
                <c:pt idx="7">
                  <c:v>4368</c:v>
                </c:pt>
                <c:pt idx="8">
                  <c:v>4334</c:v>
                </c:pt>
                <c:pt idx="9">
                  <c:v>4298</c:v>
                </c:pt>
                <c:pt idx="10">
                  <c:v>4246</c:v>
                </c:pt>
                <c:pt idx="11">
                  <c:v>4207</c:v>
                </c:pt>
                <c:pt idx="12">
                  <c:v>4146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2F2-4767-9715-3A4A2C2BFB6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 at risk (2006-2011)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Sheet1!$F$2:$F$14</c:f>
              <c:numCache>
                <c:formatCode>General</c:formatCode>
                <c:ptCount val="13"/>
                <c:pt idx="0">
                  <c:v>6244</c:v>
                </c:pt>
                <c:pt idx="1">
                  <c:v>5938</c:v>
                </c:pt>
                <c:pt idx="2">
                  <c:v>5800</c:v>
                </c:pt>
                <c:pt idx="3">
                  <c:v>5714</c:v>
                </c:pt>
                <c:pt idx="4">
                  <c:v>5643</c:v>
                </c:pt>
                <c:pt idx="5">
                  <c:v>5573</c:v>
                </c:pt>
                <c:pt idx="6">
                  <c:v>5508</c:v>
                </c:pt>
                <c:pt idx="7">
                  <c:v>5449</c:v>
                </c:pt>
                <c:pt idx="8">
                  <c:v>5399</c:v>
                </c:pt>
                <c:pt idx="9">
                  <c:v>5347</c:v>
                </c:pt>
                <c:pt idx="10">
                  <c:v>5291</c:v>
                </c:pt>
                <c:pt idx="11">
                  <c:v>5240</c:v>
                </c:pt>
                <c:pt idx="12">
                  <c:v>5191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8CC-4D92-A543-ED838F3E5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294000034614843"/>
              <c:y val="0.8845818057139527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10533765727715E-2"/>
          <c:y val="0.12613344683465122"/>
          <c:w val="0.42348267696959668"/>
          <c:h val="0.6248685829694219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91.962000000000003</c:v>
                </c:pt>
                <c:pt idx="2">
                  <c:v>88.418000000000006</c:v>
                </c:pt>
                <c:pt idx="3">
                  <c:v>86.24</c:v>
                </c:pt>
                <c:pt idx="4">
                  <c:v>84.817999999999998</c:v>
                </c:pt>
                <c:pt idx="5">
                  <c:v>83.206000000000003</c:v>
                </c:pt>
                <c:pt idx="6">
                  <c:v>82.114000000000004</c:v>
                </c:pt>
                <c:pt idx="7">
                  <c:v>81.016999999999996</c:v>
                </c:pt>
                <c:pt idx="8">
                  <c:v>79.775999999999996</c:v>
                </c:pt>
                <c:pt idx="9">
                  <c:v>78.534000000000006</c:v>
                </c:pt>
                <c:pt idx="10">
                  <c:v>77.528999999999996</c:v>
                </c:pt>
                <c:pt idx="11">
                  <c:v>76.569999999999993</c:v>
                </c:pt>
                <c:pt idx="12">
                  <c:v>75.703999999999994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93.28</c:v>
                </c:pt>
                <c:pt idx="2">
                  <c:v>90.686999999999998</c:v>
                </c:pt>
                <c:pt idx="3">
                  <c:v>88.644000000000005</c:v>
                </c:pt>
                <c:pt idx="4">
                  <c:v>87.549000000000007</c:v>
                </c:pt>
                <c:pt idx="5">
                  <c:v>86.222999999999999</c:v>
                </c:pt>
                <c:pt idx="6">
                  <c:v>84.71</c:v>
                </c:pt>
                <c:pt idx="7">
                  <c:v>83.421999999999997</c:v>
                </c:pt>
                <c:pt idx="8">
                  <c:v>82.277000000000001</c:v>
                </c:pt>
                <c:pt idx="9">
                  <c:v>81.465000000000003</c:v>
                </c:pt>
                <c:pt idx="10">
                  <c:v>80.400999999999996</c:v>
                </c:pt>
                <c:pt idx="11">
                  <c:v>79.587000000000003</c:v>
                </c:pt>
                <c:pt idx="12">
                  <c:v>78.772000000000006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95.634</c:v>
                </c:pt>
                <c:pt idx="2">
                  <c:v>93.787999999999997</c:v>
                </c:pt>
                <c:pt idx="3">
                  <c:v>92.49</c:v>
                </c:pt>
                <c:pt idx="4">
                  <c:v>91.216999999999999</c:v>
                </c:pt>
                <c:pt idx="5">
                  <c:v>90.364999999999995</c:v>
                </c:pt>
                <c:pt idx="6">
                  <c:v>89.192999999999998</c:v>
                </c:pt>
                <c:pt idx="7">
                  <c:v>88.238</c:v>
                </c:pt>
                <c:pt idx="8">
                  <c:v>87.25</c:v>
                </c:pt>
                <c:pt idx="9">
                  <c:v>86.242000000000004</c:v>
                </c:pt>
                <c:pt idx="10">
                  <c:v>85.503</c:v>
                </c:pt>
                <c:pt idx="11">
                  <c:v>84.724000000000004</c:v>
                </c:pt>
                <c:pt idx="12">
                  <c:v>84.081000000000003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  <c:extLst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22188073763259386"/>
              <c:y val="0.8092513313629761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9981122375411507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5662152017713744"/>
          <c:y val="3.812585996757089E-2"/>
          <c:w val="0.46162030784888325"/>
          <c:h val="6.7673735496913592E-2"/>
        </c:manualLayout>
      </c:layout>
      <c:overlay val="1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407700226200646E-2"/>
          <c:y val="3.6650700778632216E-2"/>
          <c:w val="0.86340215100152717"/>
          <c:h val="0.7926114033933656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87.578000000000003</c:v>
                </c:pt>
                <c:pt idx="2">
                  <c:v>85.034999999999997</c:v>
                </c:pt>
                <c:pt idx="3">
                  <c:v>82.994</c:v>
                </c:pt>
                <c:pt idx="4">
                  <c:v>80.185000000000002</c:v>
                </c:pt>
                <c:pt idx="5">
                  <c:v>77.120999999999995</c:v>
                </c:pt>
                <c:pt idx="6">
                  <c:v>74.822000000000003</c:v>
                </c:pt>
                <c:pt idx="7">
                  <c:v>73.540999999999997</c:v>
                </c:pt>
                <c:pt idx="8">
                  <c:v>72.260000000000005</c:v>
                </c:pt>
                <c:pt idx="9">
                  <c:v>70.721999999999994</c:v>
                </c:pt>
                <c:pt idx="10">
                  <c:v>69.441000000000003</c:v>
                </c:pt>
                <c:pt idx="11">
                  <c:v>68.927999999999997</c:v>
                </c:pt>
                <c:pt idx="12">
                  <c:v>68.412999999999997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F2-4767-9715-3A4A2C2BFB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8575"/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88.033000000000001</c:v>
                </c:pt>
                <c:pt idx="2">
                  <c:v>83.581000000000003</c:v>
                </c:pt>
                <c:pt idx="3">
                  <c:v>80.805000000000007</c:v>
                </c:pt>
                <c:pt idx="4">
                  <c:v>79.111000000000004</c:v>
                </c:pt>
                <c:pt idx="5">
                  <c:v>77.534000000000006</c:v>
                </c:pt>
                <c:pt idx="6">
                  <c:v>75.460999999999999</c:v>
                </c:pt>
                <c:pt idx="7">
                  <c:v>74.486000000000004</c:v>
                </c:pt>
                <c:pt idx="8">
                  <c:v>73.632999999999996</c:v>
                </c:pt>
                <c:pt idx="9">
                  <c:v>72.292000000000002</c:v>
                </c:pt>
                <c:pt idx="10">
                  <c:v>70.828999999999994</c:v>
                </c:pt>
                <c:pt idx="11">
                  <c:v>69.853999999999999</c:v>
                </c:pt>
                <c:pt idx="12">
                  <c:v>68.512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91.975999999999999</c:v>
                </c:pt>
                <c:pt idx="2">
                  <c:v>88.567999999999998</c:v>
                </c:pt>
                <c:pt idx="3">
                  <c:v>87.111999999999995</c:v>
                </c:pt>
                <c:pt idx="4">
                  <c:v>86.099000000000004</c:v>
                </c:pt>
                <c:pt idx="5">
                  <c:v>84.406999999999996</c:v>
                </c:pt>
                <c:pt idx="6">
                  <c:v>83.387</c:v>
                </c:pt>
                <c:pt idx="7">
                  <c:v>82.02</c:v>
                </c:pt>
                <c:pt idx="8">
                  <c:v>80.762</c:v>
                </c:pt>
                <c:pt idx="9">
                  <c:v>80.070999999999998</c:v>
                </c:pt>
                <c:pt idx="10">
                  <c:v>79.378</c:v>
                </c:pt>
                <c:pt idx="11">
                  <c:v>78.790999999999997</c:v>
                </c:pt>
                <c:pt idx="12">
                  <c:v>77.713999999999999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F2-4767-9715-3A4A2C2BFB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(2000-2005)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395</c:v>
                </c:pt>
                <c:pt idx="1">
                  <c:v>345</c:v>
                </c:pt>
                <c:pt idx="2">
                  <c:v>334</c:v>
                </c:pt>
                <c:pt idx="3">
                  <c:v>325</c:v>
                </c:pt>
                <c:pt idx="4">
                  <c:v>314</c:v>
                </c:pt>
                <c:pt idx="5">
                  <c:v>302</c:v>
                </c:pt>
                <c:pt idx="6">
                  <c:v>292</c:v>
                </c:pt>
                <c:pt idx="7">
                  <c:v>287</c:v>
                </c:pt>
                <c:pt idx="8">
                  <c:v>282</c:v>
                </c:pt>
                <c:pt idx="9">
                  <c:v>276</c:v>
                </c:pt>
                <c:pt idx="10">
                  <c:v>271</c:v>
                </c:pt>
                <c:pt idx="11">
                  <c:v>268</c:v>
                </c:pt>
                <c:pt idx="12">
                  <c:v>265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2F2-4767-9715-3A4A2C2BFB6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 at risk (2006-2011)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Sheet1!$F$2:$F$14</c:f>
              <c:numCache>
                <c:formatCode>General</c:formatCode>
                <c:ptCount val="13"/>
                <c:pt idx="0">
                  <c:v>840</c:v>
                </c:pt>
                <c:pt idx="1">
                  <c:v>733</c:v>
                </c:pt>
                <c:pt idx="2">
                  <c:v>693</c:v>
                </c:pt>
                <c:pt idx="3">
                  <c:v>668</c:v>
                </c:pt>
                <c:pt idx="4">
                  <c:v>653</c:v>
                </c:pt>
                <c:pt idx="5">
                  <c:v>637</c:v>
                </c:pt>
                <c:pt idx="6">
                  <c:v>619</c:v>
                </c:pt>
                <c:pt idx="7">
                  <c:v>611</c:v>
                </c:pt>
                <c:pt idx="8">
                  <c:v>604</c:v>
                </c:pt>
                <c:pt idx="9">
                  <c:v>593</c:v>
                </c:pt>
                <c:pt idx="10">
                  <c:v>581</c:v>
                </c:pt>
                <c:pt idx="11">
                  <c:v>573</c:v>
                </c:pt>
                <c:pt idx="12">
                  <c:v>561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8CC-4D92-A543-ED838F3E5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294000034614843"/>
              <c:y val="0.8845818057139527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10533765727715E-2"/>
          <c:y val="0.12839610914726671"/>
          <c:w val="0.2992008338618567"/>
          <c:h val="0.6158179337189598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94.2</c:v>
                </c:pt>
                <c:pt idx="2">
                  <c:v>90.733999999999995</c:v>
                </c:pt>
                <c:pt idx="3">
                  <c:v>88.376000000000005</c:v>
                </c:pt>
                <c:pt idx="4">
                  <c:v>86.016999999999996</c:v>
                </c:pt>
                <c:pt idx="5">
                  <c:v>84.63</c:v>
                </c:pt>
                <c:pt idx="6">
                  <c:v>84.075000000000003</c:v>
                </c:pt>
                <c:pt idx="7">
                  <c:v>82.406999999999996</c:v>
                </c:pt>
                <c:pt idx="8">
                  <c:v>81.572999999999993</c:v>
                </c:pt>
                <c:pt idx="9">
                  <c:v>79.625</c:v>
                </c:pt>
                <c:pt idx="10">
                  <c:v>78.789000000000001</c:v>
                </c:pt>
                <c:pt idx="11">
                  <c:v>78.093000000000004</c:v>
                </c:pt>
                <c:pt idx="12">
                  <c:v>77.676000000000002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93.742000000000004</c:v>
                </c:pt>
                <c:pt idx="2">
                  <c:v>90.908000000000001</c:v>
                </c:pt>
                <c:pt idx="3">
                  <c:v>88.561000000000007</c:v>
                </c:pt>
                <c:pt idx="4">
                  <c:v>87.323999999999998</c:v>
                </c:pt>
                <c:pt idx="5">
                  <c:v>86.334999999999994</c:v>
                </c:pt>
                <c:pt idx="6">
                  <c:v>84.48</c:v>
                </c:pt>
                <c:pt idx="7">
                  <c:v>83.242999999999995</c:v>
                </c:pt>
                <c:pt idx="8">
                  <c:v>81.138000000000005</c:v>
                </c:pt>
                <c:pt idx="9">
                  <c:v>79.775000000000006</c:v>
                </c:pt>
                <c:pt idx="10">
                  <c:v>79.650999999999996</c:v>
                </c:pt>
                <c:pt idx="11">
                  <c:v>78.781999999999996</c:v>
                </c:pt>
                <c:pt idx="12">
                  <c:v>77.665999999999997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95.653999999999996</c:v>
                </c:pt>
                <c:pt idx="2">
                  <c:v>93.536000000000001</c:v>
                </c:pt>
                <c:pt idx="3">
                  <c:v>92.418000000000006</c:v>
                </c:pt>
                <c:pt idx="4">
                  <c:v>90.742000000000004</c:v>
                </c:pt>
                <c:pt idx="5">
                  <c:v>89.173000000000002</c:v>
                </c:pt>
                <c:pt idx="6">
                  <c:v>88.724000000000004</c:v>
                </c:pt>
                <c:pt idx="7">
                  <c:v>87.483999999999995</c:v>
                </c:pt>
                <c:pt idx="8">
                  <c:v>86.013999999999996</c:v>
                </c:pt>
                <c:pt idx="9">
                  <c:v>85.447999999999993</c:v>
                </c:pt>
                <c:pt idx="10">
                  <c:v>84.308999999999997</c:v>
                </c:pt>
                <c:pt idx="11">
                  <c:v>83.391000000000005</c:v>
                </c:pt>
                <c:pt idx="12">
                  <c:v>82.46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360595578440818"/>
              <c:y val="0.8024632696408133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9981122375411507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43651864292347259"/>
          <c:y val="2.4889285438770309E-2"/>
          <c:w val="0.35768738235603825"/>
          <c:h val="7.2199060122144568E-2"/>
        </c:manualLayout>
      </c:layout>
      <c:overlay val="0"/>
      <c:spPr>
        <a:ln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407700226200646E-2"/>
          <c:y val="3.6650700778632216E-2"/>
          <c:w val="0.75304245754329646"/>
          <c:h val="0.7926114033933656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94.563999999999993</c:v>
                </c:pt>
                <c:pt idx="2">
                  <c:v>92.191999999999993</c:v>
                </c:pt>
                <c:pt idx="3">
                  <c:v>90.286000000000001</c:v>
                </c:pt>
                <c:pt idx="4">
                  <c:v>88.691000000000003</c:v>
                </c:pt>
                <c:pt idx="5">
                  <c:v>87.406000000000006</c:v>
                </c:pt>
                <c:pt idx="6">
                  <c:v>86.004000000000005</c:v>
                </c:pt>
                <c:pt idx="7">
                  <c:v>84.950999999999993</c:v>
                </c:pt>
                <c:pt idx="8">
                  <c:v>84.248999999999995</c:v>
                </c:pt>
                <c:pt idx="9">
                  <c:v>83.194999999999993</c:v>
                </c:pt>
                <c:pt idx="10">
                  <c:v>82.218999999999994</c:v>
                </c:pt>
                <c:pt idx="11">
                  <c:v>81.515000000000001</c:v>
                </c:pt>
                <c:pt idx="12">
                  <c:v>80.771000000000001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F2-4767-9715-3A4A2C2BFB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5400"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95.527000000000001</c:v>
                </c:pt>
                <c:pt idx="2">
                  <c:v>93.593000000000004</c:v>
                </c:pt>
                <c:pt idx="3">
                  <c:v>92.156000000000006</c:v>
                </c:pt>
                <c:pt idx="4">
                  <c:v>90.715999999999994</c:v>
                </c:pt>
                <c:pt idx="5">
                  <c:v>89.275000000000006</c:v>
                </c:pt>
                <c:pt idx="6">
                  <c:v>88.126999999999995</c:v>
                </c:pt>
                <c:pt idx="7">
                  <c:v>87.123999999999995</c:v>
                </c:pt>
                <c:pt idx="8">
                  <c:v>86.003</c:v>
                </c:pt>
                <c:pt idx="9">
                  <c:v>85.146000000000001</c:v>
                </c:pt>
                <c:pt idx="10">
                  <c:v>84.052999999999997</c:v>
                </c:pt>
                <c:pt idx="11">
                  <c:v>83.106999999999999</c:v>
                </c:pt>
                <c:pt idx="12">
                  <c:v>82.188999999999993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97.034999999999997</c:v>
                </c:pt>
                <c:pt idx="2">
                  <c:v>95.319000000000003</c:v>
                </c:pt>
                <c:pt idx="3">
                  <c:v>94.343999999999994</c:v>
                </c:pt>
                <c:pt idx="4">
                  <c:v>93.676000000000002</c:v>
                </c:pt>
                <c:pt idx="5">
                  <c:v>92.825999999999993</c:v>
                </c:pt>
                <c:pt idx="6">
                  <c:v>92.001999999999995</c:v>
                </c:pt>
                <c:pt idx="7">
                  <c:v>90.840999999999994</c:v>
                </c:pt>
                <c:pt idx="8">
                  <c:v>90.221000000000004</c:v>
                </c:pt>
                <c:pt idx="9">
                  <c:v>89.495999999999995</c:v>
                </c:pt>
                <c:pt idx="10">
                  <c:v>88.793999999999997</c:v>
                </c:pt>
                <c:pt idx="11">
                  <c:v>88.06</c:v>
                </c:pt>
                <c:pt idx="12">
                  <c:v>87.260999999999996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F2-4767-9715-3A4A2C2BF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704850595598626"/>
              <c:y val="0.90699830759652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87882478431787E-2"/>
          <c:y val="5.90527729988558E-2"/>
          <c:w val="0.73511385514634997"/>
          <c:h val="0.6785682708406721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95.35</c:v>
                </c:pt>
                <c:pt idx="2">
                  <c:v>93.438000000000002</c:v>
                </c:pt>
                <c:pt idx="3">
                  <c:v>92.063000000000002</c:v>
                </c:pt>
                <c:pt idx="4">
                  <c:v>90.956000000000003</c:v>
                </c:pt>
                <c:pt idx="5">
                  <c:v>89.525000000000006</c:v>
                </c:pt>
                <c:pt idx="6">
                  <c:v>88.606999999999999</c:v>
                </c:pt>
                <c:pt idx="7">
                  <c:v>87.634</c:v>
                </c:pt>
                <c:pt idx="8">
                  <c:v>86.741</c:v>
                </c:pt>
                <c:pt idx="9">
                  <c:v>85.903000000000006</c:v>
                </c:pt>
                <c:pt idx="10">
                  <c:v>84.929000000000002</c:v>
                </c:pt>
                <c:pt idx="11">
                  <c:v>83.792000000000002</c:v>
                </c:pt>
                <c:pt idx="12">
                  <c:v>83.087000000000003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83-4EF5-8809-F15058A463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96.366</c:v>
                </c:pt>
                <c:pt idx="2">
                  <c:v>94.757000000000005</c:v>
                </c:pt>
                <c:pt idx="3">
                  <c:v>93.643000000000001</c:v>
                </c:pt>
                <c:pt idx="4">
                  <c:v>92.727999999999994</c:v>
                </c:pt>
                <c:pt idx="5">
                  <c:v>91.543000000000006</c:v>
                </c:pt>
                <c:pt idx="6">
                  <c:v>90.691000000000003</c:v>
                </c:pt>
                <c:pt idx="7">
                  <c:v>89.804000000000002</c:v>
                </c:pt>
                <c:pt idx="8">
                  <c:v>89.084000000000003</c:v>
                </c:pt>
                <c:pt idx="9">
                  <c:v>88.397000000000006</c:v>
                </c:pt>
                <c:pt idx="10">
                  <c:v>87.540999999999997</c:v>
                </c:pt>
                <c:pt idx="11">
                  <c:v>86.786000000000001</c:v>
                </c:pt>
                <c:pt idx="12">
                  <c:v>86.114000000000004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83-4EF5-8809-F15058A463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97.02</c:v>
                </c:pt>
                <c:pt idx="2">
                  <c:v>95.644999999999996</c:v>
                </c:pt>
                <c:pt idx="3">
                  <c:v>94.799000000000007</c:v>
                </c:pt>
                <c:pt idx="4">
                  <c:v>93.884</c:v>
                </c:pt>
                <c:pt idx="5">
                  <c:v>93.24</c:v>
                </c:pt>
                <c:pt idx="6">
                  <c:v>92.459000000000003</c:v>
                </c:pt>
                <c:pt idx="7">
                  <c:v>91.677000000000007</c:v>
                </c:pt>
                <c:pt idx="8">
                  <c:v>90.852999999999994</c:v>
                </c:pt>
                <c:pt idx="9">
                  <c:v>90.164000000000001</c:v>
                </c:pt>
                <c:pt idx="10">
                  <c:v>89.376000000000005</c:v>
                </c:pt>
                <c:pt idx="11">
                  <c:v>88.721999999999994</c:v>
                </c:pt>
                <c:pt idx="12">
                  <c:v>88.168999999999997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C83-4EF5-8809-F15058A463B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(2000-2005)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3729</c:v>
                </c:pt>
                <c:pt idx="1">
                  <c:v>3541</c:v>
                </c:pt>
                <c:pt idx="2">
                  <c:v>3467</c:v>
                </c:pt>
                <c:pt idx="3">
                  <c:v>3413</c:v>
                </c:pt>
                <c:pt idx="4">
                  <c:v>3369</c:v>
                </c:pt>
                <c:pt idx="5">
                  <c:v>3315</c:v>
                </c:pt>
                <c:pt idx="6">
                  <c:v>3279</c:v>
                </c:pt>
                <c:pt idx="7">
                  <c:v>3242</c:v>
                </c:pt>
                <c:pt idx="8">
                  <c:v>3207</c:v>
                </c:pt>
                <c:pt idx="9">
                  <c:v>3176</c:v>
                </c:pt>
                <c:pt idx="10">
                  <c:v>3138</c:v>
                </c:pt>
                <c:pt idx="11">
                  <c:v>3094</c:v>
                </c:pt>
                <c:pt idx="12">
                  <c:v>3063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C83-4EF5-8809-F15058A463B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 at risk (2006-2011)</c:v>
                </c:pt>
              </c:strCache>
            </c:strRef>
          </c:tx>
          <c:spPr>
            <a:ln w="28575"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Sheet1!$F$2:$F$14</c:f>
              <c:numCache>
                <c:formatCode>General</c:formatCode>
                <c:ptCount val="13"/>
                <c:pt idx="0">
                  <c:v>6065</c:v>
                </c:pt>
                <c:pt idx="1">
                  <c:v>5818</c:v>
                </c:pt>
                <c:pt idx="2">
                  <c:v>5705</c:v>
                </c:pt>
                <c:pt idx="3">
                  <c:v>5630</c:v>
                </c:pt>
                <c:pt idx="4">
                  <c:v>5563</c:v>
                </c:pt>
                <c:pt idx="5">
                  <c:v>5482</c:v>
                </c:pt>
                <c:pt idx="6">
                  <c:v>5423</c:v>
                </c:pt>
                <c:pt idx="7">
                  <c:v>5364</c:v>
                </c:pt>
                <c:pt idx="8">
                  <c:v>5317</c:v>
                </c:pt>
                <c:pt idx="9">
                  <c:v>5272</c:v>
                </c:pt>
                <c:pt idx="10">
                  <c:v>5218</c:v>
                </c:pt>
                <c:pt idx="11">
                  <c:v>5169</c:v>
                </c:pt>
                <c:pt idx="12">
                  <c:v>5122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B47-40E3-9F25-E6FD3D1E63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5528106974121265"/>
              <c:y val="0.7924177972512305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10533765727715E-2"/>
          <c:y val="0.12613344683465122"/>
          <c:w val="0.42348267696959668"/>
          <c:h val="0.6248685829694219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95.168000000000006</c:v>
                </c:pt>
                <c:pt idx="2">
                  <c:v>91.585999999999999</c:v>
                </c:pt>
                <c:pt idx="3">
                  <c:v>90.177000000000007</c:v>
                </c:pt>
                <c:pt idx="4">
                  <c:v>89.150999999999996</c:v>
                </c:pt>
                <c:pt idx="5">
                  <c:v>87.483999999999995</c:v>
                </c:pt>
                <c:pt idx="6">
                  <c:v>86.456999999999994</c:v>
                </c:pt>
                <c:pt idx="7">
                  <c:v>86.072000000000003</c:v>
                </c:pt>
                <c:pt idx="8">
                  <c:v>85.429000000000002</c:v>
                </c:pt>
                <c:pt idx="9">
                  <c:v>83.885000000000005</c:v>
                </c:pt>
                <c:pt idx="10">
                  <c:v>83.111999999999995</c:v>
                </c:pt>
                <c:pt idx="11">
                  <c:v>81.694000000000003</c:v>
                </c:pt>
                <c:pt idx="12">
                  <c:v>80.918999999999997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95.04</c:v>
                </c:pt>
                <c:pt idx="2">
                  <c:v>93.399000000000001</c:v>
                </c:pt>
                <c:pt idx="3">
                  <c:v>92.152000000000001</c:v>
                </c:pt>
                <c:pt idx="4">
                  <c:v>90.852000000000004</c:v>
                </c:pt>
                <c:pt idx="5">
                  <c:v>89.55</c:v>
                </c:pt>
                <c:pt idx="6">
                  <c:v>88.097999999999999</c:v>
                </c:pt>
                <c:pt idx="7">
                  <c:v>86.995000000000005</c:v>
                </c:pt>
                <c:pt idx="8">
                  <c:v>85.992000000000004</c:v>
                </c:pt>
                <c:pt idx="9">
                  <c:v>85.037999999999997</c:v>
                </c:pt>
                <c:pt idx="10">
                  <c:v>83.832999999999998</c:v>
                </c:pt>
                <c:pt idx="11">
                  <c:v>82.927999999999997</c:v>
                </c:pt>
                <c:pt idx="12">
                  <c:v>81.820999999999998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97.292000000000002</c:v>
                </c:pt>
                <c:pt idx="2">
                  <c:v>95.423000000000002</c:v>
                </c:pt>
                <c:pt idx="3">
                  <c:v>94.528000000000006</c:v>
                </c:pt>
                <c:pt idx="4">
                  <c:v>93.588999999999999</c:v>
                </c:pt>
                <c:pt idx="5">
                  <c:v>92.525000000000006</c:v>
                </c:pt>
                <c:pt idx="6">
                  <c:v>91.787999999999997</c:v>
                </c:pt>
                <c:pt idx="7">
                  <c:v>90.843999999999994</c:v>
                </c:pt>
                <c:pt idx="8">
                  <c:v>89.733999999999995</c:v>
                </c:pt>
                <c:pt idx="9">
                  <c:v>88.992999999999995</c:v>
                </c:pt>
                <c:pt idx="10">
                  <c:v>88.043000000000006</c:v>
                </c:pt>
                <c:pt idx="11">
                  <c:v>87.501999999999995</c:v>
                </c:pt>
                <c:pt idx="12">
                  <c:v>86.653000000000006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  <c:extLst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22188073763259386"/>
              <c:y val="0.8092513313629761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9981122375411507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5662152017713744"/>
          <c:y val="3.812585996757089E-2"/>
          <c:w val="0.46162030784888325"/>
          <c:h val="6.7673735496913592E-2"/>
        </c:manualLayout>
      </c:layout>
      <c:overlay val="1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407700226200646E-2"/>
          <c:y val="3.6650700778632216E-2"/>
          <c:w val="0.86340215100152717"/>
          <c:h val="0.7926114033933656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94.423000000000002</c:v>
                </c:pt>
                <c:pt idx="2">
                  <c:v>92.244</c:v>
                </c:pt>
                <c:pt idx="3">
                  <c:v>90.468000000000004</c:v>
                </c:pt>
                <c:pt idx="4">
                  <c:v>89.034000000000006</c:v>
                </c:pt>
                <c:pt idx="5">
                  <c:v>87.74</c:v>
                </c:pt>
                <c:pt idx="6">
                  <c:v>86.710999999999999</c:v>
                </c:pt>
                <c:pt idx="7">
                  <c:v>85.570999999999998</c:v>
                </c:pt>
                <c:pt idx="8">
                  <c:v>84.727999999999994</c:v>
                </c:pt>
                <c:pt idx="9">
                  <c:v>83.744</c:v>
                </c:pt>
                <c:pt idx="10">
                  <c:v>82.790999999999997</c:v>
                </c:pt>
                <c:pt idx="11">
                  <c:v>81.915000000000006</c:v>
                </c:pt>
                <c:pt idx="12">
                  <c:v>81.209999999999994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F2-4767-9715-3A4A2C2BFB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8575"/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95.771000000000001</c:v>
                </c:pt>
                <c:pt idx="2">
                  <c:v>93.903000000000006</c:v>
                </c:pt>
                <c:pt idx="3">
                  <c:v>92.468999999999994</c:v>
                </c:pt>
                <c:pt idx="4">
                  <c:v>91.402000000000001</c:v>
                </c:pt>
                <c:pt idx="5">
                  <c:v>90.177999999999997</c:v>
                </c:pt>
                <c:pt idx="6">
                  <c:v>89.213999999999999</c:v>
                </c:pt>
                <c:pt idx="7">
                  <c:v>88.284999999999997</c:v>
                </c:pt>
                <c:pt idx="8">
                  <c:v>87.341999999999999</c:v>
                </c:pt>
                <c:pt idx="9">
                  <c:v>86.626000000000005</c:v>
                </c:pt>
                <c:pt idx="10">
                  <c:v>85.766000000000005</c:v>
                </c:pt>
                <c:pt idx="11">
                  <c:v>84.965000000000003</c:v>
                </c:pt>
                <c:pt idx="12">
                  <c:v>84.271000000000001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96.605999999999995</c:v>
                </c:pt>
                <c:pt idx="2">
                  <c:v>95.099000000000004</c:v>
                </c:pt>
                <c:pt idx="3">
                  <c:v>94.135000000000005</c:v>
                </c:pt>
                <c:pt idx="4">
                  <c:v>93.271000000000001</c:v>
                </c:pt>
                <c:pt idx="5">
                  <c:v>92.546999999999997</c:v>
                </c:pt>
                <c:pt idx="6">
                  <c:v>91.781999999999996</c:v>
                </c:pt>
                <c:pt idx="7">
                  <c:v>90.840999999999994</c:v>
                </c:pt>
                <c:pt idx="8">
                  <c:v>90.114000000000004</c:v>
                </c:pt>
                <c:pt idx="9">
                  <c:v>89.447000000000003</c:v>
                </c:pt>
                <c:pt idx="10">
                  <c:v>88.715999999999994</c:v>
                </c:pt>
                <c:pt idx="11">
                  <c:v>87.968000000000004</c:v>
                </c:pt>
                <c:pt idx="12">
                  <c:v>87.376999999999995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F2-4767-9715-3A4A2C2BFB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(2000-2005)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6447</c:v>
                </c:pt>
                <c:pt idx="1">
                  <c:v>6069</c:v>
                </c:pt>
                <c:pt idx="2">
                  <c:v>5923</c:v>
                </c:pt>
                <c:pt idx="3">
                  <c:v>5807</c:v>
                </c:pt>
                <c:pt idx="4">
                  <c:v>5712</c:v>
                </c:pt>
                <c:pt idx="5">
                  <c:v>5627</c:v>
                </c:pt>
                <c:pt idx="6">
                  <c:v>5556</c:v>
                </c:pt>
                <c:pt idx="7">
                  <c:v>5481</c:v>
                </c:pt>
                <c:pt idx="8">
                  <c:v>5424</c:v>
                </c:pt>
                <c:pt idx="9">
                  <c:v>5360</c:v>
                </c:pt>
                <c:pt idx="10">
                  <c:v>5297</c:v>
                </c:pt>
                <c:pt idx="11">
                  <c:v>5237</c:v>
                </c:pt>
                <c:pt idx="12">
                  <c:v>5181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2F2-4767-9715-3A4A2C2BFB6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 at risk (2006-2011)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Sheet1!$F$2:$F$14</c:f>
              <c:numCache>
                <c:formatCode>General</c:formatCode>
                <c:ptCount val="13"/>
                <c:pt idx="0">
                  <c:v>8505</c:v>
                </c:pt>
                <c:pt idx="1">
                  <c:v>8109</c:v>
                </c:pt>
                <c:pt idx="2">
                  <c:v>7932</c:v>
                </c:pt>
                <c:pt idx="3">
                  <c:v>7800</c:v>
                </c:pt>
                <c:pt idx="4">
                  <c:v>7697</c:v>
                </c:pt>
                <c:pt idx="5">
                  <c:v>7584</c:v>
                </c:pt>
                <c:pt idx="6">
                  <c:v>7492</c:v>
                </c:pt>
                <c:pt idx="7">
                  <c:v>7404</c:v>
                </c:pt>
                <c:pt idx="8">
                  <c:v>7319</c:v>
                </c:pt>
                <c:pt idx="9">
                  <c:v>7253</c:v>
                </c:pt>
                <c:pt idx="10">
                  <c:v>7178</c:v>
                </c:pt>
                <c:pt idx="11">
                  <c:v>7107</c:v>
                </c:pt>
                <c:pt idx="12">
                  <c:v>7040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8CC-4D92-A543-ED838F3E5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294000034614843"/>
              <c:y val="0.8845818057139527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037134247108"/>
          <c:y val="9.4353096965626215E-2"/>
          <c:w val="0.83767366579177605"/>
          <c:h val="0.7553539006214128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  </c:v>
                </c:pt>
              </c:strCache>
            </c:strRef>
          </c:tx>
          <c:spPr>
            <a:ln w="2222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96.656000000000006</c:v>
                </c:pt>
                <c:pt idx="2">
                  <c:v>94.804000000000002</c:v>
                </c:pt>
                <c:pt idx="3">
                  <c:v>93.301000000000002</c:v>
                </c:pt>
                <c:pt idx="4">
                  <c:v>92.195999999999998</c:v>
                </c:pt>
                <c:pt idx="5">
                  <c:v>90.94</c:v>
                </c:pt>
                <c:pt idx="6">
                  <c:v>89.581999999999994</c:v>
                </c:pt>
                <c:pt idx="7">
                  <c:v>88.373999999999995</c:v>
                </c:pt>
                <c:pt idx="8">
                  <c:v>87.567999999999998</c:v>
                </c:pt>
                <c:pt idx="9">
                  <c:v>86.762</c:v>
                </c:pt>
                <c:pt idx="10">
                  <c:v>86.055999999999997</c:v>
                </c:pt>
                <c:pt idx="11">
                  <c:v>85.195999999999998</c:v>
                </c:pt>
                <c:pt idx="12">
                  <c:v>84.533000000000001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</c:v>
                </c:pt>
              </c:strCache>
            </c:strRef>
          </c:tx>
          <c:spPr>
            <a:ln w="2222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95.766999999999996</c:v>
                </c:pt>
                <c:pt idx="2">
                  <c:v>93.929000000000002</c:v>
                </c:pt>
                <c:pt idx="3">
                  <c:v>92.646000000000001</c:v>
                </c:pt>
                <c:pt idx="4">
                  <c:v>91.567999999999998</c:v>
                </c:pt>
                <c:pt idx="5">
                  <c:v>90.5</c:v>
                </c:pt>
                <c:pt idx="6">
                  <c:v>89.600999999999999</c:v>
                </c:pt>
                <c:pt idx="7">
                  <c:v>88.647999999999996</c:v>
                </c:pt>
                <c:pt idx="8">
                  <c:v>87.78</c:v>
                </c:pt>
                <c:pt idx="9">
                  <c:v>86.971999999999994</c:v>
                </c:pt>
                <c:pt idx="10">
                  <c:v>86.093999999999994</c:v>
                </c:pt>
                <c:pt idx="11">
                  <c:v>85.295000000000002</c:v>
                </c:pt>
                <c:pt idx="12">
                  <c:v>84.581000000000003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Months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997191987031035"/>
              <c:y val="0.9296298321506110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3740060985023929"/>
          <c:y val="1.519040636131159E-2"/>
          <c:w val="0.39552376786235055"/>
          <c:h val="7.0121010903681127E-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376266708383305E-2"/>
          <c:y val="0.11251688931174618"/>
          <c:w val="0.74782878555274934"/>
          <c:h val="0.735373767222797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Female-Female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1016</c:v>
                </c:pt>
                <c:pt idx="1">
                  <c:v>2637</c:v>
                </c:pt>
                <c:pt idx="2">
                  <c:v>4198</c:v>
                </c:pt>
                <c:pt idx="4">
                  <c:v>1945</c:v>
                </c:pt>
                <c:pt idx="5">
                  <c:v>3341</c:v>
                </c:pt>
                <c:pt idx="6">
                  <c:v>4520</c:v>
                </c:pt>
                <c:pt idx="8">
                  <c:v>211</c:v>
                </c:pt>
                <c:pt idx="9">
                  <c:v>371</c:v>
                </c:pt>
                <c:pt idx="10">
                  <c:v>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6B-46EF-B6DC-DFE739E03F30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Female-Male</c:v>
                </c:pt>
              </c:strCache>
            </c:strRef>
          </c:tx>
          <c:spPr>
            <a:solidFill>
              <a:srgbClr val="73AC39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417</c:v>
                </c:pt>
                <c:pt idx="1">
                  <c:v>1127</c:v>
                </c:pt>
                <c:pt idx="2">
                  <c:v>1951</c:v>
                </c:pt>
                <c:pt idx="4">
                  <c:v>764</c:v>
                </c:pt>
                <c:pt idx="5">
                  <c:v>1702</c:v>
                </c:pt>
                <c:pt idx="6">
                  <c:v>2922</c:v>
                </c:pt>
                <c:pt idx="8">
                  <c:v>67</c:v>
                </c:pt>
                <c:pt idx="9">
                  <c:v>200</c:v>
                </c:pt>
                <c:pt idx="10">
                  <c:v>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6B-46EF-B6DC-DFE739E03F30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Male-Female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589</c:v>
                </c:pt>
                <c:pt idx="1">
                  <c:v>843</c:v>
                </c:pt>
                <c:pt idx="2">
                  <c:v>1315</c:v>
                </c:pt>
                <c:pt idx="4">
                  <c:v>1712</c:v>
                </c:pt>
                <c:pt idx="5">
                  <c:v>2212</c:v>
                </c:pt>
                <c:pt idx="6">
                  <c:v>2927</c:v>
                </c:pt>
                <c:pt idx="8">
                  <c:v>131</c:v>
                </c:pt>
                <c:pt idx="9">
                  <c:v>250</c:v>
                </c:pt>
                <c:pt idx="10">
                  <c:v>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89-468B-86A0-CC4DA40FE07B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Male-Male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1566</c:v>
                </c:pt>
                <c:pt idx="1">
                  <c:v>3210</c:v>
                </c:pt>
                <c:pt idx="2">
                  <c:v>4948</c:v>
                </c:pt>
                <c:pt idx="4">
                  <c:v>2878</c:v>
                </c:pt>
                <c:pt idx="5">
                  <c:v>5242</c:v>
                </c:pt>
                <c:pt idx="6">
                  <c:v>8225</c:v>
                </c:pt>
                <c:pt idx="8">
                  <c:v>308</c:v>
                </c:pt>
                <c:pt idx="9">
                  <c:v>617</c:v>
                </c:pt>
                <c:pt idx="10">
                  <c:v>1231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89-468B-86A0-CC4DA40FE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876286671"/>
        <c:axId val="876288335"/>
      </c:barChart>
      <c:catAx>
        <c:axId val="87628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8335"/>
        <c:crosses val="autoZero"/>
        <c:auto val="1"/>
        <c:lblAlgn val="ctr"/>
        <c:lblOffset val="100"/>
        <c:noMultiLvlLbl val="0"/>
      </c:catAx>
      <c:valAx>
        <c:axId val="87628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of transplants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6671"/>
        <c:crosses val="autoZero"/>
        <c:crossBetween val="between"/>
      </c:valAx>
      <c:spPr>
        <a:noFill/>
        <a:ln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84856253817329441"/>
          <c:y val="0.11916960019234231"/>
          <c:w val="0.14502715462453986"/>
          <c:h val="0.72604512753054562"/>
        </c:manualLayout>
      </c:layout>
      <c:overlay val="0"/>
      <c:spPr>
        <a:noFill/>
        <a:ln>
          <a:solidFill>
            <a:srgbClr val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10533765727715E-2"/>
          <c:y val="0.12613344683465122"/>
          <c:w val="0.42348267696959668"/>
          <c:h val="0.6248685829694219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93.430999999999997</c:v>
                </c:pt>
                <c:pt idx="2">
                  <c:v>90.888999999999996</c:v>
                </c:pt>
                <c:pt idx="3">
                  <c:v>88.866</c:v>
                </c:pt>
                <c:pt idx="4">
                  <c:v>87.408000000000001</c:v>
                </c:pt>
                <c:pt idx="5">
                  <c:v>86.09</c:v>
                </c:pt>
                <c:pt idx="6">
                  <c:v>85.034000000000006</c:v>
                </c:pt>
                <c:pt idx="7">
                  <c:v>83.875</c:v>
                </c:pt>
                <c:pt idx="8">
                  <c:v>82.96</c:v>
                </c:pt>
                <c:pt idx="9">
                  <c:v>81.962999999999994</c:v>
                </c:pt>
                <c:pt idx="10">
                  <c:v>80.863</c:v>
                </c:pt>
                <c:pt idx="11">
                  <c:v>79.965999999999994</c:v>
                </c:pt>
                <c:pt idx="12">
                  <c:v>79.066000000000003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93.34</c:v>
                </c:pt>
                <c:pt idx="2">
                  <c:v>90.835999999999999</c:v>
                </c:pt>
                <c:pt idx="3">
                  <c:v>88.997</c:v>
                </c:pt>
                <c:pt idx="4">
                  <c:v>87.775999999999996</c:v>
                </c:pt>
                <c:pt idx="5">
                  <c:v>86.57</c:v>
                </c:pt>
                <c:pt idx="6">
                  <c:v>85.125</c:v>
                </c:pt>
                <c:pt idx="7">
                  <c:v>84.097999999999999</c:v>
                </c:pt>
                <c:pt idx="8">
                  <c:v>82.995999999999995</c:v>
                </c:pt>
                <c:pt idx="9">
                  <c:v>82.058000000000007</c:v>
                </c:pt>
                <c:pt idx="10">
                  <c:v>81.063999999999993</c:v>
                </c:pt>
                <c:pt idx="11">
                  <c:v>80.216999999999999</c:v>
                </c:pt>
                <c:pt idx="12">
                  <c:v>79.295000000000002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95.564999999999998</c:v>
                </c:pt>
                <c:pt idx="2">
                  <c:v>93.602000000000004</c:v>
                </c:pt>
                <c:pt idx="3">
                  <c:v>92.37</c:v>
                </c:pt>
                <c:pt idx="4">
                  <c:v>91.215999999999994</c:v>
                </c:pt>
                <c:pt idx="5">
                  <c:v>90.18</c:v>
                </c:pt>
                <c:pt idx="6">
                  <c:v>89.242000000000004</c:v>
                </c:pt>
                <c:pt idx="7">
                  <c:v>88.099000000000004</c:v>
                </c:pt>
                <c:pt idx="8">
                  <c:v>87.073999999999998</c:v>
                </c:pt>
                <c:pt idx="9">
                  <c:v>86.212000000000003</c:v>
                </c:pt>
                <c:pt idx="10">
                  <c:v>85.221000000000004</c:v>
                </c:pt>
                <c:pt idx="11">
                  <c:v>84.41</c:v>
                </c:pt>
                <c:pt idx="12">
                  <c:v>83.504000000000005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  <c:extLst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22188073763259386"/>
              <c:y val="0.8092513313629761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9981122375411507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5662152017713744"/>
          <c:y val="3.812585996757089E-2"/>
          <c:w val="0.46162030784888325"/>
          <c:h val="6.7673735496913592E-2"/>
        </c:manualLayout>
      </c:layout>
      <c:overlay val="1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407700226200646E-2"/>
          <c:y val="3.6650700778632216E-2"/>
          <c:w val="0.86340215100152717"/>
          <c:h val="0.7926114033933656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93.222999999999999</c:v>
                </c:pt>
                <c:pt idx="2">
                  <c:v>90.816000000000003</c:v>
                </c:pt>
                <c:pt idx="3">
                  <c:v>89.049000000000007</c:v>
                </c:pt>
                <c:pt idx="4">
                  <c:v>87.700999999999993</c:v>
                </c:pt>
                <c:pt idx="5">
                  <c:v>86.411000000000001</c:v>
                </c:pt>
                <c:pt idx="6">
                  <c:v>85.405000000000001</c:v>
                </c:pt>
                <c:pt idx="7">
                  <c:v>84.444000000000003</c:v>
                </c:pt>
                <c:pt idx="8">
                  <c:v>83.751000000000005</c:v>
                </c:pt>
                <c:pt idx="9">
                  <c:v>83.058000000000007</c:v>
                </c:pt>
                <c:pt idx="10">
                  <c:v>82.394999999999996</c:v>
                </c:pt>
                <c:pt idx="11">
                  <c:v>81.564999999999998</c:v>
                </c:pt>
                <c:pt idx="12">
                  <c:v>80.915000000000006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F2-4767-9715-3A4A2C2BFB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8575"/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94.201999999999998</c:v>
                </c:pt>
                <c:pt idx="2">
                  <c:v>92.042000000000002</c:v>
                </c:pt>
                <c:pt idx="3">
                  <c:v>90.555999999999997</c:v>
                </c:pt>
                <c:pt idx="4">
                  <c:v>89.525999999999996</c:v>
                </c:pt>
                <c:pt idx="5">
                  <c:v>88.424999999999997</c:v>
                </c:pt>
                <c:pt idx="6">
                  <c:v>87.56</c:v>
                </c:pt>
                <c:pt idx="7">
                  <c:v>86.641000000000005</c:v>
                </c:pt>
                <c:pt idx="8">
                  <c:v>85.882999999999996</c:v>
                </c:pt>
                <c:pt idx="9">
                  <c:v>85.162000000000006</c:v>
                </c:pt>
                <c:pt idx="10">
                  <c:v>84.272000000000006</c:v>
                </c:pt>
                <c:pt idx="11">
                  <c:v>83.602999999999994</c:v>
                </c:pt>
                <c:pt idx="12">
                  <c:v>82.988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95.585999999999999</c:v>
                </c:pt>
                <c:pt idx="2">
                  <c:v>93.844999999999999</c:v>
                </c:pt>
                <c:pt idx="3">
                  <c:v>92.728999999999999</c:v>
                </c:pt>
                <c:pt idx="4">
                  <c:v>91.757000000000005</c:v>
                </c:pt>
                <c:pt idx="5">
                  <c:v>90.9</c:v>
                </c:pt>
                <c:pt idx="6">
                  <c:v>90.1</c:v>
                </c:pt>
                <c:pt idx="7">
                  <c:v>89.236999999999995</c:v>
                </c:pt>
                <c:pt idx="8">
                  <c:v>88.527000000000001</c:v>
                </c:pt>
                <c:pt idx="9">
                  <c:v>87.867999999999995</c:v>
                </c:pt>
                <c:pt idx="10">
                  <c:v>87.241</c:v>
                </c:pt>
                <c:pt idx="11">
                  <c:v>86.626000000000005</c:v>
                </c:pt>
                <c:pt idx="12">
                  <c:v>86.078999999999994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F2-4767-9715-3A4A2C2BFB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(2000-2005)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6720</c:v>
                </c:pt>
                <c:pt idx="1">
                  <c:v>6247</c:v>
                </c:pt>
                <c:pt idx="2">
                  <c:v>6066</c:v>
                </c:pt>
                <c:pt idx="3">
                  <c:v>5944</c:v>
                </c:pt>
                <c:pt idx="4">
                  <c:v>5851</c:v>
                </c:pt>
                <c:pt idx="5">
                  <c:v>5761</c:v>
                </c:pt>
                <c:pt idx="6">
                  <c:v>5687</c:v>
                </c:pt>
                <c:pt idx="7">
                  <c:v>5613</c:v>
                </c:pt>
                <c:pt idx="8">
                  <c:v>5563</c:v>
                </c:pt>
                <c:pt idx="9">
                  <c:v>5512</c:v>
                </c:pt>
                <c:pt idx="10">
                  <c:v>5464</c:v>
                </c:pt>
                <c:pt idx="11">
                  <c:v>5400</c:v>
                </c:pt>
                <c:pt idx="12">
                  <c:v>5343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2F2-4767-9715-3A4A2C2BFB6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 at risk (2006-2011)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Sheet1!$F$2:$F$14</c:f>
              <c:numCache>
                <c:formatCode>General</c:formatCode>
                <c:ptCount val="13"/>
                <c:pt idx="0">
                  <c:v>13209</c:v>
                </c:pt>
                <c:pt idx="1">
                  <c:v>12403</c:v>
                </c:pt>
                <c:pt idx="2">
                  <c:v>12089</c:v>
                </c:pt>
                <c:pt idx="3">
                  <c:v>11873</c:v>
                </c:pt>
                <c:pt idx="4">
                  <c:v>11716</c:v>
                </c:pt>
                <c:pt idx="5">
                  <c:v>11564</c:v>
                </c:pt>
                <c:pt idx="6">
                  <c:v>11438</c:v>
                </c:pt>
                <c:pt idx="7">
                  <c:v>11309</c:v>
                </c:pt>
                <c:pt idx="8">
                  <c:v>11201</c:v>
                </c:pt>
                <c:pt idx="9">
                  <c:v>11103</c:v>
                </c:pt>
                <c:pt idx="10">
                  <c:v>10979</c:v>
                </c:pt>
                <c:pt idx="11">
                  <c:v>10873</c:v>
                </c:pt>
                <c:pt idx="12">
                  <c:v>10774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8CC-4D92-A543-ED838F3E5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294000034614843"/>
              <c:y val="0.8845818057139527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0.13122587008330977"/>
          <c:w val="0.86103970459574908"/>
          <c:h val="0.7538200037126554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 (N=6,587)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96.71</c:v>
                </c:pt>
                <c:pt idx="6">
                  <c:v>93.881</c:v>
                </c:pt>
                <c:pt idx="7">
                  <c:v>91.274000000000001</c:v>
                </c:pt>
                <c:pt idx="8">
                  <c:v>89.028999999999996</c:v>
                </c:pt>
                <c:pt idx="9">
                  <c:v>86.691000000000003</c:v>
                </c:pt>
                <c:pt idx="10">
                  <c:v>84.222999999999999</c:v>
                </c:pt>
                <c:pt idx="11">
                  <c:v>81.903999999999996</c:v>
                </c:pt>
                <c:pt idx="12">
                  <c:v>79.643000000000001</c:v>
                </c:pt>
                <c:pt idx="13">
                  <c:v>77.715000000000003</c:v>
                </c:pt>
                <c:pt idx="14">
                  <c:v>76.031999999999996</c:v>
                </c:pt>
                <c:pt idx="15">
                  <c:v>74.153999999999996</c:v>
                </c:pt>
                <c:pt idx="16">
                  <c:v>72.349999999999994</c:v>
                </c:pt>
                <c:pt idx="17">
                  <c:v>70.590999999999994</c:v>
                </c:pt>
                <c:pt idx="18">
                  <c:v>68.807000000000002</c:v>
                </c:pt>
                <c:pt idx="19">
                  <c:v>67.164000000000001</c:v>
                </c:pt>
                <c:pt idx="20">
                  <c:v>65.388000000000005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E8-47C4-9AF0-2C028704D9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 (N=11,032)</c:v>
                </c:pt>
              </c:strCache>
            </c:strRef>
          </c:tx>
          <c:spPr>
            <a:ln w="31750">
              <a:solidFill>
                <a:schemeClr val="accent2">
                  <a:lumMod val="75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97.24</c:v>
                </c:pt>
                <c:pt idx="6">
                  <c:v>94.894000000000005</c:v>
                </c:pt>
                <c:pt idx="7">
                  <c:v>92.519000000000005</c:v>
                </c:pt>
                <c:pt idx="8">
                  <c:v>90.290999999999997</c:v>
                </c:pt>
                <c:pt idx="9">
                  <c:v>88.313999999999993</c:v>
                </c:pt>
                <c:pt idx="10">
                  <c:v>86.447999999999993</c:v>
                </c:pt>
                <c:pt idx="11">
                  <c:v>84.706000000000003</c:v>
                </c:pt>
                <c:pt idx="12">
                  <c:v>82.712000000000003</c:v>
                </c:pt>
                <c:pt idx="13">
                  <c:v>80.825000000000003</c:v>
                </c:pt>
                <c:pt idx="14">
                  <c:v>79.138999999999996</c:v>
                </c:pt>
                <c:pt idx="15">
                  <c:v>77.533000000000001</c:v>
                </c:pt>
                <c:pt idx="16">
                  <c:v>75.834000000000003</c:v>
                </c:pt>
                <c:pt idx="17">
                  <c:v>74.241</c:v>
                </c:pt>
                <c:pt idx="18">
                  <c:v>72.847999999999999</c:v>
                </c:pt>
                <c:pt idx="19">
                  <c:v>71.334000000000003</c:v>
                </c:pt>
                <c:pt idx="20">
                  <c:v>69.796000000000006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E8-47C4-9AF0-2C028704D9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 (N=15,390)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97.477000000000004</c:v>
                </c:pt>
                <c:pt idx="6">
                  <c:v>95.164000000000001</c:v>
                </c:pt>
                <c:pt idx="7">
                  <c:v>92.953999999999994</c:v>
                </c:pt>
                <c:pt idx="8">
                  <c:v>91.090999999999994</c:v>
                </c:pt>
                <c:pt idx="9">
                  <c:v>89.055000000000007</c:v>
                </c:pt>
                <c:pt idx="10">
                  <c:v>86.94</c:v>
                </c:pt>
                <c:pt idx="11">
                  <c:v>84.945999999999998</c:v>
                </c:pt>
                <c:pt idx="12">
                  <c:v>83.224000000000004</c:v>
                </c:pt>
                <c:pt idx="13">
                  <c:v>81.391999999999996</c:v>
                </c:pt>
                <c:pt idx="14">
                  <c:v>79.781999999999996</c:v>
                </c:pt>
                <c:pt idx="15">
                  <c:v>78.153000000000006</c:v>
                </c:pt>
                <c:pt idx="16">
                  <c:v>76.786000000000001</c:v>
                </c:pt>
                <c:pt idx="17">
                  <c:v>75.2</c:v>
                </c:pt>
                <c:pt idx="18">
                  <c:v>73.602999999999994</c:v>
                </c:pt>
                <c:pt idx="19">
                  <c:v>72.225999999999999</c:v>
                </c:pt>
                <c:pt idx="20">
                  <c:v>70.622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2E8-47C4-9AF0-2C028704D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Years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50094323060610801"/>
              <c:y val="0.9405485729714929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8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 w="9525"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178565469051468"/>
          <c:y val="1.2876914220782996E-2"/>
          <c:w val="0.65589838521840405"/>
          <c:h val="9.3776989411431588E-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38789418157683E-2"/>
          <c:y val="0.11415756136593945"/>
          <c:w val="0.29279504622168445"/>
          <c:h val="0.6644207829584004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96.924999999999997</c:v>
                </c:pt>
                <c:pt idx="6">
                  <c:v>93.924000000000007</c:v>
                </c:pt>
                <c:pt idx="7">
                  <c:v>92.144000000000005</c:v>
                </c:pt>
                <c:pt idx="8">
                  <c:v>90.19</c:v>
                </c:pt>
                <c:pt idx="9">
                  <c:v>87.531999999999996</c:v>
                </c:pt>
                <c:pt idx="10">
                  <c:v>85.132999999999996</c:v>
                </c:pt>
                <c:pt idx="11">
                  <c:v>83.507999999999996</c:v>
                </c:pt>
                <c:pt idx="12">
                  <c:v>81.99</c:v>
                </c:pt>
                <c:pt idx="13">
                  <c:v>80.447999999999993</c:v>
                </c:pt>
                <c:pt idx="14">
                  <c:v>79.527000000000001</c:v>
                </c:pt>
                <c:pt idx="15">
                  <c:v>78.37</c:v>
                </c:pt>
                <c:pt idx="16">
                  <c:v>77.146000000000001</c:v>
                </c:pt>
                <c:pt idx="17">
                  <c:v>76.247</c:v>
                </c:pt>
                <c:pt idx="18">
                  <c:v>75.275000000000006</c:v>
                </c:pt>
                <c:pt idx="19">
                  <c:v>73.933999999999997</c:v>
                </c:pt>
                <c:pt idx="20">
                  <c:v>72.275999999999996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97.76</c:v>
                </c:pt>
                <c:pt idx="6">
                  <c:v>95.599000000000004</c:v>
                </c:pt>
                <c:pt idx="7">
                  <c:v>93.891000000000005</c:v>
                </c:pt>
                <c:pt idx="8">
                  <c:v>92.391000000000005</c:v>
                </c:pt>
                <c:pt idx="9">
                  <c:v>90.668999999999997</c:v>
                </c:pt>
                <c:pt idx="10">
                  <c:v>89.099000000000004</c:v>
                </c:pt>
                <c:pt idx="11">
                  <c:v>87.98</c:v>
                </c:pt>
                <c:pt idx="12">
                  <c:v>86.391999999999996</c:v>
                </c:pt>
                <c:pt idx="13">
                  <c:v>85.075000000000003</c:v>
                </c:pt>
                <c:pt idx="14">
                  <c:v>83.745000000000005</c:v>
                </c:pt>
                <c:pt idx="15">
                  <c:v>82.465000000000003</c:v>
                </c:pt>
                <c:pt idx="16">
                  <c:v>80.968000000000004</c:v>
                </c:pt>
                <c:pt idx="17">
                  <c:v>79.816999999999993</c:v>
                </c:pt>
                <c:pt idx="18">
                  <c:v>78.813000000000002</c:v>
                </c:pt>
                <c:pt idx="19">
                  <c:v>77.438999999999993</c:v>
                </c:pt>
                <c:pt idx="20">
                  <c:v>76.488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98.105000000000004</c:v>
                </c:pt>
                <c:pt idx="6">
                  <c:v>96.195999999999998</c:v>
                </c:pt>
                <c:pt idx="7">
                  <c:v>94.221000000000004</c:v>
                </c:pt>
                <c:pt idx="8">
                  <c:v>92.843000000000004</c:v>
                </c:pt>
                <c:pt idx="9">
                  <c:v>90.998999999999995</c:v>
                </c:pt>
                <c:pt idx="10">
                  <c:v>89.597999999999999</c:v>
                </c:pt>
                <c:pt idx="11">
                  <c:v>88.078999999999994</c:v>
                </c:pt>
                <c:pt idx="12">
                  <c:v>86.528000000000006</c:v>
                </c:pt>
                <c:pt idx="13">
                  <c:v>85.105999999999995</c:v>
                </c:pt>
                <c:pt idx="14">
                  <c:v>83.951999999999998</c:v>
                </c:pt>
                <c:pt idx="15">
                  <c:v>82.73</c:v>
                </c:pt>
                <c:pt idx="16">
                  <c:v>81.504999999999995</c:v>
                </c:pt>
                <c:pt idx="17">
                  <c:v>80.316999999999993</c:v>
                </c:pt>
                <c:pt idx="18">
                  <c:v>78.876999999999995</c:v>
                </c:pt>
                <c:pt idx="19">
                  <c:v>77.772999999999996</c:v>
                </c:pt>
                <c:pt idx="20">
                  <c:v>76.739999999999995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350163873751467"/>
              <c:y val="0.8209423273792648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3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6.1134791020801419E-3"/>
              <c:y val="0.373870334497203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5215193725971622"/>
          <c:y val="1.3919097328640823E-2"/>
          <c:w val="0.46679179261026577"/>
          <c:h val="7.8344160198716845E-2"/>
        </c:manualLayout>
      </c:layout>
      <c:overlay val="1"/>
      <c:spPr>
        <a:solidFill>
          <a:schemeClr val="tx1"/>
        </a:solidFill>
        <a:ln w="9525"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66729156298082E-2"/>
          <c:y val="3.1363130157226915E-2"/>
          <c:w val="0.8739726332173019"/>
          <c:h val="0.8042762891787187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96.537999999999997</c:v>
                </c:pt>
                <c:pt idx="6">
                  <c:v>93.760999999999996</c:v>
                </c:pt>
                <c:pt idx="7">
                  <c:v>90.861999999999995</c:v>
                </c:pt>
                <c:pt idx="8">
                  <c:v>88.504999999999995</c:v>
                </c:pt>
                <c:pt idx="9">
                  <c:v>86.335999999999999</c:v>
                </c:pt>
                <c:pt idx="10">
                  <c:v>83.878</c:v>
                </c:pt>
                <c:pt idx="11">
                  <c:v>81.344999999999999</c:v>
                </c:pt>
                <c:pt idx="12">
                  <c:v>78.736999999999995</c:v>
                </c:pt>
                <c:pt idx="13">
                  <c:v>76.793999999999997</c:v>
                </c:pt>
                <c:pt idx="14">
                  <c:v>74.849999999999994</c:v>
                </c:pt>
                <c:pt idx="15">
                  <c:v>72.588999999999999</c:v>
                </c:pt>
                <c:pt idx="16">
                  <c:v>70.542000000000002</c:v>
                </c:pt>
                <c:pt idx="17">
                  <c:v>68.488</c:v>
                </c:pt>
                <c:pt idx="18">
                  <c:v>66.430999999999997</c:v>
                </c:pt>
                <c:pt idx="19">
                  <c:v>64.611999999999995</c:v>
                </c:pt>
                <c:pt idx="20">
                  <c:v>62.816000000000003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23-4E8D-946F-16629C4F8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96.864999999999995</c:v>
                </c:pt>
                <c:pt idx="6">
                  <c:v>94.424999999999997</c:v>
                </c:pt>
                <c:pt idx="7">
                  <c:v>91.656000000000006</c:v>
                </c:pt>
                <c:pt idx="8">
                  <c:v>89.093999999999994</c:v>
                </c:pt>
                <c:pt idx="9">
                  <c:v>87.091999999999999</c:v>
                </c:pt>
                <c:pt idx="10">
                  <c:v>85.051000000000002</c:v>
                </c:pt>
                <c:pt idx="11">
                  <c:v>82.96</c:v>
                </c:pt>
                <c:pt idx="12">
                  <c:v>80.69</c:v>
                </c:pt>
                <c:pt idx="13">
                  <c:v>78.518000000000001</c:v>
                </c:pt>
                <c:pt idx="14">
                  <c:v>76.590999999999994</c:v>
                </c:pt>
                <c:pt idx="15">
                  <c:v>74.88</c:v>
                </c:pt>
                <c:pt idx="16">
                  <c:v>73.069999999999993</c:v>
                </c:pt>
                <c:pt idx="17">
                  <c:v>71.27</c:v>
                </c:pt>
                <c:pt idx="18">
                  <c:v>69.703999999999994</c:v>
                </c:pt>
                <c:pt idx="19">
                  <c:v>68.103999999999999</c:v>
                </c:pt>
                <c:pt idx="20">
                  <c:v>66.325000000000003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23-4E8D-946F-16629C4F8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97.075000000000003</c:v>
                </c:pt>
                <c:pt idx="6">
                  <c:v>94.555000000000007</c:v>
                </c:pt>
                <c:pt idx="7">
                  <c:v>92.215999999999994</c:v>
                </c:pt>
                <c:pt idx="8">
                  <c:v>89.978999999999999</c:v>
                </c:pt>
                <c:pt idx="9">
                  <c:v>87.804000000000002</c:v>
                </c:pt>
                <c:pt idx="10">
                  <c:v>85.263000000000005</c:v>
                </c:pt>
                <c:pt idx="11">
                  <c:v>82.942999999999998</c:v>
                </c:pt>
                <c:pt idx="12">
                  <c:v>81.108000000000004</c:v>
                </c:pt>
                <c:pt idx="13">
                  <c:v>78.989000000000004</c:v>
                </c:pt>
                <c:pt idx="14">
                  <c:v>77.009</c:v>
                </c:pt>
                <c:pt idx="15">
                  <c:v>75.12</c:v>
                </c:pt>
                <c:pt idx="16">
                  <c:v>73.66</c:v>
                </c:pt>
                <c:pt idx="17">
                  <c:v>71.769000000000005</c:v>
                </c:pt>
                <c:pt idx="18">
                  <c:v>70.069000000000003</c:v>
                </c:pt>
                <c:pt idx="19">
                  <c:v>68.47</c:v>
                </c:pt>
                <c:pt idx="20">
                  <c:v>66.570999999999998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23-4E8D-946F-16629C4F8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5618228980001874"/>
              <c:y val="0.8861125093255912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3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608130280988348E-2"/>
          <c:y val="2.8435185294051878E-2"/>
          <c:w val="0.87746548776676891"/>
          <c:h val="0.8255478140746613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5400">
              <a:solidFill>
                <a:srgbClr val="03B1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97.391000000000005</c:v>
                </c:pt>
                <c:pt idx="6">
                  <c:v>94.783000000000001</c:v>
                </c:pt>
                <c:pt idx="7">
                  <c:v>91.522000000000006</c:v>
                </c:pt>
                <c:pt idx="8">
                  <c:v>89.13</c:v>
                </c:pt>
                <c:pt idx="9">
                  <c:v>86.522000000000006</c:v>
                </c:pt>
                <c:pt idx="10">
                  <c:v>83.692999999999998</c:v>
                </c:pt>
                <c:pt idx="11">
                  <c:v>80.634</c:v>
                </c:pt>
                <c:pt idx="12">
                  <c:v>78.667000000000002</c:v>
                </c:pt>
                <c:pt idx="13">
                  <c:v>75.378</c:v>
                </c:pt>
                <c:pt idx="14">
                  <c:v>73.180000000000007</c:v>
                </c:pt>
                <c:pt idx="15">
                  <c:v>72.081999999999994</c:v>
                </c:pt>
                <c:pt idx="16">
                  <c:v>70.319999999999993</c:v>
                </c:pt>
                <c:pt idx="17">
                  <c:v>68.111000000000004</c:v>
                </c:pt>
                <c:pt idx="18">
                  <c:v>65.899000000000001</c:v>
                </c:pt>
                <c:pt idx="19">
                  <c:v>64.793999999999997</c:v>
                </c:pt>
                <c:pt idx="20">
                  <c:v>62.801000000000002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9C-4CEB-B6D4-2BC1D60869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chemeClr val="accent6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98.004000000000005</c:v>
                </c:pt>
                <c:pt idx="6">
                  <c:v>95.575999999999993</c:v>
                </c:pt>
                <c:pt idx="7">
                  <c:v>93.424999999999997</c:v>
                </c:pt>
                <c:pt idx="8">
                  <c:v>90.691000000000003</c:v>
                </c:pt>
                <c:pt idx="9">
                  <c:v>87.656999999999996</c:v>
                </c:pt>
                <c:pt idx="10">
                  <c:v>85.917000000000002</c:v>
                </c:pt>
                <c:pt idx="11">
                  <c:v>84.316000000000003</c:v>
                </c:pt>
                <c:pt idx="12">
                  <c:v>82.853999999999999</c:v>
                </c:pt>
                <c:pt idx="13">
                  <c:v>80.801000000000002</c:v>
                </c:pt>
                <c:pt idx="14">
                  <c:v>79.622</c:v>
                </c:pt>
                <c:pt idx="15">
                  <c:v>77.397999999999996</c:v>
                </c:pt>
                <c:pt idx="16">
                  <c:v>75.762</c:v>
                </c:pt>
                <c:pt idx="17">
                  <c:v>73.968999999999994</c:v>
                </c:pt>
                <c:pt idx="18">
                  <c:v>72.311000000000007</c:v>
                </c:pt>
                <c:pt idx="19">
                  <c:v>70.947000000000003</c:v>
                </c:pt>
                <c:pt idx="20">
                  <c:v>68.819999999999993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89C-4CEB-B6D4-2BC1D60869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8575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97.337000000000003</c:v>
                </c:pt>
                <c:pt idx="6">
                  <c:v>94.563999999999993</c:v>
                </c:pt>
                <c:pt idx="7">
                  <c:v>92.135999999999996</c:v>
                </c:pt>
                <c:pt idx="8">
                  <c:v>90.686000000000007</c:v>
                </c:pt>
                <c:pt idx="9">
                  <c:v>88.745999999999995</c:v>
                </c:pt>
                <c:pt idx="10">
                  <c:v>86.322000000000003</c:v>
                </c:pt>
                <c:pt idx="11">
                  <c:v>84.441999999999993</c:v>
                </c:pt>
                <c:pt idx="12">
                  <c:v>82.741</c:v>
                </c:pt>
                <c:pt idx="13">
                  <c:v>81.102999999999994</c:v>
                </c:pt>
                <c:pt idx="14">
                  <c:v>80.13</c:v>
                </c:pt>
                <c:pt idx="15">
                  <c:v>78.536000000000001</c:v>
                </c:pt>
                <c:pt idx="16">
                  <c:v>77.224999999999994</c:v>
                </c:pt>
                <c:pt idx="17">
                  <c:v>76.191999999999993</c:v>
                </c:pt>
                <c:pt idx="18">
                  <c:v>74.715999999999994</c:v>
                </c:pt>
                <c:pt idx="19">
                  <c:v>73.956999999999994</c:v>
                </c:pt>
                <c:pt idx="20">
                  <c:v>72.177000000000007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89C-4CEB-B6D4-2BC1D608692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(1996-2001)</c:v>
                </c:pt>
              </c:strCache>
            </c:strRef>
          </c:tx>
          <c:spPr>
            <a:ln w="31750">
              <a:solidFill>
                <a:srgbClr val="CC66FF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460</c:v>
                </c:pt>
                <c:pt idx="1">
                  <c:v>460</c:v>
                </c:pt>
                <c:pt idx="2">
                  <c:v>460</c:v>
                </c:pt>
                <c:pt idx="3">
                  <c:v>460</c:v>
                </c:pt>
                <c:pt idx="4">
                  <c:v>460</c:v>
                </c:pt>
                <c:pt idx="5">
                  <c:v>448</c:v>
                </c:pt>
                <c:pt idx="6">
                  <c:v>436</c:v>
                </c:pt>
                <c:pt idx="7">
                  <c:v>421</c:v>
                </c:pt>
                <c:pt idx="8">
                  <c:v>410</c:v>
                </c:pt>
                <c:pt idx="9">
                  <c:v>398</c:v>
                </c:pt>
                <c:pt idx="10">
                  <c:v>383</c:v>
                </c:pt>
                <c:pt idx="11">
                  <c:v>369</c:v>
                </c:pt>
                <c:pt idx="12">
                  <c:v>359</c:v>
                </c:pt>
                <c:pt idx="13">
                  <c:v>343</c:v>
                </c:pt>
                <c:pt idx="14">
                  <c:v>333</c:v>
                </c:pt>
                <c:pt idx="15">
                  <c:v>328</c:v>
                </c:pt>
                <c:pt idx="16">
                  <c:v>319</c:v>
                </c:pt>
                <c:pt idx="17">
                  <c:v>308</c:v>
                </c:pt>
                <c:pt idx="18">
                  <c:v>298</c:v>
                </c:pt>
                <c:pt idx="19">
                  <c:v>293</c:v>
                </c:pt>
                <c:pt idx="20">
                  <c:v>283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89C-4CEB-B6D4-2BC1D608692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 at risk (2002-2007)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Sheet1!$F$2:$F$26</c:f>
              <c:numCache>
                <c:formatCode>General</c:formatCode>
                <c:ptCount val="25"/>
                <c:pt idx="0">
                  <c:v>703</c:v>
                </c:pt>
                <c:pt idx="1">
                  <c:v>703</c:v>
                </c:pt>
                <c:pt idx="2">
                  <c:v>703</c:v>
                </c:pt>
                <c:pt idx="3">
                  <c:v>703</c:v>
                </c:pt>
                <c:pt idx="4">
                  <c:v>703</c:v>
                </c:pt>
                <c:pt idx="5">
                  <c:v>687</c:v>
                </c:pt>
                <c:pt idx="6">
                  <c:v>668</c:v>
                </c:pt>
                <c:pt idx="7">
                  <c:v>651</c:v>
                </c:pt>
                <c:pt idx="8">
                  <c:v>630</c:v>
                </c:pt>
                <c:pt idx="9">
                  <c:v>605</c:v>
                </c:pt>
                <c:pt idx="10">
                  <c:v>592</c:v>
                </c:pt>
                <c:pt idx="11">
                  <c:v>578</c:v>
                </c:pt>
                <c:pt idx="12">
                  <c:v>565</c:v>
                </c:pt>
                <c:pt idx="13">
                  <c:v>551</c:v>
                </c:pt>
                <c:pt idx="14">
                  <c:v>539</c:v>
                </c:pt>
                <c:pt idx="15">
                  <c:v>521</c:v>
                </c:pt>
                <c:pt idx="16">
                  <c:v>510</c:v>
                </c:pt>
                <c:pt idx="17">
                  <c:v>493</c:v>
                </c:pt>
                <c:pt idx="18">
                  <c:v>478</c:v>
                </c:pt>
                <c:pt idx="19">
                  <c:v>467</c:v>
                </c:pt>
                <c:pt idx="20">
                  <c:v>453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89C-4CEB-B6D4-2BC1D608692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 at risk (2008-2013)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Sheet1!$G$2:$G$26</c:f>
              <c:numCache>
                <c:formatCode>General</c:formatCode>
                <c:ptCount val="25"/>
                <c:pt idx="0">
                  <c:v>1132</c:v>
                </c:pt>
                <c:pt idx="1">
                  <c:v>1132</c:v>
                </c:pt>
                <c:pt idx="2">
                  <c:v>1132</c:v>
                </c:pt>
                <c:pt idx="3">
                  <c:v>1132</c:v>
                </c:pt>
                <c:pt idx="4">
                  <c:v>1132</c:v>
                </c:pt>
                <c:pt idx="5">
                  <c:v>1092</c:v>
                </c:pt>
                <c:pt idx="6">
                  <c:v>1054</c:v>
                </c:pt>
                <c:pt idx="7">
                  <c:v>1021</c:v>
                </c:pt>
                <c:pt idx="8">
                  <c:v>995</c:v>
                </c:pt>
                <c:pt idx="9">
                  <c:v>956</c:v>
                </c:pt>
                <c:pt idx="10">
                  <c:v>920</c:v>
                </c:pt>
                <c:pt idx="11">
                  <c:v>896</c:v>
                </c:pt>
                <c:pt idx="12">
                  <c:v>871</c:v>
                </c:pt>
                <c:pt idx="13">
                  <c:v>835</c:v>
                </c:pt>
                <c:pt idx="14">
                  <c:v>811</c:v>
                </c:pt>
                <c:pt idx="15">
                  <c:v>785</c:v>
                </c:pt>
                <c:pt idx="16">
                  <c:v>761</c:v>
                </c:pt>
                <c:pt idx="17">
                  <c:v>730</c:v>
                </c:pt>
                <c:pt idx="18">
                  <c:v>697</c:v>
                </c:pt>
                <c:pt idx="19">
                  <c:v>673</c:v>
                </c:pt>
                <c:pt idx="20">
                  <c:v>636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89C-4CEB-B6D4-2BC1D6086922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.</c:v>
                </c:pt>
              </c:strCache>
            </c:strRef>
          </c:tx>
          <c:spPr>
            <a:ln w="31750">
              <a:solidFill>
                <a:srgbClr val="00FF0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Sheet1!$H$2:$H$26</c:f>
              <c:numCache>
                <c:formatCode>General</c:formatCode>
                <c:ptCount val="2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789C-4CEB-B6D4-2BC1D6086922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.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Sheet1!$I$2:$I$26</c:f>
              <c:numCache>
                <c:formatCode>General</c:formatCode>
                <c:ptCount val="2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789C-4CEB-B6D4-2BC1D6086922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.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Sheet1!$J$2:$J$26</c:f>
              <c:numCache>
                <c:formatCode>General</c:formatCode>
                <c:ptCount val="2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789C-4CEB-B6D4-2BC1D6086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4901134663818604"/>
              <c:y val="0.9190804325958065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3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608220986451614E-2"/>
          <c:y val="2.8435174003732574E-2"/>
          <c:w val="0.88633078389647102"/>
          <c:h val="0.8518199582830168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18-39 Years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97.754000000000005</c:v>
                </c:pt>
                <c:pt idx="6">
                  <c:v>95.885000000000005</c:v>
                </c:pt>
                <c:pt idx="7">
                  <c:v>93.334000000000003</c:v>
                </c:pt>
                <c:pt idx="8">
                  <c:v>91.572000000000003</c:v>
                </c:pt>
                <c:pt idx="9">
                  <c:v>89.92</c:v>
                </c:pt>
                <c:pt idx="10">
                  <c:v>87.42</c:v>
                </c:pt>
                <c:pt idx="11">
                  <c:v>85.745000000000005</c:v>
                </c:pt>
                <c:pt idx="12">
                  <c:v>84.203000000000003</c:v>
                </c:pt>
                <c:pt idx="13">
                  <c:v>82.361999999999995</c:v>
                </c:pt>
                <c:pt idx="14">
                  <c:v>80.930999999999997</c:v>
                </c:pt>
                <c:pt idx="15">
                  <c:v>80.352000000000004</c:v>
                </c:pt>
                <c:pt idx="16">
                  <c:v>79.323999999999998</c:v>
                </c:pt>
                <c:pt idx="17">
                  <c:v>78.427999999999997</c:v>
                </c:pt>
                <c:pt idx="18">
                  <c:v>77.213999999999999</c:v>
                </c:pt>
                <c:pt idx="19">
                  <c:v>76.600999999999999</c:v>
                </c:pt>
                <c:pt idx="20">
                  <c:v>74.718000000000004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9C-4CEB-B6D4-2BC1D60869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40-59 Years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97.986999999999995</c:v>
                </c:pt>
                <c:pt idx="6">
                  <c:v>94.74</c:v>
                </c:pt>
                <c:pt idx="7">
                  <c:v>92.186999999999998</c:v>
                </c:pt>
                <c:pt idx="8">
                  <c:v>89.981999999999999</c:v>
                </c:pt>
                <c:pt idx="9">
                  <c:v>87.4</c:v>
                </c:pt>
                <c:pt idx="10">
                  <c:v>85.251999999999995</c:v>
                </c:pt>
                <c:pt idx="11">
                  <c:v>83.001000000000005</c:v>
                </c:pt>
                <c:pt idx="12">
                  <c:v>81.284999999999997</c:v>
                </c:pt>
                <c:pt idx="13">
                  <c:v>78.995999999999995</c:v>
                </c:pt>
                <c:pt idx="14">
                  <c:v>77.983999999999995</c:v>
                </c:pt>
                <c:pt idx="15">
                  <c:v>75.742000000000004</c:v>
                </c:pt>
                <c:pt idx="16">
                  <c:v>74.522999999999996</c:v>
                </c:pt>
                <c:pt idx="17">
                  <c:v>72.811999999999998</c:v>
                </c:pt>
                <c:pt idx="18">
                  <c:v>71.087000000000003</c:v>
                </c:pt>
                <c:pt idx="19">
                  <c:v>69.921999999999997</c:v>
                </c:pt>
                <c:pt idx="20">
                  <c:v>67.763999999999996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89C-4CEB-B6D4-2BC1D60869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&gt;=60 Years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95.887</c:v>
                </c:pt>
                <c:pt idx="6">
                  <c:v>93.572999999999993</c:v>
                </c:pt>
                <c:pt idx="7">
                  <c:v>91.26</c:v>
                </c:pt>
                <c:pt idx="8">
                  <c:v>89.192999999999998</c:v>
                </c:pt>
                <c:pt idx="9">
                  <c:v>85.822000000000003</c:v>
                </c:pt>
                <c:pt idx="10">
                  <c:v>83.474000000000004</c:v>
                </c:pt>
                <c:pt idx="11">
                  <c:v>81.373999999999995</c:v>
                </c:pt>
                <c:pt idx="12">
                  <c:v>79.534999999999997</c:v>
                </c:pt>
                <c:pt idx="13">
                  <c:v>77.411000000000001</c:v>
                </c:pt>
                <c:pt idx="14">
                  <c:v>75.549000000000007</c:v>
                </c:pt>
                <c:pt idx="15">
                  <c:v>73.399000000000001</c:v>
                </c:pt>
                <c:pt idx="16">
                  <c:v>70.164000000000001</c:v>
                </c:pt>
                <c:pt idx="17">
                  <c:v>67.971999999999994</c:v>
                </c:pt>
                <c:pt idx="18">
                  <c:v>65.444000000000003</c:v>
                </c:pt>
                <c:pt idx="19">
                  <c:v>64.016000000000005</c:v>
                </c:pt>
                <c:pt idx="20">
                  <c:v>62.57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89C-4CEB-B6D4-2BC1D6086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181351153061175"/>
              <c:y val="0.9113514106927215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38789418157683E-2"/>
          <c:y val="0.11415756136593945"/>
          <c:w val="0.29279504622168445"/>
          <c:h val="0.6808721324872146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18-39 Years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98.308999999999997</c:v>
                </c:pt>
                <c:pt idx="6">
                  <c:v>96.200999999999993</c:v>
                </c:pt>
                <c:pt idx="7">
                  <c:v>94.852999999999994</c:v>
                </c:pt>
                <c:pt idx="8">
                  <c:v>93.869</c:v>
                </c:pt>
                <c:pt idx="9">
                  <c:v>92.427999999999997</c:v>
                </c:pt>
                <c:pt idx="10">
                  <c:v>90.942999999999998</c:v>
                </c:pt>
                <c:pt idx="11">
                  <c:v>89.971000000000004</c:v>
                </c:pt>
                <c:pt idx="12">
                  <c:v>88.748000000000005</c:v>
                </c:pt>
                <c:pt idx="13">
                  <c:v>87.617000000000004</c:v>
                </c:pt>
                <c:pt idx="14">
                  <c:v>86.688000000000002</c:v>
                </c:pt>
                <c:pt idx="15">
                  <c:v>85.784999999999997</c:v>
                </c:pt>
                <c:pt idx="16">
                  <c:v>84.834000000000003</c:v>
                </c:pt>
                <c:pt idx="17">
                  <c:v>84.194000000000003</c:v>
                </c:pt>
                <c:pt idx="18">
                  <c:v>83.429000000000002</c:v>
                </c:pt>
                <c:pt idx="19">
                  <c:v>82.262</c:v>
                </c:pt>
                <c:pt idx="20">
                  <c:v>81.221999999999994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40-59 Years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97.718000000000004</c:v>
                </c:pt>
                <c:pt idx="6">
                  <c:v>95.668999999999997</c:v>
                </c:pt>
                <c:pt idx="7">
                  <c:v>93.897000000000006</c:v>
                </c:pt>
                <c:pt idx="8">
                  <c:v>92.388999999999996</c:v>
                </c:pt>
                <c:pt idx="9">
                  <c:v>90.463999999999999</c:v>
                </c:pt>
                <c:pt idx="10">
                  <c:v>88.903999999999996</c:v>
                </c:pt>
                <c:pt idx="11">
                  <c:v>87.37</c:v>
                </c:pt>
                <c:pt idx="12">
                  <c:v>85.775000000000006</c:v>
                </c:pt>
                <c:pt idx="13">
                  <c:v>84.361999999999995</c:v>
                </c:pt>
                <c:pt idx="14">
                  <c:v>83.123999999999995</c:v>
                </c:pt>
                <c:pt idx="15">
                  <c:v>81.912000000000006</c:v>
                </c:pt>
                <c:pt idx="16">
                  <c:v>80.423000000000002</c:v>
                </c:pt>
                <c:pt idx="17">
                  <c:v>79.275000000000006</c:v>
                </c:pt>
                <c:pt idx="18">
                  <c:v>78.037000000000006</c:v>
                </c:pt>
                <c:pt idx="19">
                  <c:v>76.944999999999993</c:v>
                </c:pt>
                <c:pt idx="20">
                  <c:v>75.938999999999993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≥60 Years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97.248000000000005</c:v>
                </c:pt>
                <c:pt idx="6">
                  <c:v>94.567999999999998</c:v>
                </c:pt>
                <c:pt idx="7">
                  <c:v>91.67</c:v>
                </c:pt>
                <c:pt idx="8">
                  <c:v>89.32</c:v>
                </c:pt>
                <c:pt idx="9">
                  <c:v>86.563999999999993</c:v>
                </c:pt>
                <c:pt idx="10">
                  <c:v>84.533000000000001</c:v>
                </c:pt>
                <c:pt idx="11">
                  <c:v>82.861999999999995</c:v>
                </c:pt>
                <c:pt idx="12">
                  <c:v>80.908000000000001</c:v>
                </c:pt>
                <c:pt idx="13">
                  <c:v>79.085999999999999</c:v>
                </c:pt>
                <c:pt idx="14">
                  <c:v>77.745000000000005</c:v>
                </c:pt>
                <c:pt idx="15">
                  <c:v>75.945999999999998</c:v>
                </c:pt>
                <c:pt idx="16">
                  <c:v>74.638000000000005</c:v>
                </c:pt>
                <c:pt idx="17">
                  <c:v>72.822999999999993</c:v>
                </c:pt>
                <c:pt idx="18">
                  <c:v>70.977999999999994</c:v>
                </c:pt>
                <c:pt idx="19">
                  <c:v>69.159000000000006</c:v>
                </c:pt>
                <c:pt idx="20">
                  <c:v>67.555999999999997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989974288353652"/>
              <c:y val="0.8279929057487563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6.1134791020801419E-3"/>
              <c:y val="0.373870334497203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3894950023857945"/>
          <c:y val="1.6157376018306652E-2"/>
          <c:w val="0.4995745392721323"/>
          <c:h val="8.28207175780485E-2"/>
        </c:manualLayout>
      </c:layout>
      <c:overlay val="1"/>
      <c:spPr>
        <a:solidFill>
          <a:schemeClr val="tx1"/>
        </a:solidFill>
        <a:ln w="9525"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66729156298082E-2"/>
          <c:y val="3.1363130157226915E-2"/>
          <c:w val="0.8739726332173019"/>
          <c:h val="0.82996098981600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18-39 Years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97.260999999999996</c:v>
                </c:pt>
                <c:pt idx="6">
                  <c:v>94.540999999999997</c:v>
                </c:pt>
                <c:pt idx="7">
                  <c:v>91.926000000000002</c:v>
                </c:pt>
                <c:pt idx="8">
                  <c:v>89.271000000000001</c:v>
                </c:pt>
                <c:pt idx="9">
                  <c:v>87.06</c:v>
                </c:pt>
                <c:pt idx="10">
                  <c:v>84.748999999999995</c:v>
                </c:pt>
                <c:pt idx="11">
                  <c:v>82.427999999999997</c:v>
                </c:pt>
                <c:pt idx="12">
                  <c:v>80.093000000000004</c:v>
                </c:pt>
                <c:pt idx="13">
                  <c:v>78.209999999999994</c:v>
                </c:pt>
                <c:pt idx="14">
                  <c:v>76.14</c:v>
                </c:pt>
                <c:pt idx="15">
                  <c:v>74.382000000000005</c:v>
                </c:pt>
                <c:pt idx="16">
                  <c:v>72.792000000000002</c:v>
                </c:pt>
                <c:pt idx="17">
                  <c:v>70.945999999999998</c:v>
                </c:pt>
                <c:pt idx="18">
                  <c:v>69.7</c:v>
                </c:pt>
                <c:pt idx="19">
                  <c:v>68.475999999999999</c:v>
                </c:pt>
                <c:pt idx="20">
                  <c:v>67.388999999999996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23-4E8D-946F-16629C4F8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40-59 Years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97.186999999999998</c:v>
                </c:pt>
                <c:pt idx="6">
                  <c:v>94.745999999999995</c:v>
                </c:pt>
                <c:pt idx="7">
                  <c:v>92.409000000000006</c:v>
                </c:pt>
                <c:pt idx="8">
                  <c:v>90.355999999999995</c:v>
                </c:pt>
                <c:pt idx="9">
                  <c:v>88.409000000000006</c:v>
                </c:pt>
                <c:pt idx="10">
                  <c:v>86.254999999999995</c:v>
                </c:pt>
                <c:pt idx="11">
                  <c:v>84.141000000000005</c:v>
                </c:pt>
                <c:pt idx="12">
                  <c:v>82.191999999999993</c:v>
                </c:pt>
                <c:pt idx="13">
                  <c:v>80.268000000000001</c:v>
                </c:pt>
                <c:pt idx="14">
                  <c:v>78.555999999999997</c:v>
                </c:pt>
                <c:pt idx="15">
                  <c:v>76.715000000000003</c:v>
                </c:pt>
                <c:pt idx="16">
                  <c:v>75.177000000000007</c:v>
                </c:pt>
                <c:pt idx="17">
                  <c:v>73.712000000000003</c:v>
                </c:pt>
                <c:pt idx="18">
                  <c:v>72.129000000000005</c:v>
                </c:pt>
                <c:pt idx="19">
                  <c:v>70.748000000000005</c:v>
                </c:pt>
                <c:pt idx="20">
                  <c:v>69.003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23-4E8D-946F-16629C4F8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&gt;=60 Years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96.286000000000001</c:v>
                </c:pt>
                <c:pt idx="6">
                  <c:v>93.682000000000002</c:v>
                </c:pt>
                <c:pt idx="7">
                  <c:v>90.715999999999994</c:v>
                </c:pt>
                <c:pt idx="8">
                  <c:v>88.043999999999997</c:v>
                </c:pt>
                <c:pt idx="9">
                  <c:v>85.754000000000005</c:v>
                </c:pt>
                <c:pt idx="10">
                  <c:v>83.116</c:v>
                </c:pt>
                <c:pt idx="11">
                  <c:v>80.608999999999995</c:v>
                </c:pt>
                <c:pt idx="12">
                  <c:v>78.278000000000006</c:v>
                </c:pt>
                <c:pt idx="13">
                  <c:v>75.837999999999994</c:v>
                </c:pt>
                <c:pt idx="14">
                  <c:v>73.623000000000005</c:v>
                </c:pt>
                <c:pt idx="15">
                  <c:v>71.540999999999997</c:v>
                </c:pt>
                <c:pt idx="16">
                  <c:v>69.545000000000002</c:v>
                </c:pt>
                <c:pt idx="17">
                  <c:v>67.052000000000007</c:v>
                </c:pt>
                <c:pt idx="18">
                  <c:v>64.875</c:v>
                </c:pt>
                <c:pt idx="19">
                  <c:v>62.658999999999999</c:v>
                </c:pt>
                <c:pt idx="20">
                  <c:v>60.332000000000001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23-4E8D-946F-16629C4F8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6203222596871374"/>
              <c:y val="0.897663754813674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38789418157683E-2"/>
          <c:y val="0.11415756136593945"/>
          <c:w val="0.29279504622168445"/>
          <c:h val="0.6808721324872146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97.22</c:v>
                </c:pt>
                <c:pt idx="6">
                  <c:v>94.787999999999997</c:v>
                </c:pt>
                <c:pt idx="7">
                  <c:v>92.531000000000006</c:v>
                </c:pt>
                <c:pt idx="8">
                  <c:v>90.878</c:v>
                </c:pt>
                <c:pt idx="9">
                  <c:v>88.409000000000006</c:v>
                </c:pt>
                <c:pt idx="10">
                  <c:v>86.367000000000004</c:v>
                </c:pt>
                <c:pt idx="11">
                  <c:v>84.628</c:v>
                </c:pt>
                <c:pt idx="12">
                  <c:v>82.757999999999996</c:v>
                </c:pt>
                <c:pt idx="13">
                  <c:v>81.186000000000007</c:v>
                </c:pt>
                <c:pt idx="14">
                  <c:v>79.224000000000004</c:v>
                </c:pt>
                <c:pt idx="15">
                  <c:v>78.268000000000001</c:v>
                </c:pt>
                <c:pt idx="16">
                  <c:v>76.728999999999999</c:v>
                </c:pt>
                <c:pt idx="17">
                  <c:v>75.100999999999999</c:v>
                </c:pt>
                <c:pt idx="18">
                  <c:v>73.656999999999996</c:v>
                </c:pt>
                <c:pt idx="19">
                  <c:v>72.406000000000006</c:v>
                </c:pt>
                <c:pt idx="20">
                  <c:v>70.688999999999993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98.248000000000005</c:v>
                </c:pt>
                <c:pt idx="6">
                  <c:v>95.66</c:v>
                </c:pt>
                <c:pt idx="7">
                  <c:v>93.807000000000002</c:v>
                </c:pt>
                <c:pt idx="8">
                  <c:v>91.625</c:v>
                </c:pt>
                <c:pt idx="9">
                  <c:v>89.867000000000004</c:v>
                </c:pt>
                <c:pt idx="10">
                  <c:v>88.016999999999996</c:v>
                </c:pt>
                <c:pt idx="11">
                  <c:v>86.442999999999998</c:v>
                </c:pt>
                <c:pt idx="12">
                  <c:v>84.656999999999996</c:v>
                </c:pt>
                <c:pt idx="13">
                  <c:v>82.893000000000001</c:v>
                </c:pt>
                <c:pt idx="14">
                  <c:v>81.363</c:v>
                </c:pt>
                <c:pt idx="15">
                  <c:v>79.695999999999998</c:v>
                </c:pt>
                <c:pt idx="16">
                  <c:v>78.355000000000004</c:v>
                </c:pt>
                <c:pt idx="17">
                  <c:v>77.001000000000005</c:v>
                </c:pt>
                <c:pt idx="18">
                  <c:v>76.191999999999993</c:v>
                </c:pt>
                <c:pt idx="19">
                  <c:v>75.120999999999995</c:v>
                </c:pt>
                <c:pt idx="20">
                  <c:v>74.129000000000005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97.608999999999995</c:v>
                </c:pt>
                <c:pt idx="6">
                  <c:v>95.427999999999997</c:v>
                </c:pt>
                <c:pt idx="7">
                  <c:v>93.233999999999995</c:v>
                </c:pt>
                <c:pt idx="8">
                  <c:v>91.486999999999995</c:v>
                </c:pt>
                <c:pt idx="9">
                  <c:v>89.921000000000006</c:v>
                </c:pt>
                <c:pt idx="10">
                  <c:v>87.834999999999994</c:v>
                </c:pt>
                <c:pt idx="11">
                  <c:v>86.042000000000002</c:v>
                </c:pt>
                <c:pt idx="12">
                  <c:v>84.269000000000005</c:v>
                </c:pt>
                <c:pt idx="13">
                  <c:v>82.856999999999999</c:v>
                </c:pt>
                <c:pt idx="14">
                  <c:v>81.536000000000001</c:v>
                </c:pt>
                <c:pt idx="15">
                  <c:v>80.376999999999995</c:v>
                </c:pt>
                <c:pt idx="16">
                  <c:v>79.305000000000007</c:v>
                </c:pt>
                <c:pt idx="17">
                  <c:v>78.313999999999993</c:v>
                </c:pt>
                <c:pt idx="18">
                  <c:v>77.272000000000006</c:v>
                </c:pt>
                <c:pt idx="19">
                  <c:v>76.128</c:v>
                </c:pt>
                <c:pt idx="20">
                  <c:v>75.173000000000002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989974288353652"/>
              <c:y val="0.8279929057487563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6.1134791020801419E-3"/>
              <c:y val="0.373870334497203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2168477490324676"/>
          <c:y val="2.0633933397638315E-2"/>
          <c:w val="0.51480812045036706"/>
          <c:h val="7.8344160198716845E-2"/>
        </c:manualLayout>
      </c:layout>
      <c:overlay val="1"/>
      <c:spPr>
        <a:solidFill>
          <a:schemeClr val="tx1"/>
        </a:solidFill>
        <a:ln w="9525"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967472815898014E-2"/>
          <c:y val="0.12887185094130155"/>
          <c:w val="0.27798618922634671"/>
          <c:h val="0.7487316777710478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Europe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46</c:v>
                </c:pt>
                <c:pt idx="1">
                  <c:v>46</c:v>
                </c:pt>
                <c:pt idx="2">
                  <c:v>47</c:v>
                </c:pt>
                <c:pt idx="3">
                  <c:v>48</c:v>
                </c:pt>
                <c:pt idx="4">
                  <c:v>48</c:v>
                </c:pt>
                <c:pt idx="5">
                  <c:v>49</c:v>
                </c:pt>
                <c:pt idx="6">
                  <c:v>49</c:v>
                </c:pt>
                <c:pt idx="7">
                  <c:v>50</c:v>
                </c:pt>
                <c:pt idx="8">
                  <c:v>50</c:v>
                </c:pt>
                <c:pt idx="9">
                  <c:v>49</c:v>
                </c:pt>
                <c:pt idx="10">
                  <c:v>51</c:v>
                </c:pt>
                <c:pt idx="11">
                  <c:v>50</c:v>
                </c:pt>
                <c:pt idx="12">
                  <c:v>50</c:v>
                </c:pt>
                <c:pt idx="13">
                  <c:v>51</c:v>
                </c:pt>
                <c:pt idx="14">
                  <c:v>52</c:v>
                </c:pt>
                <c:pt idx="15">
                  <c:v>51</c:v>
                </c:pt>
                <c:pt idx="16">
                  <c:v>52</c:v>
                </c:pt>
                <c:pt idx="17">
                  <c:v>52</c:v>
                </c:pt>
                <c:pt idx="18">
                  <c:v>53</c:v>
                </c:pt>
                <c:pt idx="19">
                  <c:v>54</c:v>
                </c:pt>
                <c:pt idx="20">
                  <c:v>54</c:v>
                </c:pt>
                <c:pt idx="21">
                  <c:v>54</c:v>
                </c:pt>
                <c:pt idx="22">
                  <c:v>54.5</c:v>
                </c:pt>
                <c:pt idx="23">
                  <c:v>54</c:v>
                </c:pt>
                <c:pt idx="24">
                  <c:v>55</c:v>
                </c:pt>
                <c:pt idx="25">
                  <c:v>55</c:v>
                </c:pt>
                <c:pt idx="26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55-4C18-9C91-93F016F5F0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North America</c:v>
                </c:pt>
              </c:strCache>
            </c:strRef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47</c:v>
                </c:pt>
                <c:pt idx="1">
                  <c:v>49</c:v>
                </c:pt>
                <c:pt idx="2">
                  <c:v>50</c:v>
                </c:pt>
                <c:pt idx="3">
                  <c:v>50</c:v>
                </c:pt>
                <c:pt idx="4">
                  <c:v>52</c:v>
                </c:pt>
                <c:pt idx="5">
                  <c:v>51</c:v>
                </c:pt>
                <c:pt idx="6">
                  <c:v>51</c:v>
                </c:pt>
                <c:pt idx="7">
                  <c:v>53</c:v>
                </c:pt>
                <c:pt idx="8">
                  <c:v>53</c:v>
                </c:pt>
                <c:pt idx="9">
                  <c:v>54</c:v>
                </c:pt>
                <c:pt idx="10">
                  <c:v>54</c:v>
                </c:pt>
                <c:pt idx="11">
                  <c:v>55</c:v>
                </c:pt>
                <c:pt idx="12">
                  <c:v>55</c:v>
                </c:pt>
                <c:pt idx="13">
                  <c:v>56</c:v>
                </c:pt>
                <c:pt idx="14">
                  <c:v>56</c:v>
                </c:pt>
                <c:pt idx="15">
                  <c:v>57</c:v>
                </c:pt>
                <c:pt idx="16">
                  <c:v>58</c:v>
                </c:pt>
                <c:pt idx="17">
                  <c:v>58</c:v>
                </c:pt>
                <c:pt idx="18">
                  <c:v>58</c:v>
                </c:pt>
                <c:pt idx="19">
                  <c:v>59</c:v>
                </c:pt>
                <c:pt idx="20">
                  <c:v>59</c:v>
                </c:pt>
                <c:pt idx="21">
                  <c:v>60</c:v>
                </c:pt>
                <c:pt idx="22">
                  <c:v>60</c:v>
                </c:pt>
                <c:pt idx="23">
                  <c:v>60</c:v>
                </c:pt>
                <c:pt idx="24">
                  <c:v>60</c:v>
                </c:pt>
                <c:pt idx="25">
                  <c:v>61</c:v>
                </c:pt>
                <c:pt idx="26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55-4C18-9C91-93F016F5F0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Sheet1!$D$2:$D$28</c:f>
              <c:numCache>
                <c:formatCode>General</c:formatCode>
                <c:ptCount val="27"/>
                <c:pt idx="0">
                  <c:v>45</c:v>
                </c:pt>
                <c:pt idx="1">
                  <c:v>48</c:v>
                </c:pt>
                <c:pt idx="2">
                  <c:v>41</c:v>
                </c:pt>
                <c:pt idx="3">
                  <c:v>46</c:v>
                </c:pt>
                <c:pt idx="4">
                  <c:v>51</c:v>
                </c:pt>
                <c:pt idx="5">
                  <c:v>49</c:v>
                </c:pt>
                <c:pt idx="6">
                  <c:v>48</c:v>
                </c:pt>
                <c:pt idx="7">
                  <c:v>47</c:v>
                </c:pt>
                <c:pt idx="8">
                  <c:v>47.5</c:v>
                </c:pt>
                <c:pt idx="9">
                  <c:v>50</c:v>
                </c:pt>
                <c:pt idx="10">
                  <c:v>47</c:v>
                </c:pt>
                <c:pt idx="11">
                  <c:v>50</c:v>
                </c:pt>
                <c:pt idx="12">
                  <c:v>50</c:v>
                </c:pt>
                <c:pt idx="13">
                  <c:v>52</c:v>
                </c:pt>
                <c:pt idx="14">
                  <c:v>52.5</c:v>
                </c:pt>
                <c:pt idx="15">
                  <c:v>51</c:v>
                </c:pt>
                <c:pt idx="16">
                  <c:v>53</c:v>
                </c:pt>
                <c:pt idx="17">
                  <c:v>54</c:v>
                </c:pt>
                <c:pt idx="18">
                  <c:v>50.5</c:v>
                </c:pt>
                <c:pt idx="19">
                  <c:v>51</c:v>
                </c:pt>
                <c:pt idx="20">
                  <c:v>50.5</c:v>
                </c:pt>
                <c:pt idx="21">
                  <c:v>53</c:v>
                </c:pt>
                <c:pt idx="22">
                  <c:v>54</c:v>
                </c:pt>
                <c:pt idx="23">
                  <c:v>54</c:v>
                </c:pt>
                <c:pt idx="24">
                  <c:v>55</c:v>
                </c:pt>
                <c:pt idx="25">
                  <c:v>55</c:v>
                </c:pt>
                <c:pt idx="26">
                  <c:v>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55-4C18-9C91-93F016F5F0A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Overall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Sheet1!$E$2:$E$28</c:f>
              <c:numCache>
                <c:formatCode>General</c:formatCode>
                <c:ptCount val="27"/>
                <c:pt idx="0">
                  <c:v>47</c:v>
                </c:pt>
                <c:pt idx="1">
                  <c:v>48</c:v>
                </c:pt>
                <c:pt idx="2">
                  <c:v>49</c:v>
                </c:pt>
                <c:pt idx="3">
                  <c:v>49</c:v>
                </c:pt>
                <c:pt idx="4">
                  <c:v>50</c:v>
                </c:pt>
                <c:pt idx="5">
                  <c:v>50</c:v>
                </c:pt>
                <c:pt idx="6">
                  <c:v>51</c:v>
                </c:pt>
                <c:pt idx="7">
                  <c:v>52</c:v>
                </c:pt>
                <c:pt idx="8">
                  <c:v>51</c:v>
                </c:pt>
                <c:pt idx="9">
                  <c:v>52</c:v>
                </c:pt>
                <c:pt idx="10">
                  <c:v>52</c:v>
                </c:pt>
                <c:pt idx="11">
                  <c:v>53</c:v>
                </c:pt>
                <c:pt idx="12">
                  <c:v>53</c:v>
                </c:pt>
                <c:pt idx="13">
                  <c:v>54</c:v>
                </c:pt>
                <c:pt idx="14">
                  <c:v>54</c:v>
                </c:pt>
                <c:pt idx="15">
                  <c:v>55</c:v>
                </c:pt>
                <c:pt idx="16">
                  <c:v>55</c:v>
                </c:pt>
                <c:pt idx="17">
                  <c:v>55</c:v>
                </c:pt>
                <c:pt idx="18">
                  <c:v>55</c:v>
                </c:pt>
                <c:pt idx="19">
                  <c:v>56</c:v>
                </c:pt>
                <c:pt idx="20">
                  <c:v>56</c:v>
                </c:pt>
                <c:pt idx="21">
                  <c:v>57</c:v>
                </c:pt>
                <c:pt idx="22">
                  <c:v>57</c:v>
                </c:pt>
                <c:pt idx="23">
                  <c:v>57</c:v>
                </c:pt>
                <c:pt idx="24">
                  <c:v>58</c:v>
                </c:pt>
                <c:pt idx="25">
                  <c:v>58</c:v>
                </c:pt>
                <c:pt idx="26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32-4A27-9033-A8AF361E51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cat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1"/>
        <c:lblAlgn val="ctr"/>
        <c:lblOffset val="100"/>
        <c:tickLblSkip val="2"/>
        <c:noMultiLvlLbl val="0"/>
      </c:catAx>
      <c:valAx>
        <c:axId val="557784704"/>
        <c:scaling>
          <c:orientation val="minMax"/>
          <c:max val="70"/>
          <c:min val="3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50">
                    <a:solidFill>
                      <a:schemeClr val="bg2"/>
                    </a:solidFill>
                  </a:defRPr>
                </a:pPr>
                <a:r>
                  <a:rPr lang="en-US" sz="1050" dirty="0" smtClean="0">
                    <a:solidFill>
                      <a:schemeClr val="bg2"/>
                    </a:solidFill>
                  </a:rPr>
                  <a:t>Median Age (years)</a:t>
                </a:r>
                <a:endParaRPr lang="en-US" sz="105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7.2542494688163988E-3"/>
              <c:y val="0.3050942509437173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midCat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0174751593550805"/>
          <c:y val="2.9081225584731585E-2"/>
          <c:w val="0.59487954630671169"/>
          <c:h val="8.45707906087481E-2"/>
        </c:manualLayout>
      </c:layout>
      <c:overlay val="0"/>
      <c:spPr>
        <a:noFill/>
        <a:ln>
          <a:solidFill>
            <a:schemeClr val="bg2"/>
          </a:solidFill>
        </a:ln>
      </c:spPr>
      <c:txPr>
        <a:bodyPr/>
        <a:lstStyle/>
        <a:p>
          <a:pPr>
            <a:defRPr sz="14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66729156298082E-2"/>
          <c:y val="3.1363130157226915E-2"/>
          <c:w val="0.8739726332173019"/>
          <c:h val="0.82996098981600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96.703999999999994</c:v>
                </c:pt>
                <c:pt idx="6">
                  <c:v>93.816999999999993</c:v>
                </c:pt>
                <c:pt idx="7">
                  <c:v>91.186999999999998</c:v>
                </c:pt>
                <c:pt idx="8">
                  <c:v>89.183000000000007</c:v>
                </c:pt>
                <c:pt idx="9">
                  <c:v>87.034999999999997</c:v>
                </c:pt>
                <c:pt idx="10">
                  <c:v>84.375</c:v>
                </c:pt>
                <c:pt idx="11">
                  <c:v>81.95</c:v>
                </c:pt>
                <c:pt idx="12">
                  <c:v>79.522000000000006</c:v>
                </c:pt>
                <c:pt idx="13">
                  <c:v>77.510999999999996</c:v>
                </c:pt>
                <c:pt idx="14">
                  <c:v>75.951999999999998</c:v>
                </c:pt>
                <c:pt idx="15">
                  <c:v>73.879000000000005</c:v>
                </c:pt>
                <c:pt idx="16">
                  <c:v>72.043999999999997</c:v>
                </c:pt>
                <c:pt idx="17">
                  <c:v>70.494</c:v>
                </c:pt>
                <c:pt idx="18">
                  <c:v>68.938999999999993</c:v>
                </c:pt>
                <c:pt idx="19">
                  <c:v>67.27</c:v>
                </c:pt>
                <c:pt idx="20">
                  <c:v>65.432000000000002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23-4E8D-946F-16629C4F8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97.4</c:v>
                </c:pt>
                <c:pt idx="6">
                  <c:v>95.236000000000004</c:v>
                </c:pt>
                <c:pt idx="7">
                  <c:v>92.974999999999994</c:v>
                </c:pt>
                <c:pt idx="8">
                  <c:v>90.81</c:v>
                </c:pt>
                <c:pt idx="9">
                  <c:v>88.674999999999997</c:v>
                </c:pt>
                <c:pt idx="10">
                  <c:v>87.081000000000003</c:v>
                </c:pt>
                <c:pt idx="11">
                  <c:v>85.338999999999999</c:v>
                </c:pt>
                <c:pt idx="12">
                  <c:v>83.39</c:v>
                </c:pt>
                <c:pt idx="13">
                  <c:v>81.644000000000005</c:v>
                </c:pt>
                <c:pt idx="14">
                  <c:v>79.942999999999998</c:v>
                </c:pt>
                <c:pt idx="15">
                  <c:v>78.457999999999998</c:v>
                </c:pt>
                <c:pt idx="16">
                  <c:v>76.929000000000002</c:v>
                </c:pt>
                <c:pt idx="17">
                  <c:v>75.558000000000007</c:v>
                </c:pt>
                <c:pt idx="18">
                  <c:v>74.144999999999996</c:v>
                </c:pt>
                <c:pt idx="19">
                  <c:v>72.896000000000001</c:v>
                </c:pt>
                <c:pt idx="20">
                  <c:v>71.42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23-4E8D-946F-16629C4F8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97.896000000000001</c:v>
                </c:pt>
                <c:pt idx="6">
                  <c:v>95.692999999999998</c:v>
                </c:pt>
                <c:pt idx="7">
                  <c:v>93.933999999999997</c:v>
                </c:pt>
                <c:pt idx="8">
                  <c:v>92.418000000000006</c:v>
                </c:pt>
                <c:pt idx="9">
                  <c:v>90.653000000000006</c:v>
                </c:pt>
                <c:pt idx="10">
                  <c:v>88.849000000000004</c:v>
                </c:pt>
                <c:pt idx="11">
                  <c:v>87.097999999999999</c:v>
                </c:pt>
                <c:pt idx="12">
                  <c:v>85.774000000000001</c:v>
                </c:pt>
                <c:pt idx="13">
                  <c:v>84.147000000000006</c:v>
                </c:pt>
                <c:pt idx="14">
                  <c:v>82.876000000000005</c:v>
                </c:pt>
                <c:pt idx="15">
                  <c:v>81.363</c:v>
                </c:pt>
                <c:pt idx="16">
                  <c:v>80.084000000000003</c:v>
                </c:pt>
                <c:pt idx="17">
                  <c:v>78.826999999999998</c:v>
                </c:pt>
                <c:pt idx="18">
                  <c:v>77.361000000000004</c:v>
                </c:pt>
                <c:pt idx="19">
                  <c:v>76.326999999999998</c:v>
                </c:pt>
                <c:pt idx="20">
                  <c:v>74.983999999999995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23-4E8D-946F-16629C4F8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5618223296863508"/>
              <c:y val="0.9003817874574169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608220986451614E-2"/>
          <c:y val="3.1223624986277308E-2"/>
          <c:w val="0.88808515279000633"/>
          <c:h val="0.85745859640577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95.948999999999998</c:v>
                </c:pt>
                <c:pt idx="6">
                  <c:v>92.721000000000004</c:v>
                </c:pt>
                <c:pt idx="7">
                  <c:v>89.668999999999997</c:v>
                </c:pt>
                <c:pt idx="8">
                  <c:v>85.683000000000007</c:v>
                </c:pt>
                <c:pt idx="9">
                  <c:v>82.872</c:v>
                </c:pt>
                <c:pt idx="10">
                  <c:v>80.432000000000002</c:v>
                </c:pt>
                <c:pt idx="11">
                  <c:v>77.61</c:v>
                </c:pt>
                <c:pt idx="12">
                  <c:v>75.352000000000004</c:v>
                </c:pt>
                <c:pt idx="13">
                  <c:v>73.180000000000007</c:v>
                </c:pt>
                <c:pt idx="14">
                  <c:v>71.477999999999994</c:v>
                </c:pt>
                <c:pt idx="15">
                  <c:v>68.921999999999997</c:v>
                </c:pt>
                <c:pt idx="16">
                  <c:v>66.837000000000003</c:v>
                </c:pt>
                <c:pt idx="17">
                  <c:v>64.152000000000001</c:v>
                </c:pt>
                <c:pt idx="18">
                  <c:v>61.067</c:v>
                </c:pt>
                <c:pt idx="19">
                  <c:v>58.945</c:v>
                </c:pt>
                <c:pt idx="20">
                  <c:v>57.305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9C-4CEB-B6D4-2BC1D60869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95.914000000000001</c:v>
                </c:pt>
                <c:pt idx="6">
                  <c:v>93.403999999999996</c:v>
                </c:pt>
                <c:pt idx="7">
                  <c:v>90.278999999999996</c:v>
                </c:pt>
                <c:pt idx="8">
                  <c:v>87.87</c:v>
                </c:pt>
                <c:pt idx="9">
                  <c:v>86.024000000000001</c:v>
                </c:pt>
                <c:pt idx="10">
                  <c:v>83.552999999999997</c:v>
                </c:pt>
                <c:pt idx="11">
                  <c:v>81.655000000000001</c:v>
                </c:pt>
                <c:pt idx="12">
                  <c:v>79.361999999999995</c:v>
                </c:pt>
                <c:pt idx="13">
                  <c:v>77.057000000000002</c:v>
                </c:pt>
                <c:pt idx="14">
                  <c:v>75.254999999999995</c:v>
                </c:pt>
                <c:pt idx="15">
                  <c:v>73.450999999999993</c:v>
                </c:pt>
                <c:pt idx="16">
                  <c:v>71.055000000000007</c:v>
                </c:pt>
                <c:pt idx="17">
                  <c:v>68.774000000000001</c:v>
                </c:pt>
                <c:pt idx="18">
                  <c:v>66.885999999999996</c:v>
                </c:pt>
                <c:pt idx="19">
                  <c:v>64.406999999999996</c:v>
                </c:pt>
                <c:pt idx="20">
                  <c:v>62.241999999999997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89C-4CEB-B6D4-2BC1D60869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96.861000000000004</c:v>
                </c:pt>
                <c:pt idx="6">
                  <c:v>94.331000000000003</c:v>
                </c:pt>
                <c:pt idx="7">
                  <c:v>91.533000000000001</c:v>
                </c:pt>
                <c:pt idx="8">
                  <c:v>89.16</c:v>
                </c:pt>
                <c:pt idx="9">
                  <c:v>86.510999999999996</c:v>
                </c:pt>
                <c:pt idx="10">
                  <c:v>83.986000000000004</c:v>
                </c:pt>
                <c:pt idx="11">
                  <c:v>81.569000000000003</c:v>
                </c:pt>
                <c:pt idx="12">
                  <c:v>79.373000000000005</c:v>
                </c:pt>
                <c:pt idx="13">
                  <c:v>77.049000000000007</c:v>
                </c:pt>
                <c:pt idx="14">
                  <c:v>74.852000000000004</c:v>
                </c:pt>
                <c:pt idx="15">
                  <c:v>72.822000000000003</c:v>
                </c:pt>
                <c:pt idx="16">
                  <c:v>71.188000000000002</c:v>
                </c:pt>
                <c:pt idx="17">
                  <c:v>68.876000000000005</c:v>
                </c:pt>
                <c:pt idx="18">
                  <c:v>66.823999999999998</c:v>
                </c:pt>
                <c:pt idx="19">
                  <c:v>64.905000000000001</c:v>
                </c:pt>
                <c:pt idx="20">
                  <c:v>62.643000000000001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89C-4CEB-B6D4-2BC1D6086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890999589734867"/>
              <c:y val="0.9308705997460818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96939097741789E-2"/>
          <c:y val="0.12534889389378184"/>
          <c:w val="0.39028994742775186"/>
          <c:h val="0.6875870527386045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96.951999999999998</c:v>
                </c:pt>
                <c:pt idx="6">
                  <c:v>94.635000000000005</c:v>
                </c:pt>
                <c:pt idx="7">
                  <c:v>92.311000000000007</c:v>
                </c:pt>
                <c:pt idx="8">
                  <c:v>90.820999999999998</c:v>
                </c:pt>
                <c:pt idx="9">
                  <c:v>88.296999999999997</c:v>
                </c:pt>
                <c:pt idx="10">
                  <c:v>85.677999999999997</c:v>
                </c:pt>
                <c:pt idx="11">
                  <c:v>84.177000000000007</c:v>
                </c:pt>
                <c:pt idx="12">
                  <c:v>82.198999999999998</c:v>
                </c:pt>
                <c:pt idx="13">
                  <c:v>80.775999999999996</c:v>
                </c:pt>
                <c:pt idx="14">
                  <c:v>79.058000000000007</c:v>
                </c:pt>
                <c:pt idx="15">
                  <c:v>78.194999999999993</c:v>
                </c:pt>
                <c:pt idx="16">
                  <c:v>76.75</c:v>
                </c:pt>
                <c:pt idx="17">
                  <c:v>74.5</c:v>
                </c:pt>
                <c:pt idx="18">
                  <c:v>73.216999999999999</c:v>
                </c:pt>
                <c:pt idx="19">
                  <c:v>72.13</c:v>
                </c:pt>
                <c:pt idx="20">
                  <c:v>70.543999999999997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98.426000000000002</c:v>
                </c:pt>
                <c:pt idx="6">
                  <c:v>95.942999999999998</c:v>
                </c:pt>
                <c:pt idx="7">
                  <c:v>94.299000000000007</c:v>
                </c:pt>
                <c:pt idx="8">
                  <c:v>92.381</c:v>
                </c:pt>
                <c:pt idx="9">
                  <c:v>90.771000000000001</c:v>
                </c:pt>
                <c:pt idx="10">
                  <c:v>89.477000000000004</c:v>
                </c:pt>
                <c:pt idx="11">
                  <c:v>87.742999999999995</c:v>
                </c:pt>
                <c:pt idx="12">
                  <c:v>85.728999999999999</c:v>
                </c:pt>
                <c:pt idx="13">
                  <c:v>83.915999999999997</c:v>
                </c:pt>
                <c:pt idx="14">
                  <c:v>82.311999999999998</c:v>
                </c:pt>
                <c:pt idx="15">
                  <c:v>80.927000000000007</c:v>
                </c:pt>
                <c:pt idx="16">
                  <c:v>79.367999999999995</c:v>
                </c:pt>
                <c:pt idx="17">
                  <c:v>78.302999999999997</c:v>
                </c:pt>
                <c:pt idx="18">
                  <c:v>77.233999999999995</c:v>
                </c:pt>
                <c:pt idx="19">
                  <c:v>76.331000000000003</c:v>
                </c:pt>
                <c:pt idx="20">
                  <c:v>74.853999999999999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98.192999999999998</c:v>
                </c:pt>
                <c:pt idx="6">
                  <c:v>96.171000000000006</c:v>
                </c:pt>
                <c:pt idx="7">
                  <c:v>94.224999999999994</c:v>
                </c:pt>
                <c:pt idx="8">
                  <c:v>93.144999999999996</c:v>
                </c:pt>
                <c:pt idx="9">
                  <c:v>91.805000000000007</c:v>
                </c:pt>
                <c:pt idx="10">
                  <c:v>90.075000000000003</c:v>
                </c:pt>
                <c:pt idx="11">
                  <c:v>88.504999999999995</c:v>
                </c:pt>
                <c:pt idx="12">
                  <c:v>87.350999999999999</c:v>
                </c:pt>
                <c:pt idx="13">
                  <c:v>86.102999999999994</c:v>
                </c:pt>
                <c:pt idx="14">
                  <c:v>84.930999999999997</c:v>
                </c:pt>
                <c:pt idx="15">
                  <c:v>83.837999999999994</c:v>
                </c:pt>
                <c:pt idx="16">
                  <c:v>82.903999999999996</c:v>
                </c:pt>
                <c:pt idx="17">
                  <c:v>82.358999999999995</c:v>
                </c:pt>
                <c:pt idx="18">
                  <c:v>81.254000000000005</c:v>
                </c:pt>
                <c:pt idx="19">
                  <c:v>80.081000000000003</c:v>
                </c:pt>
                <c:pt idx="20">
                  <c:v>79.150999999999996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24184961424654103"/>
              <c:y val="0.8324694223813416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728479687798749E-2"/>
              <c:y val="0.3626788706315452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7957238338053878"/>
          <c:y val="2.0633933397638315E-2"/>
          <c:w val="0.43814882161252533"/>
          <c:h val="7.1421005593405557E-2"/>
        </c:manualLayout>
      </c:layout>
      <c:overlay val="1"/>
      <c:spPr>
        <a:solidFill>
          <a:schemeClr val="tx1"/>
        </a:solidFill>
        <a:ln w="9525"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526698358299706E-2"/>
          <c:y val="3.1363092188418248E-2"/>
          <c:w val="0.8739726332173019"/>
          <c:h val="0.82996098981600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96.831000000000003</c:v>
                </c:pt>
                <c:pt idx="6">
                  <c:v>94.147999999999996</c:v>
                </c:pt>
                <c:pt idx="7">
                  <c:v>91.210999999999999</c:v>
                </c:pt>
                <c:pt idx="8">
                  <c:v>88.855999999999995</c:v>
                </c:pt>
                <c:pt idx="9">
                  <c:v>86.207999999999998</c:v>
                </c:pt>
                <c:pt idx="10">
                  <c:v>83.488</c:v>
                </c:pt>
                <c:pt idx="11">
                  <c:v>81.108999999999995</c:v>
                </c:pt>
                <c:pt idx="12">
                  <c:v>78.787999999999997</c:v>
                </c:pt>
                <c:pt idx="13">
                  <c:v>76.742000000000004</c:v>
                </c:pt>
                <c:pt idx="14">
                  <c:v>74.819999999999993</c:v>
                </c:pt>
                <c:pt idx="15">
                  <c:v>72.706000000000003</c:v>
                </c:pt>
                <c:pt idx="16">
                  <c:v>70.840999999999994</c:v>
                </c:pt>
                <c:pt idx="17">
                  <c:v>68.834000000000003</c:v>
                </c:pt>
                <c:pt idx="18">
                  <c:v>66.947000000000003</c:v>
                </c:pt>
                <c:pt idx="19">
                  <c:v>64.832999999999998</c:v>
                </c:pt>
                <c:pt idx="20">
                  <c:v>62.877000000000002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23-4E8D-946F-16629C4F8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96.84</c:v>
                </c:pt>
                <c:pt idx="6">
                  <c:v>94.617999999999995</c:v>
                </c:pt>
                <c:pt idx="7">
                  <c:v>92.186000000000007</c:v>
                </c:pt>
                <c:pt idx="8">
                  <c:v>89.926000000000002</c:v>
                </c:pt>
                <c:pt idx="9">
                  <c:v>87.811000000000007</c:v>
                </c:pt>
                <c:pt idx="10">
                  <c:v>85.983999999999995</c:v>
                </c:pt>
                <c:pt idx="11">
                  <c:v>84.268000000000001</c:v>
                </c:pt>
                <c:pt idx="12">
                  <c:v>82.268000000000001</c:v>
                </c:pt>
                <c:pt idx="13">
                  <c:v>80.463999999999999</c:v>
                </c:pt>
                <c:pt idx="14">
                  <c:v>78.935000000000002</c:v>
                </c:pt>
                <c:pt idx="15">
                  <c:v>77.212999999999994</c:v>
                </c:pt>
                <c:pt idx="16">
                  <c:v>75.388999999999996</c:v>
                </c:pt>
                <c:pt idx="17">
                  <c:v>73.771000000000001</c:v>
                </c:pt>
                <c:pt idx="18">
                  <c:v>72.125</c:v>
                </c:pt>
                <c:pt idx="19">
                  <c:v>70.405000000000001</c:v>
                </c:pt>
                <c:pt idx="20">
                  <c:v>68.825999999999993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23-4E8D-946F-16629C4F8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97.756</c:v>
                </c:pt>
                <c:pt idx="6">
                  <c:v>95.680999999999997</c:v>
                </c:pt>
                <c:pt idx="7">
                  <c:v>93.475999999999999</c:v>
                </c:pt>
                <c:pt idx="8">
                  <c:v>91.826999999999998</c:v>
                </c:pt>
                <c:pt idx="9">
                  <c:v>89.7</c:v>
                </c:pt>
                <c:pt idx="10">
                  <c:v>87.543000000000006</c:v>
                </c:pt>
                <c:pt idx="11">
                  <c:v>85.664000000000001</c:v>
                </c:pt>
                <c:pt idx="12">
                  <c:v>83.983000000000004</c:v>
                </c:pt>
                <c:pt idx="13">
                  <c:v>82.266999999999996</c:v>
                </c:pt>
                <c:pt idx="14">
                  <c:v>80.768000000000001</c:v>
                </c:pt>
                <c:pt idx="15">
                  <c:v>79.216999999999999</c:v>
                </c:pt>
                <c:pt idx="16">
                  <c:v>77.460999999999999</c:v>
                </c:pt>
                <c:pt idx="17">
                  <c:v>75.846000000000004</c:v>
                </c:pt>
                <c:pt idx="18">
                  <c:v>74.016000000000005</c:v>
                </c:pt>
                <c:pt idx="19">
                  <c:v>72.528999999999996</c:v>
                </c:pt>
                <c:pt idx="20">
                  <c:v>70.436999999999998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23-4E8D-946F-16629C4F81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(1996-2001)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Sheet1!$E$2:$E$22</c:f>
              <c:numCache>
                <c:formatCode>General</c:formatCode>
                <c:ptCount val="21"/>
                <c:pt idx="0">
                  <c:v>3257</c:v>
                </c:pt>
                <c:pt idx="1">
                  <c:v>3257</c:v>
                </c:pt>
                <c:pt idx="2">
                  <c:v>3257</c:v>
                </c:pt>
                <c:pt idx="3">
                  <c:v>3257</c:v>
                </c:pt>
                <c:pt idx="4">
                  <c:v>3257</c:v>
                </c:pt>
                <c:pt idx="5">
                  <c:v>3144</c:v>
                </c:pt>
                <c:pt idx="6">
                  <c:v>3048</c:v>
                </c:pt>
                <c:pt idx="7">
                  <c:v>2949</c:v>
                </c:pt>
                <c:pt idx="8">
                  <c:v>2860</c:v>
                </c:pt>
                <c:pt idx="9">
                  <c:v>2762</c:v>
                </c:pt>
                <c:pt idx="10">
                  <c:v>2668</c:v>
                </c:pt>
                <c:pt idx="11">
                  <c:v>2590</c:v>
                </c:pt>
                <c:pt idx="12">
                  <c:v>2508</c:v>
                </c:pt>
                <c:pt idx="13">
                  <c:v>2436</c:v>
                </c:pt>
                <c:pt idx="14">
                  <c:v>2374</c:v>
                </c:pt>
                <c:pt idx="15">
                  <c:v>2302</c:v>
                </c:pt>
                <c:pt idx="16">
                  <c:v>2238</c:v>
                </c:pt>
                <c:pt idx="17">
                  <c:v>2155</c:v>
                </c:pt>
                <c:pt idx="18">
                  <c:v>2091</c:v>
                </c:pt>
                <c:pt idx="19">
                  <c:v>2024</c:v>
                </c:pt>
                <c:pt idx="20">
                  <c:v>1957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A8B-4871-9C06-E50823BBF9E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 at risk (2002-2007)</c:v>
                </c:pt>
              </c:strCache>
            </c:strRef>
          </c:tx>
          <c:spPr>
            <a:ln w="25400"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Sheet1!$F$2:$F$22</c:f>
              <c:numCache>
                <c:formatCode>General</c:formatCode>
                <c:ptCount val="21"/>
                <c:pt idx="0">
                  <c:v>4450</c:v>
                </c:pt>
                <c:pt idx="1">
                  <c:v>4450</c:v>
                </c:pt>
                <c:pt idx="2">
                  <c:v>4450</c:v>
                </c:pt>
                <c:pt idx="3">
                  <c:v>4450</c:v>
                </c:pt>
                <c:pt idx="4">
                  <c:v>4450</c:v>
                </c:pt>
                <c:pt idx="5">
                  <c:v>4278</c:v>
                </c:pt>
                <c:pt idx="6">
                  <c:v>4165</c:v>
                </c:pt>
                <c:pt idx="7">
                  <c:v>4051</c:v>
                </c:pt>
                <c:pt idx="8">
                  <c:v>3927</c:v>
                </c:pt>
                <c:pt idx="9">
                  <c:v>3809</c:v>
                </c:pt>
                <c:pt idx="10">
                  <c:v>3713</c:v>
                </c:pt>
                <c:pt idx="11">
                  <c:v>3629</c:v>
                </c:pt>
                <c:pt idx="12">
                  <c:v>3529</c:v>
                </c:pt>
                <c:pt idx="13">
                  <c:v>3428</c:v>
                </c:pt>
                <c:pt idx="14">
                  <c:v>3350</c:v>
                </c:pt>
                <c:pt idx="15">
                  <c:v>3266</c:v>
                </c:pt>
                <c:pt idx="16">
                  <c:v>3177</c:v>
                </c:pt>
                <c:pt idx="17">
                  <c:v>3094</c:v>
                </c:pt>
                <c:pt idx="18">
                  <c:v>3021</c:v>
                </c:pt>
                <c:pt idx="19">
                  <c:v>2944</c:v>
                </c:pt>
                <c:pt idx="20">
                  <c:v>2874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D03-40D8-97DE-238F6A88A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50444210313794735"/>
              <c:y val="0.8922278393348835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96939097741789E-2"/>
          <c:y val="0.12534889389378184"/>
          <c:w val="0.39028994742775186"/>
          <c:h val="0.6875870527386045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96.161000000000001</c:v>
                </c:pt>
                <c:pt idx="6">
                  <c:v>92.415000000000006</c:v>
                </c:pt>
                <c:pt idx="7">
                  <c:v>90.363</c:v>
                </c:pt>
                <c:pt idx="8">
                  <c:v>87.272000000000006</c:v>
                </c:pt>
                <c:pt idx="9">
                  <c:v>85.311000000000007</c:v>
                </c:pt>
                <c:pt idx="10">
                  <c:v>83.23</c:v>
                </c:pt>
                <c:pt idx="11">
                  <c:v>80.332999999999998</c:v>
                </c:pt>
                <c:pt idx="12">
                  <c:v>77.665999999999997</c:v>
                </c:pt>
                <c:pt idx="13">
                  <c:v>75.688999999999993</c:v>
                </c:pt>
                <c:pt idx="14">
                  <c:v>74.524000000000001</c:v>
                </c:pt>
                <c:pt idx="15">
                  <c:v>71.486000000000004</c:v>
                </c:pt>
                <c:pt idx="16">
                  <c:v>69.372</c:v>
                </c:pt>
                <c:pt idx="17">
                  <c:v>67.709000000000003</c:v>
                </c:pt>
                <c:pt idx="18">
                  <c:v>65.201999999999998</c:v>
                </c:pt>
                <c:pt idx="19">
                  <c:v>64.004000000000005</c:v>
                </c:pt>
                <c:pt idx="20">
                  <c:v>61.957999999999998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96.65</c:v>
                </c:pt>
                <c:pt idx="6">
                  <c:v>94.35</c:v>
                </c:pt>
                <c:pt idx="7">
                  <c:v>91.405000000000001</c:v>
                </c:pt>
                <c:pt idx="8">
                  <c:v>89.174000000000007</c:v>
                </c:pt>
                <c:pt idx="9">
                  <c:v>87.24</c:v>
                </c:pt>
                <c:pt idx="10">
                  <c:v>85.061000000000007</c:v>
                </c:pt>
                <c:pt idx="11">
                  <c:v>83.197999999999993</c:v>
                </c:pt>
                <c:pt idx="12">
                  <c:v>80.906999999999996</c:v>
                </c:pt>
                <c:pt idx="13">
                  <c:v>78.971000000000004</c:v>
                </c:pt>
                <c:pt idx="14">
                  <c:v>76.930999999999997</c:v>
                </c:pt>
                <c:pt idx="15">
                  <c:v>74.882000000000005</c:v>
                </c:pt>
                <c:pt idx="16">
                  <c:v>73.11</c:v>
                </c:pt>
                <c:pt idx="17">
                  <c:v>71.62</c:v>
                </c:pt>
                <c:pt idx="18">
                  <c:v>70.031000000000006</c:v>
                </c:pt>
                <c:pt idx="19">
                  <c:v>68.099999999999994</c:v>
                </c:pt>
                <c:pt idx="20">
                  <c:v>66.016000000000005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97.116</c:v>
                </c:pt>
                <c:pt idx="6">
                  <c:v>94.495000000000005</c:v>
                </c:pt>
                <c:pt idx="7">
                  <c:v>92.138000000000005</c:v>
                </c:pt>
                <c:pt idx="8">
                  <c:v>89.820999999999998</c:v>
                </c:pt>
                <c:pt idx="9">
                  <c:v>87.566000000000003</c:v>
                </c:pt>
                <c:pt idx="10">
                  <c:v>85.328000000000003</c:v>
                </c:pt>
                <c:pt idx="11">
                  <c:v>82.805000000000007</c:v>
                </c:pt>
                <c:pt idx="12">
                  <c:v>81.063999999999993</c:v>
                </c:pt>
                <c:pt idx="13">
                  <c:v>78.897999999999996</c:v>
                </c:pt>
                <c:pt idx="14">
                  <c:v>76.903000000000006</c:v>
                </c:pt>
                <c:pt idx="15">
                  <c:v>75.025999999999996</c:v>
                </c:pt>
                <c:pt idx="16">
                  <c:v>73.897999999999996</c:v>
                </c:pt>
                <c:pt idx="17">
                  <c:v>71.903000000000006</c:v>
                </c:pt>
                <c:pt idx="18">
                  <c:v>69.971000000000004</c:v>
                </c:pt>
                <c:pt idx="19">
                  <c:v>68.475999999999999</c:v>
                </c:pt>
                <c:pt idx="20">
                  <c:v>66.731999999999999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24184961424654103"/>
              <c:y val="0.8324694223813416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728479687798749E-2"/>
              <c:y val="0.3626788706315452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5215193725971622"/>
          <c:y val="1.6157376018306652E-2"/>
          <c:w val="0.46556926773334789"/>
          <c:h val="7.1421005593405557E-2"/>
        </c:manualLayout>
      </c:layout>
      <c:overlay val="1"/>
      <c:spPr>
        <a:solidFill>
          <a:schemeClr val="tx1"/>
        </a:solidFill>
        <a:ln w="9525"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526698358299706E-2"/>
          <c:y val="3.1363092188418248E-2"/>
          <c:w val="0.8739726332173019"/>
          <c:h val="0.82996098981600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96.79</c:v>
                </c:pt>
                <c:pt idx="6">
                  <c:v>93.563999999999993</c:v>
                </c:pt>
                <c:pt idx="7">
                  <c:v>89.691999999999993</c:v>
                </c:pt>
                <c:pt idx="8">
                  <c:v>88.373000000000005</c:v>
                </c:pt>
                <c:pt idx="9">
                  <c:v>86.364000000000004</c:v>
                </c:pt>
                <c:pt idx="10">
                  <c:v>84.355999999999995</c:v>
                </c:pt>
                <c:pt idx="11">
                  <c:v>83.016999999999996</c:v>
                </c:pt>
                <c:pt idx="12">
                  <c:v>78.331000000000003</c:v>
                </c:pt>
                <c:pt idx="13">
                  <c:v>76.974000000000004</c:v>
                </c:pt>
                <c:pt idx="14">
                  <c:v>74.206000000000003</c:v>
                </c:pt>
                <c:pt idx="15">
                  <c:v>72.819000000000003</c:v>
                </c:pt>
                <c:pt idx="16">
                  <c:v>70.025000000000006</c:v>
                </c:pt>
                <c:pt idx="17">
                  <c:v>68.602999999999994</c:v>
                </c:pt>
                <c:pt idx="18">
                  <c:v>67.173000000000002</c:v>
                </c:pt>
                <c:pt idx="19">
                  <c:v>66.459000000000003</c:v>
                </c:pt>
                <c:pt idx="20">
                  <c:v>65.744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23-4E8D-946F-16629C4F8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96.79</c:v>
                </c:pt>
                <c:pt idx="6">
                  <c:v>93.015000000000001</c:v>
                </c:pt>
                <c:pt idx="7">
                  <c:v>88.4</c:v>
                </c:pt>
                <c:pt idx="8">
                  <c:v>86.206000000000003</c:v>
                </c:pt>
                <c:pt idx="9">
                  <c:v>84.554000000000002</c:v>
                </c:pt>
                <c:pt idx="10">
                  <c:v>80.930999999999997</c:v>
                </c:pt>
                <c:pt idx="11">
                  <c:v>79.811000000000007</c:v>
                </c:pt>
                <c:pt idx="12">
                  <c:v>77.828999999999994</c:v>
                </c:pt>
                <c:pt idx="13">
                  <c:v>75.254999999999995</c:v>
                </c:pt>
                <c:pt idx="14">
                  <c:v>72.954999999999998</c:v>
                </c:pt>
                <c:pt idx="15">
                  <c:v>71.504000000000005</c:v>
                </c:pt>
                <c:pt idx="16">
                  <c:v>69.748000000000005</c:v>
                </c:pt>
                <c:pt idx="17">
                  <c:v>67.382999999999996</c:v>
                </c:pt>
                <c:pt idx="18">
                  <c:v>67.085999999999999</c:v>
                </c:pt>
                <c:pt idx="19">
                  <c:v>65.569000000000003</c:v>
                </c:pt>
                <c:pt idx="20">
                  <c:v>64.353999999999999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23-4E8D-946F-16629C4F8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95.46</c:v>
                </c:pt>
                <c:pt idx="6">
                  <c:v>92.578000000000003</c:v>
                </c:pt>
                <c:pt idx="7">
                  <c:v>89.016999999999996</c:v>
                </c:pt>
                <c:pt idx="8">
                  <c:v>85.442999999999998</c:v>
                </c:pt>
                <c:pt idx="9">
                  <c:v>82.712000000000003</c:v>
                </c:pt>
                <c:pt idx="10">
                  <c:v>79.611999999999995</c:v>
                </c:pt>
                <c:pt idx="11">
                  <c:v>77.185000000000002</c:v>
                </c:pt>
                <c:pt idx="12">
                  <c:v>72.825999999999993</c:v>
                </c:pt>
                <c:pt idx="13">
                  <c:v>70.533000000000001</c:v>
                </c:pt>
                <c:pt idx="14">
                  <c:v>68.225999999999999</c:v>
                </c:pt>
                <c:pt idx="15">
                  <c:v>66.8</c:v>
                </c:pt>
                <c:pt idx="16">
                  <c:v>64.626000000000005</c:v>
                </c:pt>
                <c:pt idx="17">
                  <c:v>61.835000000000001</c:v>
                </c:pt>
                <c:pt idx="18">
                  <c:v>60.131</c:v>
                </c:pt>
                <c:pt idx="19">
                  <c:v>58.591000000000001</c:v>
                </c:pt>
                <c:pt idx="20">
                  <c:v>56.758000000000003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23-4E8D-946F-16629C4F8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50875289138652435"/>
              <c:y val="0.8922278393348835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38789418157683E-2"/>
          <c:y val="0.11415756136593945"/>
          <c:w val="0.29279504622168445"/>
          <c:h val="0.6875870527386045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95.887</c:v>
                </c:pt>
                <c:pt idx="6">
                  <c:v>93.465000000000003</c:v>
                </c:pt>
                <c:pt idx="7">
                  <c:v>90.56</c:v>
                </c:pt>
                <c:pt idx="8">
                  <c:v>86.433000000000007</c:v>
                </c:pt>
                <c:pt idx="9">
                  <c:v>84.975999999999999</c:v>
                </c:pt>
                <c:pt idx="10">
                  <c:v>81.819999999999993</c:v>
                </c:pt>
                <c:pt idx="11">
                  <c:v>79.149000000000001</c:v>
                </c:pt>
                <c:pt idx="12">
                  <c:v>75.991</c:v>
                </c:pt>
                <c:pt idx="13">
                  <c:v>74.278999999999996</c:v>
                </c:pt>
                <c:pt idx="14">
                  <c:v>73.787999999999997</c:v>
                </c:pt>
                <c:pt idx="15">
                  <c:v>71.084999999999994</c:v>
                </c:pt>
                <c:pt idx="16">
                  <c:v>68.379000000000005</c:v>
                </c:pt>
                <c:pt idx="17">
                  <c:v>65.427999999999997</c:v>
                </c:pt>
                <c:pt idx="18">
                  <c:v>63.7</c:v>
                </c:pt>
                <c:pt idx="19">
                  <c:v>61.972000000000001</c:v>
                </c:pt>
                <c:pt idx="20">
                  <c:v>59.503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95.308999999999997</c:v>
                </c:pt>
                <c:pt idx="6">
                  <c:v>93.126999999999995</c:v>
                </c:pt>
                <c:pt idx="7">
                  <c:v>89.432000000000002</c:v>
                </c:pt>
                <c:pt idx="8">
                  <c:v>87.239000000000004</c:v>
                </c:pt>
                <c:pt idx="9">
                  <c:v>85.551000000000002</c:v>
                </c:pt>
                <c:pt idx="10">
                  <c:v>83.358000000000004</c:v>
                </c:pt>
                <c:pt idx="11">
                  <c:v>80.658000000000001</c:v>
                </c:pt>
                <c:pt idx="12">
                  <c:v>78.97</c:v>
                </c:pt>
                <c:pt idx="13">
                  <c:v>76.100999999999999</c:v>
                </c:pt>
                <c:pt idx="14">
                  <c:v>74.578999999999994</c:v>
                </c:pt>
                <c:pt idx="15">
                  <c:v>72.718999999999994</c:v>
                </c:pt>
                <c:pt idx="16">
                  <c:v>70.346000000000004</c:v>
                </c:pt>
                <c:pt idx="17">
                  <c:v>66.447999999999993</c:v>
                </c:pt>
                <c:pt idx="18">
                  <c:v>65.091999999999999</c:v>
                </c:pt>
                <c:pt idx="19">
                  <c:v>63.226999999999997</c:v>
                </c:pt>
                <c:pt idx="20">
                  <c:v>61.871000000000002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96.826999999999998</c:v>
                </c:pt>
                <c:pt idx="6">
                  <c:v>93.64</c:v>
                </c:pt>
                <c:pt idx="7">
                  <c:v>89.444000000000003</c:v>
                </c:pt>
                <c:pt idx="8">
                  <c:v>87.426000000000002</c:v>
                </c:pt>
                <c:pt idx="9">
                  <c:v>85.385999999999996</c:v>
                </c:pt>
                <c:pt idx="10">
                  <c:v>81.983999999999995</c:v>
                </c:pt>
                <c:pt idx="11">
                  <c:v>79.085999999999999</c:v>
                </c:pt>
                <c:pt idx="12">
                  <c:v>76.001999999999995</c:v>
                </c:pt>
                <c:pt idx="13">
                  <c:v>72.894000000000005</c:v>
                </c:pt>
                <c:pt idx="14">
                  <c:v>71.507999999999996</c:v>
                </c:pt>
                <c:pt idx="15">
                  <c:v>69.947999999999993</c:v>
                </c:pt>
                <c:pt idx="16">
                  <c:v>67.864999999999995</c:v>
                </c:pt>
                <c:pt idx="17">
                  <c:v>64.545000000000002</c:v>
                </c:pt>
                <c:pt idx="18">
                  <c:v>63.314999999999998</c:v>
                </c:pt>
                <c:pt idx="19">
                  <c:v>61.555999999999997</c:v>
                </c:pt>
                <c:pt idx="20">
                  <c:v>59.399000000000001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989974288353652"/>
              <c:y val="0.8279929057487563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6.1134791020801419E-3"/>
              <c:y val="0.373870334497203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9175924832312659"/>
          <c:y val="1.6157376018306652E-2"/>
          <c:w val="0.38819443039480883"/>
          <c:h val="6.9182726903739736E-2"/>
        </c:manualLayout>
      </c:layout>
      <c:overlay val="1"/>
      <c:spPr>
        <a:solidFill>
          <a:schemeClr val="tx1"/>
        </a:solidFill>
        <a:ln w="9525"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66729156298082E-2"/>
          <c:y val="3.1363130157226915E-2"/>
          <c:w val="0.8739726332173019"/>
          <c:h val="0.82996098981600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96.68</c:v>
                </c:pt>
                <c:pt idx="6">
                  <c:v>93.813999999999993</c:v>
                </c:pt>
                <c:pt idx="7">
                  <c:v>91.337000000000003</c:v>
                </c:pt>
                <c:pt idx="8">
                  <c:v>89.117000000000004</c:v>
                </c:pt>
                <c:pt idx="9">
                  <c:v>86.831000000000003</c:v>
                </c:pt>
                <c:pt idx="10">
                  <c:v>85.001000000000005</c:v>
                </c:pt>
                <c:pt idx="11">
                  <c:v>82.317999999999998</c:v>
                </c:pt>
                <c:pt idx="12">
                  <c:v>79.697000000000003</c:v>
                </c:pt>
                <c:pt idx="13">
                  <c:v>77.926000000000002</c:v>
                </c:pt>
                <c:pt idx="14">
                  <c:v>75.957999999999998</c:v>
                </c:pt>
                <c:pt idx="15">
                  <c:v>73.53</c:v>
                </c:pt>
                <c:pt idx="16">
                  <c:v>71.296000000000006</c:v>
                </c:pt>
                <c:pt idx="17">
                  <c:v>69.316000000000003</c:v>
                </c:pt>
                <c:pt idx="18">
                  <c:v>66.741</c:v>
                </c:pt>
                <c:pt idx="19">
                  <c:v>64.558999999999997</c:v>
                </c:pt>
                <c:pt idx="20">
                  <c:v>62.972000000000001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23-4E8D-946F-16629C4F8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5400">
              <a:solidFill>
                <a:schemeClr val="accent6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96.296999999999997</c:v>
                </c:pt>
                <c:pt idx="6">
                  <c:v>93.837000000000003</c:v>
                </c:pt>
                <c:pt idx="7">
                  <c:v>91.375</c:v>
                </c:pt>
                <c:pt idx="8">
                  <c:v>89.210999999999999</c:v>
                </c:pt>
                <c:pt idx="9">
                  <c:v>87.515000000000001</c:v>
                </c:pt>
                <c:pt idx="10">
                  <c:v>85.68</c:v>
                </c:pt>
                <c:pt idx="11">
                  <c:v>83.448999999999998</c:v>
                </c:pt>
                <c:pt idx="12">
                  <c:v>81.212000000000003</c:v>
                </c:pt>
                <c:pt idx="13">
                  <c:v>78.881</c:v>
                </c:pt>
                <c:pt idx="14">
                  <c:v>76.900000000000006</c:v>
                </c:pt>
                <c:pt idx="15">
                  <c:v>75.269000000000005</c:v>
                </c:pt>
                <c:pt idx="16">
                  <c:v>73.634</c:v>
                </c:pt>
                <c:pt idx="17">
                  <c:v>72.040000000000006</c:v>
                </c:pt>
                <c:pt idx="18">
                  <c:v>70.266000000000005</c:v>
                </c:pt>
                <c:pt idx="19">
                  <c:v>68.534000000000006</c:v>
                </c:pt>
                <c:pt idx="20">
                  <c:v>66.177999999999997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23-4E8D-946F-16629C4F8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97.087000000000003</c:v>
                </c:pt>
                <c:pt idx="6">
                  <c:v>94.430999999999997</c:v>
                </c:pt>
                <c:pt idx="7">
                  <c:v>91.540999999999997</c:v>
                </c:pt>
                <c:pt idx="8">
                  <c:v>89.247</c:v>
                </c:pt>
                <c:pt idx="9">
                  <c:v>87.024000000000001</c:v>
                </c:pt>
                <c:pt idx="10">
                  <c:v>84.265000000000001</c:v>
                </c:pt>
                <c:pt idx="11">
                  <c:v>81.876999999999995</c:v>
                </c:pt>
                <c:pt idx="12">
                  <c:v>79.828000000000003</c:v>
                </c:pt>
                <c:pt idx="13">
                  <c:v>77.509</c:v>
                </c:pt>
                <c:pt idx="14">
                  <c:v>75.263000000000005</c:v>
                </c:pt>
                <c:pt idx="15">
                  <c:v>73.433999999999997</c:v>
                </c:pt>
                <c:pt idx="16">
                  <c:v>71.831000000000003</c:v>
                </c:pt>
                <c:pt idx="17">
                  <c:v>69.992000000000004</c:v>
                </c:pt>
                <c:pt idx="18">
                  <c:v>68.378</c:v>
                </c:pt>
                <c:pt idx="19">
                  <c:v>66.676000000000002</c:v>
                </c:pt>
                <c:pt idx="20">
                  <c:v>64.521000000000001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23-4E8D-946F-16629C4F81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(1996-2001)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Sheet1!$E$2:$E$22</c:f>
              <c:numCache>
                <c:formatCode>General</c:formatCode>
                <c:ptCount val="21"/>
                <c:pt idx="0">
                  <c:v>1536</c:v>
                </c:pt>
                <c:pt idx="1">
                  <c:v>1536</c:v>
                </c:pt>
                <c:pt idx="2">
                  <c:v>1536</c:v>
                </c:pt>
                <c:pt idx="3">
                  <c:v>1536</c:v>
                </c:pt>
                <c:pt idx="4">
                  <c:v>1536</c:v>
                </c:pt>
                <c:pt idx="5">
                  <c:v>1485</c:v>
                </c:pt>
                <c:pt idx="6">
                  <c:v>1440</c:v>
                </c:pt>
                <c:pt idx="7">
                  <c:v>1400</c:v>
                </c:pt>
                <c:pt idx="8">
                  <c:v>1365</c:v>
                </c:pt>
                <c:pt idx="9">
                  <c:v>1329</c:v>
                </c:pt>
                <c:pt idx="10">
                  <c:v>1299</c:v>
                </c:pt>
                <c:pt idx="11">
                  <c:v>1257</c:v>
                </c:pt>
                <c:pt idx="12">
                  <c:v>1215</c:v>
                </c:pt>
                <c:pt idx="13">
                  <c:v>1188</c:v>
                </c:pt>
                <c:pt idx="14">
                  <c:v>1158</c:v>
                </c:pt>
                <c:pt idx="15">
                  <c:v>1120</c:v>
                </c:pt>
                <c:pt idx="16">
                  <c:v>1083</c:v>
                </c:pt>
                <c:pt idx="17">
                  <c:v>1050</c:v>
                </c:pt>
                <c:pt idx="18">
                  <c:v>1011</c:v>
                </c:pt>
                <c:pt idx="19">
                  <c:v>976</c:v>
                </c:pt>
                <c:pt idx="20">
                  <c:v>952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A8B-4871-9C06-E50823BBF9E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 at risk (2002-2007)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Sheet1!$F$2:$F$22</c:f>
              <c:numCache>
                <c:formatCode>General</c:formatCode>
                <c:ptCount val="21"/>
                <c:pt idx="0">
                  <c:v>2336</c:v>
                </c:pt>
                <c:pt idx="1">
                  <c:v>2336</c:v>
                </c:pt>
                <c:pt idx="2">
                  <c:v>2336</c:v>
                </c:pt>
                <c:pt idx="3">
                  <c:v>2336</c:v>
                </c:pt>
                <c:pt idx="4">
                  <c:v>2336</c:v>
                </c:pt>
                <c:pt idx="5">
                  <c:v>2233</c:v>
                </c:pt>
                <c:pt idx="6">
                  <c:v>2173</c:v>
                </c:pt>
                <c:pt idx="7">
                  <c:v>2114</c:v>
                </c:pt>
                <c:pt idx="8">
                  <c:v>2056</c:v>
                </c:pt>
                <c:pt idx="9">
                  <c:v>2008</c:v>
                </c:pt>
                <c:pt idx="10">
                  <c:v>1960</c:v>
                </c:pt>
                <c:pt idx="11">
                  <c:v>1904</c:v>
                </c:pt>
                <c:pt idx="12">
                  <c:v>1849</c:v>
                </c:pt>
                <c:pt idx="13">
                  <c:v>1792</c:v>
                </c:pt>
                <c:pt idx="14">
                  <c:v>1745</c:v>
                </c:pt>
                <c:pt idx="15">
                  <c:v>1705</c:v>
                </c:pt>
                <c:pt idx="16">
                  <c:v>1665</c:v>
                </c:pt>
                <c:pt idx="17">
                  <c:v>1626</c:v>
                </c:pt>
                <c:pt idx="18">
                  <c:v>1582</c:v>
                </c:pt>
                <c:pt idx="19">
                  <c:v>1542</c:v>
                </c:pt>
                <c:pt idx="20">
                  <c:v>1489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D74-49D9-A71D-59C4A935A1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6203222596871374"/>
              <c:y val="0.8922278393348835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62499054043335E-2"/>
          <c:y val="3.9588977933911515E-2"/>
          <c:w val="0.88633078389647102"/>
          <c:h val="0.8434546053353827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97.158000000000001</c:v>
                </c:pt>
                <c:pt idx="6">
                  <c:v>94.590999999999994</c:v>
                </c:pt>
                <c:pt idx="7">
                  <c:v>91.787999999999997</c:v>
                </c:pt>
                <c:pt idx="8">
                  <c:v>89.588999999999999</c:v>
                </c:pt>
                <c:pt idx="9">
                  <c:v>87.477000000000004</c:v>
                </c:pt>
                <c:pt idx="10">
                  <c:v>84.751000000000005</c:v>
                </c:pt>
                <c:pt idx="11">
                  <c:v>82.302999999999997</c:v>
                </c:pt>
                <c:pt idx="12">
                  <c:v>79.754999999999995</c:v>
                </c:pt>
                <c:pt idx="13">
                  <c:v>77.721000000000004</c:v>
                </c:pt>
                <c:pt idx="14">
                  <c:v>75.78</c:v>
                </c:pt>
                <c:pt idx="15">
                  <c:v>73.453000000000003</c:v>
                </c:pt>
                <c:pt idx="16">
                  <c:v>71.358000000000004</c:v>
                </c:pt>
                <c:pt idx="17">
                  <c:v>69.638999999999996</c:v>
                </c:pt>
                <c:pt idx="18">
                  <c:v>68.106999999999999</c:v>
                </c:pt>
                <c:pt idx="19">
                  <c:v>66.38</c:v>
                </c:pt>
                <c:pt idx="20">
                  <c:v>64.602999999999994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9C-4CEB-B6D4-2BC1D60869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97.423000000000002</c:v>
                </c:pt>
                <c:pt idx="6">
                  <c:v>94.893000000000001</c:v>
                </c:pt>
                <c:pt idx="7">
                  <c:v>92.073999999999998</c:v>
                </c:pt>
                <c:pt idx="8">
                  <c:v>89.33</c:v>
                </c:pt>
                <c:pt idx="9">
                  <c:v>87.165000000000006</c:v>
                </c:pt>
                <c:pt idx="10">
                  <c:v>84.962999999999994</c:v>
                </c:pt>
                <c:pt idx="11">
                  <c:v>83.066999999999993</c:v>
                </c:pt>
                <c:pt idx="12">
                  <c:v>80.852000000000004</c:v>
                </c:pt>
                <c:pt idx="13">
                  <c:v>79.025000000000006</c:v>
                </c:pt>
                <c:pt idx="14">
                  <c:v>77.278000000000006</c:v>
                </c:pt>
                <c:pt idx="15">
                  <c:v>75.525999999999996</c:v>
                </c:pt>
                <c:pt idx="16">
                  <c:v>73.798000000000002</c:v>
                </c:pt>
                <c:pt idx="17">
                  <c:v>72.266999999999996</c:v>
                </c:pt>
                <c:pt idx="18">
                  <c:v>70.846999999999994</c:v>
                </c:pt>
                <c:pt idx="19">
                  <c:v>69.075999999999993</c:v>
                </c:pt>
                <c:pt idx="20">
                  <c:v>67.474000000000004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89C-4CEB-B6D4-2BC1D60869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97.073999999999998</c:v>
                </c:pt>
                <c:pt idx="6">
                  <c:v>94.483000000000004</c:v>
                </c:pt>
                <c:pt idx="7">
                  <c:v>92.591999999999999</c:v>
                </c:pt>
                <c:pt idx="8">
                  <c:v>90.483999999999995</c:v>
                </c:pt>
                <c:pt idx="9">
                  <c:v>88.405000000000001</c:v>
                </c:pt>
                <c:pt idx="10">
                  <c:v>86.085999999999999</c:v>
                </c:pt>
                <c:pt idx="11">
                  <c:v>83.819000000000003</c:v>
                </c:pt>
                <c:pt idx="12">
                  <c:v>82.17</c:v>
                </c:pt>
                <c:pt idx="13">
                  <c:v>80.376999999999995</c:v>
                </c:pt>
                <c:pt idx="14">
                  <c:v>78.558000000000007</c:v>
                </c:pt>
                <c:pt idx="15">
                  <c:v>76.653999999999996</c:v>
                </c:pt>
                <c:pt idx="16">
                  <c:v>75.349000000000004</c:v>
                </c:pt>
                <c:pt idx="17">
                  <c:v>73.691999999999993</c:v>
                </c:pt>
                <c:pt idx="18">
                  <c:v>71.909000000000006</c:v>
                </c:pt>
                <c:pt idx="19">
                  <c:v>70.174000000000007</c:v>
                </c:pt>
                <c:pt idx="20">
                  <c:v>68.468000000000004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89C-4CEB-B6D4-2BC1D608692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(1996-2001)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F350-4AFD-B16A-FD00785CBC6D}"/>
              </c:ext>
            </c:extLst>
          </c:dPt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2147</c:v>
                </c:pt>
                <c:pt idx="1">
                  <c:v>2147</c:v>
                </c:pt>
                <c:pt idx="2">
                  <c:v>2147</c:v>
                </c:pt>
                <c:pt idx="3">
                  <c:v>2147</c:v>
                </c:pt>
                <c:pt idx="4">
                  <c:v>2147</c:v>
                </c:pt>
                <c:pt idx="5">
                  <c:v>2083</c:v>
                </c:pt>
                <c:pt idx="6">
                  <c:v>2026</c:v>
                </c:pt>
                <c:pt idx="7">
                  <c:v>1963</c:v>
                </c:pt>
                <c:pt idx="8">
                  <c:v>1913</c:v>
                </c:pt>
                <c:pt idx="9">
                  <c:v>1861</c:v>
                </c:pt>
                <c:pt idx="10">
                  <c:v>1803</c:v>
                </c:pt>
                <c:pt idx="11">
                  <c:v>1748</c:v>
                </c:pt>
                <c:pt idx="12">
                  <c:v>1688</c:v>
                </c:pt>
                <c:pt idx="13">
                  <c:v>1642</c:v>
                </c:pt>
                <c:pt idx="14">
                  <c:v>1599</c:v>
                </c:pt>
                <c:pt idx="15">
                  <c:v>1543</c:v>
                </c:pt>
                <c:pt idx="16">
                  <c:v>1497</c:v>
                </c:pt>
                <c:pt idx="17">
                  <c:v>1457</c:v>
                </c:pt>
                <c:pt idx="18">
                  <c:v>1420</c:v>
                </c:pt>
                <c:pt idx="19">
                  <c:v>1384</c:v>
                </c:pt>
                <c:pt idx="20">
                  <c:v>1344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3E3-41CD-8047-656C5A33B8E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 at risk (2002-2007)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Sheet1!$F$2:$F$26</c:f>
              <c:numCache>
                <c:formatCode>General</c:formatCode>
                <c:ptCount val="25"/>
                <c:pt idx="0">
                  <c:v>3613</c:v>
                </c:pt>
                <c:pt idx="1">
                  <c:v>3613</c:v>
                </c:pt>
                <c:pt idx="2">
                  <c:v>3613</c:v>
                </c:pt>
                <c:pt idx="3">
                  <c:v>3613</c:v>
                </c:pt>
                <c:pt idx="4">
                  <c:v>3613</c:v>
                </c:pt>
                <c:pt idx="5">
                  <c:v>3510</c:v>
                </c:pt>
                <c:pt idx="6">
                  <c:v>3405</c:v>
                </c:pt>
                <c:pt idx="7">
                  <c:v>3295</c:v>
                </c:pt>
                <c:pt idx="8">
                  <c:v>3183</c:v>
                </c:pt>
                <c:pt idx="9">
                  <c:v>3095</c:v>
                </c:pt>
                <c:pt idx="10">
                  <c:v>3007</c:v>
                </c:pt>
                <c:pt idx="11">
                  <c:v>2932</c:v>
                </c:pt>
                <c:pt idx="12">
                  <c:v>2839</c:v>
                </c:pt>
                <c:pt idx="13">
                  <c:v>2765</c:v>
                </c:pt>
                <c:pt idx="14">
                  <c:v>2695</c:v>
                </c:pt>
                <c:pt idx="15">
                  <c:v>2626</c:v>
                </c:pt>
                <c:pt idx="16">
                  <c:v>2560</c:v>
                </c:pt>
                <c:pt idx="17">
                  <c:v>2496</c:v>
                </c:pt>
                <c:pt idx="18">
                  <c:v>2443</c:v>
                </c:pt>
                <c:pt idx="19">
                  <c:v>2376</c:v>
                </c:pt>
                <c:pt idx="20">
                  <c:v>2313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6AD-4BE6-9DA3-F70890084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890991040218533"/>
              <c:y val="0.9170351936054648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041218312251949E-2"/>
          <c:y val="0.11415750044545271"/>
          <c:w val="0.40247681237033961"/>
          <c:h val="0.6875870527386045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95.956000000000003</c:v>
                </c:pt>
                <c:pt idx="6">
                  <c:v>93.015000000000001</c:v>
                </c:pt>
                <c:pt idx="7">
                  <c:v>89.692999999999998</c:v>
                </c:pt>
                <c:pt idx="8">
                  <c:v>86.74</c:v>
                </c:pt>
                <c:pt idx="9">
                  <c:v>83.049000000000007</c:v>
                </c:pt>
                <c:pt idx="10">
                  <c:v>79.358000000000004</c:v>
                </c:pt>
                <c:pt idx="11">
                  <c:v>76.405000000000001</c:v>
                </c:pt>
                <c:pt idx="12">
                  <c:v>73.820999999999998</c:v>
                </c:pt>
                <c:pt idx="13">
                  <c:v>72.344999999999999</c:v>
                </c:pt>
                <c:pt idx="14">
                  <c:v>68.653999999999996</c:v>
                </c:pt>
                <c:pt idx="15">
                  <c:v>66.430999999999997</c:v>
                </c:pt>
                <c:pt idx="16">
                  <c:v>63.451000000000001</c:v>
                </c:pt>
                <c:pt idx="17">
                  <c:v>60.823</c:v>
                </c:pt>
                <c:pt idx="18">
                  <c:v>57.424999999999997</c:v>
                </c:pt>
                <c:pt idx="19">
                  <c:v>56.292000000000002</c:v>
                </c:pt>
                <c:pt idx="20">
                  <c:v>55.536000000000001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0-6B15-45DA-88F2-45F410CEB8C7}"/>
              </c:ext>
            </c:extLst>
          </c:dPt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96.819000000000003</c:v>
                </c:pt>
                <c:pt idx="6">
                  <c:v>93.52</c:v>
                </c:pt>
                <c:pt idx="7">
                  <c:v>91.491</c:v>
                </c:pt>
                <c:pt idx="8">
                  <c:v>88.385999999999996</c:v>
                </c:pt>
                <c:pt idx="9">
                  <c:v>86.664000000000001</c:v>
                </c:pt>
                <c:pt idx="10">
                  <c:v>84.063000000000002</c:v>
                </c:pt>
                <c:pt idx="11">
                  <c:v>81.671000000000006</c:v>
                </c:pt>
                <c:pt idx="12">
                  <c:v>79.159000000000006</c:v>
                </c:pt>
                <c:pt idx="13">
                  <c:v>76.635000000000005</c:v>
                </c:pt>
                <c:pt idx="14">
                  <c:v>74.213999999999999</c:v>
                </c:pt>
                <c:pt idx="15">
                  <c:v>72.891000000000005</c:v>
                </c:pt>
                <c:pt idx="16">
                  <c:v>70.683999999999997</c:v>
                </c:pt>
                <c:pt idx="17">
                  <c:v>68.917000000000002</c:v>
                </c:pt>
                <c:pt idx="18">
                  <c:v>67.700999999999993</c:v>
                </c:pt>
                <c:pt idx="19">
                  <c:v>66.703999999999994</c:v>
                </c:pt>
                <c:pt idx="20">
                  <c:v>64.927999999999997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96.448999999999998</c:v>
                </c:pt>
                <c:pt idx="6">
                  <c:v>93.424999999999997</c:v>
                </c:pt>
                <c:pt idx="7">
                  <c:v>90.393000000000001</c:v>
                </c:pt>
                <c:pt idx="8">
                  <c:v>88.421000000000006</c:v>
                </c:pt>
                <c:pt idx="9">
                  <c:v>86.26</c:v>
                </c:pt>
                <c:pt idx="10">
                  <c:v>83.429000000000002</c:v>
                </c:pt>
                <c:pt idx="11">
                  <c:v>81.314999999999998</c:v>
                </c:pt>
                <c:pt idx="12">
                  <c:v>79.498000000000005</c:v>
                </c:pt>
                <c:pt idx="13">
                  <c:v>77.31</c:v>
                </c:pt>
                <c:pt idx="14">
                  <c:v>75.846999999999994</c:v>
                </c:pt>
                <c:pt idx="15">
                  <c:v>74.501000000000005</c:v>
                </c:pt>
                <c:pt idx="16">
                  <c:v>73.082999999999998</c:v>
                </c:pt>
                <c:pt idx="17">
                  <c:v>71.524000000000001</c:v>
                </c:pt>
                <c:pt idx="18">
                  <c:v>69.771000000000001</c:v>
                </c:pt>
                <c:pt idx="19">
                  <c:v>67.626000000000005</c:v>
                </c:pt>
                <c:pt idx="20">
                  <c:v>65.278000000000006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E69-4B9D-9702-4D409338F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23981847008944307"/>
              <c:y val="0.8279928650020100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728479687798749E-2"/>
              <c:y val="0.3828233788385377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40800840157991031"/>
          <c:y val="1.3919097328640823E-2"/>
          <c:w val="0.38176162092340771"/>
          <c:h val="7.3183253516080266E-2"/>
        </c:manualLayout>
      </c:layout>
      <c:overlay val="1"/>
      <c:spPr>
        <a:solidFill>
          <a:schemeClr val="tx1"/>
        </a:solidFill>
        <a:ln w="9525"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67883810552787"/>
          <c:y val="0.14515832989534483"/>
          <c:w val="0.77185514125349297"/>
          <c:h val="0.7300191124095949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Europe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21.592400000000001</c:v>
                </c:pt>
                <c:pt idx="1">
                  <c:v>20.6905</c:v>
                </c:pt>
                <c:pt idx="2">
                  <c:v>20.9024</c:v>
                </c:pt>
                <c:pt idx="3">
                  <c:v>21.309200000000001</c:v>
                </c:pt>
                <c:pt idx="4">
                  <c:v>21.913799999999998</c:v>
                </c:pt>
                <c:pt idx="5">
                  <c:v>21.747800000000002</c:v>
                </c:pt>
                <c:pt idx="6">
                  <c:v>21.604900000000001</c:v>
                </c:pt>
                <c:pt idx="7">
                  <c:v>22.053699999999999</c:v>
                </c:pt>
                <c:pt idx="8">
                  <c:v>21.875</c:v>
                </c:pt>
                <c:pt idx="9">
                  <c:v>22.096800000000002</c:v>
                </c:pt>
                <c:pt idx="10">
                  <c:v>21.569500000000001</c:v>
                </c:pt>
                <c:pt idx="11">
                  <c:v>21.5139</c:v>
                </c:pt>
                <c:pt idx="12">
                  <c:v>22.2483</c:v>
                </c:pt>
                <c:pt idx="13">
                  <c:v>22.321400000000001</c:v>
                </c:pt>
                <c:pt idx="14">
                  <c:v>21.7102</c:v>
                </c:pt>
                <c:pt idx="15">
                  <c:v>22.038599999999999</c:v>
                </c:pt>
                <c:pt idx="16">
                  <c:v>22.2041</c:v>
                </c:pt>
                <c:pt idx="17">
                  <c:v>22.640899999999998</c:v>
                </c:pt>
                <c:pt idx="18">
                  <c:v>22.432300000000001</c:v>
                </c:pt>
                <c:pt idx="19">
                  <c:v>22.484000000000002</c:v>
                </c:pt>
                <c:pt idx="20">
                  <c:v>22.395399999999999</c:v>
                </c:pt>
                <c:pt idx="21">
                  <c:v>22.7394</c:v>
                </c:pt>
                <c:pt idx="22">
                  <c:v>22.758299999999998</c:v>
                </c:pt>
                <c:pt idx="23">
                  <c:v>22.499600000000001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5E-4888-BB6F-8335621CBA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North America</c:v>
                </c:pt>
              </c:strCache>
            </c:strRef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22.790400000000002</c:v>
                </c:pt>
                <c:pt idx="1">
                  <c:v>22.400600000000001</c:v>
                </c:pt>
                <c:pt idx="2">
                  <c:v>22.569400000000002</c:v>
                </c:pt>
                <c:pt idx="3">
                  <c:v>23.100899999999999</c:v>
                </c:pt>
                <c:pt idx="4">
                  <c:v>23.054600000000001</c:v>
                </c:pt>
                <c:pt idx="5">
                  <c:v>23.020399999999999</c:v>
                </c:pt>
                <c:pt idx="6">
                  <c:v>23.150200000000002</c:v>
                </c:pt>
                <c:pt idx="7">
                  <c:v>23.046399999999998</c:v>
                </c:pt>
                <c:pt idx="8">
                  <c:v>23.559699999999999</c:v>
                </c:pt>
                <c:pt idx="9">
                  <c:v>23.726199999999999</c:v>
                </c:pt>
                <c:pt idx="10">
                  <c:v>24.0321</c:v>
                </c:pt>
                <c:pt idx="11">
                  <c:v>24.206499999999998</c:v>
                </c:pt>
                <c:pt idx="12">
                  <c:v>24.272500000000001</c:v>
                </c:pt>
                <c:pt idx="13">
                  <c:v>24.717300000000002</c:v>
                </c:pt>
                <c:pt idx="14">
                  <c:v>24.744399999999999</c:v>
                </c:pt>
                <c:pt idx="15">
                  <c:v>25.059899999999999</c:v>
                </c:pt>
                <c:pt idx="16">
                  <c:v>25.060600000000001</c:v>
                </c:pt>
                <c:pt idx="17">
                  <c:v>25.1843</c:v>
                </c:pt>
                <c:pt idx="18">
                  <c:v>25.087900000000001</c:v>
                </c:pt>
                <c:pt idx="19">
                  <c:v>25.130800000000001</c:v>
                </c:pt>
                <c:pt idx="20">
                  <c:v>25.293800000000001</c:v>
                </c:pt>
                <c:pt idx="21">
                  <c:v>25.232199999999999</c:v>
                </c:pt>
                <c:pt idx="22">
                  <c:v>25.331</c:v>
                </c:pt>
                <c:pt idx="23">
                  <c:v>25.707799999999999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5E-4888-BB6F-8335621CBA4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Sheet1!$D$2:$D$25</c:f>
              <c:numCache>
                <c:formatCode>General</c:formatCode>
                <c:ptCount val="24"/>
                <c:pt idx="0">
                  <c:v>20.821200000000001</c:v>
                </c:pt>
                <c:pt idx="1">
                  <c:v>20.154399999999999</c:v>
                </c:pt>
                <c:pt idx="2">
                  <c:v>20.730399999999999</c:v>
                </c:pt>
                <c:pt idx="3">
                  <c:v>21.5291</c:v>
                </c:pt>
                <c:pt idx="4">
                  <c:v>22.327300000000001</c:v>
                </c:pt>
                <c:pt idx="5">
                  <c:v>21.926100000000002</c:v>
                </c:pt>
                <c:pt idx="6">
                  <c:v>22.465800000000002</c:v>
                </c:pt>
                <c:pt idx="7">
                  <c:v>21.604099999999999</c:v>
                </c:pt>
                <c:pt idx="8">
                  <c:v>21.297799999999999</c:v>
                </c:pt>
                <c:pt idx="9">
                  <c:v>22.318899999999999</c:v>
                </c:pt>
                <c:pt idx="10">
                  <c:v>22.2883</c:v>
                </c:pt>
                <c:pt idx="11">
                  <c:v>22.0581</c:v>
                </c:pt>
                <c:pt idx="12">
                  <c:v>21.7776</c:v>
                </c:pt>
                <c:pt idx="13">
                  <c:v>22.719000000000001</c:v>
                </c:pt>
                <c:pt idx="14">
                  <c:v>22.432300000000001</c:v>
                </c:pt>
                <c:pt idx="15">
                  <c:v>22.0932</c:v>
                </c:pt>
                <c:pt idx="16">
                  <c:v>23.5137</c:v>
                </c:pt>
                <c:pt idx="17">
                  <c:v>23.472000000000001</c:v>
                </c:pt>
                <c:pt idx="18">
                  <c:v>22.600300000000001</c:v>
                </c:pt>
                <c:pt idx="19">
                  <c:v>23.334099999999999</c:v>
                </c:pt>
                <c:pt idx="20">
                  <c:v>22.651800000000001</c:v>
                </c:pt>
                <c:pt idx="21">
                  <c:v>23.4236</c:v>
                </c:pt>
                <c:pt idx="22">
                  <c:v>22.2041</c:v>
                </c:pt>
                <c:pt idx="23">
                  <c:v>23.273099999999999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5E-4888-BB6F-8335621CBA4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Overall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Sheet1!$E$2:$E$25</c:f>
              <c:numCache>
                <c:formatCode>General</c:formatCode>
                <c:ptCount val="24"/>
                <c:pt idx="0">
                  <c:v>22.183800000000002</c:v>
                </c:pt>
                <c:pt idx="1">
                  <c:v>21.671299999999999</c:v>
                </c:pt>
                <c:pt idx="2">
                  <c:v>21.9405</c:v>
                </c:pt>
                <c:pt idx="3">
                  <c:v>22.659300000000002</c:v>
                </c:pt>
                <c:pt idx="4">
                  <c:v>22.821000000000002</c:v>
                </c:pt>
                <c:pt idx="5">
                  <c:v>22.6556</c:v>
                </c:pt>
                <c:pt idx="6">
                  <c:v>22.8139</c:v>
                </c:pt>
                <c:pt idx="7">
                  <c:v>22.719000000000001</c:v>
                </c:pt>
                <c:pt idx="8">
                  <c:v>23.0016</c:v>
                </c:pt>
                <c:pt idx="9">
                  <c:v>23.2485</c:v>
                </c:pt>
                <c:pt idx="10">
                  <c:v>23.268999999999998</c:v>
                </c:pt>
                <c:pt idx="11">
                  <c:v>23.130600000000001</c:v>
                </c:pt>
                <c:pt idx="12">
                  <c:v>23.4895</c:v>
                </c:pt>
                <c:pt idx="13">
                  <c:v>23.8063</c:v>
                </c:pt>
                <c:pt idx="14">
                  <c:v>23.722799999999999</c:v>
                </c:pt>
                <c:pt idx="15">
                  <c:v>24.094000000000001</c:v>
                </c:pt>
                <c:pt idx="16">
                  <c:v>24.0778</c:v>
                </c:pt>
                <c:pt idx="17">
                  <c:v>24.288799999999998</c:v>
                </c:pt>
                <c:pt idx="18">
                  <c:v>24.218299999999999</c:v>
                </c:pt>
                <c:pt idx="19">
                  <c:v>24.243200000000002</c:v>
                </c:pt>
                <c:pt idx="20">
                  <c:v>24.258700000000001</c:v>
                </c:pt>
                <c:pt idx="21">
                  <c:v>24.392199999999999</c:v>
                </c:pt>
                <c:pt idx="22">
                  <c:v>24.341799999999999</c:v>
                </c:pt>
                <c:pt idx="23">
                  <c:v>24.7347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DB-4E55-BE04-E838BACAA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cat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557784704"/>
        <c:scaling>
          <c:orientation val="minMax"/>
          <c:max val="30"/>
          <c:min val="15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50">
                    <a:solidFill>
                      <a:schemeClr val="bg2"/>
                    </a:solidFill>
                  </a:defRPr>
                </a:pPr>
                <a:r>
                  <a:rPr lang="en-US" sz="1050" dirty="0" smtClean="0">
                    <a:solidFill>
                      <a:schemeClr val="bg2"/>
                    </a:solidFill>
                  </a:rPr>
                  <a:t>Median BMI (kg/m</a:t>
                </a:r>
                <a:r>
                  <a:rPr lang="en-US" sz="1050" baseline="30000" dirty="0" smtClean="0">
                    <a:solidFill>
                      <a:schemeClr val="bg2"/>
                    </a:solidFill>
                  </a:rPr>
                  <a:t>2</a:t>
                </a:r>
                <a:r>
                  <a:rPr lang="en-US" sz="1050" dirty="0" smtClean="0">
                    <a:solidFill>
                      <a:schemeClr val="bg2"/>
                    </a:solidFill>
                  </a:rPr>
                  <a:t>)</a:t>
                </a:r>
                <a:endParaRPr lang="en-US" sz="105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3.9541460414035723E-2"/>
              <c:y val="0.309952134780375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midCat"/>
        <c:majorUnit val="1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66729156298082E-2"/>
          <c:y val="3.1363130157226915E-2"/>
          <c:w val="0.8739726332173019"/>
          <c:h val="0.82996098981600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96.83</c:v>
                </c:pt>
                <c:pt idx="6">
                  <c:v>94.013000000000005</c:v>
                </c:pt>
                <c:pt idx="7">
                  <c:v>91.218000000000004</c:v>
                </c:pt>
                <c:pt idx="8">
                  <c:v>88.875</c:v>
                </c:pt>
                <c:pt idx="9">
                  <c:v>86.656999999999996</c:v>
                </c:pt>
                <c:pt idx="10">
                  <c:v>84.180999999999997</c:v>
                </c:pt>
                <c:pt idx="11">
                  <c:v>81.751999999999995</c:v>
                </c:pt>
                <c:pt idx="12">
                  <c:v>79.088999999999999</c:v>
                </c:pt>
                <c:pt idx="13">
                  <c:v>77.137</c:v>
                </c:pt>
                <c:pt idx="14">
                  <c:v>75.364000000000004</c:v>
                </c:pt>
                <c:pt idx="15">
                  <c:v>72.944000000000003</c:v>
                </c:pt>
                <c:pt idx="16">
                  <c:v>70.751000000000005</c:v>
                </c:pt>
                <c:pt idx="17">
                  <c:v>68.683000000000007</c:v>
                </c:pt>
                <c:pt idx="18">
                  <c:v>66.688000000000002</c:v>
                </c:pt>
                <c:pt idx="19">
                  <c:v>64.742999999999995</c:v>
                </c:pt>
                <c:pt idx="20">
                  <c:v>62.951000000000001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23-4E8D-946F-16629C4F8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96.881</c:v>
                </c:pt>
                <c:pt idx="6">
                  <c:v>94.491</c:v>
                </c:pt>
                <c:pt idx="7">
                  <c:v>91.602000000000004</c:v>
                </c:pt>
                <c:pt idx="8">
                  <c:v>89.236000000000004</c:v>
                </c:pt>
                <c:pt idx="9">
                  <c:v>87.248999999999995</c:v>
                </c:pt>
                <c:pt idx="10">
                  <c:v>85.238</c:v>
                </c:pt>
                <c:pt idx="11">
                  <c:v>83.152000000000001</c:v>
                </c:pt>
                <c:pt idx="12">
                  <c:v>81.042000000000002</c:v>
                </c:pt>
                <c:pt idx="13">
                  <c:v>79.013999999999996</c:v>
                </c:pt>
                <c:pt idx="14">
                  <c:v>77.251000000000005</c:v>
                </c:pt>
                <c:pt idx="15">
                  <c:v>75.483999999999995</c:v>
                </c:pt>
                <c:pt idx="16">
                  <c:v>73.766999999999996</c:v>
                </c:pt>
                <c:pt idx="17">
                  <c:v>72.027000000000001</c:v>
                </c:pt>
                <c:pt idx="18">
                  <c:v>70.427000000000007</c:v>
                </c:pt>
                <c:pt idx="19">
                  <c:v>68.534000000000006</c:v>
                </c:pt>
                <c:pt idx="20">
                  <c:v>66.709999999999994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23-4E8D-946F-16629C4F8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8575"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97.224000000000004</c:v>
                </c:pt>
                <c:pt idx="6">
                  <c:v>94.683999999999997</c:v>
                </c:pt>
                <c:pt idx="7">
                  <c:v>92.421999999999997</c:v>
                </c:pt>
                <c:pt idx="8">
                  <c:v>90.254999999999995</c:v>
                </c:pt>
                <c:pt idx="9">
                  <c:v>88.093999999999994</c:v>
                </c:pt>
                <c:pt idx="10">
                  <c:v>85.664000000000001</c:v>
                </c:pt>
                <c:pt idx="11">
                  <c:v>83.286000000000001</c:v>
                </c:pt>
                <c:pt idx="12">
                  <c:v>81.381</c:v>
                </c:pt>
                <c:pt idx="13">
                  <c:v>79.364000000000004</c:v>
                </c:pt>
                <c:pt idx="14">
                  <c:v>77.283000000000001</c:v>
                </c:pt>
                <c:pt idx="15">
                  <c:v>75.326999999999998</c:v>
                </c:pt>
                <c:pt idx="16">
                  <c:v>73.819999999999993</c:v>
                </c:pt>
                <c:pt idx="17">
                  <c:v>71.929000000000002</c:v>
                </c:pt>
                <c:pt idx="18">
                  <c:v>70.254000000000005</c:v>
                </c:pt>
                <c:pt idx="19">
                  <c:v>68.658000000000001</c:v>
                </c:pt>
                <c:pt idx="20">
                  <c:v>66.903000000000006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23-4E8D-946F-16629C4F8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5837520002334575"/>
              <c:y val="0.9003817125530695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7587231743091"/>
          <c:y val="0.10443561396007219"/>
          <c:w val="0.86103970459574908"/>
          <c:h val="0.7751389662853358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Sheet1!$A$2:$A$61</c:f>
              <c:numCache>
                <c:formatCode>General</c:formatCode>
                <c:ptCount val="29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Sheet1!$B$2:$B$61</c:f>
              <c:numCache>
                <c:formatCode>General</c:formatCode>
                <c:ptCount val="2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96.828000000000003</c:v>
                </c:pt>
                <c:pt idx="6">
                  <c:v>93.373999999999995</c:v>
                </c:pt>
                <c:pt idx="7">
                  <c:v>90.468999999999994</c:v>
                </c:pt>
                <c:pt idx="8">
                  <c:v>87.652000000000001</c:v>
                </c:pt>
                <c:pt idx="9">
                  <c:v>85.391999999999996</c:v>
                </c:pt>
                <c:pt idx="10">
                  <c:v>82.843999999999994</c:v>
                </c:pt>
                <c:pt idx="11">
                  <c:v>79.917000000000002</c:v>
                </c:pt>
                <c:pt idx="12">
                  <c:v>78.216999999999999</c:v>
                </c:pt>
                <c:pt idx="13">
                  <c:v>76.040999999999997</c:v>
                </c:pt>
                <c:pt idx="14">
                  <c:v>73.957999999999998</c:v>
                </c:pt>
                <c:pt idx="15">
                  <c:v>71.495999999999995</c:v>
                </c:pt>
                <c:pt idx="16">
                  <c:v>69.787999999999997</c:v>
                </c:pt>
                <c:pt idx="17">
                  <c:v>67.977000000000004</c:v>
                </c:pt>
                <c:pt idx="18">
                  <c:v>66.546999999999997</c:v>
                </c:pt>
                <c:pt idx="19">
                  <c:v>65.304000000000002</c:v>
                </c:pt>
                <c:pt idx="20">
                  <c:v>63.747999999999998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 </c:v>
                </c:pt>
              </c:strCache>
            </c:strRef>
          </c:tx>
          <c:spPr>
            <a:ln w="28575">
              <a:solidFill>
                <a:srgbClr val="009900"/>
              </a:solidFill>
              <a:prstDash val="solid"/>
            </a:ln>
          </c:spPr>
          <c:marker>
            <c:symbol val="none"/>
          </c:marker>
          <c:xVal>
            <c:numRef>
              <c:f>Sheet1!$A$2:$A$61</c:f>
              <c:numCache>
                <c:formatCode>General</c:formatCode>
                <c:ptCount val="29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Sheet1!$C$2:$C$61</c:f>
              <c:numCache>
                <c:formatCode>General</c:formatCode>
                <c:ptCount val="2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96.935000000000002</c:v>
                </c:pt>
                <c:pt idx="6">
                  <c:v>94.349000000000004</c:v>
                </c:pt>
                <c:pt idx="7">
                  <c:v>91.751000000000005</c:v>
                </c:pt>
                <c:pt idx="8">
                  <c:v>89.489000000000004</c:v>
                </c:pt>
                <c:pt idx="9">
                  <c:v>87.381</c:v>
                </c:pt>
                <c:pt idx="10">
                  <c:v>85.025999999999996</c:v>
                </c:pt>
                <c:pt idx="11">
                  <c:v>82.781000000000006</c:v>
                </c:pt>
                <c:pt idx="12">
                  <c:v>80.600999999999999</c:v>
                </c:pt>
                <c:pt idx="13">
                  <c:v>78.545000000000002</c:v>
                </c:pt>
                <c:pt idx="14">
                  <c:v>76.655000000000001</c:v>
                </c:pt>
                <c:pt idx="15">
                  <c:v>74.771000000000001</c:v>
                </c:pt>
                <c:pt idx="16">
                  <c:v>73.007999999999996</c:v>
                </c:pt>
                <c:pt idx="17">
                  <c:v>71.129000000000005</c:v>
                </c:pt>
                <c:pt idx="18">
                  <c:v>69.39</c:v>
                </c:pt>
                <c:pt idx="19">
                  <c:v>67.603999999999999</c:v>
                </c:pt>
                <c:pt idx="20">
                  <c:v>65.757999999999996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9835427281148681"/>
              <c:y val="0.9246695725534306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30845710832908474"/>
          <c:y val="1.9604241308143169E-2"/>
          <c:w val="0.43119356232972178"/>
          <c:h val="7.6322789080086439E-2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041218312251949E-2"/>
          <c:y val="0.11415750044545271"/>
          <c:w val="0.40247681237033961"/>
          <c:h val="0.6875870527386045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96.623000000000005</c:v>
                </c:pt>
                <c:pt idx="6">
                  <c:v>93.418000000000006</c:v>
                </c:pt>
                <c:pt idx="7">
                  <c:v>90.692999999999998</c:v>
                </c:pt>
                <c:pt idx="8">
                  <c:v>87.957999999999998</c:v>
                </c:pt>
                <c:pt idx="9">
                  <c:v>85.481999999999999</c:v>
                </c:pt>
                <c:pt idx="10">
                  <c:v>82.906999999999996</c:v>
                </c:pt>
                <c:pt idx="11">
                  <c:v>80.234999999999999</c:v>
                </c:pt>
                <c:pt idx="12">
                  <c:v>77.558999999999997</c:v>
                </c:pt>
                <c:pt idx="13">
                  <c:v>75.459999999999994</c:v>
                </c:pt>
                <c:pt idx="14">
                  <c:v>73.694999999999993</c:v>
                </c:pt>
                <c:pt idx="15">
                  <c:v>71.212000000000003</c:v>
                </c:pt>
                <c:pt idx="16">
                  <c:v>69.125</c:v>
                </c:pt>
                <c:pt idx="17">
                  <c:v>66.894999999999996</c:v>
                </c:pt>
                <c:pt idx="18">
                  <c:v>64.753</c:v>
                </c:pt>
                <c:pt idx="19">
                  <c:v>62.606000000000002</c:v>
                </c:pt>
                <c:pt idx="20">
                  <c:v>60.899000000000001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0-6B15-45DA-88F2-45F410CEB8C7}"/>
              </c:ext>
            </c:extLst>
          </c:dPt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96.275000000000006</c:v>
                </c:pt>
                <c:pt idx="6">
                  <c:v>93.730999999999995</c:v>
                </c:pt>
                <c:pt idx="7">
                  <c:v>90.415000000000006</c:v>
                </c:pt>
                <c:pt idx="8">
                  <c:v>88.024000000000001</c:v>
                </c:pt>
                <c:pt idx="9">
                  <c:v>85.694000000000003</c:v>
                </c:pt>
                <c:pt idx="10">
                  <c:v>83.58</c:v>
                </c:pt>
                <c:pt idx="11">
                  <c:v>81.715000000000003</c:v>
                </c:pt>
                <c:pt idx="12">
                  <c:v>79.66</c:v>
                </c:pt>
                <c:pt idx="13">
                  <c:v>77.328999999999994</c:v>
                </c:pt>
                <c:pt idx="14">
                  <c:v>75.462000000000003</c:v>
                </c:pt>
                <c:pt idx="15">
                  <c:v>73.563000000000002</c:v>
                </c:pt>
                <c:pt idx="16">
                  <c:v>71.578999999999994</c:v>
                </c:pt>
                <c:pt idx="17">
                  <c:v>69.668000000000006</c:v>
                </c:pt>
                <c:pt idx="18">
                  <c:v>67.912000000000006</c:v>
                </c:pt>
                <c:pt idx="19">
                  <c:v>65.912000000000006</c:v>
                </c:pt>
                <c:pt idx="20">
                  <c:v>64.040999999999997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96.424000000000007</c:v>
                </c:pt>
                <c:pt idx="6">
                  <c:v>93.584000000000003</c:v>
                </c:pt>
                <c:pt idx="7">
                  <c:v>91.01</c:v>
                </c:pt>
                <c:pt idx="8">
                  <c:v>88.653999999999996</c:v>
                </c:pt>
                <c:pt idx="9">
                  <c:v>85.947000000000003</c:v>
                </c:pt>
                <c:pt idx="10">
                  <c:v>83.278000000000006</c:v>
                </c:pt>
                <c:pt idx="11">
                  <c:v>80.552000000000007</c:v>
                </c:pt>
                <c:pt idx="12">
                  <c:v>78.382000000000005</c:v>
                </c:pt>
                <c:pt idx="13">
                  <c:v>75.933999999999997</c:v>
                </c:pt>
                <c:pt idx="14">
                  <c:v>73.686999999999998</c:v>
                </c:pt>
                <c:pt idx="15">
                  <c:v>71.430000000000007</c:v>
                </c:pt>
                <c:pt idx="16">
                  <c:v>69.608999999999995</c:v>
                </c:pt>
                <c:pt idx="17">
                  <c:v>67.114000000000004</c:v>
                </c:pt>
                <c:pt idx="18">
                  <c:v>64.724000000000004</c:v>
                </c:pt>
                <c:pt idx="19">
                  <c:v>62.874000000000002</c:v>
                </c:pt>
                <c:pt idx="20">
                  <c:v>60.915999999999997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E69-4B9D-9702-4D409338F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23981847008944307"/>
              <c:y val="0.8279928650020100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728479687798749E-2"/>
              <c:y val="0.3828233788385377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45777143342881044"/>
          <c:y val="3.1825326845967478E-2"/>
          <c:w val="0.36754361182372197"/>
          <c:h val="5.3038745309087781E-2"/>
        </c:manualLayout>
      </c:layout>
      <c:overlay val="1"/>
      <c:spPr>
        <a:solidFill>
          <a:schemeClr val="tx1"/>
        </a:solidFill>
        <a:ln w="9525"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66729156298082E-2"/>
          <c:y val="3.1363130157226915E-2"/>
          <c:w val="0.8739726332173019"/>
          <c:h val="0.82996098981600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96.798000000000002</c:v>
                </c:pt>
                <c:pt idx="6">
                  <c:v>94.352999999999994</c:v>
                </c:pt>
                <c:pt idx="7">
                  <c:v>91.869</c:v>
                </c:pt>
                <c:pt idx="8">
                  <c:v>90.126000000000005</c:v>
                </c:pt>
                <c:pt idx="9">
                  <c:v>87.930999999999997</c:v>
                </c:pt>
                <c:pt idx="10">
                  <c:v>85.570999999999998</c:v>
                </c:pt>
                <c:pt idx="11">
                  <c:v>83.616</c:v>
                </c:pt>
                <c:pt idx="12">
                  <c:v>81.781999999999996</c:v>
                </c:pt>
                <c:pt idx="13">
                  <c:v>80.03</c:v>
                </c:pt>
                <c:pt idx="14">
                  <c:v>78.430999999999997</c:v>
                </c:pt>
                <c:pt idx="15">
                  <c:v>77.180000000000007</c:v>
                </c:pt>
                <c:pt idx="16">
                  <c:v>75.668000000000006</c:v>
                </c:pt>
                <c:pt idx="17">
                  <c:v>74.397999999999996</c:v>
                </c:pt>
                <c:pt idx="18">
                  <c:v>72.989000000000004</c:v>
                </c:pt>
                <c:pt idx="19">
                  <c:v>71.870999999999995</c:v>
                </c:pt>
                <c:pt idx="20">
                  <c:v>70.025000000000006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23-4E8D-946F-16629C4F8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97.793000000000006</c:v>
                </c:pt>
                <c:pt idx="6">
                  <c:v>95.56</c:v>
                </c:pt>
                <c:pt idx="7">
                  <c:v>93.724000000000004</c:v>
                </c:pt>
                <c:pt idx="8">
                  <c:v>91.587999999999994</c:v>
                </c:pt>
                <c:pt idx="9">
                  <c:v>89.813000000000002</c:v>
                </c:pt>
                <c:pt idx="10">
                  <c:v>88.087999999999994</c:v>
                </c:pt>
                <c:pt idx="11">
                  <c:v>86.418000000000006</c:v>
                </c:pt>
                <c:pt idx="12">
                  <c:v>84.456999999999994</c:v>
                </c:pt>
                <c:pt idx="13">
                  <c:v>82.825000000000003</c:v>
                </c:pt>
                <c:pt idx="14">
                  <c:v>81.242000000000004</c:v>
                </c:pt>
                <c:pt idx="15">
                  <c:v>79.805000000000007</c:v>
                </c:pt>
                <c:pt idx="16">
                  <c:v>78.27</c:v>
                </c:pt>
                <c:pt idx="17">
                  <c:v>76.861000000000004</c:v>
                </c:pt>
                <c:pt idx="18">
                  <c:v>75.677999999999997</c:v>
                </c:pt>
                <c:pt idx="19">
                  <c:v>74.444999999999993</c:v>
                </c:pt>
                <c:pt idx="20">
                  <c:v>73.099999999999994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23-4E8D-946F-16629C4F8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8575"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97.847999999999999</c:v>
                </c:pt>
                <c:pt idx="6">
                  <c:v>95.721999999999994</c:v>
                </c:pt>
                <c:pt idx="7">
                  <c:v>93.638999999999996</c:v>
                </c:pt>
                <c:pt idx="8">
                  <c:v>91.95</c:v>
                </c:pt>
                <c:pt idx="9">
                  <c:v>90.15</c:v>
                </c:pt>
                <c:pt idx="10">
                  <c:v>88.231999999999999</c:v>
                </c:pt>
                <c:pt idx="11">
                  <c:v>86.495999999999995</c:v>
                </c:pt>
                <c:pt idx="12">
                  <c:v>84.933000000000007</c:v>
                </c:pt>
                <c:pt idx="13">
                  <c:v>83.319000000000003</c:v>
                </c:pt>
                <c:pt idx="14">
                  <c:v>81.935000000000002</c:v>
                </c:pt>
                <c:pt idx="15">
                  <c:v>80.531000000000006</c:v>
                </c:pt>
                <c:pt idx="16">
                  <c:v>79.328000000000003</c:v>
                </c:pt>
                <c:pt idx="17">
                  <c:v>78.069999999999993</c:v>
                </c:pt>
                <c:pt idx="18">
                  <c:v>76.760000000000005</c:v>
                </c:pt>
                <c:pt idx="19">
                  <c:v>75.555000000000007</c:v>
                </c:pt>
                <c:pt idx="20">
                  <c:v>74.081999999999994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23-4E8D-946F-16629C4F8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5837520002334575"/>
              <c:y val="0.9003817125530695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82149657763367"/>
          <c:y val="0.13718180830073975"/>
          <c:w val="0.84129451649426179"/>
          <c:h val="0.7158261018232271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 (N=3,865)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Sheet1!$A$2:$A$242</c:f>
              <c:numCache>
                <c:formatCode>General</c:formatCode>
                <c:ptCount val="24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Sheet1!$B$2:$B$242</c:f>
              <c:numCache>
                <c:formatCode>General</c:formatCode>
                <c:ptCount val="241"/>
                <c:pt idx="0">
                  <c:v>100</c:v>
                </c:pt>
                <c:pt idx="1">
                  <c:v>99.741</c:v>
                </c:pt>
                <c:pt idx="2">
                  <c:v>95.834000000000003</c:v>
                </c:pt>
                <c:pt idx="3">
                  <c:v>90.885999999999996</c:v>
                </c:pt>
                <c:pt idx="4">
                  <c:v>90.52</c:v>
                </c:pt>
                <c:pt idx="5">
                  <c:v>90.06</c:v>
                </c:pt>
                <c:pt idx="6">
                  <c:v>86.028000000000006</c:v>
                </c:pt>
                <c:pt idx="7">
                  <c:v>81.599999999999994</c:v>
                </c:pt>
                <c:pt idx="8">
                  <c:v>80.697999999999993</c:v>
                </c:pt>
                <c:pt idx="9">
                  <c:v>80.231999999999999</c:v>
                </c:pt>
                <c:pt idx="10">
                  <c:v>76.650999999999996</c:v>
                </c:pt>
                <c:pt idx="11">
                  <c:v>73.087000000000003</c:v>
                </c:pt>
                <c:pt idx="12">
                  <c:v>72.704999999999998</c:v>
                </c:pt>
                <c:pt idx="13">
                  <c:v>72.012</c:v>
                </c:pt>
                <c:pt idx="14">
                  <c:v>68.215999999999994</c:v>
                </c:pt>
                <c:pt idx="15">
                  <c:v>64.635000000000005</c:v>
                </c:pt>
                <c:pt idx="16">
                  <c:v>63.893999999999998</c:v>
                </c:pt>
                <c:pt idx="17">
                  <c:v>63.384999999999998</c:v>
                </c:pt>
                <c:pt idx="18">
                  <c:v>60.009</c:v>
                </c:pt>
                <c:pt idx="19">
                  <c:v>57.454000000000001</c:v>
                </c:pt>
                <c:pt idx="20">
                  <c:v>57.258000000000003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4CB-4863-80E2-95C97711BC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 (N=6,151)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Sheet1!$A$2:$A$242</c:f>
              <c:numCache>
                <c:formatCode>General</c:formatCode>
                <c:ptCount val="24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Sheet1!$C$2:$C$242</c:f>
              <c:numCache>
                <c:formatCode>General</c:formatCode>
                <c:ptCount val="241"/>
                <c:pt idx="0">
                  <c:v>100</c:v>
                </c:pt>
                <c:pt idx="1">
                  <c:v>99.820999999999998</c:v>
                </c:pt>
                <c:pt idx="2">
                  <c:v>95.239000000000004</c:v>
                </c:pt>
                <c:pt idx="3">
                  <c:v>90.108999999999995</c:v>
                </c:pt>
                <c:pt idx="4">
                  <c:v>90.090999999999994</c:v>
                </c:pt>
                <c:pt idx="5">
                  <c:v>89.82</c:v>
                </c:pt>
                <c:pt idx="6">
                  <c:v>83.013000000000005</c:v>
                </c:pt>
                <c:pt idx="7">
                  <c:v>76.846000000000004</c:v>
                </c:pt>
                <c:pt idx="8">
                  <c:v>76.682000000000002</c:v>
                </c:pt>
                <c:pt idx="9">
                  <c:v>76.265000000000001</c:v>
                </c:pt>
                <c:pt idx="10">
                  <c:v>70.052000000000007</c:v>
                </c:pt>
                <c:pt idx="11">
                  <c:v>66.150999999999996</c:v>
                </c:pt>
                <c:pt idx="12">
                  <c:v>66.06</c:v>
                </c:pt>
                <c:pt idx="13">
                  <c:v>65.41</c:v>
                </c:pt>
                <c:pt idx="14">
                  <c:v>60.087000000000003</c:v>
                </c:pt>
                <c:pt idx="15">
                  <c:v>56.787999999999997</c:v>
                </c:pt>
                <c:pt idx="16">
                  <c:v>56.738</c:v>
                </c:pt>
                <c:pt idx="17">
                  <c:v>56.134</c:v>
                </c:pt>
                <c:pt idx="18">
                  <c:v>51.451000000000001</c:v>
                </c:pt>
                <c:pt idx="19">
                  <c:v>48.646000000000001</c:v>
                </c:pt>
                <c:pt idx="20">
                  <c:v>48.564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4CB-4863-80E2-95C97711BCF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 (N=8,065)</c:v>
                </c:pt>
              </c:strCache>
            </c:strRef>
          </c:tx>
          <c:spPr>
            <a:ln w="3175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Sheet1!$A$2:$A$242</c:f>
              <c:numCache>
                <c:formatCode>General</c:formatCode>
                <c:ptCount val="24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Sheet1!$D$2:$D$242</c:f>
              <c:numCache>
                <c:formatCode>General</c:formatCode>
                <c:ptCount val="241"/>
                <c:pt idx="0">
                  <c:v>100</c:v>
                </c:pt>
                <c:pt idx="1">
                  <c:v>99.802000000000007</c:v>
                </c:pt>
                <c:pt idx="2">
                  <c:v>95.647999999999996</c:v>
                </c:pt>
                <c:pt idx="3">
                  <c:v>90.694999999999993</c:v>
                </c:pt>
                <c:pt idx="4">
                  <c:v>90.668000000000006</c:v>
                </c:pt>
                <c:pt idx="5">
                  <c:v>90.483999999999995</c:v>
                </c:pt>
                <c:pt idx="6">
                  <c:v>83.834000000000003</c:v>
                </c:pt>
                <c:pt idx="7">
                  <c:v>77.561000000000007</c:v>
                </c:pt>
                <c:pt idx="8">
                  <c:v>77.399000000000001</c:v>
                </c:pt>
                <c:pt idx="9">
                  <c:v>77.075999999999993</c:v>
                </c:pt>
                <c:pt idx="10">
                  <c:v>70.210999999999999</c:v>
                </c:pt>
                <c:pt idx="11">
                  <c:v>65.397999999999996</c:v>
                </c:pt>
                <c:pt idx="12">
                  <c:v>65.296000000000006</c:v>
                </c:pt>
                <c:pt idx="13">
                  <c:v>64.897000000000006</c:v>
                </c:pt>
                <c:pt idx="14">
                  <c:v>59.683</c:v>
                </c:pt>
                <c:pt idx="15">
                  <c:v>55.359000000000002</c:v>
                </c:pt>
                <c:pt idx="16">
                  <c:v>55.283000000000001</c:v>
                </c:pt>
                <c:pt idx="17">
                  <c:v>54.878</c:v>
                </c:pt>
                <c:pt idx="18">
                  <c:v>50.305999999999997</c:v>
                </c:pt>
                <c:pt idx="19">
                  <c:v>47.369</c:v>
                </c:pt>
                <c:pt idx="20">
                  <c:v>47.258000000000003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31C-4B01-9D69-31612C1EB6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3604576"/>
        <c:axId val="693604968"/>
      </c:scatterChart>
      <c:valAx>
        <c:axId val="693604576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Years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93604968"/>
        <c:crosses val="autoZero"/>
        <c:crossBetween val="midCat"/>
        <c:majorUnit val="1"/>
      </c:valAx>
      <c:valAx>
        <c:axId val="69360496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Freedom from BOS (%) 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93604576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21795341439121765"/>
          <c:y val="3.1068875120837867E-2"/>
          <c:w val="0.62562242075189345"/>
          <c:h val="9.1117379123438258E-2"/>
        </c:manualLayout>
      </c:layout>
      <c:overlay val="1"/>
      <c:spPr>
        <a:noFill/>
        <a:ln>
          <a:solidFill>
            <a:schemeClr val="bg2"/>
          </a:solidFill>
        </a:ln>
      </c:spPr>
      <c:txPr>
        <a:bodyPr/>
        <a:lstStyle/>
        <a:p>
          <a:pPr>
            <a:defRPr sz="1600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993614654760295E-2"/>
          <c:y val="0.11496385881588309"/>
          <c:w val="0.28180453143942708"/>
          <c:h val="0.7306471123777394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53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Sheet1!$B$2:$B$62</c:f>
              <c:numCache>
                <c:formatCode>General</c:formatCode>
                <c:ptCount val="53"/>
                <c:pt idx="0">
                  <c:v>100</c:v>
                </c:pt>
                <c:pt idx="1">
                  <c:v>99.653999999999996</c:v>
                </c:pt>
                <c:pt idx="2">
                  <c:v>95.308999999999997</c:v>
                </c:pt>
                <c:pt idx="3">
                  <c:v>89.346999999999994</c:v>
                </c:pt>
                <c:pt idx="4">
                  <c:v>88.855999999999995</c:v>
                </c:pt>
                <c:pt idx="5">
                  <c:v>88.457999999999998</c:v>
                </c:pt>
                <c:pt idx="6">
                  <c:v>83.635999999999996</c:v>
                </c:pt>
                <c:pt idx="7">
                  <c:v>79.335999999999999</c:v>
                </c:pt>
                <c:pt idx="8">
                  <c:v>78.484999999999999</c:v>
                </c:pt>
                <c:pt idx="9">
                  <c:v>78.024000000000001</c:v>
                </c:pt>
                <c:pt idx="10">
                  <c:v>74.760999999999996</c:v>
                </c:pt>
                <c:pt idx="11">
                  <c:v>71.021000000000001</c:v>
                </c:pt>
                <c:pt idx="12">
                  <c:v>70.549000000000007</c:v>
                </c:pt>
                <c:pt idx="13">
                  <c:v>69.376000000000005</c:v>
                </c:pt>
                <c:pt idx="14">
                  <c:v>65.268000000000001</c:v>
                </c:pt>
                <c:pt idx="15">
                  <c:v>60.267000000000003</c:v>
                </c:pt>
                <c:pt idx="16">
                  <c:v>59.73</c:v>
                </c:pt>
                <c:pt idx="17">
                  <c:v>59.73</c:v>
                </c:pt>
                <c:pt idx="18">
                  <c:v>57.036000000000001</c:v>
                </c:pt>
                <c:pt idx="19">
                  <c:v>55.301000000000002</c:v>
                </c:pt>
                <c:pt idx="20">
                  <c:v>55.301000000000002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EC-4845-A15F-6B9DEC9E37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53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Sheet1!$C$2:$C$62</c:f>
              <c:numCache>
                <c:formatCode>General</c:formatCode>
                <c:ptCount val="53"/>
                <c:pt idx="0">
                  <c:v>100</c:v>
                </c:pt>
                <c:pt idx="1">
                  <c:v>99.822999999999993</c:v>
                </c:pt>
                <c:pt idx="2">
                  <c:v>94.567999999999998</c:v>
                </c:pt>
                <c:pt idx="3">
                  <c:v>88.808999999999997</c:v>
                </c:pt>
                <c:pt idx="4">
                  <c:v>88.808999999999997</c:v>
                </c:pt>
                <c:pt idx="5">
                  <c:v>88.808999999999997</c:v>
                </c:pt>
                <c:pt idx="6">
                  <c:v>81.915999999999997</c:v>
                </c:pt>
                <c:pt idx="7">
                  <c:v>75.528000000000006</c:v>
                </c:pt>
                <c:pt idx="8">
                  <c:v>75.418999999999997</c:v>
                </c:pt>
                <c:pt idx="9">
                  <c:v>74.832999999999998</c:v>
                </c:pt>
                <c:pt idx="10">
                  <c:v>69.227000000000004</c:v>
                </c:pt>
                <c:pt idx="11">
                  <c:v>66.233000000000004</c:v>
                </c:pt>
                <c:pt idx="12">
                  <c:v>66.233000000000004</c:v>
                </c:pt>
                <c:pt idx="13">
                  <c:v>65.581999999999994</c:v>
                </c:pt>
                <c:pt idx="14">
                  <c:v>60.459000000000003</c:v>
                </c:pt>
                <c:pt idx="15">
                  <c:v>56.887</c:v>
                </c:pt>
                <c:pt idx="16">
                  <c:v>56.887</c:v>
                </c:pt>
                <c:pt idx="17">
                  <c:v>56.328000000000003</c:v>
                </c:pt>
                <c:pt idx="18">
                  <c:v>51.515999999999998</c:v>
                </c:pt>
                <c:pt idx="19">
                  <c:v>47.835999999999999</c:v>
                </c:pt>
                <c:pt idx="20">
                  <c:v>47.835999999999999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EEC-4845-A15F-6B9DEC9E37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8575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53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Sheet1!$D$2:$D$62</c:f>
              <c:numCache>
                <c:formatCode>General</c:formatCode>
                <c:ptCount val="53"/>
                <c:pt idx="0">
                  <c:v>100</c:v>
                </c:pt>
                <c:pt idx="1">
                  <c:v>99.837999999999994</c:v>
                </c:pt>
                <c:pt idx="2">
                  <c:v>95.436000000000007</c:v>
                </c:pt>
                <c:pt idx="3">
                  <c:v>90.524000000000001</c:v>
                </c:pt>
                <c:pt idx="4">
                  <c:v>90.524000000000001</c:v>
                </c:pt>
                <c:pt idx="5">
                  <c:v>90.432000000000002</c:v>
                </c:pt>
                <c:pt idx="6">
                  <c:v>82.084000000000003</c:v>
                </c:pt>
                <c:pt idx="7">
                  <c:v>74.808000000000007</c:v>
                </c:pt>
                <c:pt idx="8">
                  <c:v>74.427000000000007</c:v>
                </c:pt>
                <c:pt idx="9">
                  <c:v>73.802000000000007</c:v>
                </c:pt>
                <c:pt idx="10">
                  <c:v>67.456000000000003</c:v>
                </c:pt>
                <c:pt idx="11">
                  <c:v>62.866</c:v>
                </c:pt>
                <c:pt idx="12">
                  <c:v>62.755000000000003</c:v>
                </c:pt>
                <c:pt idx="13">
                  <c:v>62.402999999999999</c:v>
                </c:pt>
                <c:pt idx="14">
                  <c:v>55.6</c:v>
                </c:pt>
                <c:pt idx="15">
                  <c:v>51.511000000000003</c:v>
                </c:pt>
                <c:pt idx="16">
                  <c:v>51.384999999999998</c:v>
                </c:pt>
                <c:pt idx="17">
                  <c:v>50.598999999999997</c:v>
                </c:pt>
                <c:pt idx="18">
                  <c:v>46.765000000000001</c:v>
                </c:pt>
                <c:pt idx="19">
                  <c:v>44.109000000000002</c:v>
                </c:pt>
                <c:pt idx="20">
                  <c:v>44.109000000000002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EEC-4845-A15F-6B9DEC9E3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8248918914215428"/>
              <c:y val="0.8851323851934631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Freedom from BOS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5636529981088566"/>
          <c:y val="1.1238533763431058E-2"/>
          <c:w val="0.42363950724253896"/>
          <c:h val="8.3690309362369278E-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470765712646038E-2"/>
          <c:y val="7.6987830713233923E-2"/>
          <c:w val="0.68221979837185687"/>
          <c:h val="0.7405442907836172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53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Sheet1!$B$2:$B$62</c:f>
              <c:numCache>
                <c:formatCode>General</c:formatCode>
                <c:ptCount val="53"/>
                <c:pt idx="0">
                  <c:v>100</c:v>
                </c:pt>
                <c:pt idx="1">
                  <c:v>99.769000000000005</c:v>
                </c:pt>
                <c:pt idx="2">
                  <c:v>96.099000000000004</c:v>
                </c:pt>
                <c:pt idx="3">
                  <c:v>91.417000000000002</c:v>
                </c:pt>
                <c:pt idx="4">
                  <c:v>91.016999999999996</c:v>
                </c:pt>
                <c:pt idx="5">
                  <c:v>90.468000000000004</c:v>
                </c:pt>
                <c:pt idx="6">
                  <c:v>87.225999999999999</c:v>
                </c:pt>
                <c:pt idx="7">
                  <c:v>82.394000000000005</c:v>
                </c:pt>
                <c:pt idx="8">
                  <c:v>81.385000000000005</c:v>
                </c:pt>
                <c:pt idx="9">
                  <c:v>80.875</c:v>
                </c:pt>
                <c:pt idx="10">
                  <c:v>77.203000000000003</c:v>
                </c:pt>
                <c:pt idx="11">
                  <c:v>73.506</c:v>
                </c:pt>
                <c:pt idx="12">
                  <c:v>73.236000000000004</c:v>
                </c:pt>
                <c:pt idx="13">
                  <c:v>72.658000000000001</c:v>
                </c:pt>
                <c:pt idx="14">
                  <c:v>68.884</c:v>
                </c:pt>
                <c:pt idx="15">
                  <c:v>65.594999999999999</c:v>
                </c:pt>
                <c:pt idx="16">
                  <c:v>64.903000000000006</c:v>
                </c:pt>
                <c:pt idx="17">
                  <c:v>64.417000000000002</c:v>
                </c:pt>
                <c:pt idx="18">
                  <c:v>60.896999999999998</c:v>
                </c:pt>
                <c:pt idx="19">
                  <c:v>58.078000000000003</c:v>
                </c:pt>
                <c:pt idx="20">
                  <c:v>57.734000000000002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611-411F-8760-BA9FED7D07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53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Sheet1!$C$2:$C$62</c:f>
              <c:numCache>
                <c:formatCode>General</c:formatCode>
                <c:ptCount val="53"/>
                <c:pt idx="0">
                  <c:v>100</c:v>
                </c:pt>
                <c:pt idx="1">
                  <c:v>99.805000000000007</c:v>
                </c:pt>
                <c:pt idx="2">
                  <c:v>95.215999999999994</c:v>
                </c:pt>
                <c:pt idx="3">
                  <c:v>90.257999999999996</c:v>
                </c:pt>
                <c:pt idx="4">
                  <c:v>90.221999999999994</c:v>
                </c:pt>
                <c:pt idx="5">
                  <c:v>90.07</c:v>
                </c:pt>
                <c:pt idx="6">
                  <c:v>83.028000000000006</c:v>
                </c:pt>
                <c:pt idx="7">
                  <c:v>76.194999999999993</c:v>
                </c:pt>
                <c:pt idx="8">
                  <c:v>76.033000000000001</c:v>
                </c:pt>
                <c:pt idx="9">
                  <c:v>75.644999999999996</c:v>
                </c:pt>
                <c:pt idx="10">
                  <c:v>69.668000000000006</c:v>
                </c:pt>
                <c:pt idx="11">
                  <c:v>65.727999999999994</c:v>
                </c:pt>
                <c:pt idx="12">
                  <c:v>65.55</c:v>
                </c:pt>
                <c:pt idx="13">
                  <c:v>65.078000000000003</c:v>
                </c:pt>
                <c:pt idx="14">
                  <c:v>59.454000000000001</c:v>
                </c:pt>
                <c:pt idx="15">
                  <c:v>56.436</c:v>
                </c:pt>
                <c:pt idx="16">
                  <c:v>56.387</c:v>
                </c:pt>
                <c:pt idx="17">
                  <c:v>55.77</c:v>
                </c:pt>
                <c:pt idx="18">
                  <c:v>51.3</c:v>
                </c:pt>
                <c:pt idx="19">
                  <c:v>48.796999999999997</c:v>
                </c:pt>
                <c:pt idx="20">
                  <c:v>48.637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611-411F-8760-BA9FED7D07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8575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53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Sheet1!$D$2:$D$62</c:f>
              <c:numCache>
                <c:formatCode>General</c:formatCode>
                <c:ptCount val="53"/>
                <c:pt idx="0">
                  <c:v>100</c:v>
                </c:pt>
                <c:pt idx="1">
                  <c:v>99.736000000000004</c:v>
                </c:pt>
                <c:pt idx="2">
                  <c:v>95.379000000000005</c:v>
                </c:pt>
                <c:pt idx="3">
                  <c:v>90.037999999999997</c:v>
                </c:pt>
                <c:pt idx="4">
                  <c:v>90.003</c:v>
                </c:pt>
                <c:pt idx="5">
                  <c:v>89.817999999999998</c:v>
                </c:pt>
                <c:pt idx="6">
                  <c:v>83.659000000000006</c:v>
                </c:pt>
                <c:pt idx="7">
                  <c:v>77.786000000000001</c:v>
                </c:pt>
                <c:pt idx="8">
                  <c:v>77.634</c:v>
                </c:pt>
                <c:pt idx="9">
                  <c:v>77.22</c:v>
                </c:pt>
                <c:pt idx="10">
                  <c:v>71.155000000000001</c:v>
                </c:pt>
                <c:pt idx="11">
                  <c:v>66.28</c:v>
                </c:pt>
                <c:pt idx="12">
                  <c:v>66.194999999999993</c:v>
                </c:pt>
                <c:pt idx="13">
                  <c:v>65.733999999999995</c:v>
                </c:pt>
                <c:pt idx="14">
                  <c:v>61.436</c:v>
                </c:pt>
                <c:pt idx="15">
                  <c:v>57.347999999999999</c:v>
                </c:pt>
                <c:pt idx="16">
                  <c:v>57.3</c:v>
                </c:pt>
                <c:pt idx="17">
                  <c:v>56.9</c:v>
                </c:pt>
                <c:pt idx="18">
                  <c:v>52.63</c:v>
                </c:pt>
                <c:pt idx="19">
                  <c:v>49.598999999999997</c:v>
                </c:pt>
                <c:pt idx="20">
                  <c:v>49.494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611-411F-8760-BA9FED7D070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(1996-2001)</c:v>
                </c:pt>
              </c:strCache>
            </c:strRef>
          </c:tx>
          <c:spPr>
            <a:ln>
              <a:solidFill>
                <a:srgbClr val="2886CA"/>
              </a:solidFill>
            </a:ln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53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Sheet1!$E$2:$E$62</c:f>
              <c:numCache>
                <c:formatCode>General</c:formatCode>
                <c:ptCount val="53"/>
                <c:pt idx="0">
                  <c:v>2168</c:v>
                </c:pt>
                <c:pt idx="1">
                  <c:v>2163</c:v>
                </c:pt>
                <c:pt idx="2">
                  <c:v>2026</c:v>
                </c:pt>
                <c:pt idx="3">
                  <c:v>1859</c:v>
                </c:pt>
                <c:pt idx="4">
                  <c:v>1743</c:v>
                </c:pt>
                <c:pt idx="5">
                  <c:v>1614</c:v>
                </c:pt>
                <c:pt idx="6">
                  <c:v>1528</c:v>
                </c:pt>
                <c:pt idx="7">
                  <c:v>1406</c:v>
                </c:pt>
                <c:pt idx="8">
                  <c:v>1325</c:v>
                </c:pt>
                <c:pt idx="9">
                  <c:v>1245</c:v>
                </c:pt>
                <c:pt idx="10">
                  <c:v>1173</c:v>
                </c:pt>
                <c:pt idx="11">
                  <c:v>1100</c:v>
                </c:pt>
                <c:pt idx="12">
                  <c:v>1046</c:v>
                </c:pt>
                <c:pt idx="13">
                  <c:v>988</c:v>
                </c:pt>
                <c:pt idx="14">
                  <c:v>928</c:v>
                </c:pt>
                <c:pt idx="15">
                  <c:v>864</c:v>
                </c:pt>
                <c:pt idx="16">
                  <c:v>822</c:v>
                </c:pt>
                <c:pt idx="17">
                  <c:v>793</c:v>
                </c:pt>
                <c:pt idx="18">
                  <c:v>739</c:v>
                </c:pt>
                <c:pt idx="19">
                  <c:v>691</c:v>
                </c:pt>
                <c:pt idx="20">
                  <c:v>647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611-411F-8760-BA9FED7D07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7677840269193658"/>
              <c:y val="0.856872101665068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634944338854211E-2"/>
          <c:y val="7.2486123381632767E-2"/>
          <c:w val="0.85191601049868781"/>
          <c:h val="0.7128238758810245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53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Sheet1!$B$2:$B$62</c:f>
              <c:numCache>
                <c:formatCode>General</c:formatCode>
                <c:ptCount val="53"/>
                <c:pt idx="0">
                  <c:v>100</c:v>
                </c:pt>
                <c:pt idx="1">
                  <c:v>99.759</c:v>
                </c:pt>
                <c:pt idx="2">
                  <c:v>95.69</c:v>
                </c:pt>
                <c:pt idx="3">
                  <c:v>91.114000000000004</c:v>
                </c:pt>
                <c:pt idx="4">
                  <c:v>90.977000000000004</c:v>
                </c:pt>
                <c:pt idx="5">
                  <c:v>90.688000000000002</c:v>
                </c:pt>
                <c:pt idx="6">
                  <c:v>85.39</c:v>
                </c:pt>
                <c:pt idx="7">
                  <c:v>81.924999999999997</c:v>
                </c:pt>
                <c:pt idx="8">
                  <c:v>81.263999999999996</c:v>
                </c:pt>
                <c:pt idx="9">
                  <c:v>80.912000000000006</c:v>
                </c:pt>
                <c:pt idx="10">
                  <c:v>77.218000000000004</c:v>
                </c:pt>
                <c:pt idx="11">
                  <c:v>74.236999999999995</c:v>
                </c:pt>
                <c:pt idx="12">
                  <c:v>73.644000000000005</c:v>
                </c:pt>
                <c:pt idx="13">
                  <c:v>73.22</c:v>
                </c:pt>
                <c:pt idx="14">
                  <c:v>69.769000000000005</c:v>
                </c:pt>
                <c:pt idx="15">
                  <c:v>67.144999999999996</c:v>
                </c:pt>
                <c:pt idx="16">
                  <c:v>66.001999999999995</c:v>
                </c:pt>
                <c:pt idx="17">
                  <c:v>64.762</c:v>
                </c:pt>
                <c:pt idx="18">
                  <c:v>60.942999999999998</c:v>
                </c:pt>
                <c:pt idx="19">
                  <c:v>58.116999999999997</c:v>
                </c:pt>
                <c:pt idx="20">
                  <c:v>58.116999999999997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FBE-4032-A455-CE92C4E5FC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53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Sheet1!$C$2:$C$62</c:f>
              <c:numCache>
                <c:formatCode>General</c:formatCode>
                <c:ptCount val="53"/>
                <c:pt idx="0">
                  <c:v>100</c:v>
                </c:pt>
                <c:pt idx="1">
                  <c:v>99.844999999999999</c:v>
                </c:pt>
                <c:pt idx="2">
                  <c:v>95.673000000000002</c:v>
                </c:pt>
                <c:pt idx="3">
                  <c:v>90.638000000000005</c:v>
                </c:pt>
                <c:pt idx="4">
                  <c:v>90.638000000000005</c:v>
                </c:pt>
                <c:pt idx="5">
                  <c:v>90.003</c:v>
                </c:pt>
                <c:pt idx="6">
                  <c:v>83.644999999999996</c:v>
                </c:pt>
                <c:pt idx="7">
                  <c:v>78.724999999999994</c:v>
                </c:pt>
                <c:pt idx="8">
                  <c:v>78.524000000000001</c:v>
                </c:pt>
                <c:pt idx="9">
                  <c:v>78.162000000000006</c:v>
                </c:pt>
                <c:pt idx="10">
                  <c:v>71.185000000000002</c:v>
                </c:pt>
                <c:pt idx="11">
                  <c:v>66.798000000000002</c:v>
                </c:pt>
                <c:pt idx="12">
                  <c:v>66.798000000000002</c:v>
                </c:pt>
                <c:pt idx="13">
                  <c:v>65.849000000000004</c:v>
                </c:pt>
                <c:pt idx="14">
                  <c:v>60.911000000000001</c:v>
                </c:pt>
                <c:pt idx="15">
                  <c:v>57.311</c:v>
                </c:pt>
                <c:pt idx="16">
                  <c:v>57.228999999999999</c:v>
                </c:pt>
                <c:pt idx="17">
                  <c:v>56.616</c:v>
                </c:pt>
                <c:pt idx="18">
                  <c:v>51.652999999999999</c:v>
                </c:pt>
                <c:pt idx="19">
                  <c:v>48.884999999999998</c:v>
                </c:pt>
                <c:pt idx="20">
                  <c:v>48.884999999999998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FBE-4032-A455-CE92C4E5FC8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8575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53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Sheet1!$D$2:$D$62</c:f>
              <c:numCache>
                <c:formatCode>General</c:formatCode>
                <c:ptCount val="53"/>
                <c:pt idx="0">
                  <c:v>100</c:v>
                </c:pt>
                <c:pt idx="1">
                  <c:v>99.841999999999999</c:v>
                </c:pt>
                <c:pt idx="2">
                  <c:v>95.935000000000002</c:v>
                </c:pt>
                <c:pt idx="3">
                  <c:v>91.281000000000006</c:v>
                </c:pt>
                <c:pt idx="4">
                  <c:v>91.251999999999995</c:v>
                </c:pt>
                <c:pt idx="5">
                  <c:v>91.037000000000006</c:v>
                </c:pt>
                <c:pt idx="6">
                  <c:v>84.552999999999997</c:v>
                </c:pt>
                <c:pt idx="7">
                  <c:v>78.286000000000001</c:v>
                </c:pt>
                <c:pt idx="8">
                  <c:v>78.19</c:v>
                </c:pt>
                <c:pt idx="9">
                  <c:v>78.048000000000002</c:v>
                </c:pt>
                <c:pt idx="10">
                  <c:v>70.317999999999998</c:v>
                </c:pt>
                <c:pt idx="11">
                  <c:v>65.481999999999999</c:v>
                </c:pt>
                <c:pt idx="12">
                  <c:v>65.369</c:v>
                </c:pt>
                <c:pt idx="13">
                  <c:v>65.006</c:v>
                </c:pt>
                <c:pt idx="14">
                  <c:v>59.53</c:v>
                </c:pt>
                <c:pt idx="15">
                  <c:v>54.918999999999997</c:v>
                </c:pt>
                <c:pt idx="16">
                  <c:v>54.835999999999999</c:v>
                </c:pt>
                <c:pt idx="17">
                  <c:v>54.558</c:v>
                </c:pt>
                <c:pt idx="18">
                  <c:v>49.444000000000003</c:v>
                </c:pt>
                <c:pt idx="19">
                  <c:v>46.491999999999997</c:v>
                </c:pt>
                <c:pt idx="20">
                  <c:v>46.334000000000003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FBE-4032-A455-CE92C4E5FC8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(1996-2001)</c:v>
                </c:pt>
              </c:strCache>
            </c:strRef>
          </c:tx>
          <c:spPr>
            <a:ln>
              <a:solidFill>
                <a:srgbClr val="2886CA"/>
              </a:solidFill>
            </a:ln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53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Sheet1!$E$2:$E$62</c:f>
              <c:numCache>
                <c:formatCode>General</c:formatCode>
                <c:ptCount val="53"/>
                <c:pt idx="0">
                  <c:v>829</c:v>
                </c:pt>
                <c:pt idx="1">
                  <c:v>827</c:v>
                </c:pt>
                <c:pt idx="2">
                  <c:v>769</c:v>
                </c:pt>
                <c:pt idx="3">
                  <c:v>696</c:v>
                </c:pt>
                <c:pt idx="4">
                  <c:v>645</c:v>
                </c:pt>
                <c:pt idx="5">
                  <c:v>593</c:v>
                </c:pt>
                <c:pt idx="6">
                  <c:v>546</c:v>
                </c:pt>
                <c:pt idx="7">
                  <c:v>507</c:v>
                </c:pt>
                <c:pt idx="8">
                  <c:v>471</c:v>
                </c:pt>
                <c:pt idx="9">
                  <c:v>445</c:v>
                </c:pt>
                <c:pt idx="10">
                  <c:v>417</c:v>
                </c:pt>
                <c:pt idx="11">
                  <c:v>388</c:v>
                </c:pt>
                <c:pt idx="12">
                  <c:v>362</c:v>
                </c:pt>
                <c:pt idx="13">
                  <c:v>341</c:v>
                </c:pt>
                <c:pt idx="14">
                  <c:v>322</c:v>
                </c:pt>
                <c:pt idx="15">
                  <c:v>303</c:v>
                </c:pt>
                <c:pt idx="16">
                  <c:v>279</c:v>
                </c:pt>
                <c:pt idx="17">
                  <c:v>258</c:v>
                </c:pt>
                <c:pt idx="18">
                  <c:v>239</c:v>
                </c:pt>
                <c:pt idx="19">
                  <c:v>224</c:v>
                </c:pt>
                <c:pt idx="20">
                  <c:v>206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FBE-4032-A455-CE92C4E5FC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4940854375961625"/>
              <c:y val="0.8235176886992416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96939097741789E-2"/>
          <c:y val="0.11415750044545271"/>
          <c:w val="0.42075710978422132"/>
          <c:h val="0.6875870527386045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99.664000000000001</c:v>
                </c:pt>
                <c:pt idx="2">
                  <c:v>96.423000000000002</c:v>
                </c:pt>
                <c:pt idx="3">
                  <c:v>90.668999999999997</c:v>
                </c:pt>
                <c:pt idx="4">
                  <c:v>90.313999999999993</c:v>
                </c:pt>
                <c:pt idx="5">
                  <c:v>90.313999999999993</c:v>
                </c:pt>
                <c:pt idx="6">
                  <c:v>85.507999999999996</c:v>
                </c:pt>
                <c:pt idx="7">
                  <c:v>81.691999999999993</c:v>
                </c:pt>
                <c:pt idx="8">
                  <c:v>80.262</c:v>
                </c:pt>
                <c:pt idx="9">
                  <c:v>79.597999999999999</c:v>
                </c:pt>
                <c:pt idx="10">
                  <c:v>76.244</c:v>
                </c:pt>
                <c:pt idx="11">
                  <c:v>72.653999999999996</c:v>
                </c:pt>
                <c:pt idx="12">
                  <c:v>72.427000000000007</c:v>
                </c:pt>
                <c:pt idx="13">
                  <c:v>71.445999999999998</c:v>
                </c:pt>
                <c:pt idx="14">
                  <c:v>66.72</c:v>
                </c:pt>
                <c:pt idx="15">
                  <c:v>61.712000000000003</c:v>
                </c:pt>
                <c:pt idx="16">
                  <c:v>61.204000000000001</c:v>
                </c:pt>
                <c:pt idx="17">
                  <c:v>61.204000000000001</c:v>
                </c:pt>
                <c:pt idx="18">
                  <c:v>59.04</c:v>
                </c:pt>
                <c:pt idx="19">
                  <c:v>56.871000000000002</c:v>
                </c:pt>
                <c:pt idx="20">
                  <c:v>56.871000000000002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95.748000000000005</c:v>
                </c:pt>
                <c:pt idx="3">
                  <c:v>90.542000000000002</c:v>
                </c:pt>
                <c:pt idx="4">
                  <c:v>90.542000000000002</c:v>
                </c:pt>
                <c:pt idx="5">
                  <c:v>90.542000000000002</c:v>
                </c:pt>
                <c:pt idx="6">
                  <c:v>84.146000000000001</c:v>
                </c:pt>
                <c:pt idx="7">
                  <c:v>79.198999999999998</c:v>
                </c:pt>
                <c:pt idx="8">
                  <c:v>79.198999999999998</c:v>
                </c:pt>
                <c:pt idx="9">
                  <c:v>78.613</c:v>
                </c:pt>
                <c:pt idx="10">
                  <c:v>73.442999999999998</c:v>
                </c:pt>
                <c:pt idx="11">
                  <c:v>70.774000000000001</c:v>
                </c:pt>
                <c:pt idx="12">
                  <c:v>70.774000000000001</c:v>
                </c:pt>
                <c:pt idx="13">
                  <c:v>69.971999999999994</c:v>
                </c:pt>
                <c:pt idx="14">
                  <c:v>64.965999999999994</c:v>
                </c:pt>
                <c:pt idx="15">
                  <c:v>61.715000000000003</c:v>
                </c:pt>
                <c:pt idx="16">
                  <c:v>61.715000000000003</c:v>
                </c:pt>
                <c:pt idx="17">
                  <c:v>61.030999999999999</c:v>
                </c:pt>
                <c:pt idx="18">
                  <c:v>56.017000000000003</c:v>
                </c:pt>
                <c:pt idx="19">
                  <c:v>53.078000000000003</c:v>
                </c:pt>
                <c:pt idx="20">
                  <c:v>53.078000000000003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99.799000000000007</c:v>
                </c:pt>
                <c:pt idx="2">
                  <c:v>95.87</c:v>
                </c:pt>
                <c:pt idx="3">
                  <c:v>92.031999999999996</c:v>
                </c:pt>
                <c:pt idx="4">
                  <c:v>92.031999999999996</c:v>
                </c:pt>
                <c:pt idx="5">
                  <c:v>92.031999999999996</c:v>
                </c:pt>
                <c:pt idx="6">
                  <c:v>83.82</c:v>
                </c:pt>
                <c:pt idx="7">
                  <c:v>77.863</c:v>
                </c:pt>
                <c:pt idx="8">
                  <c:v>77.513000000000005</c:v>
                </c:pt>
                <c:pt idx="9">
                  <c:v>77.262</c:v>
                </c:pt>
                <c:pt idx="10">
                  <c:v>71.825999999999993</c:v>
                </c:pt>
                <c:pt idx="11">
                  <c:v>67.244</c:v>
                </c:pt>
                <c:pt idx="12">
                  <c:v>67.111999999999995</c:v>
                </c:pt>
                <c:pt idx="13">
                  <c:v>66.694000000000003</c:v>
                </c:pt>
                <c:pt idx="14">
                  <c:v>60.601999999999997</c:v>
                </c:pt>
                <c:pt idx="15">
                  <c:v>56.89</c:v>
                </c:pt>
                <c:pt idx="16">
                  <c:v>56.89</c:v>
                </c:pt>
                <c:pt idx="17">
                  <c:v>55.962000000000003</c:v>
                </c:pt>
                <c:pt idx="18">
                  <c:v>52.548000000000002</c:v>
                </c:pt>
                <c:pt idx="19">
                  <c:v>49.59</c:v>
                </c:pt>
                <c:pt idx="20">
                  <c:v>49.59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25708319542477581"/>
              <c:y val="0.8279928650020100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728479687798749E-2"/>
              <c:y val="0.380585100148871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5215193725971622"/>
          <c:y val="1.6157376018306652E-2"/>
          <c:w val="0.46556926773334789"/>
          <c:h val="7.142100559340557E-2"/>
        </c:manualLayout>
      </c:layout>
      <c:overlay val="1"/>
      <c:spPr>
        <a:solidFill>
          <a:schemeClr val="tx1"/>
        </a:solidFill>
        <a:ln w="9525"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626361174064447E-2"/>
          <c:y val="1.6701743302374297E-2"/>
          <c:w val="0.8739726332173019"/>
          <c:h val="0.82996098981600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99.757000000000005</c:v>
                </c:pt>
                <c:pt idx="2">
                  <c:v>96.105999999999995</c:v>
                </c:pt>
                <c:pt idx="3">
                  <c:v>91.605000000000004</c:v>
                </c:pt>
                <c:pt idx="4">
                  <c:v>91.341999999999999</c:v>
                </c:pt>
                <c:pt idx="5">
                  <c:v>90.772999999999996</c:v>
                </c:pt>
                <c:pt idx="6">
                  <c:v>86.85</c:v>
                </c:pt>
                <c:pt idx="7">
                  <c:v>81.977000000000004</c:v>
                </c:pt>
                <c:pt idx="8">
                  <c:v>81.043000000000006</c:v>
                </c:pt>
                <c:pt idx="9">
                  <c:v>80.513999999999996</c:v>
                </c:pt>
                <c:pt idx="10">
                  <c:v>76.337000000000003</c:v>
                </c:pt>
                <c:pt idx="11">
                  <c:v>72.686999999999998</c:v>
                </c:pt>
                <c:pt idx="12">
                  <c:v>72.19</c:v>
                </c:pt>
                <c:pt idx="13">
                  <c:v>71.659000000000006</c:v>
                </c:pt>
                <c:pt idx="14">
                  <c:v>67.599999999999994</c:v>
                </c:pt>
                <c:pt idx="15">
                  <c:v>64.599999999999994</c:v>
                </c:pt>
                <c:pt idx="16">
                  <c:v>63.856999999999999</c:v>
                </c:pt>
                <c:pt idx="17">
                  <c:v>63.34</c:v>
                </c:pt>
                <c:pt idx="18">
                  <c:v>59.223999999999997</c:v>
                </c:pt>
                <c:pt idx="19">
                  <c:v>56.293999999999997</c:v>
                </c:pt>
                <c:pt idx="20">
                  <c:v>56.203000000000003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23-4E8D-946F-16629C4F8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99.798000000000002</c:v>
                </c:pt>
                <c:pt idx="2">
                  <c:v>94.819000000000003</c:v>
                </c:pt>
                <c:pt idx="3">
                  <c:v>89.477000000000004</c:v>
                </c:pt>
                <c:pt idx="4">
                  <c:v>89.433000000000007</c:v>
                </c:pt>
                <c:pt idx="5">
                  <c:v>89.102000000000004</c:v>
                </c:pt>
                <c:pt idx="6">
                  <c:v>81.501999999999995</c:v>
                </c:pt>
                <c:pt idx="7">
                  <c:v>76.055000000000007</c:v>
                </c:pt>
                <c:pt idx="8">
                  <c:v>75.804000000000002</c:v>
                </c:pt>
                <c:pt idx="9">
                  <c:v>75.378</c:v>
                </c:pt>
                <c:pt idx="10">
                  <c:v>68.397999999999996</c:v>
                </c:pt>
                <c:pt idx="11">
                  <c:v>64.244</c:v>
                </c:pt>
                <c:pt idx="12">
                  <c:v>64.188999999999993</c:v>
                </c:pt>
                <c:pt idx="13">
                  <c:v>63.488</c:v>
                </c:pt>
                <c:pt idx="14">
                  <c:v>57.83</c:v>
                </c:pt>
                <c:pt idx="15">
                  <c:v>54.048000000000002</c:v>
                </c:pt>
                <c:pt idx="16">
                  <c:v>53.927</c:v>
                </c:pt>
                <c:pt idx="17">
                  <c:v>53.158999999999999</c:v>
                </c:pt>
                <c:pt idx="18">
                  <c:v>47.991</c:v>
                </c:pt>
                <c:pt idx="19">
                  <c:v>45.191000000000003</c:v>
                </c:pt>
                <c:pt idx="20">
                  <c:v>45.191000000000003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23-4E8D-946F-16629C4F8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99.778999999999996</c:v>
                </c:pt>
                <c:pt idx="2">
                  <c:v>95.447000000000003</c:v>
                </c:pt>
                <c:pt idx="3">
                  <c:v>90.078000000000003</c:v>
                </c:pt>
                <c:pt idx="4">
                  <c:v>90.078000000000003</c:v>
                </c:pt>
                <c:pt idx="5">
                  <c:v>89.926000000000002</c:v>
                </c:pt>
                <c:pt idx="6">
                  <c:v>82.67</c:v>
                </c:pt>
                <c:pt idx="7">
                  <c:v>76.209999999999994</c:v>
                </c:pt>
                <c:pt idx="8">
                  <c:v>76.158000000000001</c:v>
                </c:pt>
                <c:pt idx="9">
                  <c:v>75.816000000000003</c:v>
                </c:pt>
                <c:pt idx="10">
                  <c:v>69.171999999999997</c:v>
                </c:pt>
                <c:pt idx="11">
                  <c:v>64.238</c:v>
                </c:pt>
                <c:pt idx="12">
                  <c:v>64.179000000000002</c:v>
                </c:pt>
                <c:pt idx="13">
                  <c:v>63.606999999999999</c:v>
                </c:pt>
                <c:pt idx="14">
                  <c:v>58.493000000000002</c:v>
                </c:pt>
                <c:pt idx="15">
                  <c:v>53.222999999999999</c:v>
                </c:pt>
                <c:pt idx="16">
                  <c:v>53.156999999999996</c:v>
                </c:pt>
                <c:pt idx="17">
                  <c:v>52.869</c:v>
                </c:pt>
                <c:pt idx="18">
                  <c:v>48.439</c:v>
                </c:pt>
                <c:pt idx="19">
                  <c:v>45.808</c:v>
                </c:pt>
                <c:pt idx="20">
                  <c:v>45.725999999999999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23-4E8D-946F-16629C4F81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(1996-2001)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Sheet1!$E$2:$E$22</c:f>
              <c:numCache>
                <c:formatCode>General</c:formatCode>
                <c:ptCount val="21"/>
                <c:pt idx="0">
                  <c:v>2060</c:v>
                </c:pt>
                <c:pt idx="1">
                  <c:v>2055</c:v>
                </c:pt>
                <c:pt idx="2">
                  <c:v>1937</c:v>
                </c:pt>
                <c:pt idx="3">
                  <c:v>1789</c:v>
                </c:pt>
                <c:pt idx="4">
                  <c:v>1669</c:v>
                </c:pt>
                <c:pt idx="5">
                  <c:v>1549</c:v>
                </c:pt>
                <c:pt idx="6">
                  <c:v>1457</c:v>
                </c:pt>
                <c:pt idx="7">
                  <c:v>1338</c:v>
                </c:pt>
                <c:pt idx="8">
                  <c:v>1254</c:v>
                </c:pt>
                <c:pt idx="9">
                  <c:v>1188</c:v>
                </c:pt>
                <c:pt idx="10">
                  <c:v>1111</c:v>
                </c:pt>
                <c:pt idx="11">
                  <c:v>1040</c:v>
                </c:pt>
                <c:pt idx="12">
                  <c:v>979</c:v>
                </c:pt>
                <c:pt idx="13">
                  <c:v>924</c:v>
                </c:pt>
                <c:pt idx="14">
                  <c:v>863</c:v>
                </c:pt>
                <c:pt idx="15">
                  <c:v>805</c:v>
                </c:pt>
                <c:pt idx="16">
                  <c:v>754</c:v>
                </c:pt>
                <c:pt idx="17">
                  <c:v>732</c:v>
                </c:pt>
                <c:pt idx="18">
                  <c:v>672</c:v>
                </c:pt>
                <c:pt idx="19">
                  <c:v>627</c:v>
                </c:pt>
                <c:pt idx="20">
                  <c:v>588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A8B-4871-9C06-E50823BBF9E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 at risk (2002-2007)</c:v>
                </c:pt>
              </c:strCache>
            </c:strRef>
          </c:tx>
          <c:spPr>
            <a:ln w="25400"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Sheet1!$F$2:$F$22</c:f>
              <c:numCache>
                <c:formatCode>General</c:formatCode>
                <c:ptCount val="21"/>
                <c:pt idx="0">
                  <c:v>2476</c:v>
                </c:pt>
                <c:pt idx="1">
                  <c:v>2471</c:v>
                </c:pt>
                <c:pt idx="2">
                  <c:v>2297</c:v>
                </c:pt>
                <c:pt idx="3">
                  <c:v>2112</c:v>
                </c:pt>
                <c:pt idx="4">
                  <c:v>1997</c:v>
                </c:pt>
                <c:pt idx="5">
                  <c:v>1880</c:v>
                </c:pt>
                <c:pt idx="6">
                  <c:v>1699</c:v>
                </c:pt>
                <c:pt idx="7">
                  <c:v>1543</c:v>
                </c:pt>
                <c:pt idx="8">
                  <c:v>1477</c:v>
                </c:pt>
                <c:pt idx="9">
                  <c:v>1409</c:v>
                </c:pt>
                <c:pt idx="10">
                  <c:v>1273</c:v>
                </c:pt>
                <c:pt idx="11">
                  <c:v>1175</c:v>
                </c:pt>
                <c:pt idx="12">
                  <c:v>1133</c:v>
                </c:pt>
                <c:pt idx="13">
                  <c:v>1083</c:v>
                </c:pt>
                <c:pt idx="14">
                  <c:v>980</c:v>
                </c:pt>
                <c:pt idx="15">
                  <c:v>901</c:v>
                </c:pt>
                <c:pt idx="16">
                  <c:v>869</c:v>
                </c:pt>
                <c:pt idx="17">
                  <c:v>826</c:v>
                </c:pt>
                <c:pt idx="18">
                  <c:v>742</c:v>
                </c:pt>
                <c:pt idx="19">
                  <c:v>678</c:v>
                </c:pt>
                <c:pt idx="20">
                  <c:v>646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D03-40D8-97DE-238F6A88A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731278394272436"/>
              <c:y val="0.881356008377302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55540661129627"/>
          <c:y val="0.13179227252443776"/>
          <c:w val="0.81825101736100947"/>
          <c:h val="0.7300191124095949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Europe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91.851851851999996</c:v>
                </c:pt>
                <c:pt idx="1">
                  <c:v>80.222239303999999</c:v>
                </c:pt>
                <c:pt idx="2">
                  <c:v>88.229738898999997</c:v>
                </c:pt>
                <c:pt idx="3">
                  <c:v>79.834434371</c:v>
                </c:pt>
                <c:pt idx="4">
                  <c:v>82.869511441</c:v>
                </c:pt>
                <c:pt idx="5">
                  <c:v>72.733476009</c:v>
                </c:pt>
                <c:pt idx="6">
                  <c:v>81.188613094000004</c:v>
                </c:pt>
                <c:pt idx="7">
                  <c:v>84.661354582000001</c:v>
                </c:pt>
                <c:pt idx="8">
                  <c:v>79.091928250999999</c:v>
                </c:pt>
                <c:pt idx="9">
                  <c:v>83.466566349999994</c:v>
                </c:pt>
                <c:pt idx="10">
                  <c:v>84.562089509000003</c:v>
                </c:pt>
                <c:pt idx="11">
                  <c:v>83.099250936000004</c:v>
                </c:pt>
                <c:pt idx="12">
                  <c:v>85.997810955000006</c:v>
                </c:pt>
                <c:pt idx="13">
                  <c:v>92.126366043999994</c:v>
                </c:pt>
                <c:pt idx="14">
                  <c:v>95.765412353000002</c:v>
                </c:pt>
                <c:pt idx="15">
                  <c:v>93.922651934000001</c:v>
                </c:pt>
                <c:pt idx="16">
                  <c:v>94.809665484000007</c:v>
                </c:pt>
                <c:pt idx="17">
                  <c:v>105.88863142</c:v>
                </c:pt>
                <c:pt idx="18">
                  <c:v>105.23809524000001</c:v>
                </c:pt>
                <c:pt idx="19">
                  <c:v>100.55819079</c:v>
                </c:pt>
                <c:pt idx="20">
                  <c:v>104.73588341999999</c:v>
                </c:pt>
                <c:pt idx="21">
                  <c:v>103.64265677</c:v>
                </c:pt>
                <c:pt idx="22">
                  <c:v>108.33333333</c:v>
                </c:pt>
                <c:pt idx="23">
                  <c:v>103.10907238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DE-4FE4-BDEE-18DA65B6F1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North America</c:v>
                </c:pt>
              </c:strCache>
            </c:strRef>
          </c:tx>
          <c:spPr>
            <a:ln w="22225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</c:numCache>
            </c:num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86.25</c:v>
                </c:pt>
                <c:pt idx="1">
                  <c:v>92.336260683999996</c:v>
                </c:pt>
                <c:pt idx="2">
                  <c:v>92.869444443999996</c:v>
                </c:pt>
                <c:pt idx="3">
                  <c:v>91.834406870999999</c:v>
                </c:pt>
                <c:pt idx="4">
                  <c:v>91.486346065000006</c:v>
                </c:pt>
                <c:pt idx="5">
                  <c:v>93.175388889000004</c:v>
                </c:pt>
                <c:pt idx="6">
                  <c:v>92.380871412000005</c:v>
                </c:pt>
                <c:pt idx="7">
                  <c:v>91.634914199999997</c:v>
                </c:pt>
                <c:pt idx="8">
                  <c:v>91.706851852</c:v>
                </c:pt>
                <c:pt idx="9">
                  <c:v>92.456177468999996</c:v>
                </c:pt>
                <c:pt idx="10">
                  <c:v>93.805055555999999</c:v>
                </c:pt>
                <c:pt idx="11">
                  <c:v>93.656494949000006</c:v>
                </c:pt>
                <c:pt idx="12">
                  <c:v>94.01</c:v>
                </c:pt>
                <c:pt idx="13">
                  <c:v>92.42</c:v>
                </c:pt>
                <c:pt idx="14">
                  <c:v>97.258297257999999</c:v>
                </c:pt>
                <c:pt idx="15">
                  <c:v>97.415030864000002</c:v>
                </c:pt>
                <c:pt idx="16">
                  <c:v>97.983315657000006</c:v>
                </c:pt>
                <c:pt idx="17">
                  <c:v>97.519927488999997</c:v>
                </c:pt>
                <c:pt idx="18">
                  <c:v>97.619859234000003</c:v>
                </c:pt>
                <c:pt idx="19">
                  <c:v>98.708772890999995</c:v>
                </c:pt>
                <c:pt idx="20">
                  <c:v>97.853301420999998</c:v>
                </c:pt>
                <c:pt idx="21">
                  <c:v>97.986111111</c:v>
                </c:pt>
                <c:pt idx="22">
                  <c:v>95.827986111000001</c:v>
                </c:pt>
                <c:pt idx="23">
                  <c:v>96.846026094999999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DE-4FE4-BDEE-18DA65B6F1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</c:numCache>
            </c:numRef>
          </c:cat>
          <c:val>
            <c:numRef>
              <c:f>Sheet1!$D$2:$D$25</c:f>
              <c:numCache>
                <c:formatCode>General</c:formatCode>
                <c:ptCount val="24"/>
                <c:pt idx="2">
                  <c:v>88.635361552000006</c:v>
                </c:pt>
                <c:pt idx="5">
                  <c:v>47.718055556000003</c:v>
                </c:pt>
                <c:pt idx="6">
                  <c:v>117.48495370000001</c:v>
                </c:pt>
                <c:pt idx="7">
                  <c:v>67.708456170999995</c:v>
                </c:pt>
                <c:pt idx="8">
                  <c:v>108.88888889</c:v>
                </c:pt>
                <c:pt idx="9">
                  <c:v>90.162037037000005</c:v>
                </c:pt>
                <c:pt idx="10">
                  <c:v>130.71701389</c:v>
                </c:pt>
                <c:pt idx="11">
                  <c:v>99.398809524000001</c:v>
                </c:pt>
                <c:pt idx="12">
                  <c:v>126.39814815</c:v>
                </c:pt>
                <c:pt idx="13">
                  <c:v>109.23845194</c:v>
                </c:pt>
                <c:pt idx="14">
                  <c:v>101.11111111</c:v>
                </c:pt>
                <c:pt idx="15">
                  <c:v>151.38888889</c:v>
                </c:pt>
                <c:pt idx="16">
                  <c:v>96.666666667000001</c:v>
                </c:pt>
                <c:pt idx="17">
                  <c:v>95.687984495999999</c:v>
                </c:pt>
                <c:pt idx="18">
                  <c:v>101.71961806</c:v>
                </c:pt>
                <c:pt idx="19">
                  <c:v>107.4375</c:v>
                </c:pt>
                <c:pt idx="20">
                  <c:v>119.60069444</c:v>
                </c:pt>
                <c:pt idx="21">
                  <c:v>87.437628601</c:v>
                </c:pt>
                <c:pt idx="22">
                  <c:v>98.301587302000002</c:v>
                </c:pt>
                <c:pt idx="23">
                  <c:v>98.310185184999995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DE-4FE4-BDEE-18DA65B6F13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Overall</c:v>
                </c:pt>
              </c:strCache>
            </c:strRef>
          </c:tx>
          <c:spPr>
            <a:ln w="22225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Sheet1!$E$2:$E$25</c:f>
              <c:numCache>
                <c:formatCode>General</c:formatCode>
                <c:ptCount val="24"/>
                <c:pt idx="0">
                  <c:v>86.4375</c:v>
                </c:pt>
                <c:pt idx="1">
                  <c:v>91.729166667000001</c:v>
                </c:pt>
                <c:pt idx="2">
                  <c:v>92.121212120999999</c:v>
                </c:pt>
                <c:pt idx="3">
                  <c:v>90.753045909999997</c:v>
                </c:pt>
                <c:pt idx="4">
                  <c:v>90.606060606</c:v>
                </c:pt>
                <c:pt idx="5">
                  <c:v>90.61</c:v>
                </c:pt>
                <c:pt idx="6">
                  <c:v>91.594313131000007</c:v>
                </c:pt>
                <c:pt idx="7">
                  <c:v>90.634435185000001</c:v>
                </c:pt>
                <c:pt idx="8">
                  <c:v>90.733217593000006</c:v>
                </c:pt>
                <c:pt idx="9">
                  <c:v>91.376610435000003</c:v>
                </c:pt>
                <c:pt idx="10">
                  <c:v>93.007190891999997</c:v>
                </c:pt>
                <c:pt idx="11">
                  <c:v>92.799455829999999</c:v>
                </c:pt>
                <c:pt idx="12">
                  <c:v>93.506822368000002</c:v>
                </c:pt>
                <c:pt idx="13">
                  <c:v>92.407142856999997</c:v>
                </c:pt>
                <c:pt idx="14">
                  <c:v>97.222222221999999</c:v>
                </c:pt>
                <c:pt idx="15">
                  <c:v>97.241371825000002</c:v>
                </c:pt>
                <c:pt idx="16">
                  <c:v>97.805822917</c:v>
                </c:pt>
                <c:pt idx="17">
                  <c:v>98.173268519000004</c:v>
                </c:pt>
                <c:pt idx="18">
                  <c:v>98.558370370000006</c:v>
                </c:pt>
                <c:pt idx="19">
                  <c:v>99.088063762999994</c:v>
                </c:pt>
                <c:pt idx="20">
                  <c:v>98.139765335999996</c:v>
                </c:pt>
                <c:pt idx="21">
                  <c:v>98.119215081999997</c:v>
                </c:pt>
                <c:pt idx="22">
                  <c:v>96.553577828000002</c:v>
                </c:pt>
                <c:pt idx="23">
                  <c:v>97.221380014999994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DDE-4FE4-BDEE-18DA65B6F1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cat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1"/>
        <c:lblAlgn val="ctr"/>
        <c:lblOffset val="100"/>
        <c:tickLblSkip val="2"/>
        <c:noMultiLvlLbl val="0"/>
      </c:catAx>
      <c:valAx>
        <c:axId val="557784704"/>
        <c:scaling>
          <c:orientation val="minMax"/>
          <c:min val="2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50">
                    <a:solidFill>
                      <a:schemeClr val="bg2"/>
                    </a:solidFill>
                  </a:defRPr>
                </a:pPr>
                <a:r>
                  <a:rPr lang="en-US" sz="1050" b="1" i="0" baseline="0" dirty="0" smtClean="0">
                    <a:effectLst/>
                  </a:rPr>
                  <a:t>Median GFR (mL/min/1.73m²)</a:t>
                </a:r>
                <a:endParaRPr lang="en-US" sz="105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6918463692827444E-4"/>
              <c:y val="0.203023778095250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midCat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96939097741789E-2"/>
          <c:y val="0.11415750044545271"/>
          <c:w val="0.42075710978422132"/>
          <c:h val="0.6875870527386045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99.825999999999993</c:v>
                </c:pt>
                <c:pt idx="2">
                  <c:v>95.200999999999993</c:v>
                </c:pt>
                <c:pt idx="3">
                  <c:v>91.150999999999996</c:v>
                </c:pt>
                <c:pt idx="4">
                  <c:v>90.558999999999997</c:v>
                </c:pt>
                <c:pt idx="5">
                  <c:v>90.117000000000004</c:v>
                </c:pt>
                <c:pt idx="6">
                  <c:v>86.262</c:v>
                </c:pt>
                <c:pt idx="7">
                  <c:v>83.051000000000002</c:v>
                </c:pt>
                <c:pt idx="8">
                  <c:v>82.576999999999998</c:v>
                </c:pt>
                <c:pt idx="9">
                  <c:v>82.05</c:v>
                </c:pt>
                <c:pt idx="10">
                  <c:v>78.838999999999999</c:v>
                </c:pt>
                <c:pt idx="11">
                  <c:v>75.045000000000002</c:v>
                </c:pt>
                <c:pt idx="12">
                  <c:v>75.045000000000002</c:v>
                </c:pt>
                <c:pt idx="13">
                  <c:v>75.045000000000002</c:v>
                </c:pt>
                <c:pt idx="14">
                  <c:v>72.91</c:v>
                </c:pt>
                <c:pt idx="15">
                  <c:v>70.423000000000002</c:v>
                </c:pt>
                <c:pt idx="16">
                  <c:v>69.783000000000001</c:v>
                </c:pt>
                <c:pt idx="17">
                  <c:v>68.745000000000005</c:v>
                </c:pt>
                <c:pt idx="18">
                  <c:v>65.569999999999993</c:v>
                </c:pt>
                <c:pt idx="19">
                  <c:v>61.298999999999999</c:v>
                </c:pt>
                <c:pt idx="20">
                  <c:v>60.543999999999997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99.875</c:v>
                </c:pt>
                <c:pt idx="2">
                  <c:v>95.81</c:v>
                </c:pt>
                <c:pt idx="3">
                  <c:v>91.692999999999998</c:v>
                </c:pt>
                <c:pt idx="4">
                  <c:v>91.692999999999998</c:v>
                </c:pt>
                <c:pt idx="5">
                  <c:v>91.388000000000005</c:v>
                </c:pt>
                <c:pt idx="6">
                  <c:v>85.433999999999997</c:v>
                </c:pt>
                <c:pt idx="7">
                  <c:v>78.956999999999994</c:v>
                </c:pt>
                <c:pt idx="8">
                  <c:v>78.956999999999994</c:v>
                </c:pt>
                <c:pt idx="9">
                  <c:v>78.692999999999998</c:v>
                </c:pt>
                <c:pt idx="10">
                  <c:v>72.52</c:v>
                </c:pt>
                <c:pt idx="11">
                  <c:v>68.382000000000005</c:v>
                </c:pt>
                <c:pt idx="12">
                  <c:v>68.2</c:v>
                </c:pt>
                <c:pt idx="13">
                  <c:v>67.515000000000001</c:v>
                </c:pt>
                <c:pt idx="14">
                  <c:v>62.207999999999998</c:v>
                </c:pt>
                <c:pt idx="15">
                  <c:v>59.237000000000002</c:v>
                </c:pt>
                <c:pt idx="16">
                  <c:v>59.237000000000002</c:v>
                </c:pt>
                <c:pt idx="17">
                  <c:v>58.698999999999998</c:v>
                </c:pt>
                <c:pt idx="18">
                  <c:v>54.424999999999997</c:v>
                </c:pt>
                <c:pt idx="19">
                  <c:v>51.457000000000001</c:v>
                </c:pt>
                <c:pt idx="20">
                  <c:v>51.226999999999997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99.795000000000002</c:v>
                </c:pt>
                <c:pt idx="2">
                  <c:v>96.114000000000004</c:v>
                </c:pt>
                <c:pt idx="3">
                  <c:v>91.155000000000001</c:v>
                </c:pt>
                <c:pt idx="4">
                  <c:v>91.117000000000004</c:v>
                </c:pt>
                <c:pt idx="5">
                  <c:v>90.998999999999995</c:v>
                </c:pt>
                <c:pt idx="6">
                  <c:v>85.623000000000005</c:v>
                </c:pt>
                <c:pt idx="7">
                  <c:v>79.786000000000001</c:v>
                </c:pt>
                <c:pt idx="8">
                  <c:v>79.703999999999994</c:v>
                </c:pt>
                <c:pt idx="9">
                  <c:v>79.478999999999999</c:v>
                </c:pt>
                <c:pt idx="10">
                  <c:v>71.956000000000003</c:v>
                </c:pt>
                <c:pt idx="11">
                  <c:v>67.108000000000004</c:v>
                </c:pt>
                <c:pt idx="12">
                  <c:v>66.917000000000002</c:v>
                </c:pt>
                <c:pt idx="13">
                  <c:v>66.61</c:v>
                </c:pt>
                <c:pt idx="14">
                  <c:v>61.878999999999998</c:v>
                </c:pt>
                <c:pt idx="15">
                  <c:v>58.051000000000002</c:v>
                </c:pt>
                <c:pt idx="16">
                  <c:v>57.997</c:v>
                </c:pt>
                <c:pt idx="17">
                  <c:v>57.597999999999999</c:v>
                </c:pt>
                <c:pt idx="18">
                  <c:v>52.673000000000002</c:v>
                </c:pt>
                <c:pt idx="19">
                  <c:v>49.212000000000003</c:v>
                </c:pt>
                <c:pt idx="20">
                  <c:v>49.149000000000001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25708319542477581"/>
              <c:y val="0.8279928650020100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728479687798749E-2"/>
              <c:y val="0.380585100148871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5215193725971622"/>
          <c:y val="1.6157376018306652E-2"/>
          <c:w val="0.46556926773334789"/>
          <c:h val="7.142100559340557E-2"/>
        </c:manualLayout>
      </c:layout>
      <c:overlay val="1"/>
      <c:spPr>
        <a:solidFill>
          <a:schemeClr val="tx1"/>
        </a:solidFill>
        <a:ln w="9525"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626361174064447E-2"/>
          <c:y val="1.6701743302374297E-2"/>
          <c:w val="0.8739726332173019"/>
          <c:h val="0.8272429678728834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98.795000000000002</c:v>
                </c:pt>
                <c:pt idx="2">
                  <c:v>84.111999999999995</c:v>
                </c:pt>
                <c:pt idx="3">
                  <c:v>75.412999999999997</c:v>
                </c:pt>
                <c:pt idx="4">
                  <c:v>71.463999999999999</c:v>
                </c:pt>
                <c:pt idx="5">
                  <c:v>71.463999999999999</c:v>
                </c:pt>
                <c:pt idx="6">
                  <c:v>69.721000000000004</c:v>
                </c:pt>
                <c:pt idx="7">
                  <c:v>64.492000000000004</c:v>
                </c:pt>
                <c:pt idx="8">
                  <c:v>64.492000000000004</c:v>
                </c:pt>
                <c:pt idx="9">
                  <c:v>64.492000000000004</c:v>
                </c:pt>
                <c:pt idx="10">
                  <c:v>58.801000000000002</c:v>
                </c:pt>
                <c:pt idx="11">
                  <c:v>51.213999999999999</c:v>
                </c:pt>
                <c:pt idx="12">
                  <c:v>47.42</c:v>
                </c:pt>
                <c:pt idx="13">
                  <c:v>45.265000000000001</c:v>
                </c:pt>
                <c:pt idx="14">
                  <c:v>43.002000000000002</c:v>
                </c:pt>
                <c:pt idx="15">
                  <c:v>38.475000000000001</c:v>
                </c:pt>
                <c:pt idx="16">
                  <c:v>36.07</c:v>
                </c:pt>
                <c:pt idx="17">
                  <c:v>36.07</c:v>
                </c:pt>
                <c:pt idx="18">
                  <c:v>36.07</c:v>
                </c:pt>
                <c:pt idx="19">
                  <c:v>36.07</c:v>
                </c:pt>
                <c:pt idx="20">
                  <c:v>36.07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23-4E8D-946F-16629C4F8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98.590999999999994</c:v>
                </c:pt>
                <c:pt idx="2">
                  <c:v>89.203000000000003</c:v>
                </c:pt>
                <c:pt idx="3">
                  <c:v>81.066000000000003</c:v>
                </c:pt>
                <c:pt idx="4">
                  <c:v>81.066000000000003</c:v>
                </c:pt>
                <c:pt idx="5">
                  <c:v>81.066000000000003</c:v>
                </c:pt>
                <c:pt idx="6">
                  <c:v>74.099000000000004</c:v>
                </c:pt>
                <c:pt idx="7">
                  <c:v>63.923999999999999</c:v>
                </c:pt>
                <c:pt idx="8">
                  <c:v>63.277999999999999</c:v>
                </c:pt>
                <c:pt idx="9">
                  <c:v>63.277999999999999</c:v>
                </c:pt>
                <c:pt idx="10">
                  <c:v>53.622999999999998</c:v>
                </c:pt>
                <c:pt idx="11">
                  <c:v>52.133000000000003</c:v>
                </c:pt>
                <c:pt idx="12">
                  <c:v>52.133000000000003</c:v>
                </c:pt>
                <c:pt idx="13">
                  <c:v>51.343000000000004</c:v>
                </c:pt>
                <c:pt idx="14">
                  <c:v>47.393999999999998</c:v>
                </c:pt>
                <c:pt idx="15">
                  <c:v>43.39</c:v>
                </c:pt>
                <c:pt idx="16">
                  <c:v>43.39</c:v>
                </c:pt>
                <c:pt idx="17">
                  <c:v>43.39</c:v>
                </c:pt>
                <c:pt idx="18">
                  <c:v>39.847999999999999</c:v>
                </c:pt>
                <c:pt idx="19">
                  <c:v>37.191000000000003</c:v>
                </c:pt>
                <c:pt idx="20">
                  <c:v>37.191000000000003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23-4E8D-946F-16629C4F8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99.405000000000001</c:v>
                </c:pt>
                <c:pt idx="2">
                  <c:v>92.129000000000005</c:v>
                </c:pt>
                <c:pt idx="3">
                  <c:v>85.394999999999996</c:v>
                </c:pt>
                <c:pt idx="4">
                  <c:v>85.394999999999996</c:v>
                </c:pt>
                <c:pt idx="5">
                  <c:v>84.694999999999993</c:v>
                </c:pt>
                <c:pt idx="6">
                  <c:v>75.492000000000004</c:v>
                </c:pt>
                <c:pt idx="7">
                  <c:v>68.287999999999997</c:v>
                </c:pt>
                <c:pt idx="8">
                  <c:v>67.915000000000006</c:v>
                </c:pt>
                <c:pt idx="9">
                  <c:v>67.096999999999994</c:v>
                </c:pt>
                <c:pt idx="10">
                  <c:v>59.253</c:v>
                </c:pt>
                <c:pt idx="11">
                  <c:v>55.497</c:v>
                </c:pt>
                <c:pt idx="12">
                  <c:v>55.497</c:v>
                </c:pt>
                <c:pt idx="13">
                  <c:v>55.497</c:v>
                </c:pt>
                <c:pt idx="14">
                  <c:v>49.331000000000003</c:v>
                </c:pt>
                <c:pt idx="15">
                  <c:v>46.484999999999999</c:v>
                </c:pt>
                <c:pt idx="16">
                  <c:v>46.484999999999999</c:v>
                </c:pt>
                <c:pt idx="17">
                  <c:v>45.963000000000001</c:v>
                </c:pt>
                <c:pt idx="18">
                  <c:v>41.095999999999997</c:v>
                </c:pt>
                <c:pt idx="19">
                  <c:v>38.362000000000002</c:v>
                </c:pt>
                <c:pt idx="20">
                  <c:v>37.771999999999998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23-4E8D-946F-16629C4F8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9105132841402499"/>
              <c:y val="0.8732021351591160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38789418157683E-2"/>
          <c:y val="0.11415756136593945"/>
          <c:w val="0.29279504622168445"/>
          <c:h val="0.6808722166696070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99.718000000000004</c:v>
                </c:pt>
                <c:pt idx="2">
                  <c:v>96.283000000000001</c:v>
                </c:pt>
                <c:pt idx="3">
                  <c:v>90.731999999999999</c:v>
                </c:pt>
                <c:pt idx="4">
                  <c:v>90.731999999999999</c:v>
                </c:pt>
                <c:pt idx="5">
                  <c:v>90.05</c:v>
                </c:pt>
                <c:pt idx="6">
                  <c:v>86.037000000000006</c:v>
                </c:pt>
                <c:pt idx="7">
                  <c:v>82.742000000000004</c:v>
                </c:pt>
                <c:pt idx="8">
                  <c:v>81.998999999999995</c:v>
                </c:pt>
                <c:pt idx="9">
                  <c:v>81.201999999999998</c:v>
                </c:pt>
                <c:pt idx="10">
                  <c:v>77.031000000000006</c:v>
                </c:pt>
                <c:pt idx="11">
                  <c:v>73.658000000000001</c:v>
                </c:pt>
                <c:pt idx="12">
                  <c:v>73.227000000000004</c:v>
                </c:pt>
                <c:pt idx="13">
                  <c:v>71.870999999999995</c:v>
                </c:pt>
                <c:pt idx="14">
                  <c:v>66.802999999999997</c:v>
                </c:pt>
                <c:pt idx="15">
                  <c:v>63.094000000000001</c:v>
                </c:pt>
                <c:pt idx="16">
                  <c:v>61.192999999999998</c:v>
                </c:pt>
                <c:pt idx="17">
                  <c:v>60.173000000000002</c:v>
                </c:pt>
                <c:pt idx="18">
                  <c:v>56.563000000000002</c:v>
                </c:pt>
                <c:pt idx="19">
                  <c:v>52.92</c:v>
                </c:pt>
                <c:pt idx="20">
                  <c:v>52.92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99.816000000000003</c:v>
                </c:pt>
                <c:pt idx="2">
                  <c:v>94.152000000000001</c:v>
                </c:pt>
                <c:pt idx="3">
                  <c:v>88.616</c:v>
                </c:pt>
                <c:pt idx="4">
                  <c:v>88.616</c:v>
                </c:pt>
                <c:pt idx="5">
                  <c:v>88.171000000000006</c:v>
                </c:pt>
                <c:pt idx="6">
                  <c:v>82.98</c:v>
                </c:pt>
                <c:pt idx="7">
                  <c:v>78.215999999999994</c:v>
                </c:pt>
                <c:pt idx="8">
                  <c:v>77.983999999999995</c:v>
                </c:pt>
                <c:pt idx="9">
                  <c:v>77.983999999999995</c:v>
                </c:pt>
                <c:pt idx="10">
                  <c:v>72.632999999999996</c:v>
                </c:pt>
                <c:pt idx="11">
                  <c:v>69.314999999999998</c:v>
                </c:pt>
                <c:pt idx="12">
                  <c:v>69.314999999999998</c:v>
                </c:pt>
                <c:pt idx="13">
                  <c:v>68.483999999999995</c:v>
                </c:pt>
                <c:pt idx="14">
                  <c:v>63.177999999999997</c:v>
                </c:pt>
                <c:pt idx="15">
                  <c:v>60.38</c:v>
                </c:pt>
                <c:pt idx="16">
                  <c:v>60.38</c:v>
                </c:pt>
                <c:pt idx="17">
                  <c:v>60.38</c:v>
                </c:pt>
                <c:pt idx="18">
                  <c:v>54.417000000000002</c:v>
                </c:pt>
                <c:pt idx="19">
                  <c:v>50.012</c:v>
                </c:pt>
                <c:pt idx="20">
                  <c:v>50.012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96.593000000000004</c:v>
                </c:pt>
                <c:pt idx="3">
                  <c:v>91.713999999999999</c:v>
                </c:pt>
                <c:pt idx="4">
                  <c:v>91.713999999999999</c:v>
                </c:pt>
                <c:pt idx="5">
                  <c:v>91.713999999999999</c:v>
                </c:pt>
                <c:pt idx="6">
                  <c:v>84.061000000000007</c:v>
                </c:pt>
                <c:pt idx="7">
                  <c:v>77.853999999999999</c:v>
                </c:pt>
                <c:pt idx="8">
                  <c:v>77.415999999999997</c:v>
                </c:pt>
                <c:pt idx="9">
                  <c:v>77.415999999999997</c:v>
                </c:pt>
                <c:pt idx="10">
                  <c:v>71.680999999999997</c:v>
                </c:pt>
                <c:pt idx="11">
                  <c:v>67.165000000000006</c:v>
                </c:pt>
                <c:pt idx="12">
                  <c:v>67.165000000000006</c:v>
                </c:pt>
                <c:pt idx="13">
                  <c:v>66.597999999999999</c:v>
                </c:pt>
                <c:pt idx="14">
                  <c:v>61.718000000000004</c:v>
                </c:pt>
                <c:pt idx="15">
                  <c:v>56.817999999999998</c:v>
                </c:pt>
                <c:pt idx="16">
                  <c:v>56.518999999999998</c:v>
                </c:pt>
                <c:pt idx="17">
                  <c:v>56.183</c:v>
                </c:pt>
                <c:pt idx="18">
                  <c:v>49.758000000000003</c:v>
                </c:pt>
                <c:pt idx="19">
                  <c:v>47.365000000000002</c:v>
                </c:pt>
                <c:pt idx="20">
                  <c:v>46.985999999999997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989974288353652"/>
              <c:y val="0.8279929057487563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6.1134791020801419E-3"/>
              <c:y val="0.373870334497203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5215193725971622"/>
          <c:y val="1.6157376018306652E-2"/>
          <c:w val="0.45319104342194372"/>
          <c:h val="7.1421005593405557E-2"/>
        </c:manualLayout>
      </c:layout>
      <c:overlay val="1"/>
      <c:spPr>
        <a:solidFill>
          <a:schemeClr val="tx1"/>
        </a:solidFill>
        <a:ln w="9525"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66729156298082E-2"/>
          <c:y val="3.1363130157226915E-2"/>
          <c:w val="0.86519747388204082"/>
          <c:h val="0.8326788833516741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99.923000000000002</c:v>
                </c:pt>
                <c:pt idx="2">
                  <c:v>97.018000000000001</c:v>
                </c:pt>
                <c:pt idx="3">
                  <c:v>92.546000000000006</c:v>
                </c:pt>
                <c:pt idx="4">
                  <c:v>92.046000000000006</c:v>
                </c:pt>
                <c:pt idx="5">
                  <c:v>91.778999999999996</c:v>
                </c:pt>
                <c:pt idx="6">
                  <c:v>88.41</c:v>
                </c:pt>
                <c:pt idx="7">
                  <c:v>83.507999999999996</c:v>
                </c:pt>
                <c:pt idx="8">
                  <c:v>82.244</c:v>
                </c:pt>
                <c:pt idx="9">
                  <c:v>81.617999999999995</c:v>
                </c:pt>
                <c:pt idx="10">
                  <c:v>78.495000000000005</c:v>
                </c:pt>
                <c:pt idx="11">
                  <c:v>74.061999999999998</c:v>
                </c:pt>
                <c:pt idx="12">
                  <c:v>73.504999999999995</c:v>
                </c:pt>
                <c:pt idx="13">
                  <c:v>72.790999999999997</c:v>
                </c:pt>
                <c:pt idx="14">
                  <c:v>69.629000000000005</c:v>
                </c:pt>
                <c:pt idx="15">
                  <c:v>66.073999999999998</c:v>
                </c:pt>
                <c:pt idx="16">
                  <c:v>65.566999999999993</c:v>
                </c:pt>
                <c:pt idx="17">
                  <c:v>64.888999999999996</c:v>
                </c:pt>
                <c:pt idx="18">
                  <c:v>60.082999999999998</c:v>
                </c:pt>
                <c:pt idx="19">
                  <c:v>57.731000000000002</c:v>
                </c:pt>
                <c:pt idx="20">
                  <c:v>57.444000000000003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23-4E8D-946F-16629C4F8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99.804000000000002</c:v>
                </c:pt>
                <c:pt idx="2">
                  <c:v>95.631</c:v>
                </c:pt>
                <c:pt idx="3">
                  <c:v>90.147999999999996</c:v>
                </c:pt>
                <c:pt idx="4">
                  <c:v>90.147999999999996</c:v>
                </c:pt>
                <c:pt idx="5">
                  <c:v>89.793000000000006</c:v>
                </c:pt>
                <c:pt idx="6">
                  <c:v>82.322999999999993</c:v>
                </c:pt>
                <c:pt idx="7">
                  <c:v>76.054000000000002</c:v>
                </c:pt>
                <c:pt idx="8">
                  <c:v>75.867999999999995</c:v>
                </c:pt>
                <c:pt idx="9">
                  <c:v>75.203999999999994</c:v>
                </c:pt>
                <c:pt idx="10">
                  <c:v>68.971000000000004</c:v>
                </c:pt>
                <c:pt idx="11">
                  <c:v>64.861999999999995</c:v>
                </c:pt>
                <c:pt idx="12">
                  <c:v>64.793000000000006</c:v>
                </c:pt>
                <c:pt idx="13">
                  <c:v>64.281999999999996</c:v>
                </c:pt>
                <c:pt idx="14">
                  <c:v>59.860999999999997</c:v>
                </c:pt>
                <c:pt idx="15">
                  <c:v>56.465000000000003</c:v>
                </c:pt>
                <c:pt idx="16">
                  <c:v>56.39</c:v>
                </c:pt>
                <c:pt idx="17">
                  <c:v>56.15</c:v>
                </c:pt>
                <c:pt idx="18">
                  <c:v>50.97</c:v>
                </c:pt>
                <c:pt idx="19">
                  <c:v>48.856999999999999</c:v>
                </c:pt>
                <c:pt idx="20">
                  <c:v>48.856999999999999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23-4E8D-946F-16629C4F8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99.84</c:v>
                </c:pt>
                <c:pt idx="2">
                  <c:v>96.117000000000004</c:v>
                </c:pt>
                <c:pt idx="3">
                  <c:v>91.278000000000006</c:v>
                </c:pt>
                <c:pt idx="4">
                  <c:v>91.278000000000006</c:v>
                </c:pt>
                <c:pt idx="5">
                  <c:v>90.906000000000006</c:v>
                </c:pt>
                <c:pt idx="6">
                  <c:v>84.472999999999999</c:v>
                </c:pt>
                <c:pt idx="7">
                  <c:v>79.057000000000002</c:v>
                </c:pt>
                <c:pt idx="8">
                  <c:v>78.959999999999994</c:v>
                </c:pt>
                <c:pt idx="9">
                  <c:v>78.697000000000003</c:v>
                </c:pt>
                <c:pt idx="10">
                  <c:v>70.850999999999999</c:v>
                </c:pt>
                <c:pt idx="11">
                  <c:v>65.644000000000005</c:v>
                </c:pt>
                <c:pt idx="12">
                  <c:v>65.59</c:v>
                </c:pt>
                <c:pt idx="13">
                  <c:v>65.007999999999996</c:v>
                </c:pt>
                <c:pt idx="14">
                  <c:v>59.555999999999997</c:v>
                </c:pt>
                <c:pt idx="15">
                  <c:v>55.722999999999999</c:v>
                </c:pt>
                <c:pt idx="16">
                  <c:v>55.662999999999997</c:v>
                </c:pt>
                <c:pt idx="17">
                  <c:v>55.146000000000001</c:v>
                </c:pt>
                <c:pt idx="18">
                  <c:v>50.12</c:v>
                </c:pt>
                <c:pt idx="19">
                  <c:v>47.692</c:v>
                </c:pt>
                <c:pt idx="20">
                  <c:v>47.622999999999998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23-4E8D-946F-16629C4F81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(1996-2001)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Sheet1!$E$2:$E$22</c:f>
              <c:numCache>
                <c:formatCode>General</c:formatCode>
                <c:ptCount val="21"/>
                <c:pt idx="0">
                  <c:v>1296</c:v>
                </c:pt>
                <c:pt idx="1">
                  <c:v>1295</c:v>
                </c:pt>
                <c:pt idx="2">
                  <c:v>1227</c:v>
                </c:pt>
                <c:pt idx="3">
                  <c:v>1129</c:v>
                </c:pt>
                <c:pt idx="4">
                  <c:v>1066</c:v>
                </c:pt>
                <c:pt idx="5">
                  <c:v>994</c:v>
                </c:pt>
                <c:pt idx="6">
                  <c:v>943</c:v>
                </c:pt>
                <c:pt idx="7">
                  <c:v>870</c:v>
                </c:pt>
                <c:pt idx="8">
                  <c:v>808</c:v>
                </c:pt>
                <c:pt idx="9">
                  <c:v>764</c:v>
                </c:pt>
                <c:pt idx="10">
                  <c:v>728</c:v>
                </c:pt>
                <c:pt idx="11">
                  <c:v>675</c:v>
                </c:pt>
                <c:pt idx="12">
                  <c:v>638</c:v>
                </c:pt>
                <c:pt idx="13">
                  <c:v>602</c:v>
                </c:pt>
                <c:pt idx="14">
                  <c:v>572</c:v>
                </c:pt>
                <c:pt idx="15">
                  <c:v>531</c:v>
                </c:pt>
                <c:pt idx="16">
                  <c:v>505</c:v>
                </c:pt>
                <c:pt idx="17">
                  <c:v>477</c:v>
                </c:pt>
                <c:pt idx="18">
                  <c:v>436</c:v>
                </c:pt>
                <c:pt idx="19">
                  <c:v>409</c:v>
                </c:pt>
                <c:pt idx="20">
                  <c:v>385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A8B-4871-9C06-E50823BBF9E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 at risk (2002-2007)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Sheet1!$F$2:$F$22</c:f>
              <c:numCache>
                <c:formatCode>General</c:formatCode>
                <c:ptCount val="21"/>
                <c:pt idx="0">
                  <c:v>2045</c:v>
                </c:pt>
                <c:pt idx="1">
                  <c:v>2041</c:v>
                </c:pt>
                <c:pt idx="2">
                  <c:v>1893</c:v>
                </c:pt>
                <c:pt idx="3">
                  <c:v>1729</c:v>
                </c:pt>
                <c:pt idx="4">
                  <c:v>1616</c:v>
                </c:pt>
                <c:pt idx="5">
                  <c:v>1513</c:v>
                </c:pt>
                <c:pt idx="6">
                  <c:v>1373</c:v>
                </c:pt>
                <c:pt idx="7">
                  <c:v>1239</c:v>
                </c:pt>
                <c:pt idx="8">
                  <c:v>1181</c:v>
                </c:pt>
                <c:pt idx="9">
                  <c:v>1124</c:v>
                </c:pt>
                <c:pt idx="10">
                  <c:v>1028</c:v>
                </c:pt>
                <c:pt idx="11">
                  <c:v>949</c:v>
                </c:pt>
                <c:pt idx="12">
                  <c:v>912</c:v>
                </c:pt>
                <c:pt idx="13">
                  <c:v>876</c:v>
                </c:pt>
                <c:pt idx="14">
                  <c:v>812</c:v>
                </c:pt>
                <c:pt idx="15">
                  <c:v>758</c:v>
                </c:pt>
                <c:pt idx="16">
                  <c:v>729</c:v>
                </c:pt>
                <c:pt idx="17">
                  <c:v>697</c:v>
                </c:pt>
                <c:pt idx="18">
                  <c:v>629</c:v>
                </c:pt>
                <c:pt idx="19">
                  <c:v>590</c:v>
                </c:pt>
                <c:pt idx="20">
                  <c:v>556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D74-49D9-A71D-59C4A935A1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5618223296863508"/>
              <c:y val="0.9003817874574169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62499054043335E-2"/>
          <c:y val="3.9588977933911515E-2"/>
          <c:w val="0.88633078389647102"/>
          <c:h val="0.8352801815614631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99.69</c:v>
                </c:pt>
                <c:pt idx="2">
                  <c:v>95.347999999999999</c:v>
                </c:pt>
                <c:pt idx="3">
                  <c:v>90.44</c:v>
                </c:pt>
                <c:pt idx="4">
                  <c:v>90.213999999999999</c:v>
                </c:pt>
                <c:pt idx="5">
                  <c:v>89.593999999999994</c:v>
                </c:pt>
                <c:pt idx="6">
                  <c:v>85.188000000000002</c:v>
                </c:pt>
                <c:pt idx="7">
                  <c:v>80.799000000000007</c:v>
                </c:pt>
                <c:pt idx="8">
                  <c:v>80.13</c:v>
                </c:pt>
                <c:pt idx="9">
                  <c:v>79.841999999999999</c:v>
                </c:pt>
                <c:pt idx="10">
                  <c:v>76.100999999999999</c:v>
                </c:pt>
                <c:pt idx="11">
                  <c:v>72.927000000000007</c:v>
                </c:pt>
                <c:pt idx="12">
                  <c:v>72.698999999999998</c:v>
                </c:pt>
                <c:pt idx="13">
                  <c:v>72.125</c:v>
                </c:pt>
                <c:pt idx="14">
                  <c:v>67.884</c:v>
                </c:pt>
                <c:pt idx="15">
                  <c:v>64.433999999999997</c:v>
                </c:pt>
                <c:pt idx="16">
                  <c:v>63.643999999999998</c:v>
                </c:pt>
                <c:pt idx="17">
                  <c:v>63.277000000000001</c:v>
                </c:pt>
                <c:pt idx="18">
                  <c:v>60.765000000000001</c:v>
                </c:pt>
                <c:pt idx="19">
                  <c:v>58.231999999999999</c:v>
                </c:pt>
                <c:pt idx="20">
                  <c:v>58.036999999999999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9C-4CEB-B6D4-2BC1D60869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99.85</c:v>
                </c:pt>
                <c:pt idx="2">
                  <c:v>95.25</c:v>
                </c:pt>
                <c:pt idx="3">
                  <c:v>90.518000000000001</c:v>
                </c:pt>
                <c:pt idx="4">
                  <c:v>90.486000000000004</c:v>
                </c:pt>
                <c:pt idx="5">
                  <c:v>90.272999999999996</c:v>
                </c:pt>
                <c:pt idx="6">
                  <c:v>83.546000000000006</c:v>
                </c:pt>
                <c:pt idx="7">
                  <c:v>77.38</c:v>
                </c:pt>
                <c:pt idx="8">
                  <c:v>77.227999999999994</c:v>
                </c:pt>
                <c:pt idx="9">
                  <c:v>76.944999999999993</c:v>
                </c:pt>
                <c:pt idx="10">
                  <c:v>70.691999999999993</c:v>
                </c:pt>
                <c:pt idx="11">
                  <c:v>66.790000000000006</c:v>
                </c:pt>
                <c:pt idx="12">
                  <c:v>66.665999999999997</c:v>
                </c:pt>
                <c:pt idx="13">
                  <c:v>65.957999999999998</c:v>
                </c:pt>
                <c:pt idx="14">
                  <c:v>60.122999999999998</c:v>
                </c:pt>
                <c:pt idx="15">
                  <c:v>56.753999999999998</c:v>
                </c:pt>
                <c:pt idx="16">
                  <c:v>56.707999999999998</c:v>
                </c:pt>
                <c:pt idx="17">
                  <c:v>55.796999999999997</c:v>
                </c:pt>
                <c:pt idx="18">
                  <c:v>51.582000000000001</c:v>
                </c:pt>
                <c:pt idx="19">
                  <c:v>48.713000000000001</c:v>
                </c:pt>
                <c:pt idx="20">
                  <c:v>48.564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89C-4CEB-B6D4-2BC1D60869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99.77</c:v>
                </c:pt>
                <c:pt idx="2">
                  <c:v>95.433000000000007</c:v>
                </c:pt>
                <c:pt idx="3">
                  <c:v>90.531999999999996</c:v>
                </c:pt>
                <c:pt idx="4">
                  <c:v>90.486999999999995</c:v>
                </c:pt>
                <c:pt idx="5">
                  <c:v>90.393000000000001</c:v>
                </c:pt>
                <c:pt idx="6">
                  <c:v>83.745000000000005</c:v>
                </c:pt>
                <c:pt idx="7">
                  <c:v>76.930000000000007</c:v>
                </c:pt>
                <c:pt idx="8">
                  <c:v>76.760000000000005</c:v>
                </c:pt>
                <c:pt idx="9">
                  <c:v>76.358999999999995</c:v>
                </c:pt>
                <c:pt idx="10">
                  <c:v>69.869</c:v>
                </c:pt>
                <c:pt idx="11">
                  <c:v>65.162999999999997</c:v>
                </c:pt>
                <c:pt idx="12">
                  <c:v>65.022000000000006</c:v>
                </c:pt>
                <c:pt idx="13">
                  <c:v>64.721000000000004</c:v>
                </c:pt>
                <c:pt idx="14">
                  <c:v>59.673999999999999</c:v>
                </c:pt>
                <c:pt idx="15">
                  <c:v>55.143999999999998</c:v>
                </c:pt>
                <c:pt idx="16">
                  <c:v>55.081000000000003</c:v>
                </c:pt>
                <c:pt idx="17">
                  <c:v>54.747999999999998</c:v>
                </c:pt>
                <c:pt idx="18">
                  <c:v>50.527999999999999</c:v>
                </c:pt>
                <c:pt idx="19">
                  <c:v>47.223999999999997</c:v>
                </c:pt>
                <c:pt idx="20">
                  <c:v>47.115000000000002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89C-4CEB-B6D4-2BC1D608692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(1996-2001)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F350-4AFD-B16A-FD00785CBC6D}"/>
              </c:ext>
            </c:extLst>
          </c:dPt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1934</c:v>
                </c:pt>
                <c:pt idx="1">
                  <c:v>1928</c:v>
                </c:pt>
                <c:pt idx="2">
                  <c:v>1786</c:v>
                </c:pt>
                <c:pt idx="3">
                  <c:v>1634</c:v>
                </c:pt>
                <c:pt idx="4">
                  <c:v>1532</c:v>
                </c:pt>
                <c:pt idx="5">
                  <c:v>1421</c:v>
                </c:pt>
                <c:pt idx="6">
                  <c:v>1330</c:v>
                </c:pt>
                <c:pt idx="7">
                  <c:v>1227</c:v>
                </c:pt>
                <c:pt idx="8">
                  <c:v>1167</c:v>
                </c:pt>
                <c:pt idx="9">
                  <c:v>1098</c:v>
                </c:pt>
                <c:pt idx="10">
                  <c:v>1033</c:v>
                </c:pt>
                <c:pt idx="11">
                  <c:v>976</c:v>
                </c:pt>
                <c:pt idx="12">
                  <c:v>927</c:v>
                </c:pt>
                <c:pt idx="13">
                  <c:v>873</c:v>
                </c:pt>
                <c:pt idx="14">
                  <c:v>812</c:v>
                </c:pt>
                <c:pt idx="15">
                  <c:v>752</c:v>
                </c:pt>
                <c:pt idx="16">
                  <c:v>708</c:v>
                </c:pt>
                <c:pt idx="17">
                  <c:v>685</c:v>
                </c:pt>
                <c:pt idx="18">
                  <c:v>650</c:v>
                </c:pt>
                <c:pt idx="19">
                  <c:v>616</c:v>
                </c:pt>
                <c:pt idx="20">
                  <c:v>576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3E3-41CD-8047-656C5A33B8E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 at risk (2002-2007)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Sheet1!$F$2:$F$26</c:f>
              <c:numCache>
                <c:formatCode>General</c:formatCode>
                <c:ptCount val="25"/>
                <c:pt idx="0">
                  <c:v>3333</c:v>
                </c:pt>
                <c:pt idx="1">
                  <c:v>3328</c:v>
                </c:pt>
                <c:pt idx="2">
                  <c:v>3092</c:v>
                </c:pt>
                <c:pt idx="3">
                  <c:v>2868</c:v>
                </c:pt>
                <c:pt idx="4">
                  <c:v>2709</c:v>
                </c:pt>
                <c:pt idx="5">
                  <c:v>2541</c:v>
                </c:pt>
                <c:pt idx="6">
                  <c:v>2330</c:v>
                </c:pt>
                <c:pt idx="7">
                  <c:v>2096</c:v>
                </c:pt>
                <c:pt idx="8">
                  <c:v>1986</c:v>
                </c:pt>
                <c:pt idx="9">
                  <c:v>1889</c:v>
                </c:pt>
                <c:pt idx="10">
                  <c:v>1726</c:v>
                </c:pt>
                <c:pt idx="11">
                  <c:v>1608</c:v>
                </c:pt>
                <c:pt idx="12">
                  <c:v>1550</c:v>
                </c:pt>
                <c:pt idx="13">
                  <c:v>1484</c:v>
                </c:pt>
                <c:pt idx="14">
                  <c:v>1349</c:v>
                </c:pt>
                <c:pt idx="15">
                  <c:v>1239</c:v>
                </c:pt>
                <c:pt idx="16">
                  <c:v>1206</c:v>
                </c:pt>
                <c:pt idx="17">
                  <c:v>1153</c:v>
                </c:pt>
                <c:pt idx="18">
                  <c:v>1064</c:v>
                </c:pt>
                <c:pt idx="19">
                  <c:v>984</c:v>
                </c:pt>
                <c:pt idx="20">
                  <c:v>939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6AD-4BE6-9DA3-F70890084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6729550588848023"/>
              <c:y val="0.9116187209272108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38789418157683E-2"/>
          <c:y val="0.11415756136593945"/>
          <c:w val="0.42583497017696625"/>
          <c:h val="0.6875870527386045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99.617000000000004</c:v>
                </c:pt>
                <c:pt idx="2">
                  <c:v>94.921999999999997</c:v>
                </c:pt>
                <c:pt idx="3">
                  <c:v>89.644999999999996</c:v>
                </c:pt>
                <c:pt idx="4">
                  <c:v>89.207999999999998</c:v>
                </c:pt>
                <c:pt idx="5">
                  <c:v>88.274000000000001</c:v>
                </c:pt>
                <c:pt idx="6">
                  <c:v>84.724999999999994</c:v>
                </c:pt>
                <c:pt idx="7">
                  <c:v>80.603999999999999</c:v>
                </c:pt>
                <c:pt idx="8">
                  <c:v>78.010000000000005</c:v>
                </c:pt>
                <c:pt idx="9">
                  <c:v>77.400999999999996</c:v>
                </c:pt>
                <c:pt idx="10">
                  <c:v>75.548000000000002</c:v>
                </c:pt>
                <c:pt idx="11">
                  <c:v>71.822000000000003</c:v>
                </c:pt>
                <c:pt idx="12">
                  <c:v>71.822000000000003</c:v>
                </c:pt>
                <c:pt idx="13">
                  <c:v>70.385000000000005</c:v>
                </c:pt>
                <c:pt idx="14">
                  <c:v>68.186000000000007</c:v>
                </c:pt>
                <c:pt idx="15">
                  <c:v>62.268999999999998</c:v>
                </c:pt>
                <c:pt idx="16">
                  <c:v>62.268999999999998</c:v>
                </c:pt>
                <c:pt idx="17">
                  <c:v>62.268999999999998</c:v>
                </c:pt>
                <c:pt idx="18">
                  <c:v>61.392000000000003</c:v>
                </c:pt>
                <c:pt idx="19">
                  <c:v>57.884</c:v>
                </c:pt>
                <c:pt idx="20">
                  <c:v>57.884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0-6B15-45DA-88F2-45F410CEB8C7}"/>
              </c:ext>
            </c:extLst>
          </c:dPt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99.769000000000005</c:v>
                </c:pt>
                <c:pt idx="2">
                  <c:v>94.906999999999996</c:v>
                </c:pt>
                <c:pt idx="3">
                  <c:v>89.263000000000005</c:v>
                </c:pt>
                <c:pt idx="4">
                  <c:v>89.263000000000005</c:v>
                </c:pt>
                <c:pt idx="5">
                  <c:v>89.263000000000005</c:v>
                </c:pt>
                <c:pt idx="6">
                  <c:v>81.385000000000005</c:v>
                </c:pt>
                <c:pt idx="7">
                  <c:v>75.448999999999998</c:v>
                </c:pt>
                <c:pt idx="8">
                  <c:v>75.009</c:v>
                </c:pt>
                <c:pt idx="9">
                  <c:v>74.537999999999997</c:v>
                </c:pt>
                <c:pt idx="10">
                  <c:v>68.491</c:v>
                </c:pt>
                <c:pt idx="11">
                  <c:v>64.638999999999996</c:v>
                </c:pt>
                <c:pt idx="12">
                  <c:v>64.638999999999996</c:v>
                </c:pt>
                <c:pt idx="13">
                  <c:v>63.94</c:v>
                </c:pt>
                <c:pt idx="14">
                  <c:v>59.512</c:v>
                </c:pt>
                <c:pt idx="15">
                  <c:v>57.188000000000002</c:v>
                </c:pt>
                <c:pt idx="16">
                  <c:v>57.188000000000002</c:v>
                </c:pt>
                <c:pt idx="17">
                  <c:v>56.420999999999999</c:v>
                </c:pt>
                <c:pt idx="18">
                  <c:v>52.377000000000002</c:v>
                </c:pt>
                <c:pt idx="19">
                  <c:v>48.902999999999999</c:v>
                </c:pt>
                <c:pt idx="20">
                  <c:v>48.902999999999999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99.748999999999995</c:v>
                </c:pt>
                <c:pt idx="2">
                  <c:v>95.411000000000001</c:v>
                </c:pt>
                <c:pt idx="3">
                  <c:v>89.902000000000001</c:v>
                </c:pt>
                <c:pt idx="4">
                  <c:v>89.902000000000001</c:v>
                </c:pt>
                <c:pt idx="5">
                  <c:v>89.831999999999994</c:v>
                </c:pt>
                <c:pt idx="6">
                  <c:v>82.995000000000005</c:v>
                </c:pt>
                <c:pt idx="7">
                  <c:v>75.715999999999994</c:v>
                </c:pt>
                <c:pt idx="8">
                  <c:v>75.486000000000004</c:v>
                </c:pt>
                <c:pt idx="9">
                  <c:v>75.153000000000006</c:v>
                </c:pt>
                <c:pt idx="10">
                  <c:v>68.134</c:v>
                </c:pt>
                <c:pt idx="11">
                  <c:v>62.87</c:v>
                </c:pt>
                <c:pt idx="12">
                  <c:v>62.783000000000001</c:v>
                </c:pt>
                <c:pt idx="13">
                  <c:v>62.502000000000002</c:v>
                </c:pt>
                <c:pt idx="14">
                  <c:v>57.01</c:v>
                </c:pt>
                <c:pt idx="15">
                  <c:v>53.308999999999997</c:v>
                </c:pt>
                <c:pt idx="16">
                  <c:v>53.308999999999997</c:v>
                </c:pt>
                <c:pt idx="17">
                  <c:v>52.36</c:v>
                </c:pt>
                <c:pt idx="18">
                  <c:v>49.808</c:v>
                </c:pt>
                <c:pt idx="19">
                  <c:v>46.701000000000001</c:v>
                </c:pt>
                <c:pt idx="20">
                  <c:v>46.701000000000001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BEB-456F-B8BD-6E5EBD44A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24286518632509005"/>
              <c:y val="0.8302311436916760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6.1134791020801419E-3"/>
              <c:y val="0.373870334497203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4313665593865369"/>
          <c:y val="1.6157376018306652E-2"/>
          <c:w val="0.39394848586599551"/>
          <c:h val="6.870669613674861E-2"/>
        </c:manualLayout>
      </c:layout>
      <c:overlay val="1"/>
      <c:spPr>
        <a:solidFill>
          <a:schemeClr val="tx1"/>
        </a:solidFill>
        <a:ln w="9525"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310153762881824E-2"/>
          <c:y val="3.1363130157226915E-2"/>
          <c:w val="0.91320320345272099"/>
          <c:h val="0.82996098981600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99.768000000000001</c:v>
                </c:pt>
                <c:pt idx="2">
                  <c:v>96.102999999999994</c:v>
                </c:pt>
                <c:pt idx="3">
                  <c:v>91.472999999999999</c:v>
                </c:pt>
                <c:pt idx="4">
                  <c:v>91.096000000000004</c:v>
                </c:pt>
                <c:pt idx="5">
                  <c:v>90.685000000000002</c:v>
                </c:pt>
                <c:pt idx="6">
                  <c:v>86.637</c:v>
                </c:pt>
                <c:pt idx="7">
                  <c:v>82.192999999999998</c:v>
                </c:pt>
                <c:pt idx="8">
                  <c:v>81.375</c:v>
                </c:pt>
                <c:pt idx="9">
                  <c:v>80.900000000000006</c:v>
                </c:pt>
                <c:pt idx="10">
                  <c:v>77.188000000000002</c:v>
                </c:pt>
                <c:pt idx="11">
                  <c:v>73.66</c:v>
                </c:pt>
                <c:pt idx="12">
                  <c:v>73.322999999999993</c:v>
                </c:pt>
                <c:pt idx="13">
                  <c:v>72.650000000000006</c:v>
                </c:pt>
                <c:pt idx="14">
                  <c:v>68.701999999999998</c:v>
                </c:pt>
                <c:pt idx="15">
                  <c:v>65.269000000000005</c:v>
                </c:pt>
                <c:pt idx="16">
                  <c:v>64.501999999999995</c:v>
                </c:pt>
                <c:pt idx="17">
                  <c:v>63.944000000000003</c:v>
                </c:pt>
                <c:pt idx="18">
                  <c:v>60.341999999999999</c:v>
                </c:pt>
                <c:pt idx="19">
                  <c:v>57.795000000000002</c:v>
                </c:pt>
                <c:pt idx="20">
                  <c:v>57.633000000000003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23-4E8D-946F-16629C4F8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99.825999999999993</c:v>
                </c:pt>
                <c:pt idx="2">
                  <c:v>95.363</c:v>
                </c:pt>
                <c:pt idx="3">
                  <c:v>90.402000000000001</c:v>
                </c:pt>
                <c:pt idx="4">
                  <c:v>90.381</c:v>
                </c:pt>
                <c:pt idx="5">
                  <c:v>90.058999999999997</c:v>
                </c:pt>
                <c:pt idx="6">
                  <c:v>83.414000000000001</c:v>
                </c:pt>
                <c:pt idx="7">
                  <c:v>77.204999999999998</c:v>
                </c:pt>
                <c:pt idx="8">
                  <c:v>77.082999999999998</c:v>
                </c:pt>
                <c:pt idx="9">
                  <c:v>76.665999999999997</c:v>
                </c:pt>
                <c:pt idx="10">
                  <c:v>70.427000000000007</c:v>
                </c:pt>
                <c:pt idx="11">
                  <c:v>66.516000000000005</c:v>
                </c:pt>
                <c:pt idx="12">
                  <c:v>66.408000000000001</c:v>
                </c:pt>
                <c:pt idx="13">
                  <c:v>65.781000000000006</c:v>
                </c:pt>
                <c:pt idx="14">
                  <c:v>60.316000000000003</c:v>
                </c:pt>
                <c:pt idx="15">
                  <c:v>56.848999999999997</c:v>
                </c:pt>
                <c:pt idx="16">
                  <c:v>56.79</c:v>
                </c:pt>
                <c:pt idx="17">
                  <c:v>56.198999999999998</c:v>
                </c:pt>
                <c:pt idx="18">
                  <c:v>51.375999999999998</c:v>
                </c:pt>
                <c:pt idx="19">
                  <c:v>48.652999999999999</c:v>
                </c:pt>
                <c:pt idx="20">
                  <c:v>48.555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23-4E8D-946F-16629C4F8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8575"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99.828000000000003</c:v>
                </c:pt>
                <c:pt idx="2">
                  <c:v>95.831000000000003</c:v>
                </c:pt>
                <c:pt idx="3">
                  <c:v>91.135999999999996</c:v>
                </c:pt>
                <c:pt idx="4">
                  <c:v>91.102000000000004</c:v>
                </c:pt>
                <c:pt idx="5">
                  <c:v>90.888000000000005</c:v>
                </c:pt>
                <c:pt idx="6">
                  <c:v>84.271000000000001</c:v>
                </c:pt>
                <c:pt idx="7">
                  <c:v>78.177000000000007</c:v>
                </c:pt>
                <c:pt idx="8">
                  <c:v>78.048000000000002</c:v>
                </c:pt>
                <c:pt idx="9">
                  <c:v>77.724000000000004</c:v>
                </c:pt>
                <c:pt idx="10">
                  <c:v>70.888000000000005</c:v>
                </c:pt>
                <c:pt idx="11">
                  <c:v>66.174999999999997</c:v>
                </c:pt>
                <c:pt idx="12">
                  <c:v>66.069000000000003</c:v>
                </c:pt>
                <c:pt idx="13">
                  <c:v>65.637</c:v>
                </c:pt>
                <c:pt idx="14">
                  <c:v>60.491999999999997</c:v>
                </c:pt>
                <c:pt idx="15">
                  <c:v>56.027000000000001</c:v>
                </c:pt>
                <c:pt idx="16">
                  <c:v>55.932000000000002</c:v>
                </c:pt>
                <c:pt idx="17">
                  <c:v>55.652999999999999</c:v>
                </c:pt>
                <c:pt idx="18">
                  <c:v>50.582999999999998</c:v>
                </c:pt>
                <c:pt idx="19">
                  <c:v>47.737000000000002</c:v>
                </c:pt>
                <c:pt idx="20">
                  <c:v>47.598999999999997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23-4E8D-946F-16629C4F81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(1996-2001)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Sheet1!$E$2:$E$22</c:f>
              <c:numCache>
                <c:formatCode>General</c:formatCode>
                <c:ptCount val="21"/>
                <c:pt idx="0">
                  <c:v>3454</c:v>
                </c:pt>
                <c:pt idx="1">
                  <c:v>3446</c:v>
                </c:pt>
                <c:pt idx="2">
                  <c:v>3228</c:v>
                </c:pt>
                <c:pt idx="3">
                  <c:v>2965</c:v>
                </c:pt>
                <c:pt idx="4">
                  <c:v>2779</c:v>
                </c:pt>
                <c:pt idx="5">
                  <c:v>2588</c:v>
                </c:pt>
                <c:pt idx="6">
                  <c:v>2433</c:v>
                </c:pt>
                <c:pt idx="7">
                  <c:v>2248</c:v>
                </c:pt>
                <c:pt idx="8">
                  <c:v>2119</c:v>
                </c:pt>
                <c:pt idx="9">
                  <c:v>2002</c:v>
                </c:pt>
                <c:pt idx="10">
                  <c:v>1887</c:v>
                </c:pt>
                <c:pt idx="11">
                  <c:v>1771</c:v>
                </c:pt>
                <c:pt idx="12">
                  <c:v>1687</c:v>
                </c:pt>
                <c:pt idx="13">
                  <c:v>1592</c:v>
                </c:pt>
                <c:pt idx="14">
                  <c:v>1491</c:v>
                </c:pt>
                <c:pt idx="15">
                  <c:v>1384</c:v>
                </c:pt>
                <c:pt idx="16">
                  <c:v>1311</c:v>
                </c:pt>
                <c:pt idx="17">
                  <c:v>1254</c:v>
                </c:pt>
                <c:pt idx="18">
                  <c:v>1167</c:v>
                </c:pt>
                <c:pt idx="19">
                  <c:v>1098</c:v>
                </c:pt>
                <c:pt idx="20">
                  <c:v>1026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A8B-4871-9C06-E50823BBF9E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 at risk (2002-2007)</c:v>
                </c:pt>
              </c:strCache>
            </c:strRef>
          </c:tx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Sheet1!$F$2:$F$22</c:f>
              <c:numCache>
                <c:formatCode>General</c:formatCode>
                <c:ptCount val="21"/>
                <c:pt idx="0">
                  <c:v>5185</c:v>
                </c:pt>
                <c:pt idx="1">
                  <c:v>5176</c:v>
                </c:pt>
                <c:pt idx="2">
                  <c:v>4808</c:v>
                </c:pt>
                <c:pt idx="3">
                  <c:v>4424</c:v>
                </c:pt>
                <c:pt idx="4">
                  <c:v>4170</c:v>
                </c:pt>
                <c:pt idx="5">
                  <c:v>3904</c:v>
                </c:pt>
                <c:pt idx="6">
                  <c:v>3580</c:v>
                </c:pt>
                <c:pt idx="7">
                  <c:v>3225</c:v>
                </c:pt>
                <c:pt idx="8">
                  <c:v>3073</c:v>
                </c:pt>
                <c:pt idx="9">
                  <c:v>2921</c:v>
                </c:pt>
                <c:pt idx="10">
                  <c:v>2671</c:v>
                </c:pt>
                <c:pt idx="11">
                  <c:v>2487</c:v>
                </c:pt>
                <c:pt idx="12">
                  <c:v>2393</c:v>
                </c:pt>
                <c:pt idx="13">
                  <c:v>2295</c:v>
                </c:pt>
                <c:pt idx="14">
                  <c:v>2096</c:v>
                </c:pt>
                <c:pt idx="15">
                  <c:v>1938</c:v>
                </c:pt>
                <c:pt idx="16">
                  <c:v>1880</c:v>
                </c:pt>
                <c:pt idx="17">
                  <c:v>1788</c:v>
                </c:pt>
                <c:pt idx="18">
                  <c:v>1628</c:v>
                </c:pt>
                <c:pt idx="19">
                  <c:v>1507</c:v>
                </c:pt>
                <c:pt idx="20">
                  <c:v>1427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D74-49D9-A71D-59C4A935A1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9462292840304534"/>
              <c:y val="0.8867919238560929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Microsoft_Excel_Worksheet1!$B$2:$B$10002</c:f>
              <c:numCache>
                <c:formatCode>General</c:formatCode>
                <c:ptCount val="10001"/>
                <c:pt idx="0">
                  <c:v>0.66277883596243203</c:v>
                </c:pt>
                <c:pt idx="1">
                  <c:v>0.66623831801105404</c:v>
                </c:pt>
                <c:pt idx="2">
                  <c:v>0.66971585738950601</c:v>
                </c:pt>
                <c:pt idx="3">
                  <c:v>0.67321154835095898</c:v>
                </c:pt>
                <c:pt idx="4">
                  <c:v>0.67672548564055801</c:v>
                </c:pt>
                <c:pt idx="5">
                  <c:v>0.68025776449798303</c:v>
                </c:pt>
                <c:pt idx="6">
                  <c:v>0.68380848066003297</c:v>
                </c:pt>
                <c:pt idx="7">
                  <c:v>0.68737773036322203</c:v>
                </c:pt>
                <c:pt idx="8">
                  <c:v>0.69096561034638604</c:v>
                </c:pt>
                <c:pt idx="9">
                  <c:v>0.69457221785330403</c:v>
                </c:pt>
                <c:pt idx="10">
                  <c:v>0.69819765063533601</c:v>
                </c:pt>
                <c:pt idx="11">
                  <c:v>0.70184200695407095</c:v>
                </c:pt>
                <c:pt idx="12">
                  <c:v>0.70550538558398801</c:v>
                </c:pt>
                <c:pt idx="13">
                  <c:v>0.70918788581514003</c:v>
                </c:pt>
                <c:pt idx="14">
                  <c:v>0.71288960745583696</c:v>
                </c:pt>
                <c:pt idx="15">
                  <c:v>0.71661065083535502</c:v>
                </c:pt>
                <c:pt idx="16">
                  <c:v>0.72035111680665598</c:v>
                </c:pt>
                <c:pt idx="17">
                  <c:v>0.72411110674912205</c:v>
                </c:pt>
                <c:pt idx="18">
                  <c:v>0.72789072257129706</c:v>
                </c:pt>
                <c:pt idx="19">
                  <c:v>0.73169006671365699</c:v>
                </c:pt>
                <c:pt idx="20">
                  <c:v>0.73550924215138103</c:v>
                </c:pt>
                <c:pt idx="21">
                  <c:v>0.73934835239714403</c:v>
                </c:pt>
                <c:pt idx="22">
                  <c:v>0.74320750150392301</c:v>
                </c:pt>
                <c:pt idx="23">
                  <c:v>0.74708679406781497</c:v>
                </c:pt>
                <c:pt idx="24">
                  <c:v>0.75098633523087499</c:v>
                </c:pt>
                <c:pt idx="25">
                  <c:v>0.75490623068396201</c:v>
                </c:pt>
                <c:pt idx="26">
                  <c:v>0.75884658666960803</c:v>
                </c:pt>
                <c:pt idx="27">
                  <c:v>0.76280750998489499</c:v>
                </c:pt>
                <c:pt idx="28">
                  <c:v>0.76678910798434596</c:v>
                </c:pt>
                <c:pt idx="29">
                  <c:v>0.77079148858284396</c:v>
                </c:pt>
                <c:pt idx="30">
                  <c:v>0.77481947509804605</c:v>
                </c:pt>
                <c:pt idx="31">
                  <c:v>0.77889694845833601</c:v>
                </c:pt>
                <c:pt idx="32">
                  <c:v>0.78305305683236004</c:v>
                </c:pt>
                <c:pt idx="33">
                  <c:v>0.78731757332885899</c:v>
                </c:pt>
                <c:pt idx="34">
                  <c:v>0.79172093081288097</c:v>
                </c:pt>
                <c:pt idx="35">
                  <c:v>0.79629426829718897</c:v>
                </c:pt>
                <c:pt idx="36">
                  <c:v>0.80106948938426903</c:v>
                </c:pt>
                <c:pt idx="37">
                  <c:v>0.80607933328974202</c:v>
                </c:pt>
                <c:pt idx="38">
                  <c:v>0.81135745904696399</c:v>
                </c:pt>
                <c:pt idx="39">
                  <c:v>0.81693854357625495</c:v>
                </c:pt>
                <c:pt idx="40">
                  <c:v>0.82285839440147601</c:v>
                </c:pt>
                <c:pt idx="41">
                  <c:v>0.829154077912994</c:v>
                </c:pt>
                <c:pt idx="42">
                  <c:v>0.83586406421089399</c:v>
                </c:pt>
                <c:pt idx="43">
                  <c:v>0.84302838971743199</c:v>
                </c:pt>
                <c:pt idx="44">
                  <c:v>0.85068883892535296</c:v>
                </c:pt>
                <c:pt idx="45">
                  <c:v>0.85888914685123996</c:v>
                </c:pt>
                <c:pt idx="46">
                  <c:v>0.86767522399354002</c:v>
                </c:pt>
                <c:pt idx="47">
                  <c:v>0.87709540585673795</c:v>
                </c:pt>
                <c:pt idx="48">
                  <c:v>0.88720072940039096</c:v>
                </c:pt>
                <c:pt idx="49">
                  <c:v>0.89804523910910194</c:v>
                </c:pt>
                <c:pt idx="50">
                  <c:v>0.909686325762598</c:v>
                </c:pt>
                <c:pt idx="51">
                  <c:v>0.92218510142025201</c:v>
                </c:pt>
                <c:pt idx="52">
                  <c:v>0.93560681462931705</c:v>
                </c:pt>
                <c:pt idx="53">
                  <c:v>0.95002131042957605</c:v>
                </c:pt>
                <c:pt idx="54">
                  <c:v>0.96550354036931296</c:v>
                </c:pt>
                <c:pt idx="55">
                  <c:v>0.98213412848061798</c:v>
                </c:pt>
                <c:pt idx="56">
                  <c:v>1</c:v>
                </c:pt>
                <c:pt idx="57">
                  <c:v>1.01917213379386</c:v>
                </c:pt>
                <c:pt idx="58">
                  <c:v>1.0396338002154399</c:v>
                </c:pt>
                <c:pt idx="59">
                  <c:v>1.0613429462457999</c:v>
                </c:pt>
                <c:pt idx="60">
                  <c:v>1.08425334377542</c:v>
                </c:pt>
                <c:pt idx="61">
                  <c:v>1.1083136328377901</c:v>
                </c:pt>
                <c:pt idx="62">
                  <c:v>1.1334663754882299</c:v>
                </c:pt>
                <c:pt idx="63">
                  <c:v>1.1596471252531799</c:v>
                </c:pt>
                <c:pt idx="64">
                  <c:v>1.18678351921063</c:v>
                </c:pt>
                <c:pt idx="65">
                  <c:v>1.2147944019213099</c:v>
                </c:pt>
                <c:pt idx="66">
                  <c:v>1.2435889925943899</c:v>
                </c:pt>
                <c:pt idx="67">
                  <c:v>1.27308702536524</c:v>
                </c:pt>
                <c:pt idx="68">
                  <c:v>1.3032847538896899</c:v>
                </c:pt>
                <c:pt idx="69">
                  <c:v>1.3341987750083499</c:v>
                </c:pt>
                <c:pt idx="70">
                  <c:v>1.3658460792402001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00-4B62-868C-F5D0E6C12802}"/>
            </c:ext>
          </c:extLst>
        </c:ser>
        <c:ser>
          <c:idx val="1"/>
          <c:order val="1"/>
          <c:tx>
            <c:strRef>
              <c:f>Microsoft_Excel_Worksheet1!$C$1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Microsoft_Excel_Worksheet1!$C$2:$C$10002</c:f>
              <c:numCache>
                <c:formatCode>General</c:formatCode>
                <c:ptCount val="10001"/>
                <c:pt idx="0">
                  <c:v>0.48418832353416902</c:v>
                </c:pt>
                <c:pt idx="1">
                  <c:v>0.48966325168281799</c:v>
                </c:pt>
                <c:pt idx="2">
                  <c:v>0.49519871568162799</c:v>
                </c:pt>
                <c:pt idx="3">
                  <c:v>0.50079528414934804</c:v>
                </c:pt>
                <c:pt idx="4">
                  <c:v>0.50645352164129798</c:v>
                </c:pt>
                <c:pt idx="5">
                  <c:v>0.51217398745957399</c:v>
                </c:pt>
                <c:pt idx="6">
                  <c:v>0.51795723430040896</c:v>
                </c:pt>
                <c:pt idx="7">
                  <c:v>0.52380380671390403</c:v>
                </c:pt>
                <c:pt idx="8">
                  <c:v>0.52971423934706796</c:v>
                </c:pt>
                <c:pt idx="9">
                  <c:v>0.53568905493583496</c:v>
                </c:pt>
                <c:pt idx="10">
                  <c:v>0.54172876200554299</c:v>
                </c:pt>
                <c:pt idx="11">
                  <c:v>0.54783385223174796</c:v>
                </c:pt>
                <c:pt idx="12">
                  <c:v>0.55400479740411501</c:v>
                </c:pt>
                <c:pt idx="13">
                  <c:v>0.56024204592498905</c:v>
                </c:pt>
                <c:pt idx="14">
                  <c:v>0.56654601876060895</c:v>
                </c:pt>
                <c:pt idx="15">
                  <c:v>0.57291710474628699</c:v>
                </c:pt>
                <c:pt idx="16">
                  <c:v>0.57935565512626697</c:v>
                </c:pt>
                <c:pt idx="17">
                  <c:v>0.58586197718361399</c:v>
                </c:pt>
                <c:pt idx="18">
                  <c:v>0.59243632678387903</c:v>
                </c:pt>
                <c:pt idx="19">
                  <c:v>0.59907889961691696</c:v>
                </c:pt>
                <c:pt idx="20">
                  <c:v>0.60578982087186695</c:v>
                </c:pt>
                <c:pt idx="21">
                  <c:v>0.61256913301812399</c:v>
                </c:pt>
                <c:pt idx="22">
                  <c:v>0.61941678128644795</c:v>
                </c:pt>
                <c:pt idx="23">
                  <c:v>0.62633259634431204</c:v>
                </c:pt>
                <c:pt idx="24">
                  <c:v>0.63331627353171605</c:v>
                </c:pt>
                <c:pt idx="25">
                  <c:v>0.64036734785946403</c:v>
                </c:pt>
                <c:pt idx="26">
                  <c:v>0.64748516375996001</c:v>
                </c:pt>
                <c:pt idx="27">
                  <c:v>0.65466883830570799</c:v>
                </c:pt>
                <c:pt idx="28">
                  <c:v>0.66191721625260902</c:v>
                </c:pt>
                <c:pt idx="29">
                  <c:v>0.66922881479669305</c:v>
                </c:pt>
                <c:pt idx="30">
                  <c:v>0.67660540592220197</c:v>
                </c:pt>
                <c:pt idx="31">
                  <c:v>0.68406344911629802</c:v>
                </c:pt>
                <c:pt idx="32">
                  <c:v>0.69162412633488402</c:v>
                </c:pt>
                <c:pt idx="33">
                  <c:v>0.69930994127338497</c:v>
                </c:pt>
                <c:pt idx="34">
                  <c:v>0.70714485496132096</c:v>
                </c:pt>
                <c:pt idx="35">
                  <c:v>0.71515444001849904</c:v>
                </c:pt>
                <c:pt idx="36">
                  <c:v>0.72336605519614805</c:v>
                </c:pt>
                <c:pt idx="37">
                  <c:v>0.73180904182349904</c:v>
                </c:pt>
                <c:pt idx="38">
                  <c:v>0.74051494374357496</c:v>
                </c:pt>
                <c:pt idx="39">
                  <c:v>0.74951775225234196</c:v>
                </c:pt>
                <c:pt idx="40">
                  <c:v>0.75885417746030004</c:v>
                </c:pt>
                <c:pt idx="41">
                  <c:v>0.76856394739036804</c:v>
                </c:pt>
                <c:pt idx="42">
                  <c:v>0.77869013603631998</c:v>
                </c:pt>
                <c:pt idx="43">
                  <c:v>0.78927952156912196</c:v>
                </c:pt>
                <c:pt idx="44">
                  <c:v>0.80038297594318097</c:v>
                </c:pt>
                <c:pt idx="45">
                  <c:v>0.81205588737933299</c:v>
                </c:pt>
                <c:pt idx="46">
                  <c:v>0.82435861765060803</c:v>
                </c:pt>
                <c:pt idx="47">
                  <c:v>0.83735699683400699</c:v>
                </c:pt>
                <c:pt idx="48">
                  <c:v>0.85112285927132003</c:v>
                </c:pt>
                <c:pt idx="49">
                  <c:v>0.86573462594145101</c:v>
                </c:pt>
                <c:pt idx="50">
                  <c:v>0.88127794029820505</c:v>
                </c:pt>
                <c:pt idx="51">
                  <c:v>0.89784636685494801</c:v>
                </c:pt>
                <c:pt idx="52">
                  <c:v>0.91554216435879898</c:v>
                </c:pt>
                <c:pt idx="53">
                  <c:v>0.93447714823148198</c:v>
                </c:pt>
                <c:pt idx="54">
                  <c:v>0.95477365999718899</c:v>
                </c:pt>
                <c:pt idx="55">
                  <c:v>0.97656566461852901</c:v>
                </c:pt>
                <c:pt idx="56">
                  <c:v>1</c:v>
                </c:pt>
                <c:pt idx="57">
                  <c:v>1.0131706897111299</c:v>
                </c:pt>
                <c:pt idx="58">
                  <c:v>1.0271998451512401</c:v>
                </c:pt>
                <c:pt idx="59">
                  <c:v>1.0420267500751901</c:v>
                </c:pt>
                <c:pt idx="60">
                  <c:v>1.0575926821592201</c:v>
                </c:pt>
                <c:pt idx="61">
                  <c:v>1.0738397411391001</c:v>
                </c:pt>
                <c:pt idx="62">
                  <c:v>1.09070982258643</c:v>
                </c:pt>
                <c:pt idx="63">
                  <c:v>1.1081437151503399</c:v>
                </c:pt>
                <c:pt idx="64">
                  <c:v>1.1260803014002401</c:v>
                </c:pt>
                <c:pt idx="65">
                  <c:v>1.14445584525883</c:v>
                </c:pt>
                <c:pt idx="66">
                  <c:v>1.16320335190307</c:v>
                </c:pt>
                <c:pt idx="67">
                  <c:v>1.1822654036117199</c:v>
                </c:pt>
                <c:pt idx="68">
                  <c:v>1.20163528428891</c:v>
                </c:pt>
                <c:pt idx="69">
                  <c:v>1.22131901845951</c:v>
                </c:pt>
                <c:pt idx="70">
                  <c:v>1.2413224361391699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C00-4B62-868C-F5D0E6C12802}"/>
            </c:ext>
          </c:extLst>
        </c:ser>
        <c:ser>
          <c:idx val="2"/>
          <c:order val="2"/>
          <c:tx>
            <c:strRef>
              <c:f>Microsoft_Excel_Worksheet1!$D$1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Microsoft_Excel_Worksheet1!$D$2:$D$10002</c:f>
              <c:numCache>
                <c:formatCode>General</c:formatCode>
                <c:ptCount val="10001"/>
                <c:pt idx="0">
                  <c:v>0.907241591852879</c:v>
                </c:pt>
                <c:pt idx="1">
                  <c:v>0.90648725396636498</c:v>
                </c:pt>
                <c:pt idx="2">
                  <c:v>0.90573605188290096</c:v>
                </c:pt>
                <c:pt idx="3">
                  <c:v>0.90498813223236596</c:v>
                </c:pt>
                <c:pt idx="4">
                  <c:v>0.90424365385260996</c:v>
                </c:pt>
                <c:pt idx="5">
                  <c:v>0.90350278907188197</c:v>
                </c:pt>
                <c:pt idx="6">
                  <c:v>0.90276572515518505</c:v>
                </c:pt>
                <c:pt idx="7">
                  <c:v>0.90203266593929499</c:v>
                </c:pt>
                <c:pt idx="8">
                  <c:v>0.90130383368558098</c:v>
                </c:pt>
                <c:pt idx="9">
                  <c:v>0.900579471184908</c:v>
                </c:pt>
                <c:pt idx="10">
                  <c:v>0.89985984415521003</c:v>
                </c:pt>
                <c:pt idx="11">
                  <c:v>0.89914524397981599</c:v>
                </c:pt>
                <c:pt idx="12">
                  <c:v>0.89843599084384795</c:v>
                </c:pt>
                <c:pt idx="13">
                  <c:v>0.89773243733707198</c:v>
                </c:pt>
                <c:pt idx="14">
                  <c:v>0.89703497260525</c:v>
                </c:pt>
                <c:pt idx="15">
                  <c:v>0.89634402714871797</c:v>
                </c:pt>
                <c:pt idx="16">
                  <c:v>0.895660078387437</c:v>
                </c:pt>
                <c:pt idx="17">
                  <c:v>0.89498365713722705</c:v>
                </c:pt>
                <c:pt idx="18">
                  <c:v>0.89431535517342597</c:v>
                </c:pt>
                <c:pt idx="19">
                  <c:v>0.89365583409761196</c:v>
                </c:pt>
                <c:pt idx="20">
                  <c:v>0.893005835772407</c:v>
                </c:pt>
                <c:pt idx="21">
                  <c:v>0.892366194651532</c:v>
                </c:pt>
                <c:pt idx="22">
                  <c:v>0.89173785241098802</c:v>
                </c:pt>
                <c:pt idx="23">
                  <c:v>0.89112187538727705</c:v>
                </c:pt>
                <c:pt idx="24">
                  <c:v>0.89051947545645305</c:v>
                </c:pt>
                <c:pt idx="25">
                  <c:v>0.88993203515200903</c:v>
                </c:pt>
                <c:pt idx="26">
                  <c:v>0.88936113803157002</c:v>
                </c:pt>
                <c:pt idx="27">
                  <c:v>0.88880860557721997</c:v>
                </c:pt>
                <c:pt idx="28">
                  <c:v>0.88827654227238495</c:v>
                </c:pt>
                <c:pt idx="29">
                  <c:v>0.88776739096663904</c:v>
                </c:pt>
                <c:pt idx="30">
                  <c:v>0.88729001237131699</c:v>
                </c:pt>
                <c:pt idx="31">
                  <c:v>0.88687746305031101</c:v>
                </c:pt>
                <c:pt idx="32">
                  <c:v>0.88656839237792195</c:v>
                </c:pt>
                <c:pt idx="33">
                  <c:v>0.88640089992673698</c:v>
                </c:pt>
                <c:pt idx="34">
                  <c:v>0.88641249086299401</c:v>
                </c:pt>
                <c:pt idx="35">
                  <c:v>0.886640040585573</c:v>
                </c:pt>
                <c:pt idx="36">
                  <c:v>0.88711976766502698</c:v>
                </c:pt>
                <c:pt idx="37">
                  <c:v>0.88788721431724105</c:v>
                </c:pt>
                <c:pt idx="38">
                  <c:v>0.88897723390049899</c:v>
                </c:pt>
                <c:pt idx="39">
                  <c:v>0.89042398525579003</c:v>
                </c:pt>
                <c:pt idx="40">
                  <c:v>0.89226093411391505</c:v>
                </c:pt>
                <c:pt idx="41">
                  <c:v>0.89452086225761496</c:v>
                </c:pt>
                <c:pt idx="42">
                  <c:v>0.89723588563162004</c:v>
                </c:pt>
                <c:pt idx="43">
                  <c:v>0.90043748310696203</c:v>
                </c:pt>
                <c:pt idx="44">
                  <c:v>0.90415653808651097</c:v>
                </c:pt>
                <c:pt idx="45">
                  <c:v>0.908423395536884</c:v>
                </c:pt>
                <c:pt idx="46">
                  <c:v>0.91326793729392197</c:v>
                </c:pt>
                <c:pt idx="47">
                  <c:v>0.91871967856440695</c:v>
                </c:pt>
                <c:pt idx="48">
                  <c:v>0.92480788839636396</c:v>
                </c:pt>
                <c:pt idx="49">
                  <c:v>0.93156173649575802</c:v>
                </c:pt>
                <c:pt idx="50">
                  <c:v>0.93901046813839295</c:v>
                </c:pt>
                <c:pt idx="51">
                  <c:v>0.94718360810482705</c:v>
                </c:pt>
                <c:pt idx="52">
                  <c:v>0.95611119362686703</c:v>
                </c:pt>
                <c:pt idx="53">
                  <c:v>0.965824035374655</c:v>
                </c:pt>
                <c:pt idx="54">
                  <c:v>0.97635400464275801</c:v>
                </c:pt>
                <c:pt idx="55">
                  <c:v>0.98773434421655004</c:v>
                </c:pt>
                <c:pt idx="56">
                  <c:v>1</c:v>
                </c:pt>
                <c:pt idx="57">
                  <c:v>1.0252091270011701</c:v>
                </c:pt>
                <c:pt idx="58">
                  <c:v>1.0522182646856499</c:v>
                </c:pt>
                <c:pt idx="59">
                  <c:v>1.0810172094568999</c:v>
                </c:pt>
                <c:pt idx="60">
                  <c:v>1.1115860891624401</c:v>
                </c:pt>
                <c:pt idx="61">
                  <c:v>1.1438942531881899</c:v>
                </c:pt>
                <c:pt idx="62">
                  <c:v>1.17789901379623</c:v>
                </c:pt>
                <c:pt idx="63">
                  <c:v>1.21354426932388</c:v>
                </c:pt>
                <c:pt idx="64">
                  <c:v>1.25075904419837</c:v>
                </c:pt>
                <c:pt idx="65">
                  <c:v>1.28945598473972</c:v>
                </c:pt>
                <c:pt idx="66">
                  <c:v>1.32952985389161</c:v>
                </c:pt>
                <c:pt idx="67">
                  <c:v>1.37088556359854</c:v>
                </c:pt>
                <c:pt idx="68">
                  <c:v>1.41353301782118</c:v>
                </c:pt>
                <c:pt idx="69">
                  <c:v>1.4575113826353501</c:v>
                </c:pt>
                <c:pt idx="70">
                  <c:v>1.5028613500116199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C00-4B62-868C-F5D0E6C12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70"/>
          <c:min val="2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age (years)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632743362831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5"/>
      </c:valAx>
      <c:valAx>
        <c:axId val="554660672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1-Year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At val="18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Microsoft_Excel_Worksheet1!$A$2</c:f>
              <c:strCache>
                <c:ptCount val="1"/>
                <c:pt idx="0">
                  <c:v>2000-2005</c:v>
                </c:pt>
              </c:strCache>
            </c:strRef>
          </c:tx>
          <c:spPr>
            <a:ln w="38100">
              <a:solidFill>
                <a:srgbClr val="03B1F0"/>
              </a:solidFill>
            </a:ln>
          </c:spPr>
          <c:marker>
            <c:symbol val="none"/>
          </c:marker>
          <c:xVal>
            <c:numRef>
              <c:f>Microsoft_Excel_Worksheet1!$B$2:$B$64</c:f>
              <c:numCache>
                <c:formatCode>General</c:formatCode>
                <c:ptCount val="63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</c:v>
                </c:pt>
                <c:pt idx="47">
                  <c:v>65</c:v>
                </c:pt>
                <c:pt idx="48">
                  <c:v>66</c:v>
                </c:pt>
                <c:pt idx="49">
                  <c:v>67</c:v>
                </c:pt>
                <c:pt idx="50">
                  <c:v>68</c:v>
                </c:pt>
                <c:pt idx="51">
                  <c:v>69</c:v>
                </c:pt>
                <c:pt idx="52">
                  <c:v>70</c:v>
                </c:pt>
                <c:pt idx="53">
                  <c:v>71</c:v>
                </c:pt>
                <c:pt idx="54">
                  <c:v>72</c:v>
                </c:pt>
                <c:pt idx="55">
                  <c:v>73</c:v>
                </c:pt>
                <c:pt idx="56">
                  <c:v>74</c:v>
                </c:pt>
                <c:pt idx="57">
                  <c:v>75</c:v>
                </c:pt>
                <c:pt idx="58">
                  <c:v>76</c:v>
                </c:pt>
                <c:pt idx="59">
                  <c:v>77</c:v>
                </c:pt>
                <c:pt idx="60">
                  <c:v>78</c:v>
                </c:pt>
                <c:pt idx="61">
                  <c:v>79</c:v>
                </c:pt>
                <c:pt idx="62">
                  <c:v>80</c:v>
                </c:pt>
              </c:numCache>
            </c:numRef>
          </c:xVal>
          <c:yVal>
            <c:numRef>
              <c:f>Microsoft_Excel_Worksheet1!$C$2:$C$64</c:f>
              <c:numCache>
                <c:formatCode>General</c:formatCode>
                <c:ptCount val="63"/>
                <c:pt idx="0">
                  <c:v>0.72593875250821005</c:v>
                </c:pt>
                <c:pt idx="1">
                  <c:v>0.72980419040291</c:v>
                </c:pt>
                <c:pt idx="2">
                  <c:v>0.73369021076419705</c:v>
                </c:pt>
                <c:pt idx="3">
                  <c:v>0.73759692318843395</c:v>
                </c:pt>
                <c:pt idx="4">
                  <c:v>0.741524437855553</c:v>
                </c:pt>
                <c:pt idx="5">
                  <c:v>0.74547286553217096</c:v>
                </c:pt>
                <c:pt idx="6">
                  <c:v>0.74944231757470603</c:v>
                </c:pt>
                <c:pt idx="7">
                  <c:v>0.75343290593251899</c:v>
                </c:pt>
                <c:pt idx="8">
                  <c:v>0.75744474315107702</c:v>
                </c:pt>
                <c:pt idx="9">
                  <c:v>0.76147794237511801</c:v>
                </c:pt>
                <c:pt idx="10">
                  <c:v>0.76553261735184996</c:v>
                </c:pt>
                <c:pt idx="11">
                  <c:v>0.76960888243415404</c:v>
                </c:pt>
                <c:pt idx="12">
                  <c:v>0.77371151009709804</c:v>
                </c:pt>
                <c:pt idx="13">
                  <c:v>0.77786410267078498</c:v>
                </c:pt>
                <c:pt idx="14">
                  <c:v>0.782095476570562</c:v>
                </c:pt>
                <c:pt idx="15">
                  <c:v>0.78643507755611497</c:v>
                </c:pt>
                <c:pt idx="16">
                  <c:v>0.79091301517778601</c:v>
                </c:pt>
                <c:pt idx="17">
                  <c:v>0.79556010856216797</c:v>
                </c:pt>
                <c:pt idx="18">
                  <c:v>0.80040794400940496</c:v>
                </c:pt>
                <c:pt idx="19">
                  <c:v>0.80548894492864298</c:v>
                </c:pt>
                <c:pt idx="20">
                  <c:v>0.81083645470539301</c:v>
                </c:pt>
                <c:pt idx="21">
                  <c:v>0.81648483317606102</c:v>
                </c:pt>
                <c:pt idx="22">
                  <c:v>0.82246956748159294</c:v>
                </c:pt>
                <c:pt idx="23">
                  <c:v>0.82882739818546602</c:v>
                </c:pt>
                <c:pt idx="24">
                  <c:v>0.83559646167250801</c:v>
                </c:pt>
                <c:pt idx="25">
                  <c:v>0.842816449996031</c:v>
                </c:pt>
                <c:pt idx="26">
                  <c:v>0.85052878951363697</c:v>
                </c:pt>
                <c:pt idx="27">
                  <c:v>0.858776839849131</c:v>
                </c:pt>
                <c:pt idx="28">
                  <c:v>0.86760611494221795</c:v>
                </c:pt>
                <c:pt idx="29">
                  <c:v>0.87706452820228697</c:v>
                </c:pt>
                <c:pt idx="30">
                  <c:v>0.88720266407165604</c:v>
                </c:pt>
                <c:pt idx="31">
                  <c:v>0.89807407863159705</c:v>
                </c:pt>
                <c:pt idx="32">
                  <c:v>0.90973563225671905</c:v>
                </c:pt>
                <c:pt idx="33">
                  <c:v>0.92224785774609996</c:v>
                </c:pt>
                <c:pt idx="34">
                  <c:v>0.93567536784012895</c:v>
                </c:pt>
                <c:pt idx="35">
                  <c:v>0.95008730657896401</c:v>
                </c:pt>
                <c:pt idx="36">
                  <c:v>0.96555784958162705</c:v>
                </c:pt>
                <c:pt idx="37">
                  <c:v>0.98216675903571704</c:v>
                </c:pt>
                <c:pt idx="38">
                  <c:v>1</c:v>
                </c:pt>
                <c:pt idx="39">
                  <c:v>1.01912772630038</c:v>
                </c:pt>
                <c:pt idx="40">
                  <c:v>1.03953329494336</c:v>
                </c:pt>
                <c:pt idx="41">
                  <c:v>1.0611749947564899</c:v>
                </c:pt>
                <c:pt idx="42">
                  <c:v>1.0840069760061</c:v>
                </c:pt>
                <c:pt idx="43">
                  <c:v>1.1079783117412301</c:v>
                </c:pt>
                <c:pt idx="44">
                  <c:v>1.1330320696804199</c:v>
                </c:pt>
                <c:pt idx="45">
                  <c:v>1.1591043994879799</c:v>
                </c:pt>
                <c:pt idx="46">
                  <c:v>1.1861236423604899</c:v>
                </c:pt>
                <c:pt idx="47">
                  <c:v>1.21400947194007</c:v>
                </c:pt>
                <c:pt idx="48">
                  <c:v>1.2426720776714699</c:v>
                </c:pt>
                <c:pt idx="49">
                  <c:v>1.27203207827878</c:v>
                </c:pt>
                <c:pt idx="50">
                  <c:v>1.3020857531475101</c:v>
                </c:pt>
                <c:pt idx="51">
                  <c:v>1.33284949137749</c:v>
                </c:pt>
                <c:pt idx="52">
                  <c:v>1.3643400692857299</c:v>
                </c:pt>
                <c:pt idx="53">
                  <c:v>1.3965746595550099</c:v>
                </c:pt>
                <c:pt idx="54">
                  <c:v>1.42957084059863</c:v>
                </c:pt>
                <c:pt idx="55">
                  <c:v>1.46334660614638</c:v>
                </c:pt>
                <c:pt idx="56">
                  <c:v>1.49792037505707</c:v>
                </c:pt>
                <c:pt idx="57">
                  <c:v>1.53331100136275</c:v>
                </c:pt>
                <c:pt idx="58">
                  <c:v>1.5695377845504599</c:v>
                </c:pt>
                <c:pt idx="59">
                  <c:v>1.6066204800866399</c:v>
                </c:pt>
                <c:pt idx="60">
                  <c:v>1.64457931019044</c:v>
                </c:pt>
                <c:pt idx="61">
                  <c:v>1.6834349748613999</c:v>
                </c:pt>
                <c:pt idx="62">
                  <c:v>1.7232086631677499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F82-4E65-A91C-AA050AB5BE93}"/>
            </c:ext>
          </c:extLst>
        </c:ser>
        <c:ser>
          <c:idx val="1"/>
          <c:order val="1"/>
          <c:tx>
            <c:strRef>
              <c:f>Microsoft_Excel_Worksheet1!$A$65</c:f>
              <c:strCache>
                <c:ptCount val="1"/>
                <c:pt idx="0">
                  <c:v>2006-2011 vs 2000-2005</c:v>
                </c:pt>
              </c:strCache>
            </c:strRef>
          </c:tx>
          <c:spPr>
            <a:ln w="38100">
              <a:solidFill>
                <a:schemeClr val="accent6"/>
              </a:solidFill>
              <a:prstDash val="solid"/>
            </a:ln>
          </c:spPr>
          <c:marker>
            <c:symbol val="none"/>
          </c:marker>
          <c:xVal>
            <c:numRef>
              <c:f>Microsoft_Excel_Worksheet1!$B$65:$B$127</c:f>
              <c:numCache>
                <c:formatCode>General</c:formatCode>
                <c:ptCount val="63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</c:v>
                </c:pt>
                <c:pt idx="47">
                  <c:v>65</c:v>
                </c:pt>
                <c:pt idx="48">
                  <c:v>66</c:v>
                </c:pt>
                <c:pt idx="49">
                  <c:v>67</c:v>
                </c:pt>
                <c:pt idx="50">
                  <c:v>68</c:v>
                </c:pt>
                <c:pt idx="51">
                  <c:v>69</c:v>
                </c:pt>
                <c:pt idx="52">
                  <c:v>70</c:v>
                </c:pt>
                <c:pt idx="53">
                  <c:v>71</c:v>
                </c:pt>
                <c:pt idx="54">
                  <c:v>72</c:v>
                </c:pt>
                <c:pt idx="55">
                  <c:v>73</c:v>
                </c:pt>
                <c:pt idx="56">
                  <c:v>74</c:v>
                </c:pt>
                <c:pt idx="57">
                  <c:v>75</c:v>
                </c:pt>
                <c:pt idx="58">
                  <c:v>76</c:v>
                </c:pt>
                <c:pt idx="59">
                  <c:v>77</c:v>
                </c:pt>
                <c:pt idx="60">
                  <c:v>78</c:v>
                </c:pt>
                <c:pt idx="61">
                  <c:v>79</c:v>
                </c:pt>
                <c:pt idx="62">
                  <c:v>80</c:v>
                </c:pt>
              </c:numCache>
            </c:numRef>
          </c:xVal>
          <c:yVal>
            <c:numRef>
              <c:f>Microsoft_Excel_Worksheet1!$C$65:$C$127</c:f>
              <c:numCache>
                <c:formatCode>General</c:formatCode>
                <c:ptCount val="63"/>
                <c:pt idx="0">
                  <c:v>0.91877672031817503</c:v>
                </c:pt>
                <c:pt idx="1">
                  <c:v>0.91687681252319797</c:v>
                </c:pt>
                <c:pt idx="2">
                  <c:v>0.91498083348430603</c:v>
                </c:pt>
                <c:pt idx="3">
                  <c:v>0.91308877507735298</c:v>
                </c:pt>
                <c:pt idx="4">
                  <c:v>0.911200629194996</c:v>
                </c:pt>
                <c:pt idx="5">
                  <c:v>0.90931638774665402</c:v>
                </c:pt>
                <c:pt idx="6">
                  <c:v>0.90743604265847999</c:v>
                </c:pt>
                <c:pt idx="7">
                  <c:v>0.90555958587331897</c:v>
                </c:pt>
                <c:pt idx="8">
                  <c:v>0.90368700935067903</c:v>
                </c:pt>
                <c:pt idx="9">
                  <c:v>0.90181830506669403</c:v>
                </c:pt>
                <c:pt idx="10">
                  <c:v>0.89995346501409101</c:v>
                </c:pt>
                <c:pt idx="11">
                  <c:v>0.89809248120215501</c:v>
                </c:pt>
                <c:pt idx="12">
                  <c:v>0.89624074075952398</c:v>
                </c:pt>
                <c:pt idx="13">
                  <c:v>0.89442512289930698</c:v>
                </c:pt>
                <c:pt idx="14">
                  <c:v>0.89267766485998801</c:v>
                </c:pt>
                <c:pt idx="15">
                  <c:v>0.89103016318859996</c:v>
                </c:pt>
                <c:pt idx="16">
                  <c:v>0.88951420387148705</c:v>
                </c:pt>
                <c:pt idx="17">
                  <c:v>0.88816120373377605</c:v>
                </c:pt>
                <c:pt idx="18">
                  <c:v>0.88700246301688201</c:v>
                </c:pt>
                <c:pt idx="19">
                  <c:v>0.88606922909042896</c:v>
                </c:pt>
                <c:pt idx="20">
                  <c:v>0.88539277131317196</c:v>
                </c:pt>
                <c:pt idx="21">
                  <c:v>0.88500446712696001</c:v>
                </c:pt>
                <c:pt idx="22">
                  <c:v>0.884935899548557</c:v>
                </c:pt>
                <c:pt idx="23">
                  <c:v>0.88521896631673502</c:v>
                </c:pt>
                <c:pt idx="24">
                  <c:v>0.88588600105684201</c:v>
                </c:pt>
                <c:pt idx="25">
                  <c:v>0.88696990694276301</c:v>
                </c:pt>
                <c:pt idx="26">
                  <c:v>0.88850430346786802</c:v>
                </c:pt>
                <c:pt idx="27">
                  <c:v>0.89052368708318397</c:v>
                </c:pt>
                <c:pt idx="28">
                  <c:v>0.89306360662428896</c:v>
                </c:pt>
                <c:pt idx="29">
                  <c:v>0.89616085462999395</c:v>
                </c:pt>
                <c:pt idx="30">
                  <c:v>0.89985367585797504</c:v>
                </c:pt>
                <c:pt idx="31">
                  <c:v>0.90418199452777104</c:v>
                </c:pt>
                <c:pt idx="32">
                  <c:v>0.90918766207299995</c:v>
                </c:pt>
                <c:pt idx="33">
                  <c:v>0.91491472746594604</c:v>
                </c:pt>
                <c:pt idx="34">
                  <c:v>0.92140973249314295</c:v>
                </c:pt>
                <c:pt idx="35">
                  <c:v>0.92872203471515102</c:v>
                </c:pt>
                <c:pt idx="36">
                  <c:v>0.93690416124336995</c:v>
                </c:pt>
                <c:pt idx="37">
                  <c:v>0.94601219691820304</c:v>
                </c:pt>
                <c:pt idx="38">
                  <c:v>0.95610621098422099</c:v>
                </c:pt>
                <c:pt idx="39">
                  <c:v>0.96722918363482202</c:v>
                </c:pt>
                <c:pt idx="40">
                  <c:v>0.97934072275179196</c:v>
                </c:pt>
                <c:pt idx="41">
                  <c:v>0.99237782866692303</c:v>
                </c:pt>
                <c:pt idx="42">
                  <c:v>1.00627517176203</c:v>
                </c:pt>
                <c:pt idx="43">
                  <c:v>1.0209643431472699</c:v>
                </c:pt>
                <c:pt idx="44">
                  <c:v>1.0363731503893501</c:v>
                </c:pt>
                <c:pt idx="45">
                  <c:v>1.0524249612607399</c:v>
                </c:pt>
                <c:pt idx="46">
                  <c:v>1.0690381001242399</c:v>
                </c:pt>
                <c:pt idx="47">
                  <c:v>1.08612530311495</c:v>
                </c:pt>
                <c:pt idx="48">
                  <c:v>1.1035932397200301</c:v>
                </c:pt>
                <c:pt idx="49">
                  <c:v>1.1213603352628501</c:v>
                </c:pt>
                <c:pt idx="50">
                  <c:v>1.1394134688790001</c:v>
                </c:pt>
                <c:pt idx="51">
                  <c:v>1.15775724558562</c:v>
                </c:pt>
                <c:pt idx="52">
                  <c:v>1.1763963445374499</c:v>
                </c:pt>
                <c:pt idx="53">
                  <c:v>1.1953355202204501</c:v>
                </c:pt>
                <c:pt idx="54">
                  <c:v>1.21457960366452</c:v>
                </c:pt>
                <c:pt idx="55">
                  <c:v>1.2341335036758501</c:v>
                </c:pt>
                <c:pt idx="56">
                  <c:v>1.25400220808906</c:v>
                </c:pt>
                <c:pt idx="57">
                  <c:v>1.27419078503946</c:v>
                </c:pt>
                <c:pt idx="58">
                  <c:v>1.2947043842558901</c:v>
                </c:pt>
                <c:pt idx="59">
                  <c:v>1.3155482383743</c:v>
                </c:pt>
                <c:pt idx="60">
                  <c:v>1.3367276642724799</c:v>
                </c:pt>
                <c:pt idx="61">
                  <c:v>1.3582480644263399</c:v>
                </c:pt>
                <c:pt idx="62">
                  <c:v>1.3801149282879099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F82-4E65-A91C-AA050AB5BE93}"/>
            </c:ext>
          </c:extLst>
        </c:ser>
        <c:ser>
          <c:idx val="2"/>
          <c:order val="2"/>
          <c:tx>
            <c:strRef>
              <c:f>Microsoft_Excel_Worksheet1!$A$128</c:f>
              <c:strCache>
                <c:ptCount val="1"/>
                <c:pt idx="0">
                  <c:v>2012-6/2017 vs 2000-2005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Microsoft_Excel_Worksheet1!$B$128:$B$190</c:f>
              <c:numCache>
                <c:formatCode>General</c:formatCode>
                <c:ptCount val="63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</c:v>
                </c:pt>
                <c:pt idx="47">
                  <c:v>65</c:v>
                </c:pt>
                <c:pt idx="48">
                  <c:v>66</c:v>
                </c:pt>
                <c:pt idx="49">
                  <c:v>67</c:v>
                </c:pt>
                <c:pt idx="50">
                  <c:v>68</c:v>
                </c:pt>
                <c:pt idx="51">
                  <c:v>69</c:v>
                </c:pt>
                <c:pt idx="52">
                  <c:v>70</c:v>
                </c:pt>
                <c:pt idx="53">
                  <c:v>71</c:v>
                </c:pt>
                <c:pt idx="54">
                  <c:v>72</c:v>
                </c:pt>
                <c:pt idx="55">
                  <c:v>73</c:v>
                </c:pt>
                <c:pt idx="56">
                  <c:v>74</c:v>
                </c:pt>
                <c:pt idx="57">
                  <c:v>75</c:v>
                </c:pt>
                <c:pt idx="58">
                  <c:v>76</c:v>
                </c:pt>
                <c:pt idx="59">
                  <c:v>77</c:v>
                </c:pt>
                <c:pt idx="60">
                  <c:v>78</c:v>
                </c:pt>
                <c:pt idx="61">
                  <c:v>79</c:v>
                </c:pt>
                <c:pt idx="62">
                  <c:v>80</c:v>
                </c:pt>
              </c:numCache>
            </c:numRef>
          </c:xVal>
          <c:yVal>
            <c:numRef>
              <c:f>Microsoft_Excel_Worksheet1!$C$128:$C$190</c:f>
              <c:numCache>
                <c:formatCode>General</c:formatCode>
                <c:ptCount val="63"/>
                <c:pt idx="0">
                  <c:v>0.87675663769008305</c:v>
                </c:pt>
                <c:pt idx="1">
                  <c:v>0.872013116379592</c:v>
                </c:pt>
                <c:pt idx="2">
                  <c:v>0.86729525896881499</c:v>
                </c:pt>
                <c:pt idx="3">
                  <c:v>0.86260292660821303</c:v>
                </c:pt>
                <c:pt idx="4">
                  <c:v>0.85793598119946402</c:v>
                </c:pt>
                <c:pt idx="5">
                  <c:v>0.85329428539140195</c:v>
                </c:pt>
                <c:pt idx="6">
                  <c:v>0.84867770257597197</c:v>
                </c:pt>
                <c:pt idx="7">
                  <c:v>0.84408609688420999</c:v>
                </c:pt>
                <c:pt idx="8">
                  <c:v>0.83951933318224603</c:v>
                </c:pt>
                <c:pt idx="9">
                  <c:v>0.83497727706732305</c:v>
                </c:pt>
                <c:pt idx="10">
                  <c:v>0.83045979486384702</c:v>
                </c:pt>
                <c:pt idx="11">
                  <c:v>0.82596675361944805</c:v>
                </c:pt>
                <c:pt idx="12">
                  <c:v>0.82150296630471298</c:v>
                </c:pt>
                <c:pt idx="13">
                  <c:v>0.81709281420876201</c:v>
                </c:pt>
                <c:pt idx="14">
                  <c:v>0.81276504685337103</c:v>
                </c:pt>
                <c:pt idx="15">
                  <c:v>0.80854780713581897</c:v>
                </c:pt>
                <c:pt idx="16">
                  <c:v>0.80446866549502904</c:v>
                </c:pt>
                <c:pt idx="17">
                  <c:v>0.800554663628671</c:v>
                </c:pt>
                <c:pt idx="18">
                  <c:v>0.79683236744844899</c:v>
                </c:pt>
                <c:pt idx="19">
                  <c:v>0.79332792900828197</c:v>
                </c:pt>
                <c:pt idx="20">
                  <c:v>0.790067157196091</c:v>
                </c:pt>
                <c:pt idx="21">
                  <c:v>0.78707559704438601</c:v>
                </c:pt>
                <c:pt idx="22">
                  <c:v>0.78437861758745897</c:v>
                </c:pt>
                <c:pt idx="23">
                  <c:v>0.78200150827383597</c:v>
                </c:pt>
                <c:pt idx="24">
                  <c:v>0.77996958403182204</c:v>
                </c:pt>
                <c:pt idx="25">
                  <c:v>0.77830829918384103</c:v>
                </c:pt>
                <c:pt idx="26">
                  <c:v>0.777043370512152</c:v>
                </c:pt>
                <c:pt idx="27">
                  <c:v>0.77620090989534796</c:v>
                </c:pt>
                <c:pt idx="28">
                  <c:v>0.77580756706243004</c:v>
                </c:pt>
                <c:pt idx="29">
                  <c:v>0.77589068315057996</c:v>
                </c:pt>
                <c:pt idx="30">
                  <c:v>0.77647845590528497</c:v>
                </c:pt>
                <c:pt idx="31">
                  <c:v>0.77760011752900904</c:v>
                </c:pt>
                <c:pt idx="32">
                  <c:v>0.77928612636917205</c:v>
                </c:pt>
                <c:pt idx="33">
                  <c:v>0.78156837384028799</c:v>
                </c:pt>
                <c:pt idx="34">
                  <c:v>0.78448040820157094</c:v>
                </c:pt>
                <c:pt idx="35">
                  <c:v>0.78805767706355301</c:v>
                </c:pt>
                <c:pt idx="36">
                  <c:v>0.79233779077931399</c:v>
                </c:pt>
                <c:pt idx="37">
                  <c:v>0.79736080919229302</c:v>
                </c:pt>
                <c:pt idx="38">
                  <c:v>0.80316955456891104</c:v>
                </c:pt>
                <c:pt idx="39">
                  <c:v>0.80979191727694799</c:v>
                </c:pt>
                <c:pt idx="40">
                  <c:v>0.81718579239171896</c:v>
                </c:pt>
                <c:pt idx="41">
                  <c:v>0.82529078224215002</c:v>
                </c:pt>
                <c:pt idx="42">
                  <c:v>0.83404531414056904</c:v>
                </c:pt>
                <c:pt idx="43">
                  <c:v>0.84338604755096303</c:v>
                </c:pt>
                <c:pt idx="44">
                  <c:v>0.85324733050212698</c:v>
                </c:pt>
                <c:pt idx="45">
                  <c:v>0.86356070667060003</c:v>
                </c:pt>
                <c:pt idx="46">
                  <c:v>0.87425447584962102</c:v>
                </c:pt>
                <c:pt idx="47">
                  <c:v>0.88525331169422605</c:v>
                </c:pt>
                <c:pt idx="48">
                  <c:v>0.89647794168121897</c:v>
                </c:pt>
                <c:pt idx="49">
                  <c:v>0.90785965067936203</c:v>
                </c:pt>
                <c:pt idx="50">
                  <c:v>0.91938586217298701</c:v>
                </c:pt>
                <c:pt idx="51">
                  <c:v>0.93105841076981599</c:v>
                </c:pt>
                <c:pt idx="52">
                  <c:v>0.94287915436979997</c:v>
                </c:pt>
                <c:pt idx="53">
                  <c:v>0.95484997446083997</c:v>
                </c:pt>
                <c:pt idx="54">
                  <c:v>0.96697277641826096</c:v>
                </c:pt>
                <c:pt idx="55">
                  <c:v>0.97924948980808302</c:v>
                </c:pt>
                <c:pt idx="56">
                  <c:v>0.99168206869415498</c:v>
                </c:pt>
                <c:pt idx="57">
                  <c:v>1.0042724919491699</c:v>
                </c:pt>
                <c:pt idx="58">
                  <c:v>1.01702276356965</c:v>
                </c:pt>
                <c:pt idx="59">
                  <c:v>1.02993491299491</c:v>
                </c:pt>
                <c:pt idx="60">
                  <c:v>1.0430109954300799</c:v>
                </c:pt>
                <c:pt idx="61">
                  <c:v>1.05625309217324</c:v>
                </c:pt>
                <c:pt idx="62">
                  <c:v>1.06966331094667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F82-4E65-A91C-AA050AB5B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70"/>
          <c:min val="2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age (years)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632743362831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5"/>
      </c:valAx>
      <c:valAx>
        <c:axId val="554660672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1-YearMortality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At val="1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legend>
      <c:legendPos val="l"/>
      <c:layout>
        <c:manualLayout>
          <c:xMode val="edge"/>
          <c:yMode val="edge"/>
          <c:x val="0.14896755162241887"/>
          <c:y val="7.869168571670479E-2"/>
          <c:w val="0.50294985250737467"/>
          <c:h val="0.20014351028702063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baseline="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Microsoft_Excel_Worksheet3!$B$1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Microsoft_Excel_Worksheet3!$A$2:$A$10002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61</c:v>
                </c:pt>
                <c:pt idx="52">
                  <c:v>62</c:v>
                </c:pt>
                <c:pt idx="53">
                  <c:v>63</c:v>
                </c:pt>
                <c:pt idx="54">
                  <c:v>64</c:v>
                </c:pt>
                <c:pt idx="55">
                  <c:v>65</c:v>
                </c:pt>
                <c:pt idx="56">
                  <c:v>66</c:v>
                </c:pt>
                <c:pt idx="57">
                  <c:v>67</c:v>
                </c:pt>
                <c:pt idx="58">
                  <c:v>68</c:v>
                </c:pt>
                <c:pt idx="59">
                  <c:v>69</c:v>
                </c:pt>
                <c:pt idx="60">
                  <c:v>70</c:v>
                </c:pt>
                <c:pt idx="61">
                  <c:v>71</c:v>
                </c:pt>
                <c:pt idx="62">
                  <c:v>72</c:v>
                </c:pt>
                <c:pt idx="63">
                  <c:v>73</c:v>
                </c:pt>
                <c:pt idx="64">
                  <c:v>74</c:v>
                </c:pt>
                <c:pt idx="65">
                  <c:v>75</c:v>
                </c:pt>
              </c:numCache>
            </c:numRef>
          </c:xVal>
          <c:yVal>
            <c:numRef>
              <c:f>Microsoft_Excel_Worksheet3!$B$2:$B$10002</c:f>
              <c:numCache>
                <c:formatCode>General</c:formatCode>
                <c:ptCount val="10001"/>
                <c:pt idx="0">
                  <c:v>0.91861477950022596</c:v>
                </c:pt>
                <c:pt idx="1">
                  <c:v>0.92386224734114797</c:v>
                </c:pt>
                <c:pt idx="2">
                  <c:v>0.92913969066184199</c:v>
                </c:pt>
                <c:pt idx="3">
                  <c:v>0.93444728069335103</c:v>
                </c:pt>
                <c:pt idx="4">
                  <c:v>0.93978518964485203</c:v>
                </c:pt>
                <c:pt idx="5">
                  <c:v>0.94515359070924498</c:v>
                </c:pt>
                <c:pt idx="6">
                  <c:v>0.95055265806877198</c:v>
                </c:pt>
                <c:pt idx="7">
                  <c:v>0.95598256690066896</c:v>
                </c:pt>
                <c:pt idx="8">
                  <c:v>0.96144245432665199</c:v>
                </c:pt>
                <c:pt idx="9">
                  <c:v>0.966927254797881</c:v>
                </c:pt>
                <c:pt idx="10">
                  <c:v>0.97243073349776399</c:v>
                </c:pt>
                <c:pt idx="11">
                  <c:v>0.97794651221367401</c:v>
                </c:pt>
                <c:pt idx="12">
                  <c:v>0.98346806833273503</c:v>
                </c:pt>
                <c:pt idx="13">
                  <c:v>0.98898873426543699</c:v>
                </c:pt>
                <c:pt idx="14">
                  <c:v>0.99450169731369198</c:v>
                </c:pt>
                <c:pt idx="15">
                  <c:v>1</c:v>
                </c:pt>
                <c:pt idx="16">
                  <c:v>1.0054781388821099</c:v>
                </c:pt>
                <c:pt idx="17">
                  <c:v>1.01093692921128</c:v>
                </c:pt>
                <c:pt idx="18">
                  <c:v>1.0163788329118599</c:v>
                </c:pt>
                <c:pt idx="19">
                  <c:v>1.0218063775780599</c:v>
                </c:pt>
                <c:pt idx="20">
                  <c:v>1.02722215609242</c:v>
                </c:pt>
                <c:pt idx="21">
                  <c:v>1.0326288263066701</c:v>
                </c:pt>
                <c:pt idx="22">
                  <c:v>1.0380291107881601</c:v>
                </c:pt>
                <c:pt idx="23">
                  <c:v>1.0434257966355001</c:v>
                </c:pt>
                <c:pt idx="24">
                  <c:v>1.0488217353665701</c:v>
                </c:pt>
                <c:pt idx="25">
                  <c:v>1.0542198428823699</c:v>
                </c:pt>
                <c:pt idx="26">
                  <c:v>1.05962309951005</c:v>
                </c:pt>
                <c:pt idx="27">
                  <c:v>1.0650345501284399</c:v>
                </c:pt>
                <c:pt idx="28">
                  <c:v>1.0704573043795</c:v>
                </c:pt>
                <c:pt idx="29">
                  <c:v>1.07589453696903</c:v>
                </c:pt>
                <c:pt idx="30">
                  <c:v>1.08134948806009</c:v>
                </c:pt>
                <c:pt idx="31">
                  <c:v>1.0868254637625101</c:v>
                </c:pt>
                <c:pt idx="32">
                  <c:v>1.0923258367219899</c:v>
                </c:pt>
                <c:pt idx="33">
                  <c:v>1.09785348846938</c:v>
                </c:pt>
                <c:pt idx="34">
                  <c:v>1.1034091125788701</c:v>
                </c:pt>
                <c:pt idx="35">
                  <c:v>1.10899285060299</c:v>
                </c:pt>
                <c:pt idx="36">
                  <c:v>1.1146048448105701</c:v>
                </c:pt>
                <c:pt idx="37">
                  <c:v>1.1202452381904</c:v>
                </c:pt>
                <c:pt idx="38">
                  <c:v>1.12591417445485</c:v>
                </c:pt>
                <c:pt idx="39">
                  <c:v>1.1316117980435401</c:v>
                </c:pt>
                <c:pt idx="40">
                  <c:v>1.1373382541270001</c:v>
                </c:pt>
                <c:pt idx="41">
                  <c:v>1.1430936886104199</c:v>
                </c:pt>
                <c:pt idx="42">
                  <c:v>1.1488782481373001</c:v>
                </c:pt>
                <c:pt idx="43">
                  <c:v>1.1546920800932601</c:v>
                </c:pt>
                <c:pt idx="44">
                  <c:v>1.1605353326097301</c:v>
                </c:pt>
                <c:pt idx="45">
                  <c:v>1.1664081545677401</c:v>
                </c:pt>
                <c:pt idx="46">
                  <c:v>1.1723106956017499</c:v>
                </c:pt>
                <c:pt idx="47">
                  <c:v>1.17824310610343</c:v>
                </c:pt>
                <c:pt idx="48">
                  <c:v>1.18420553722549</c:v>
                </c:pt>
                <c:pt idx="49">
                  <c:v>1.19019814088555</c:v>
                </c:pt>
                <c:pt idx="50">
                  <c:v>1.19622106976998</c:v>
                </c:pt>
                <c:pt idx="51">
                  <c:v>1.20227447733783</c:v>
                </c:pt>
                <c:pt idx="52">
                  <c:v>1.20835851782473</c:v>
                </c:pt>
                <c:pt idx="53">
                  <c:v>1.21447334624678</c:v>
                </c:pt>
                <c:pt idx="54">
                  <c:v>1.2206191184045501</c:v>
                </c:pt>
                <c:pt idx="55">
                  <c:v>1.2267959908870201</c:v>
                </c:pt>
                <c:pt idx="56">
                  <c:v>1.2330041210756</c:v>
                </c:pt>
                <c:pt idx="57">
                  <c:v>1.23924366714809</c:v>
                </c:pt>
                <c:pt idx="58">
                  <c:v>1.2455147880827599</c:v>
                </c:pt>
                <c:pt idx="59">
                  <c:v>1.25181764366238</c:v>
                </c:pt>
                <c:pt idx="60">
                  <c:v>1.25815239447828</c:v>
                </c:pt>
                <c:pt idx="61">
                  <c:v>1.26451920193446</c:v>
                </c:pt>
                <c:pt idx="62">
                  <c:v>1.27091822825169</c:v>
                </c:pt>
                <c:pt idx="63">
                  <c:v>1.2773496364716701</c:v>
                </c:pt>
                <c:pt idx="64">
                  <c:v>1.2838135904611301</c:v>
                </c:pt>
                <c:pt idx="65">
                  <c:v>1.2903102549160601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7AD-417E-9809-04753F1F5D79}"/>
            </c:ext>
          </c:extLst>
        </c:ser>
        <c:ser>
          <c:idx val="1"/>
          <c:order val="1"/>
          <c:tx>
            <c:strRef>
              <c:f>Microsoft_Excel_Worksheet3!$C$1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Microsoft_Excel_Worksheet3!$A$2:$A$10002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61</c:v>
                </c:pt>
                <c:pt idx="52">
                  <c:v>62</c:v>
                </c:pt>
                <c:pt idx="53">
                  <c:v>63</c:v>
                </c:pt>
                <c:pt idx="54">
                  <c:v>64</c:v>
                </c:pt>
                <c:pt idx="55">
                  <c:v>65</c:v>
                </c:pt>
                <c:pt idx="56">
                  <c:v>66</c:v>
                </c:pt>
                <c:pt idx="57">
                  <c:v>67</c:v>
                </c:pt>
                <c:pt idx="58">
                  <c:v>68</c:v>
                </c:pt>
                <c:pt idx="59">
                  <c:v>69</c:v>
                </c:pt>
                <c:pt idx="60">
                  <c:v>70</c:v>
                </c:pt>
                <c:pt idx="61">
                  <c:v>71</c:v>
                </c:pt>
                <c:pt idx="62">
                  <c:v>72</c:v>
                </c:pt>
                <c:pt idx="63">
                  <c:v>73</c:v>
                </c:pt>
                <c:pt idx="64">
                  <c:v>74</c:v>
                </c:pt>
                <c:pt idx="65">
                  <c:v>75</c:v>
                </c:pt>
              </c:numCache>
            </c:numRef>
          </c:xVal>
          <c:yVal>
            <c:numRef>
              <c:f>Microsoft_Excel_Worksheet3!$C$2:$C$10002</c:f>
              <c:numCache>
                <c:formatCode>General</c:formatCode>
                <c:ptCount val="10001"/>
                <c:pt idx="0">
                  <c:v>0.80941786024644602</c:v>
                </c:pt>
                <c:pt idx="1">
                  <c:v>0.82141357152314198</c:v>
                </c:pt>
                <c:pt idx="2">
                  <c:v>0.83358671899618697</c:v>
                </c:pt>
                <c:pt idx="3">
                  <c:v>0.84593982774396603</c:v>
                </c:pt>
                <c:pt idx="4">
                  <c:v>0.85847541767561497</c:v>
                </c:pt>
                <c:pt idx="5">
                  <c:v>0.87119597964770201</c:v>
                </c:pt>
                <c:pt idx="6">
                  <c:v>0.88410393334822202</c:v>
                </c:pt>
                <c:pt idx="7">
                  <c:v>0.89720154883587</c:v>
                </c:pt>
                <c:pt idx="8">
                  <c:v>0.91047453765757602</c:v>
                </c:pt>
                <c:pt idx="9">
                  <c:v>0.92384151394735303</c:v>
                </c:pt>
                <c:pt idx="10">
                  <c:v>0.93720006443515103</c:v>
                </c:pt>
                <c:pt idx="11">
                  <c:v>0.95044300236332402</c:v>
                </c:pt>
                <c:pt idx="12">
                  <c:v>0.96345906717910001</c:v>
                </c:pt>
                <c:pt idx="13">
                  <c:v>0.97613403464216497</c:v>
                </c:pt>
                <c:pt idx="14">
                  <c:v>0.98835241125662199</c:v>
                </c:pt>
                <c:pt idx="15">
                  <c:v>1</c:v>
                </c:pt>
                <c:pt idx="16">
                  <c:v>0.99999397528648803</c:v>
                </c:pt>
                <c:pt idx="17">
                  <c:v>1.0006285086526101</c:v>
                </c:pt>
                <c:pt idx="18">
                  <c:v>1.0018376584311499</c:v>
                </c:pt>
                <c:pt idx="19">
                  <c:v>1.00355375947431</c:v>
                </c:pt>
                <c:pt idx="20">
                  <c:v>1.0057071636716299</c:v>
                </c:pt>
                <c:pt idx="21">
                  <c:v>1.0082262864376701</c:v>
                </c:pt>
                <c:pt idx="22">
                  <c:v>1.0110380725642301</c:v>
                </c:pt>
                <c:pt idx="23">
                  <c:v>1.01406898721598</c:v>
                </c:pt>
                <c:pt idx="24">
                  <c:v>1.0172465933950301</c:v>
                </c:pt>
                <c:pt idx="25">
                  <c:v>1.0205016860146801</c:v>
                </c:pt>
                <c:pt idx="26">
                  <c:v>1.02377082144173</c:v>
                </c:pt>
                <c:pt idx="27">
                  <c:v>1.02699894225734</c:v>
                </c:pt>
                <c:pt idx="28">
                  <c:v>1.0301417039351199</c:v>
                </c:pt>
                <c:pt idx="29">
                  <c:v>1.03316711503823</c:v>
                </c:pt>
                <c:pt idx="30">
                  <c:v>1.0360562218901599</c:v>
                </c:pt>
                <c:pt idx="31">
                  <c:v>1.03880276560561</c:v>
                </c:pt>
                <c:pt idx="32">
                  <c:v>1.04141194009497</c:v>
                </c:pt>
                <c:pt idx="33">
                  <c:v>1.04389829401762</c:v>
                </c:pt>
                <c:pt idx="34">
                  <c:v>1.0462798218817899</c:v>
                </c:pt>
                <c:pt idx="35">
                  <c:v>1.0485722355716101</c:v>
                </c:pt>
                <c:pt idx="36">
                  <c:v>1.05078870735378</c:v>
                </c:pt>
                <c:pt idx="37">
                  <c:v>1.05294026670144</c:v>
                </c:pt>
                <c:pt idx="38">
                  <c:v>1.0550361548273699</c:v>
                </c:pt>
                <c:pt idx="39">
                  <c:v>1.0570841297756799</c:v>
                </c:pt>
                <c:pt idx="40">
                  <c:v>1.0590907230486</c:v>
                </c:pt>
                <c:pt idx="41">
                  <c:v>1.06106145248634</c:v>
                </c:pt>
                <c:pt idx="42">
                  <c:v>1.0630009974163701</c:v>
                </c:pt>
                <c:pt idx="43">
                  <c:v>1.06491334212933</c:v>
                </c:pt>
                <c:pt idx="44">
                  <c:v>1.0668018932005501</c:v>
                </c:pt>
                <c:pt idx="45">
                  <c:v>1.06866957542768</c:v>
                </c:pt>
                <c:pt idx="46">
                  <c:v>1.0705189103831101</c:v>
                </c:pt>
                <c:pt idx="47">
                  <c:v>1.07235208087137</c:v>
                </c:pt>
                <c:pt idx="48">
                  <c:v>1.0741709839676701</c:v>
                </c:pt>
                <c:pt idx="49">
                  <c:v>1.0759772747998799</c:v>
                </c:pt>
                <c:pt idx="50">
                  <c:v>1.0777724028148801</c:v>
                </c:pt>
                <c:pt idx="51">
                  <c:v>1.07955764192855</c:v>
                </c:pt>
                <c:pt idx="52">
                  <c:v>1.0813341156843601</c:v>
                </c:pt>
                <c:pt idx="53">
                  <c:v>1.0831028183260001</c:v>
                </c:pt>
                <c:pt idx="54">
                  <c:v>1.08486463251388</c:v>
                </c:pt>
                <c:pt idx="55">
                  <c:v>1.0866203442754501</c:v>
                </c:pt>
                <c:pt idx="56">
                  <c:v>1.0883706556676001</c:v>
                </c:pt>
                <c:pt idx="57">
                  <c:v>1.0901161955396299</c:v>
                </c:pt>
                <c:pt idx="58">
                  <c:v>1.09185752871394</c:v>
                </c:pt>
                <c:pt idx="59">
                  <c:v>1.09359516384376</c:v>
                </c:pt>
                <c:pt idx="60">
                  <c:v>1.09532956016099</c:v>
                </c:pt>
                <c:pt idx="61">
                  <c:v>1.0970611332894999</c:v>
                </c:pt>
                <c:pt idx="62">
                  <c:v>1.09879026026907</c:v>
                </c:pt>
                <c:pt idx="63">
                  <c:v>1.1005172839103099</c:v>
                </c:pt>
                <c:pt idx="64">
                  <c:v>1.1022425165806899</c:v>
                </c:pt>
                <c:pt idx="65">
                  <c:v>1.1039662435053399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7AD-417E-9809-04753F1F5D79}"/>
            </c:ext>
          </c:extLst>
        </c:ser>
        <c:ser>
          <c:idx val="2"/>
          <c:order val="2"/>
          <c:tx>
            <c:strRef>
              <c:f>Microsoft_Excel_Worksheet3!$D$1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Microsoft_Excel_Worksheet3!$A$2:$A$10002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61</c:v>
                </c:pt>
                <c:pt idx="52">
                  <c:v>62</c:v>
                </c:pt>
                <c:pt idx="53">
                  <c:v>63</c:v>
                </c:pt>
                <c:pt idx="54">
                  <c:v>64</c:v>
                </c:pt>
                <c:pt idx="55">
                  <c:v>65</c:v>
                </c:pt>
                <c:pt idx="56">
                  <c:v>66</c:v>
                </c:pt>
                <c:pt idx="57">
                  <c:v>67</c:v>
                </c:pt>
                <c:pt idx="58">
                  <c:v>68</c:v>
                </c:pt>
                <c:pt idx="59">
                  <c:v>69</c:v>
                </c:pt>
                <c:pt idx="60">
                  <c:v>70</c:v>
                </c:pt>
                <c:pt idx="61">
                  <c:v>71</c:v>
                </c:pt>
                <c:pt idx="62">
                  <c:v>72</c:v>
                </c:pt>
                <c:pt idx="63">
                  <c:v>73</c:v>
                </c:pt>
                <c:pt idx="64">
                  <c:v>74</c:v>
                </c:pt>
                <c:pt idx="65">
                  <c:v>75</c:v>
                </c:pt>
              </c:numCache>
            </c:numRef>
          </c:xVal>
          <c:yVal>
            <c:numRef>
              <c:f>Microsoft_Excel_Worksheet3!$D$2:$D$10002</c:f>
              <c:numCache>
                <c:formatCode>General</c:formatCode>
                <c:ptCount val="10001"/>
                <c:pt idx="0">
                  <c:v>1.0425432333051301</c:v>
                </c:pt>
                <c:pt idx="1">
                  <c:v>1.03908856835608</c:v>
                </c:pt>
                <c:pt idx="2">
                  <c:v>1.0356457763659901</c:v>
                </c:pt>
                <c:pt idx="3">
                  <c:v>1.0322149303738399</c:v>
                </c:pt>
                <c:pt idx="4">
                  <c:v>1.0287961477885199</c:v>
                </c:pt>
                <c:pt idx="5">
                  <c:v>1.0253896148508701</c:v>
                </c:pt>
                <c:pt idx="6">
                  <c:v>1.02199562933708</c:v>
                </c:pt>
                <c:pt idx="7">
                  <c:v>1.01861467961551</c:v>
                </c:pt>
                <c:pt idx="8">
                  <c:v>1.0152635298949</c:v>
                </c:pt>
                <c:pt idx="9">
                  <c:v>1.01202241072298</c:v>
                </c:pt>
                <c:pt idx="10">
                  <c:v>1.00898577297999</c:v>
                </c:pt>
                <c:pt idx="11">
                  <c:v>1.0062459067748499</c:v>
                </c:pt>
                <c:pt idx="12">
                  <c:v>1.0038926139976101</c:v>
                </c:pt>
                <c:pt idx="13">
                  <c:v>1.0020127173032201</c:v>
                </c:pt>
                <c:pt idx="14">
                  <c:v>1.00068924271893</c:v>
                </c:pt>
                <c:pt idx="15">
                  <c:v>1</c:v>
                </c:pt>
                <c:pt idx="16">
                  <c:v>1.01099237870928</c:v>
                </c:pt>
                <c:pt idx="17">
                  <c:v>1.0213515465587699</c:v>
                </c:pt>
                <c:pt idx="18">
                  <c:v>1.0311310652955199</c:v>
                </c:pt>
                <c:pt idx="19">
                  <c:v>1.0403909739784301</c:v>
                </c:pt>
                <c:pt idx="20">
                  <c:v>1.0491974165868501</c:v>
                </c:pt>
                <c:pt idx="21">
                  <c:v>1.0576219914748399</c:v>
                </c:pt>
                <c:pt idx="22">
                  <c:v>1.0657407115350801</c:v>
                </c:pt>
                <c:pt idx="23">
                  <c:v>1.07363247156729</c:v>
                </c:pt>
                <c:pt idx="24">
                  <c:v>1.08137696377633</c:v>
                </c:pt>
                <c:pt idx="25">
                  <c:v>1.0890520734631499</c:v>
                </c:pt>
                <c:pt idx="26">
                  <c:v>1.0967309181893801</c:v>
                </c:pt>
                <c:pt idx="27">
                  <c:v>1.1044788327377399</c:v>
                </c:pt>
                <c:pt idx="28">
                  <c:v>1.1123506951734701</c:v>
                </c:pt>
                <c:pt idx="29">
                  <c:v>1.1203889843483501</c:v>
                </c:pt>
                <c:pt idx="30">
                  <c:v>1.1286228397861799</c:v>
                </c:pt>
                <c:pt idx="31">
                  <c:v>1.13706819792106</c:v>
                </c:pt>
                <c:pt idx="32">
                  <c:v>1.14572887791319</c:v>
                </c:pt>
                <c:pt idx="33">
                  <c:v>1.15459742491355</c:v>
                </c:pt>
                <c:pt idx="34">
                  <c:v>1.16365779427184</c:v>
                </c:pt>
                <c:pt idx="35">
                  <c:v>1.17289500996382</c:v>
                </c:pt>
                <c:pt idx="36">
                  <c:v>1.1822966419232099</c:v>
                </c:pt>
                <c:pt idx="37">
                  <c:v>1.1918524092726299</c:v>
                </c:pt>
                <c:pt idx="38">
                  <c:v>1.2015538258456899</c:v>
                </c:pt>
                <c:pt idx="39">
                  <c:v>1.2113938951510499</c:v>
                </c:pt>
                <c:pt idx="40">
                  <c:v>1.2213668538019</c:v>
                </c:pt>
                <c:pt idx="41">
                  <c:v>1.2314679586927899</c:v>
                </c:pt>
                <c:pt idx="42">
                  <c:v>1.2416933119076199</c:v>
                </c:pt>
                <c:pt idx="43">
                  <c:v>1.2520397173014099</c:v>
                </c:pt>
                <c:pt idx="44">
                  <c:v>1.262504563237</c:v>
                </c:pt>
                <c:pt idx="45">
                  <c:v>1.2730857267061699</c:v>
                </c:pt>
                <c:pt idx="46">
                  <c:v>1.2837814948363999</c:v>
                </c:pt>
                <c:pt idx="47">
                  <c:v>1.2945905004932701</c:v>
                </c:pt>
                <c:pt idx="48">
                  <c:v>1.30551166930211</c:v>
                </c:pt>
                <c:pt idx="49">
                  <c:v>1.3165441759268399</c:v>
                </c:pt>
                <c:pt idx="50">
                  <c:v>1.3276874078649099</c:v>
                </c:pt>
                <c:pt idx="51">
                  <c:v>1.3389409353591799</c:v>
                </c:pt>
                <c:pt idx="52">
                  <c:v>1.35030448630161</c:v>
                </c:pt>
                <c:pt idx="53">
                  <c:v>1.36177792522362</c:v>
                </c:pt>
                <c:pt idx="54">
                  <c:v>1.37336123564304</c:v>
                </c:pt>
                <c:pt idx="55">
                  <c:v>1.3850545051777099</c:v>
                </c:pt>
                <c:pt idx="56">
                  <c:v>1.3968579129477401</c:v>
                </c:pt>
                <c:pt idx="57">
                  <c:v>1.4087717188775699</c:v>
                </c:pt>
                <c:pt idx="58">
                  <c:v>1.42079625458102</c:v>
                </c:pt>
                <c:pt idx="59">
                  <c:v>1.43293191556973</c:v>
                </c:pt>
                <c:pt idx="60">
                  <c:v>1.4451791545722199</c:v>
                </c:pt>
                <c:pt idx="61">
                  <c:v>1.4575384757879299</c:v>
                </c:pt>
                <c:pt idx="62">
                  <c:v>1.47001042993127</c:v>
                </c:pt>
                <c:pt idx="63">
                  <c:v>1.48259560994525</c:v>
                </c:pt>
                <c:pt idx="64">
                  <c:v>1.49529464728467</c:v>
                </c:pt>
                <c:pt idx="65">
                  <c:v>1.50810820868499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7AD-417E-9809-04753F1F5D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119560"/>
        <c:axId val="643151376"/>
      </c:scatterChart>
      <c:valAx>
        <c:axId val="247119560"/>
        <c:scaling>
          <c:orientation val="minMax"/>
          <c:max val="40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PCW (mm/Hg)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4887905604719774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43151376"/>
        <c:crosses val="autoZero"/>
        <c:crossBetween val="midCat"/>
        <c:majorUnit val="5"/>
      </c:valAx>
      <c:valAx>
        <c:axId val="643151376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1-Year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9560"/>
        <c:crossesAt val="1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13661869852475"/>
          <c:y val="0.10319348032236685"/>
          <c:w val="0.82177391619151063"/>
          <c:h val="0.75123916244958211"/>
        </c:manualLayout>
      </c:layout>
      <c:lineChart>
        <c:grouping val="standar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Year</c:v>
                </c:pt>
              </c:strCache>
            </c:strRef>
          </c:tx>
          <c:spPr>
            <a:ln w="31750">
              <a:solidFill>
                <a:srgbClr val="006600"/>
              </a:solidFill>
            </a:ln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Sheet1!$A$2:$A$26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55-4C18-9C91-93F016F5F0A4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 w="34925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4.6729000000000003</c:v>
                </c:pt>
                <c:pt idx="1">
                  <c:v>5.3055000000000003</c:v>
                </c:pt>
                <c:pt idx="2">
                  <c:v>6.3776000000000002</c:v>
                </c:pt>
                <c:pt idx="3">
                  <c:v>5.5799000000000003</c:v>
                </c:pt>
                <c:pt idx="4">
                  <c:v>6.4402999999999997</c:v>
                </c:pt>
                <c:pt idx="5">
                  <c:v>6.4103000000000003</c:v>
                </c:pt>
                <c:pt idx="6">
                  <c:v>6.4676999999999998</c:v>
                </c:pt>
                <c:pt idx="7">
                  <c:v>9.0747</c:v>
                </c:pt>
                <c:pt idx="8">
                  <c:v>10.402100000000001</c:v>
                </c:pt>
                <c:pt idx="9">
                  <c:v>10.5616</c:v>
                </c:pt>
                <c:pt idx="10">
                  <c:v>12.075799999999999</c:v>
                </c:pt>
                <c:pt idx="11">
                  <c:v>14.846299999999999</c:v>
                </c:pt>
                <c:pt idx="12">
                  <c:v>18.4726</c:v>
                </c:pt>
                <c:pt idx="13">
                  <c:v>17.898099999999999</c:v>
                </c:pt>
                <c:pt idx="14">
                  <c:v>19.6066</c:v>
                </c:pt>
                <c:pt idx="15">
                  <c:v>18.639399999999998</c:v>
                </c:pt>
                <c:pt idx="16">
                  <c:v>19.4924</c:v>
                </c:pt>
                <c:pt idx="17">
                  <c:v>21.123999999999999</c:v>
                </c:pt>
                <c:pt idx="18">
                  <c:v>20.2224</c:v>
                </c:pt>
                <c:pt idx="19">
                  <c:v>19.843499999999999</c:v>
                </c:pt>
                <c:pt idx="20">
                  <c:v>19.1204</c:v>
                </c:pt>
                <c:pt idx="21">
                  <c:v>19.938800000000001</c:v>
                </c:pt>
                <c:pt idx="22">
                  <c:v>21.864100000000001</c:v>
                </c:pt>
                <c:pt idx="23">
                  <c:v>18.775500000000001</c:v>
                </c:pt>
                <c:pt idx="24">
                  <c:v>21.423300000000001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1A55-4C18-9C91-93F016F5F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  <c:extLst/>
      </c:lineChart>
      <c:date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0"/>
        <c:lblOffset val="100"/>
        <c:baseTimeUnit val="days"/>
        <c:majorUnit val="2"/>
        <c:majorTimeUnit val="days"/>
      </c:dateAx>
      <c:valAx>
        <c:axId val="557784704"/>
        <c:scaling>
          <c:orientation val="minMax"/>
          <c:max val="8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% of transplants 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2.228323830210879E-2"/>
              <c:y val="0.3641934224733968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midCat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Microsoft_Excel_Worksheet4!$B$1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Microsoft_Excel_Worksheet4!$A$2:$A$10002</c:f>
              <c:numCache>
                <c:formatCode>General</c:formatCode>
                <c:ptCount val="10001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  <c:pt idx="14">
                  <c:v>26</c:v>
                </c:pt>
                <c:pt idx="15">
                  <c:v>27</c:v>
                </c:pt>
                <c:pt idx="16">
                  <c:v>28</c:v>
                </c:pt>
                <c:pt idx="17">
                  <c:v>29</c:v>
                </c:pt>
                <c:pt idx="18">
                  <c:v>30</c:v>
                </c:pt>
                <c:pt idx="19">
                  <c:v>31</c:v>
                </c:pt>
                <c:pt idx="20">
                  <c:v>32</c:v>
                </c:pt>
                <c:pt idx="21">
                  <c:v>33</c:v>
                </c:pt>
                <c:pt idx="22">
                  <c:v>34</c:v>
                </c:pt>
                <c:pt idx="23">
                  <c:v>35</c:v>
                </c:pt>
              </c:numCache>
            </c:numRef>
          </c:xVal>
          <c:yVal>
            <c:numRef>
              <c:f>Microsoft_Excel_Worksheet4!$B$2:$B$10002</c:f>
              <c:numCache>
                <c:formatCode>General</c:formatCode>
                <c:ptCount val="10001"/>
                <c:pt idx="0">
                  <c:v>1.0093820454787701</c:v>
                </c:pt>
                <c:pt idx="1">
                  <c:v>1.0063270296589799</c:v>
                </c:pt>
                <c:pt idx="2">
                  <c:v>1.00328126021096</c:v>
                </c:pt>
                <c:pt idx="3">
                  <c:v>1.0002447091494799</c:v>
                </c:pt>
                <c:pt idx="4">
                  <c:v>0.99721734857396305</c:v>
                </c:pt>
                <c:pt idx="5">
                  <c:v>0.99419915066831399</c:v>
                </c:pt>
                <c:pt idx="6">
                  <c:v>0.99119008770061001</c:v>
                </c:pt>
                <c:pt idx="7">
                  <c:v>0.98827095125088005</c:v>
                </c:pt>
                <c:pt idx="8">
                  <c:v>0.98602223236076003</c:v>
                </c:pt>
                <c:pt idx="9">
                  <c:v>0.985211799086119</c:v>
                </c:pt>
                <c:pt idx="10">
                  <c:v>0.98661000797310505</c:v>
                </c:pt>
                <c:pt idx="11">
                  <c:v>0.99100361559524297</c:v>
                </c:pt>
                <c:pt idx="12">
                  <c:v>0.99921637521212603</c:v>
                </c:pt>
                <c:pt idx="13">
                  <c:v>1.0118332189783299</c:v>
                </c:pt>
                <c:pt idx="14">
                  <c:v>1.02848762484712</c:v>
                </c:pt>
                <c:pt idx="15">
                  <c:v>1.04861239184813</c:v>
                </c:pt>
                <c:pt idx="16">
                  <c:v>1.0716222214550499</c:v>
                </c:pt>
                <c:pt idx="17">
                  <c:v>1.09689303139481</c:v>
                </c:pt>
                <c:pt idx="18">
                  <c:v>1.1237448581655001</c:v>
                </c:pt>
                <c:pt idx="19">
                  <c:v>1.15149755271803</c:v>
                </c:pt>
                <c:pt idx="20">
                  <c:v>1.17993695151393</c:v>
                </c:pt>
                <c:pt idx="21">
                  <c:v>1.2090787394742499</c:v>
                </c:pt>
                <c:pt idx="22">
                  <c:v>1.2389402640310201</c:v>
                </c:pt>
                <c:pt idx="23">
                  <c:v>1.26953930105885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4D9-45AE-B908-FDA54FA17270}"/>
            </c:ext>
          </c:extLst>
        </c:ser>
        <c:ser>
          <c:idx val="1"/>
          <c:order val="1"/>
          <c:tx>
            <c:strRef>
              <c:f>Microsoft_Excel_Worksheet4!$C$1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Microsoft_Excel_Worksheet4!$A$2:$A$10002</c:f>
              <c:numCache>
                <c:formatCode>General</c:formatCode>
                <c:ptCount val="10001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  <c:pt idx="14">
                  <c:v>26</c:v>
                </c:pt>
                <c:pt idx="15">
                  <c:v>27</c:v>
                </c:pt>
                <c:pt idx="16">
                  <c:v>28</c:v>
                </c:pt>
                <c:pt idx="17">
                  <c:v>29</c:v>
                </c:pt>
                <c:pt idx="18">
                  <c:v>30</c:v>
                </c:pt>
                <c:pt idx="19">
                  <c:v>31</c:v>
                </c:pt>
                <c:pt idx="20">
                  <c:v>32</c:v>
                </c:pt>
                <c:pt idx="21">
                  <c:v>33</c:v>
                </c:pt>
                <c:pt idx="22">
                  <c:v>34</c:v>
                </c:pt>
                <c:pt idx="23">
                  <c:v>35</c:v>
                </c:pt>
              </c:numCache>
            </c:numRef>
          </c:xVal>
          <c:yVal>
            <c:numRef>
              <c:f>Microsoft_Excel_Worksheet4!$C$2:$C$10002</c:f>
              <c:numCache>
                <c:formatCode>General</c:formatCode>
                <c:ptCount val="10001"/>
                <c:pt idx="0">
                  <c:v>0.86073380967398005</c:v>
                </c:pt>
                <c:pt idx="1">
                  <c:v>0.87093763354727904</c:v>
                </c:pt>
                <c:pt idx="2">
                  <c:v>0.88125524418884305</c:v>
                </c:pt>
                <c:pt idx="3">
                  <c:v>0.89168501225686203</c:v>
                </c:pt>
                <c:pt idx="4">
                  <c:v>0.90222350960023601</c:v>
                </c:pt>
                <c:pt idx="5">
                  <c:v>0.91286394381967595</c:v>
                </c:pt>
                <c:pt idx="6">
                  <c:v>0.92359264665837204</c:v>
                </c:pt>
                <c:pt idx="7">
                  <c:v>0.93440594562109303</c:v>
                </c:pt>
                <c:pt idx="8">
                  <c:v>0.94544659478257198</c:v>
                </c:pt>
                <c:pt idx="9">
                  <c:v>0.95695213218522901</c:v>
                </c:pt>
                <c:pt idx="10">
                  <c:v>0.96924763654384605</c:v>
                </c:pt>
                <c:pt idx="11">
                  <c:v>0.98285010522796601</c:v>
                </c:pt>
                <c:pt idx="12">
                  <c:v>0.99869615748832496</c:v>
                </c:pt>
                <c:pt idx="13">
                  <c:v>1.00547639862181</c:v>
                </c:pt>
                <c:pt idx="14">
                  <c:v>1.01472949950143</c:v>
                </c:pt>
                <c:pt idx="15">
                  <c:v>1.0260617220843999</c:v>
                </c:pt>
                <c:pt idx="16">
                  <c:v>1.0385964009661499</c:v>
                </c:pt>
                <c:pt idx="17">
                  <c:v>1.05181372907537</c:v>
                </c:pt>
                <c:pt idx="18">
                  <c:v>1.06537143201624</c:v>
                </c:pt>
                <c:pt idx="19">
                  <c:v>1.0790271485856</c:v>
                </c:pt>
                <c:pt idx="20">
                  <c:v>1.0927536698212299</c:v>
                </c:pt>
                <c:pt idx="21">
                  <c:v>1.10659094794024</c:v>
                </c:pt>
                <c:pt idx="22">
                  <c:v>1.1205615979877299</c:v>
                </c:pt>
                <c:pt idx="23">
                  <c:v>1.13467966817615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4D9-45AE-B908-FDA54FA17270}"/>
            </c:ext>
          </c:extLst>
        </c:ser>
        <c:ser>
          <c:idx val="2"/>
          <c:order val="2"/>
          <c:tx>
            <c:strRef>
              <c:f>Microsoft_Excel_Worksheet4!$D$1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Microsoft_Excel_Worksheet4!$A$2:$A$10002</c:f>
              <c:numCache>
                <c:formatCode>General</c:formatCode>
                <c:ptCount val="10001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  <c:pt idx="14">
                  <c:v>26</c:v>
                </c:pt>
                <c:pt idx="15">
                  <c:v>27</c:v>
                </c:pt>
                <c:pt idx="16">
                  <c:v>28</c:v>
                </c:pt>
                <c:pt idx="17">
                  <c:v>29</c:v>
                </c:pt>
                <c:pt idx="18">
                  <c:v>30</c:v>
                </c:pt>
                <c:pt idx="19">
                  <c:v>31</c:v>
                </c:pt>
                <c:pt idx="20">
                  <c:v>32</c:v>
                </c:pt>
                <c:pt idx="21">
                  <c:v>33</c:v>
                </c:pt>
                <c:pt idx="22">
                  <c:v>34</c:v>
                </c:pt>
                <c:pt idx="23">
                  <c:v>35</c:v>
                </c:pt>
              </c:numCache>
            </c:numRef>
          </c:xVal>
          <c:yVal>
            <c:numRef>
              <c:f>Microsoft_Excel_Worksheet4!$D$2:$D$10002</c:f>
              <c:numCache>
                <c:formatCode>General</c:formatCode>
                <c:ptCount val="10001"/>
                <c:pt idx="0">
                  <c:v>1.1837017464444799</c:v>
                </c:pt>
                <c:pt idx="1">
                  <c:v>1.16276304021634</c:v>
                </c:pt>
                <c:pt idx="2">
                  <c:v>1.14220402514258</c:v>
                </c:pt>
                <c:pt idx="3">
                  <c:v>1.1220211895782299</c:v>
                </c:pt>
                <c:pt idx="4">
                  <c:v>1.1022129546785</c:v>
                </c:pt>
                <c:pt idx="5">
                  <c:v>1.0827812379725801</c:v>
                </c:pt>
                <c:pt idx="6">
                  <c:v>1.0637349631469599</c:v>
                </c:pt>
                <c:pt idx="7">
                  <c:v>1.04524107285846</c:v>
                </c:pt>
                <c:pt idx="8">
                  <c:v>1.0283392505457001</c:v>
                </c:pt>
                <c:pt idx="9">
                  <c:v>1.0143059996554</c:v>
                </c:pt>
                <c:pt idx="10">
                  <c:v>1.00428339583437</c:v>
                </c:pt>
                <c:pt idx="11">
                  <c:v>0.99922476570835395</c:v>
                </c:pt>
                <c:pt idx="12">
                  <c:v>0.99973686391572203</c:v>
                </c:pt>
                <c:pt idx="13">
                  <c:v>1.0182302284085101</c:v>
                </c:pt>
                <c:pt idx="14">
                  <c:v>1.0424322885886199</c:v>
                </c:pt>
                <c:pt idx="15">
                  <c:v>1.07165867770965</c:v>
                </c:pt>
                <c:pt idx="16">
                  <c:v>1.1056982139048199</c:v>
                </c:pt>
                <c:pt idx="17">
                  <c:v>1.1439043711477099</c:v>
                </c:pt>
                <c:pt idx="18">
                  <c:v>1.1853166588703501</c:v>
                </c:pt>
                <c:pt idx="19">
                  <c:v>1.22883526670639</c:v>
                </c:pt>
                <c:pt idx="20">
                  <c:v>1.27407598619711</c:v>
                </c:pt>
                <c:pt idx="21">
                  <c:v>1.3210585184793899</c:v>
                </c:pt>
                <c:pt idx="22">
                  <c:v>1.36982472056308</c:v>
                </c:pt>
                <c:pt idx="23">
                  <c:v>1.42042735243829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4D9-45AE-B908-FDA54FA17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3152160"/>
        <c:axId val="643152552"/>
      </c:scatterChart>
      <c:valAx>
        <c:axId val="643152160"/>
        <c:scaling>
          <c:orientation val="minMax"/>
          <c:max val="35"/>
          <c:min val="15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BMI (kg/m</a:t>
                </a:r>
                <a:r>
                  <a:rPr lang="en-US" sz="1700" b="1" i="0" u="none" strike="noStrike" baseline="0" dirty="0" smtClean="0">
                    <a:effectLst/>
                  </a:rPr>
                  <a:t>²</a:t>
                </a:r>
                <a:r>
                  <a:rPr lang="en-US" sz="1700" dirty="0" smtClean="0">
                    <a:solidFill>
                      <a:schemeClr val="bg2"/>
                    </a:solidFill>
                  </a:rPr>
                  <a:t>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14860172345712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43152552"/>
        <c:crosses val="autoZero"/>
        <c:crossBetween val="midCat"/>
        <c:majorUnit val="3"/>
      </c:valAx>
      <c:valAx>
        <c:axId val="643152552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1-Year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43152160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Microsoft_Excel_Worksheet5!$B$1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Microsoft_Excel_Worksheet5!$A$2:$A$10002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Microsoft_Excel_Worksheet5!$B$2:$B$10002</c:f>
              <c:numCache>
                <c:formatCode>General</c:formatCode>
                <c:ptCount val="10001"/>
                <c:pt idx="0">
                  <c:v>1.56376501918239</c:v>
                </c:pt>
                <c:pt idx="1">
                  <c:v>1.4181680183982499</c:v>
                </c:pt>
                <c:pt idx="2">
                  <c:v>1.2861270739124</c:v>
                </c:pt>
                <c:pt idx="3">
                  <c:v>1.1663800260555399</c:v>
                </c:pt>
                <c:pt idx="4">
                  <c:v>1.06093276475523</c:v>
                </c:pt>
                <c:pt idx="5">
                  <c:v>0.98626652618143695</c:v>
                </c:pt>
                <c:pt idx="6">
                  <c:v>0.94886926331463095</c:v>
                </c:pt>
                <c:pt idx="7">
                  <c:v>0.93259150203816898</c:v>
                </c:pt>
                <c:pt idx="8">
                  <c:v>0.92200913602877299</c:v>
                </c:pt>
                <c:pt idx="9">
                  <c:v>0.91161624195096203</c:v>
                </c:pt>
                <c:pt idx="10">
                  <c:v>0.90134049665518801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D45-43C0-9DC0-B9E4F882C5C2}"/>
            </c:ext>
          </c:extLst>
        </c:ser>
        <c:ser>
          <c:idx val="1"/>
          <c:order val="1"/>
          <c:tx>
            <c:strRef>
              <c:f>Microsoft_Excel_Worksheet5!$C$1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Microsoft_Excel_Worksheet5!$A$2:$A$10002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Microsoft_Excel_Worksheet5!$C$2:$C$10002</c:f>
              <c:numCache>
                <c:formatCode>General</c:formatCode>
                <c:ptCount val="10001"/>
                <c:pt idx="0">
                  <c:v>1.2659116885753801</c:v>
                </c:pt>
                <c:pt idx="1">
                  <c:v>1.2019413388345099</c:v>
                </c:pt>
                <c:pt idx="2">
                  <c:v>1.1411628751418299</c:v>
                </c:pt>
                <c:pt idx="3">
                  <c:v>1.08334708620784</c:v>
                </c:pt>
                <c:pt idx="4">
                  <c:v>1.0300528750959399</c:v>
                </c:pt>
                <c:pt idx="5">
                  <c:v>0.97834472210242596</c:v>
                </c:pt>
                <c:pt idx="6">
                  <c:v>0.91012003133706898</c:v>
                </c:pt>
                <c:pt idx="7">
                  <c:v>0.86247629231507095</c:v>
                </c:pt>
                <c:pt idx="8">
                  <c:v>0.82022018666305097</c:v>
                </c:pt>
                <c:pt idx="9">
                  <c:v>0.77962420558228396</c:v>
                </c:pt>
                <c:pt idx="10">
                  <c:v>0.74086388872817399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D45-43C0-9DC0-B9E4F882C5C2}"/>
            </c:ext>
          </c:extLst>
        </c:ser>
        <c:ser>
          <c:idx val="2"/>
          <c:order val="2"/>
          <c:tx>
            <c:strRef>
              <c:f>Microsoft_Excel_Worksheet5!$D$1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Microsoft_Excel_Worksheet5!$A$2:$A$10002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Microsoft_Excel_Worksheet5!$D$2:$D$10002</c:f>
              <c:numCache>
                <c:formatCode>General</c:formatCode>
                <c:ptCount val="10001"/>
                <c:pt idx="0">
                  <c:v>1.93169954688579</c:v>
                </c:pt>
                <c:pt idx="1">
                  <c:v>1.6732934157650601</c:v>
                </c:pt>
                <c:pt idx="2">
                  <c:v>1.4495063643258701</c:v>
                </c:pt>
                <c:pt idx="3">
                  <c:v>1.2557770104347901</c:v>
                </c:pt>
                <c:pt idx="4">
                  <c:v>1.0927384006635099</c:v>
                </c:pt>
                <c:pt idx="5">
                  <c:v>0.99425247429725805</c:v>
                </c:pt>
                <c:pt idx="6">
                  <c:v>0.98926828095468999</c:v>
                </c:pt>
                <c:pt idx="7">
                  <c:v>1.0084067439572999</c:v>
                </c:pt>
                <c:pt idx="8">
                  <c:v>1.03643004737428</c:v>
                </c:pt>
                <c:pt idx="9">
                  <c:v>1.0659548108413399</c:v>
                </c:pt>
                <c:pt idx="10">
                  <c:v>1.0965775269533999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D45-43C0-9DC0-B9E4F882C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2383432"/>
        <c:axId val="562383824"/>
      </c:scatterChart>
      <c:valAx>
        <c:axId val="562383432"/>
        <c:scaling>
          <c:orientation val="minMax"/>
          <c:max val="150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GFR (mL/min/1.73 m</a:t>
                </a:r>
                <a:r>
                  <a:rPr lang="en-US" sz="1700" b="1" i="0" u="none" strike="noStrike" baseline="0" dirty="0" smtClean="0">
                    <a:effectLst/>
                  </a:rPr>
                  <a:t>²</a:t>
                </a:r>
                <a:r>
                  <a:rPr lang="en-US" sz="1700" dirty="0" smtClean="0">
                    <a:solidFill>
                      <a:schemeClr val="bg2"/>
                    </a:solidFill>
                  </a:rPr>
                  <a:t>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3319321533923302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383824"/>
        <c:crosses val="autoZero"/>
        <c:crossBetween val="midCat"/>
        <c:majorUnit val="20"/>
      </c:valAx>
      <c:valAx>
        <c:axId val="562383824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1-Year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383432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Microsoft_Excel_Worksheet1!$A$2</c:f>
              <c:strCache>
                <c:ptCount val="1"/>
                <c:pt idx="0">
                  <c:v>2000-2005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Microsoft_Excel_Worksheet1!$B$2:$B$22</c:f>
              <c:numCache>
                <c:formatCode>General</c:formatCode>
                <c:ptCount val="2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</c:numCache>
            </c:numRef>
          </c:xVal>
          <c:yVal>
            <c:numRef>
              <c:f>Microsoft_Excel_Worksheet1!$C$2:$C$22</c:f>
              <c:numCache>
                <c:formatCode>General</c:formatCode>
                <c:ptCount val="21"/>
                <c:pt idx="0">
                  <c:v>1.5819436532687099</c:v>
                </c:pt>
                <c:pt idx="1">
                  <c:v>1.50447945990022</c:v>
                </c:pt>
                <c:pt idx="2">
                  <c:v>1.4308085124174701</c:v>
                </c:pt>
                <c:pt idx="3">
                  <c:v>1.3607450641712799</c:v>
                </c:pt>
                <c:pt idx="4">
                  <c:v>1.29411246410466</c:v>
                </c:pt>
                <c:pt idx="5">
                  <c:v>1.2307427113623099</c:v>
                </c:pt>
                <c:pt idx="6">
                  <c:v>1.17047603170982</c:v>
                </c:pt>
                <c:pt idx="7">
                  <c:v>1.1134853724671401</c:v>
                </c:pt>
                <c:pt idx="8">
                  <c:v>1.06204090444157</c:v>
                </c:pt>
                <c:pt idx="9">
                  <c:v>1.01886113992894</c:v>
                </c:pt>
                <c:pt idx="10">
                  <c:v>0.98620169484206399</c:v>
                </c:pt>
                <c:pt idx="11">
                  <c:v>0.96403162826732802</c:v>
                </c:pt>
                <c:pt idx="12">
                  <c:v>0.94976277172896595</c:v>
                </c:pt>
                <c:pt idx="13">
                  <c:v>0.94096440316270302</c:v>
                </c:pt>
                <c:pt idx="14">
                  <c:v>0.93540849363503298</c:v>
                </c:pt>
                <c:pt idx="15">
                  <c:v>0.93100626793520003</c:v>
                </c:pt>
                <c:pt idx="16">
                  <c:v>0.92667430379668803</c:v>
                </c:pt>
                <c:pt idx="17">
                  <c:v>0.92236249624996602</c:v>
                </c:pt>
                <c:pt idx="18">
                  <c:v>0.91807075150658801</c:v>
                </c:pt>
                <c:pt idx="19">
                  <c:v>0.91379897621450101</c:v>
                </c:pt>
                <c:pt idx="20">
                  <c:v>0.90954707745602204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F82-4E65-A91C-AA050AB5BE93}"/>
            </c:ext>
          </c:extLst>
        </c:ser>
        <c:ser>
          <c:idx val="1"/>
          <c:order val="1"/>
          <c:tx>
            <c:strRef>
              <c:f>Microsoft_Excel_Worksheet1!$A$23</c:f>
              <c:strCache>
                <c:ptCount val="1"/>
                <c:pt idx="0">
                  <c:v>2006-2011 vs 2000-2005</c:v>
                </c:pt>
              </c:strCache>
            </c:strRef>
          </c:tx>
          <c:spPr>
            <a:ln w="38100">
              <a:solidFill>
                <a:schemeClr val="accent6"/>
              </a:solidFill>
              <a:prstDash val="solid"/>
            </a:ln>
          </c:spPr>
          <c:marker>
            <c:symbol val="none"/>
          </c:marker>
          <c:xVal>
            <c:numRef>
              <c:f>Microsoft_Excel_Worksheet1!$B$23:$B$43</c:f>
              <c:numCache>
                <c:formatCode>General</c:formatCode>
                <c:ptCount val="2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</c:numCache>
            </c:numRef>
          </c:xVal>
          <c:yVal>
            <c:numRef>
              <c:f>Microsoft_Excel_Worksheet1!$C$23:$C$43</c:f>
              <c:numCache>
                <c:formatCode>General</c:formatCode>
                <c:ptCount val="21"/>
                <c:pt idx="0">
                  <c:v>1.6556616949255401</c:v>
                </c:pt>
                <c:pt idx="1">
                  <c:v>1.55972272710556</c:v>
                </c:pt>
                <c:pt idx="2">
                  <c:v>1.46934303843938</c:v>
                </c:pt>
                <c:pt idx="3">
                  <c:v>1.38420049095314</c:v>
                </c:pt>
                <c:pt idx="4">
                  <c:v>1.3039916132790501</c:v>
                </c:pt>
                <c:pt idx="5">
                  <c:v>1.2284305190003399</c:v>
                </c:pt>
                <c:pt idx="6">
                  <c:v>1.15724788767374</c:v>
                </c:pt>
                <c:pt idx="7">
                  <c:v>1.0905081982867</c:v>
                </c:pt>
                <c:pt idx="8">
                  <c:v>1.0303059536904999</c:v>
                </c:pt>
                <c:pt idx="9">
                  <c:v>0.97908525613725494</c:v>
                </c:pt>
                <c:pt idx="10">
                  <c:v>0.93875400707273504</c:v>
                </c:pt>
                <c:pt idx="11">
                  <c:v>0.90898745328594599</c:v>
                </c:pt>
                <c:pt idx="12">
                  <c:v>0.88707899403044699</c:v>
                </c:pt>
                <c:pt idx="13">
                  <c:v>0.87056438104346701</c:v>
                </c:pt>
                <c:pt idx="14">
                  <c:v>0.85725407001938303</c:v>
                </c:pt>
                <c:pt idx="15">
                  <c:v>0.84516479495101304</c:v>
                </c:pt>
                <c:pt idx="16">
                  <c:v>0.83329055786499895</c:v>
                </c:pt>
                <c:pt idx="17">
                  <c:v>0.82158314919779296</c:v>
                </c:pt>
                <c:pt idx="18">
                  <c:v>0.81004022507491302</c:v>
                </c:pt>
                <c:pt idx="19">
                  <c:v>0.79865947455240005</c:v>
                </c:pt>
                <c:pt idx="20">
                  <c:v>0.78743861915416102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F82-4E65-A91C-AA050AB5BE93}"/>
            </c:ext>
          </c:extLst>
        </c:ser>
        <c:ser>
          <c:idx val="2"/>
          <c:order val="2"/>
          <c:tx>
            <c:strRef>
              <c:f>Microsoft_Excel_Worksheet1!$A$44</c:f>
              <c:strCache>
                <c:ptCount val="1"/>
                <c:pt idx="0">
                  <c:v>2012-6/2017 vs 2000-2005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Microsoft_Excel_Worksheet1!$B$44:$B$64</c:f>
              <c:numCache>
                <c:formatCode>General</c:formatCode>
                <c:ptCount val="2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</c:numCache>
            </c:numRef>
          </c:xVal>
          <c:yVal>
            <c:numRef>
              <c:f>Microsoft_Excel_Worksheet1!$C$44:$C$64</c:f>
              <c:numCache>
                <c:formatCode>General</c:formatCode>
                <c:ptCount val="21"/>
                <c:pt idx="0">
                  <c:v>1.25002364003193</c:v>
                </c:pt>
                <c:pt idx="1">
                  <c:v>1.19084734915638</c:v>
                </c:pt>
                <c:pt idx="2">
                  <c:v>1.13447247202184</c:v>
                </c:pt>
                <c:pt idx="3">
                  <c:v>1.0807663893169099</c:v>
                </c:pt>
                <c:pt idx="4">
                  <c:v>1.02960275994658</c:v>
                </c:pt>
                <c:pt idx="5">
                  <c:v>0.98086122382065499</c:v>
                </c:pt>
                <c:pt idx="6">
                  <c:v>0.93442711871214401</c:v>
                </c:pt>
                <c:pt idx="7">
                  <c:v>0.89045103032806805</c:v>
                </c:pt>
                <c:pt idx="8">
                  <c:v>0.85076454750333497</c:v>
                </c:pt>
                <c:pt idx="9">
                  <c:v>0.81757151889102597</c:v>
                </c:pt>
                <c:pt idx="10">
                  <c:v>0.79271872280979205</c:v>
                </c:pt>
                <c:pt idx="11">
                  <c:v>0.77622436237944503</c:v>
                </c:pt>
                <c:pt idx="12">
                  <c:v>0.76604405150171695</c:v>
                </c:pt>
                <c:pt idx="13">
                  <c:v>0.76024646952390795</c:v>
                </c:pt>
                <c:pt idx="14">
                  <c:v>0.75705100841168405</c:v>
                </c:pt>
                <c:pt idx="15">
                  <c:v>0.75477768820768298</c:v>
                </c:pt>
                <c:pt idx="16">
                  <c:v>0.75255142893226701</c:v>
                </c:pt>
                <c:pt idx="17">
                  <c:v>0.75033173613389403</c:v>
                </c:pt>
                <c:pt idx="18">
                  <c:v>0.74811859044437001</c:v>
                </c:pt>
                <c:pt idx="19">
                  <c:v>0.74591197255262698</c:v>
                </c:pt>
                <c:pt idx="20">
                  <c:v>0.74371186320455995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F82-4E65-A91C-AA050AB5B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150"/>
          <c:min val="10"/>
        </c:scaling>
        <c:delete val="0"/>
        <c:axPos val="b"/>
        <c:title>
          <c:tx>
            <c:rich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baseline="0" dirty="0" smtClean="0">
                    <a:effectLst/>
                  </a:rPr>
                  <a:t>Recipient GFR (mL/min/1.73 m</a:t>
                </a:r>
                <a:r>
                  <a:rPr lang="en-US" sz="1600" b="1" i="0" u="none" strike="noStrike" baseline="0" dirty="0" smtClean="0">
                    <a:effectLst/>
                  </a:rPr>
                  <a:t>²</a:t>
                </a:r>
                <a:r>
                  <a:rPr lang="en-US" sz="1600" b="1" i="0" baseline="0" dirty="0" smtClean="0">
                    <a:effectLst/>
                  </a:rPr>
                  <a:t>)</a:t>
                </a:r>
                <a:endParaRPr lang="en-US" sz="1600" dirty="0" smtClean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32373156342182891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20"/>
        <c:minorUnit val="10"/>
      </c:valAx>
      <c:valAx>
        <c:axId val="554660672"/>
        <c:scaling>
          <c:orientation val="minMax"/>
          <c:max val="2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1-Year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51017699115044246"/>
          <c:y val="5.6451612903225805E-2"/>
          <c:w val="0.44129793510324478"/>
          <c:h val="0.23305439579629156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800" baseline="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Microsoft_Excel_Worksheet8!$B$1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Microsoft_Excel_Worksheet8!$A$2:$A$10002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</c:numCache>
            </c:numRef>
          </c:xVal>
          <c:yVal>
            <c:numRef>
              <c:f>Microsoft_Excel_Worksheet8!$B$2:$B$10002</c:f>
              <c:numCache>
                <c:formatCode>General</c:formatCode>
                <c:ptCount val="10001"/>
                <c:pt idx="0">
                  <c:v>0.80487858672782497</c:v>
                </c:pt>
                <c:pt idx="1">
                  <c:v>0.84185634467153603</c:v>
                </c:pt>
                <c:pt idx="2">
                  <c:v>0.88053293596116</c:v>
                </c:pt>
                <c:pt idx="3">
                  <c:v>0.92072973151526305</c:v>
                </c:pt>
                <c:pt idx="4">
                  <c:v>0.96115273594042705</c:v>
                </c:pt>
                <c:pt idx="5">
                  <c:v>1</c:v>
                </c:pt>
                <c:pt idx="6">
                  <c:v>1.0356721812341401</c:v>
                </c:pt>
                <c:pt idx="7">
                  <c:v>1.06832021704316</c:v>
                </c:pt>
                <c:pt idx="8">
                  <c:v>1.0986850172572</c:v>
                </c:pt>
                <c:pt idx="9">
                  <c:v>1.1276475213286099</c:v>
                </c:pt>
                <c:pt idx="10">
                  <c:v>1.15621272136638</c:v>
                </c:pt>
                <c:pt idx="11">
                  <c:v>1.1853032766640199</c:v>
                </c:pt>
                <c:pt idx="12">
                  <c:v>1.2151257564526301</c:v>
                </c:pt>
                <c:pt idx="13">
                  <c:v>1.2456985761063499</c:v>
                </c:pt>
                <c:pt idx="14">
                  <c:v>1.27704061433405</c:v>
                </c:pt>
                <c:pt idx="15">
                  <c:v>1.3091712248368701</c:v>
                </c:pt>
                <c:pt idx="16">
                  <c:v>1.3421102482591301</c:v>
                </c:pt>
                <c:pt idx="17">
                  <c:v>1.37587802443995</c:v>
                </c:pt>
                <c:pt idx="18">
                  <c:v>1.41049540497308</c:v>
                </c:pt>
                <c:pt idx="19">
                  <c:v>1.4459837660827499</c:v>
                </c:pt>
                <c:pt idx="20">
                  <c:v>1.4823650218234901</c:v>
                </c:pt>
                <c:pt idx="21">
                  <c:v>1.51966163761205</c:v>
                </c:pt>
                <c:pt idx="22">
                  <c:v>1.5578966440998101</c:v>
                </c:pt>
                <c:pt idx="23">
                  <c:v>1.5970936513941401</c:v>
                </c:pt>
                <c:pt idx="24">
                  <c:v>1.63727686363773</c:v>
                </c:pt>
                <c:pt idx="25">
                  <c:v>1.67847109395455</c:v>
                </c:pt>
                <c:pt idx="26">
                  <c:v>1.7207017797720201</c:v>
                </c:pt>
                <c:pt idx="27">
                  <c:v>1.7639949985285699</c:v>
                </c:pt>
                <c:pt idx="28">
                  <c:v>1.8083774837764499</c:v>
                </c:pt>
                <c:pt idx="29">
                  <c:v>1.8538766416897601</c:v>
                </c:pt>
                <c:pt idx="30">
                  <c:v>1.90052056798764</c:v>
                </c:pt>
                <c:pt idx="31">
                  <c:v>1.9483380652834801</c:v>
                </c:pt>
                <c:pt idx="32">
                  <c:v>1.9973586608704701</c:v>
                </c:pt>
                <c:pt idx="33">
                  <c:v>2.0476126249547102</c:v>
                </c:pt>
                <c:pt idx="34">
                  <c:v>2.09913098934704</c:v>
                </c:pt>
                <c:pt idx="35">
                  <c:v>2.1519455666252001</c:v>
                </c:pt>
                <c:pt idx="36">
                  <c:v>2.2060889697780799</c:v>
                </c:pt>
                <c:pt idx="37">
                  <c:v>2.26159463234425</c:v>
                </c:pt>
                <c:pt idx="38">
                  <c:v>2.31849682905708</c:v>
                </c:pt>
                <c:pt idx="39">
                  <c:v>2.3768306970095101</c:v>
                </c:pt>
                <c:pt idx="40">
                  <c:v>2.4366322573510799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666-4C47-BEF8-0C00D2B35BBC}"/>
            </c:ext>
          </c:extLst>
        </c:ser>
        <c:ser>
          <c:idx val="1"/>
          <c:order val="1"/>
          <c:tx>
            <c:strRef>
              <c:f>Microsoft_Excel_Worksheet8!$C$1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Microsoft_Excel_Worksheet8!$A$2:$A$10002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</c:numCache>
            </c:numRef>
          </c:xVal>
          <c:yVal>
            <c:numRef>
              <c:f>Microsoft_Excel_Worksheet8!$C$2:$C$10002</c:f>
              <c:numCache>
                <c:formatCode>General</c:formatCode>
                <c:ptCount val="10001"/>
                <c:pt idx="0">
                  <c:v>0.71492069605747799</c:v>
                </c:pt>
                <c:pt idx="1">
                  <c:v>0.76737235547145799</c:v>
                </c:pt>
                <c:pt idx="2">
                  <c:v>0.82366259711819101</c:v>
                </c:pt>
                <c:pt idx="3">
                  <c:v>0.88345618933121595</c:v>
                </c:pt>
                <c:pt idx="4">
                  <c:v>0.94370957824018398</c:v>
                </c:pt>
                <c:pt idx="5">
                  <c:v>1</c:v>
                </c:pt>
                <c:pt idx="6">
                  <c:v>1.02294036896594</c:v>
                </c:pt>
                <c:pt idx="7">
                  <c:v>1.04672938753601</c:v>
                </c:pt>
                <c:pt idx="8">
                  <c:v>1.0699307058766501</c:v>
                </c:pt>
                <c:pt idx="9">
                  <c:v>1.0913668373421199</c:v>
                </c:pt>
                <c:pt idx="10">
                  <c:v>1.1108998863878901</c:v>
                </c:pt>
                <c:pt idx="11">
                  <c:v>1.1294467751633701</c:v>
                </c:pt>
                <c:pt idx="12">
                  <c:v>1.1476075007859701</c:v>
                </c:pt>
                <c:pt idx="13">
                  <c:v>1.16563701313753</c:v>
                </c:pt>
                <c:pt idx="14">
                  <c:v>1.183677153331</c:v>
                </c:pt>
                <c:pt idx="15">
                  <c:v>1.2018117671456101</c:v>
                </c:pt>
                <c:pt idx="16">
                  <c:v>1.2200935934528101</c:v>
                </c:pt>
                <c:pt idx="17">
                  <c:v>1.2385578129810599</c:v>
                </c:pt>
                <c:pt idx="18">
                  <c:v>1.2572292108352401</c:v>
                </c:pt>
                <c:pt idx="19">
                  <c:v>1.2761261523513701</c:v>
                </c:pt>
                <c:pt idx="20">
                  <c:v>1.2952628920215401</c:v>
                </c:pt>
                <c:pt idx="21">
                  <c:v>1.31465096973627</c:v>
                </c:pt>
                <c:pt idx="22">
                  <c:v>1.3343000859460099</c:v>
                </c:pt>
                <c:pt idx="23">
                  <c:v>1.3542186679052599</c:v>
                </c:pt>
                <c:pt idx="24">
                  <c:v>1.3744142465142</c:v>
                </c:pt>
                <c:pt idx="25">
                  <c:v>1.39489371349661</c:v>
                </c:pt>
                <c:pt idx="26">
                  <c:v>1.4156635009190599</c:v>
                </c:pt>
                <c:pt idx="27">
                  <c:v>1.4367297090850699</c:v>
                </c:pt>
                <c:pt idx="28">
                  <c:v>1.4580981993595901</c:v>
                </c:pt>
                <c:pt idx="29">
                  <c:v>1.4797746627005299</c:v>
                </c:pt>
                <c:pt idx="30">
                  <c:v>1.50176467106156</c:v>
                </c:pt>
                <c:pt idx="31">
                  <c:v>1.52407371652199</c:v>
                </c:pt>
                <c:pt idx="32">
                  <c:v>1.5467072414929499</c:v>
                </c:pt>
                <c:pt idx="33">
                  <c:v>1.56967066234738</c:v>
                </c:pt>
                <c:pt idx="34">
                  <c:v>1.5929693881440701</c:v>
                </c:pt>
                <c:pt idx="35">
                  <c:v>1.6166088356502999</c:v>
                </c:pt>
                <c:pt idx="36">
                  <c:v>1.6405944415427001</c:v>
                </c:pt>
                <c:pt idx="37">
                  <c:v>1.66493167243648</c:v>
                </c:pt>
                <c:pt idx="38">
                  <c:v>1.6896260332286801</c:v>
                </c:pt>
                <c:pt idx="39">
                  <c:v>1.71468307412208</c:v>
                </c:pt>
                <c:pt idx="40">
                  <c:v>1.7401083966088899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666-4C47-BEF8-0C00D2B35BBC}"/>
            </c:ext>
          </c:extLst>
        </c:ser>
        <c:ser>
          <c:idx val="2"/>
          <c:order val="2"/>
          <c:tx>
            <c:strRef>
              <c:f>Microsoft_Excel_Worksheet8!$D$1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Microsoft_Excel_Worksheet8!$A$2:$A$10002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</c:numCache>
            </c:numRef>
          </c:xVal>
          <c:yVal>
            <c:numRef>
              <c:f>Microsoft_Excel_Worksheet8!$D$2:$D$10002</c:f>
              <c:numCache>
                <c:formatCode>General</c:formatCode>
                <c:ptCount val="10001"/>
                <c:pt idx="0">
                  <c:v>0.90615580573554599</c:v>
                </c:pt>
                <c:pt idx="1">
                  <c:v>0.92357002439616998</c:v>
                </c:pt>
                <c:pt idx="2">
                  <c:v>0.94132992565780305</c:v>
                </c:pt>
                <c:pt idx="3">
                  <c:v>0.95957586661758199</c:v>
                </c:pt>
                <c:pt idx="4">
                  <c:v>0.97891830612600494</c:v>
                </c:pt>
                <c:pt idx="5">
                  <c:v>1</c:v>
                </c:pt>
                <c:pt idx="6">
                  <c:v>1.04856245732736</c:v>
                </c:pt>
                <c:pt idx="7">
                  <c:v>1.0903563994030701</c:v>
                </c:pt>
                <c:pt idx="8">
                  <c:v>1.1282120987044699</c:v>
                </c:pt>
                <c:pt idx="9">
                  <c:v>1.16513429659944</c:v>
                </c:pt>
                <c:pt idx="10">
                  <c:v>1.20337383541929</c:v>
                </c:pt>
                <c:pt idx="11">
                  <c:v>1.2439221471655799</c:v>
                </c:pt>
                <c:pt idx="12">
                  <c:v>1.2866163762290901</c:v>
                </c:pt>
                <c:pt idx="13">
                  <c:v>1.33125915274132</c:v>
                </c:pt>
                <c:pt idx="14">
                  <c:v>1.3777681913259401</c:v>
                </c:pt>
                <c:pt idx="15">
                  <c:v>1.42612124693335</c:v>
                </c:pt>
                <c:pt idx="16">
                  <c:v>1.4763292981358</c:v>
                </c:pt>
                <c:pt idx="17">
                  <c:v>1.5284230726222301</c:v>
                </c:pt>
                <c:pt idx="18">
                  <c:v>1.58244596156691</c:v>
                </c:pt>
                <c:pt idx="19">
                  <c:v>1.63845012338494</c:v>
                </c:pt>
                <c:pt idx="20">
                  <c:v>1.69649425723624</c:v>
                </c:pt>
                <c:pt idx="21">
                  <c:v>1.7566422921309901</c:v>
                </c:pt>
                <c:pt idx="22">
                  <c:v>1.8189626001385499</c:v>
                </c:pt>
                <c:pt idx="23">
                  <c:v>1.88352752164389</c:v>
                </c:pt>
                <c:pt idx="24">
                  <c:v>1.95041308324775</c:v>
                </c:pt>
                <c:pt idx="25">
                  <c:v>2.01969883868707</c:v>
                </c:pt>
                <c:pt idx="26">
                  <c:v>2.0914677908898698</c:v>
                </c:pt>
                <c:pt idx="27">
                  <c:v>2.1658063692546401</c:v>
                </c:pt>
                <c:pt idx="28">
                  <c:v>2.2428044457266099</c:v>
                </c:pt>
                <c:pt idx="29">
                  <c:v>2.3225553790269302</c:v>
                </c:pt>
                <c:pt idx="30">
                  <c:v>2.4051560800074299</c:v>
                </c:pt>
                <c:pt idx="31">
                  <c:v>2.4907070934175599</c:v>
                </c:pt>
                <c:pt idx="32">
                  <c:v>2.5793126928813601</c:v>
                </c:pt>
                <c:pt idx="33">
                  <c:v>2.6710809868892298</c:v>
                </c:pt>
                <c:pt idx="34">
                  <c:v>2.7661240342922202</c:v>
                </c:pt>
                <c:pt idx="35">
                  <c:v>2.86455796825769</c:v>
                </c:pt>
                <c:pt idx="36">
                  <c:v>2.9665031279760399</c:v>
                </c:pt>
                <c:pt idx="37">
                  <c:v>3.07208419764352</c:v>
                </c:pt>
                <c:pt idx="38">
                  <c:v>3.18143035241705</c:v>
                </c:pt>
                <c:pt idx="39">
                  <c:v>3.29467541116259</c:v>
                </c:pt>
                <c:pt idx="40">
                  <c:v>3.4119579959122701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666-4C47-BEF8-0C00D2B35B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2488696"/>
        <c:axId val="562489088"/>
      </c:scatterChart>
      <c:valAx>
        <c:axId val="562488696"/>
        <c:scaling>
          <c:orientation val="minMax"/>
          <c:max val="3"/>
          <c:min val="0.5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bilirubin (mg/dl)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778171091445427"/>
              <c:y val="0.88582020997375333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489088"/>
        <c:crosses val="autoZero"/>
        <c:crossBetween val="midCat"/>
        <c:majorUnit val="0.5"/>
      </c:valAx>
      <c:valAx>
        <c:axId val="562489088"/>
        <c:scaling>
          <c:orientation val="minMax"/>
          <c:max val="3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1-Year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488696"/>
        <c:crossesAt val="0.5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Microsoft_Excel_Worksheet2!$B$1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Microsoft_Excel_Worksheet2!$B$2:$B$10002</c:f>
              <c:numCache>
                <c:formatCode>General</c:formatCode>
                <c:ptCount val="10001"/>
                <c:pt idx="0">
                  <c:v>0.97810517206327097</c:v>
                </c:pt>
                <c:pt idx="1">
                  <c:v>0.97731654036684701</c:v>
                </c:pt>
                <c:pt idx="2">
                  <c:v>0.97652854453246596</c:v>
                </c:pt>
                <c:pt idx="3">
                  <c:v>0.97574118404744203</c:v>
                </c:pt>
                <c:pt idx="4">
                  <c:v>0.97495445839950101</c:v>
                </c:pt>
                <c:pt idx="5">
                  <c:v>0.974168367076784</c:v>
                </c:pt>
                <c:pt idx="6">
                  <c:v>0.97338290956784401</c:v>
                </c:pt>
                <c:pt idx="7">
                  <c:v>0.97259808536164705</c:v>
                </c:pt>
                <c:pt idx="8">
                  <c:v>0.97181389394756901</c:v>
                </c:pt>
                <c:pt idx="9">
                  <c:v>0.97103033481540002</c:v>
                </c:pt>
                <c:pt idx="10">
                  <c:v>0.97024740745533999</c:v>
                </c:pt>
                <c:pt idx="11">
                  <c:v>0.96946511135800095</c:v>
                </c:pt>
                <c:pt idx="12">
                  <c:v>0.96868344601440604</c:v>
                </c:pt>
                <c:pt idx="13">
                  <c:v>0.96790241091598495</c:v>
                </c:pt>
                <c:pt idx="14">
                  <c:v>0.96712200555458305</c:v>
                </c:pt>
                <c:pt idx="15">
                  <c:v>0.96634222942245196</c:v>
                </c:pt>
                <c:pt idx="16">
                  <c:v>0.96556308201225305</c:v>
                </c:pt>
                <c:pt idx="17">
                  <c:v>0.96478456281705804</c:v>
                </c:pt>
                <c:pt idx="18">
                  <c:v>0.96400667133034501</c:v>
                </c:pt>
                <c:pt idx="19">
                  <c:v>0.96322940704600302</c:v>
                </c:pt>
                <c:pt idx="20">
                  <c:v>0.96245921741808504</c:v>
                </c:pt>
                <c:pt idx="21">
                  <c:v>0.96172830135751197</c:v>
                </c:pt>
                <c:pt idx="22">
                  <c:v>0.96107520177747396</c:v>
                </c:pt>
                <c:pt idx="23">
                  <c:v>0.96053837075473403</c:v>
                </c:pt>
                <c:pt idx="24">
                  <c:v>0.96015620843802296</c:v>
                </c:pt>
                <c:pt idx="25">
                  <c:v>0.95996711734891804</c:v>
                </c:pt>
                <c:pt idx="26">
                  <c:v>0.96000957209983695</c:v>
                </c:pt>
                <c:pt idx="27">
                  <c:v>0.96032220462345697</c:v>
                </c:pt>
                <c:pt idx="28">
                  <c:v>0.96094390509509098</c:v>
                </c:pt>
                <c:pt idx="29">
                  <c:v>0.961913938834698</c:v>
                </c:pt>
                <c:pt idx="30">
                  <c:v>0.96327207959877603</c:v>
                </c:pt>
                <c:pt idx="31">
                  <c:v>0.96505875981525202</c:v>
                </c:pt>
                <c:pt idx="32">
                  <c:v>0.96731523847780598</c:v>
                </c:pt>
                <c:pt idx="33">
                  <c:v>0.97008378760123504</c:v>
                </c:pt>
                <c:pt idx="34">
                  <c:v>0.97340789834841801</c:v>
                </c:pt>
                <c:pt idx="35">
                  <c:v>0.97733250817453199</c:v>
                </c:pt>
                <c:pt idx="36">
                  <c:v>0.98190425059817399</c:v>
                </c:pt>
                <c:pt idx="37">
                  <c:v>0.98717172950556398</c:v>
                </c:pt>
                <c:pt idx="38">
                  <c:v>0.99318582022707103</c:v>
                </c:pt>
                <c:pt idx="39">
                  <c:v>1</c:v>
                </c:pt>
                <c:pt idx="40">
                  <c:v>1.0076572091940199</c:v>
                </c:pt>
                <c:pt idx="41">
                  <c:v>1.01614882980596</c:v>
                </c:pt>
                <c:pt idx="42">
                  <c:v>1.0254537030292199</c:v>
                </c:pt>
                <c:pt idx="43">
                  <c:v>1.0355511805428601</c:v>
                </c:pt>
                <c:pt idx="44">
                  <c:v>1.0464208761162801</c:v>
                </c:pt>
                <c:pt idx="45">
                  <c:v>1.0580424240705899</c:v>
                </c:pt>
                <c:pt idx="46">
                  <c:v>1.0703952436108899</c:v>
                </c:pt>
                <c:pt idx="47">
                  <c:v>1.08345830826272</c:v>
                </c:pt>
                <c:pt idx="48">
                  <c:v>1.09720991985782</c:v>
                </c:pt>
                <c:pt idx="49">
                  <c:v>1.11162748671969</c:v>
                </c:pt>
                <c:pt idx="50">
                  <c:v>1.1266873059014499</c:v>
                </c:pt>
                <c:pt idx="51">
                  <c:v>1.1423643495268301</c:v>
                </c:pt>
                <c:pt idx="52">
                  <c:v>1.1586320554823699</c:v>
                </c:pt>
                <c:pt idx="53">
                  <c:v>1.1754621229038</c:v>
                </c:pt>
                <c:pt idx="54">
                  <c:v>1.1928243130941301</c:v>
                </c:pt>
                <c:pt idx="55">
                  <c:v>1.21068625670348</c:v>
                </c:pt>
                <c:pt idx="56">
                  <c:v>1.22901326819179</c:v>
                </c:pt>
                <c:pt idx="57">
                  <c:v>1.2477681687831601</c:v>
                </c:pt>
                <c:pt idx="58">
                  <c:v>1.2669111193051299</c:v>
                </c:pt>
                <c:pt idx="59">
                  <c:v>1.28639946448401</c:v>
                </c:pt>
                <c:pt idx="60">
                  <c:v>1.30619634125221</c:v>
                </c:pt>
                <c:pt idx="61">
                  <c:v>1.3262978794732401</c:v>
                </c:pt>
                <c:pt idx="62">
                  <c:v>1.34670876769481</c:v>
                </c:pt>
                <c:pt idx="63">
                  <c:v>1.36743376661837</c:v>
                </c:pt>
                <c:pt idx="64">
                  <c:v>1.38847771020963</c:v>
                </c:pt>
                <c:pt idx="65">
                  <c:v>1.4098455068259299</c:v>
                </c:pt>
                <c:pt idx="66">
                  <c:v>1.4315421403611699</c:v>
                </c:pt>
                <c:pt idx="67">
                  <c:v>1.45357267140821</c:v>
                </c:pt>
                <c:pt idx="68">
                  <c:v>1.47594223843927</c:v>
                </c:pt>
                <c:pt idx="69">
                  <c:v>1.4986560590044</c:v>
                </c:pt>
                <c:pt idx="70">
                  <c:v>1.5217194309484601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3E7-4D89-A24D-32DC21C6AF4A}"/>
            </c:ext>
          </c:extLst>
        </c:ser>
        <c:ser>
          <c:idx val="1"/>
          <c:order val="1"/>
          <c:tx>
            <c:strRef>
              <c:f>Microsoft_Excel_Worksheet2!$C$1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Microsoft_Excel_Worksheet2!$C$2:$C$10002</c:f>
              <c:numCache>
                <c:formatCode>General</c:formatCode>
                <c:ptCount val="10001"/>
                <c:pt idx="0">
                  <c:v>0.86098477534492401</c:v>
                </c:pt>
                <c:pt idx="1">
                  <c:v>0.86356324037798604</c:v>
                </c:pt>
                <c:pt idx="2">
                  <c:v>0.866148924304735</c:v>
                </c:pt>
                <c:pt idx="3">
                  <c:v>0.86874179625798498</c:v>
                </c:pt>
                <c:pt idx="4">
                  <c:v>0.87134181812478695</c:v>
                </c:pt>
                <c:pt idx="5">
                  <c:v>0.87394894327156702</c:v>
                </c:pt>
                <c:pt idx="6">
                  <c:v>0.87656311499343698</c:v>
                </c:pt>
                <c:pt idx="7">
                  <c:v>0.87918426461561305</c:v>
                </c:pt>
                <c:pt idx="8">
                  <c:v>0.88181230915253594</c:v>
                </c:pt>
                <c:pt idx="9">
                  <c:v>0.88444714839993999</c:v>
                </c:pt>
                <c:pt idx="10">
                  <c:v>0.88708866129328201</c:v>
                </c:pt>
                <c:pt idx="11">
                  <c:v>0.88973670130772398</c:v>
                </c:pt>
                <c:pt idx="12">
                  <c:v>0.89239109059280397</c:v>
                </c:pt>
                <c:pt idx="13">
                  <c:v>0.89505161241758702</c:v>
                </c:pt>
                <c:pt idx="14">
                  <c:v>0.89771800133204105</c:v>
                </c:pt>
                <c:pt idx="15">
                  <c:v>0.90038993019986502</c:v>
                </c:pt>
                <c:pt idx="16">
                  <c:v>0.90306699288261505</c:v>
                </c:pt>
                <c:pt idx="17">
                  <c:v>0.90574868078200299</c:v>
                </c:pt>
                <c:pt idx="18">
                  <c:v>0.90843435055453003</c:v>
                </c:pt>
                <c:pt idx="19">
                  <c:v>0.91112317889039796</c:v>
                </c:pt>
                <c:pt idx="20">
                  <c:v>0.91381800057461904</c:v>
                </c:pt>
                <c:pt idx="21">
                  <c:v>0.91653716283693698</c:v>
                </c:pt>
                <c:pt idx="22">
                  <c:v>0.91930319231824897</c:v>
                </c:pt>
                <c:pt idx="23">
                  <c:v>0.92213899196939597</c:v>
                </c:pt>
                <c:pt idx="24">
                  <c:v>0.92506790457732702</c:v>
                </c:pt>
                <c:pt idx="25">
                  <c:v>0.92811379692601603</c:v>
                </c:pt>
                <c:pt idx="26">
                  <c:v>0.93130117090379905</c:v>
                </c:pt>
                <c:pt idx="27">
                  <c:v>0.93465531048670603</c:v>
                </c:pt>
                <c:pt idx="28">
                  <c:v>0.93820247729856199</c:v>
                </c:pt>
                <c:pt idx="29">
                  <c:v>0.94197017283581097</c:v>
                </c:pt>
                <c:pt idx="30">
                  <c:v>0.94598749300741802</c:v>
                </c:pt>
                <c:pt idx="31">
                  <c:v>0.95028561091094099</c:v>
                </c:pt>
                <c:pt idx="32">
                  <c:v>0.95489843687302001</c:v>
                </c:pt>
                <c:pt idx="33">
                  <c:v>0.95986351952267701</c:v>
                </c:pt>
                <c:pt idx="34">
                  <c:v>0.96522326356885502</c:v>
                </c:pt>
                <c:pt idx="35">
                  <c:v>0.97102653793197702</c:v>
                </c:pt>
                <c:pt idx="36">
                  <c:v>0.97733071014894801</c:v>
                </c:pt>
                <c:pt idx="37">
                  <c:v>0.984204036772522</c:v>
                </c:pt>
                <c:pt idx="38">
                  <c:v>0.99172813675676597</c:v>
                </c:pt>
                <c:pt idx="39">
                  <c:v>1</c:v>
                </c:pt>
                <c:pt idx="40">
                  <c:v>1.0061976291785499</c:v>
                </c:pt>
                <c:pt idx="41">
                  <c:v>1.0131691829170999</c:v>
                </c:pt>
                <c:pt idx="42">
                  <c:v>1.0208400721153701</c:v>
                </c:pt>
                <c:pt idx="43">
                  <c:v>1.0291461849690899</c:v>
                </c:pt>
                <c:pt idx="44">
                  <c:v>1.0380337348253199</c:v>
                </c:pt>
                <c:pt idx="45">
                  <c:v>1.04745802476957</c:v>
                </c:pt>
                <c:pt idx="46">
                  <c:v>1.05738172191182</c:v>
                </c:pt>
                <c:pt idx="47">
                  <c:v>1.06777309417546</c:v>
                </c:pt>
                <c:pt idx="48">
                  <c:v>1.0786044541583399</c:v>
                </c:pt>
                <c:pt idx="49">
                  <c:v>1.08985089274547</c:v>
                </c:pt>
                <c:pt idx="50">
                  <c:v>1.1014892943157599</c:v>
                </c:pt>
                <c:pt idx="51">
                  <c:v>1.1134975882481599</c:v>
                </c:pt>
                <c:pt idx="52">
                  <c:v>1.1258541842602099</c:v>
                </c:pt>
                <c:pt idx="53">
                  <c:v>1.1385375449594399</c:v>
                </c:pt>
                <c:pt idx="54">
                  <c:v>1.15152585862511</c:v>
                </c:pt>
                <c:pt idx="55">
                  <c:v>1.16479678457144</c:v>
                </c:pt>
                <c:pt idx="56">
                  <c:v>1.1783272510990901</c:v>
                </c:pt>
                <c:pt idx="57">
                  <c:v>1.19209329185052</c:v>
                </c:pt>
                <c:pt idx="58">
                  <c:v>1.2060699106145301</c:v>
                </c:pt>
                <c:pt idx="59">
                  <c:v>1.2202309676354199</c:v>
                </c:pt>
                <c:pt idx="60">
                  <c:v>1.2345543741365901</c:v>
                </c:pt>
                <c:pt idx="61">
                  <c:v>1.24903823072767</c:v>
                </c:pt>
                <c:pt idx="62">
                  <c:v>1.2636855628114301</c:v>
                </c:pt>
                <c:pt idx="63">
                  <c:v>1.2784991889433901</c:v>
                </c:pt>
                <c:pt idx="64">
                  <c:v>1.2934817789903399</c:v>
                </c:pt>
                <c:pt idx="65">
                  <c:v>1.30863589568461</c:v>
                </c:pt>
                <c:pt idx="66">
                  <c:v>1.3239640248589699</c:v>
                </c:pt>
                <c:pt idx="67">
                  <c:v>1.33946859781483</c:v>
                </c:pt>
                <c:pt idx="68">
                  <c:v>1.3551520081273301</c:v>
                </c:pt>
                <c:pt idx="69">
                  <c:v>1.3710166244530599</c:v>
                </c:pt>
                <c:pt idx="70">
                  <c:v>1.3870648004238799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3E7-4D89-A24D-32DC21C6AF4A}"/>
            </c:ext>
          </c:extLst>
        </c:ser>
        <c:ser>
          <c:idx val="2"/>
          <c:order val="2"/>
          <c:tx>
            <c:strRef>
              <c:f>Microsoft_Excel_Worksheet2!$D$1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Microsoft_Excel_Worksheet2!$D$2:$D$10002</c:f>
              <c:numCache>
                <c:formatCode>General</c:formatCode>
                <c:ptCount val="10001"/>
                <c:pt idx="0">
                  <c:v>1.11115754309785</c:v>
                </c:pt>
                <c:pt idx="1">
                  <c:v>1.1060540507219301</c:v>
                </c:pt>
                <c:pt idx="2">
                  <c:v>1.1009746378801599</c:v>
                </c:pt>
                <c:pt idx="3">
                  <c:v>1.09591925051523</c:v>
                </c:pt>
                <c:pt idx="4">
                  <c:v>1.0908878423839601</c:v>
                </c:pt>
                <c:pt idx="5">
                  <c:v>1.0858803763301299</c:v>
                </c:pt>
                <c:pt idx="6">
                  <c:v>1.08089682583308</c:v>
                </c:pt>
                <c:pt idx="7">
                  <c:v>1.0759371769042301</c:v>
                </c:pt>
                <c:pt idx="8">
                  <c:v>1.0710014304259099</c:v>
                </c:pt>
                <c:pt idx="9">
                  <c:v>1.0660896050572599</c:v>
                </c:pt>
                <c:pt idx="10">
                  <c:v>1.0612017408737699</c:v>
                </c:pt>
                <c:pt idx="11">
                  <c:v>1.05633790396528</c:v>
                </c:pt>
                <c:pt idx="12">
                  <c:v>1.0514981922993101</c:v>
                </c:pt>
                <c:pt idx="13">
                  <c:v>1.0466827432739101</c:v>
                </c:pt>
                <c:pt idx="14">
                  <c:v>1.0418917435543</c:v>
                </c:pt>
                <c:pt idx="15">
                  <c:v>1.03712544203806</c:v>
                </c:pt>
                <c:pt idx="16">
                  <c:v>1.0323841671690801</c:v>
                </c:pt>
                <c:pt idx="17">
                  <c:v>1.02766835039325</c:v>
                </c:pt>
                <c:pt idx="18">
                  <c:v>1.02297855844194</c:v>
                </c:pt>
                <c:pt idx="19">
                  <c:v>1.01831553855113</c:v>
                </c:pt>
                <c:pt idx="20">
                  <c:v>1.01368953622116</c:v>
                </c:pt>
                <c:pt idx="21">
                  <c:v>1.00914765176473</c:v>
                </c:pt>
                <c:pt idx="22">
                  <c:v>1.00474528010978</c:v>
                </c:pt>
                <c:pt idx="23">
                  <c:v>1.00053676259986</c:v>
                </c:pt>
                <c:pt idx="24">
                  <c:v>0.99657542980404801</c:v>
                </c:pt>
                <c:pt idx="25">
                  <c:v>0.99291365934154996</c:v>
                </c:pt>
                <c:pt idx="26">
                  <c:v>0.98960294190214604</c:v>
                </c:pt>
                <c:pt idx="27">
                  <c:v>0.98669394625557505</c:v>
                </c:pt>
                <c:pt idx="28">
                  <c:v>0.98423657055165403</c:v>
                </c:pt>
                <c:pt idx="29">
                  <c:v>0.98227996215519497</c:v>
                </c:pt>
                <c:pt idx="30">
                  <c:v>0.98087248107758496</c:v>
                </c:pt>
                <c:pt idx="31">
                  <c:v>0.98006157222918799</c:v>
                </c:pt>
                <c:pt idx="32">
                  <c:v>0.97989349909869095</c:v>
                </c:pt>
                <c:pt idx="33">
                  <c:v>0.98041287727523097</c:v>
                </c:pt>
                <c:pt idx="34">
                  <c:v>0.98166193494308696</c:v>
                </c:pt>
                <c:pt idx="35">
                  <c:v>0.98367943019249804</c:v>
                </c:pt>
                <c:pt idx="36">
                  <c:v>0.98649919349799697</c:v>
                </c:pt>
                <c:pt idx="37">
                  <c:v>0.99014837078974904</c:v>
                </c:pt>
                <c:pt idx="38">
                  <c:v>0.994645646261473</c:v>
                </c:pt>
                <c:pt idx="39">
                  <c:v>1</c:v>
                </c:pt>
                <c:pt idx="40">
                  <c:v>1.0091189064613599</c:v>
                </c:pt>
                <c:pt idx="41">
                  <c:v>1.0191372395902301</c:v>
                </c:pt>
                <c:pt idx="42">
                  <c:v>1.0300881849958401</c:v>
                </c:pt>
                <c:pt idx="43">
                  <c:v>1.0419960382556599</c:v>
                </c:pt>
                <c:pt idx="44">
                  <c:v>1.0548757841249099</c:v>
                </c:pt>
                <c:pt idx="45">
                  <c:v>1.06873377706897</c:v>
                </c:pt>
                <c:pt idx="46">
                  <c:v>1.0835689267195101</c:v>
                </c:pt>
                <c:pt idx="47">
                  <c:v>1.09937393267059</c:v>
                </c:pt>
                <c:pt idx="48">
                  <c:v>1.1161363218862399</c:v>
                </c:pt>
                <c:pt idx="49">
                  <c:v>1.1338392044785299</c:v>
                </c:pt>
                <c:pt idx="50">
                  <c:v>1.15246175503505</c:v>
                </c:pt>
                <c:pt idx="51">
                  <c:v>1.17197946438571</c:v>
                </c:pt>
                <c:pt idx="52">
                  <c:v>1.1923642144416899</c:v>
                </c:pt>
                <c:pt idx="53">
                  <c:v>1.2135842234616401</c:v>
                </c:pt>
                <c:pt idx="54">
                  <c:v>1.23560390003512</c:v>
                </c:pt>
                <c:pt idx="55">
                  <c:v>1.2583836353136799</c:v>
                </c:pt>
                <c:pt idx="56">
                  <c:v>1.2818795559404901</c:v>
                </c:pt>
                <c:pt idx="57">
                  <c:v>1.3060432548962999</c:v>
                </c:pt>
                <c:pt idx="58">
                  <c:v>1.33082151382182</c:v>
                </c:pt>
                <c:pt idx="59">
                  <c:v>1.3561560279292699</c:v>
                </c:pt>
                <c:pt idx="60">
                  <c:v>1.3819957367968401</c:v>
                </c:pt>
                <c:pt idx="61">
                  <c:v>1.4083364478527001</c:v>
                </c:pt>
                <c:pt idx="62">
                  <c:v>1.43518653560554</c:v>
                </c:pt>
                <c:pt idx="63">
                  <c:v>1.46255478474997</c:v>
                </c:pt>
                <c:pt idx="64">
                  <c:v>1.49045033572396</c:v>
                </c:pt>
                <c:pt idx="65">
                  <c:v>1.51888264693933</c:v>
                </c:pt>
                <c:pt idx="66">
                  <c:v>1.5478614684021601</c:v>
                </c:pt>
                <c:pt idx="67">
                  <c:v>1.57739682327132</c:v>
                </c:pt>
                <c:pt idx="68">
                  <c:v>1.6074989950532901</c:v>
                </c:pt>
                <c:pt idx="69">
                  <c:v>1.6381785188685001</c:v>
                </c:pt>
                <c:pt idx="70">
                  <c:v>1.6694461757074801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3E7-4D89-A24D-32DC21C6AF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118384"/>
        <c:axId val="247118776"/>
      </c:scatterChart>
      <c:valAx>
        <c:axId val="247118384"/>
        <c:scaling>
          <c:orientation val="minMax"/>
          <c:max val="60"/>
          <c:min val="15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Donor age (years)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58517989454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8776"/>
        <c:crosses val="autoZero"/>
        <c:crossBetween val="midCat"/>
        <c:majorUnit val="5"/>
      </c:valAx>
      <c:valAx>
        <c:axId val="247118776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1-Year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8384"/>
        <c:crossesAt val="15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Microsoft_Excel_Worksheet7!$B$1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Microsoft_Excel_Worksheet7!$A$2:$A$10002</c:f>
              <c:numCache>
                <c:formatCode>General</c:formatCode>
                <c:ptCount val="1000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  <c:pt idx="51">
                  <c:v>6.1</c:v>
                </c:pt>
                <c:pt idx="52">
                  <c:v>6.2</c:v>
                </c:pt>
                <c:pt idx="53">
                  <c:v>6.3</c:v>
                </c:pt>
                <c:pt idx="54">
                  <c:v>6.4</c:v>
                </c:pt>
                <c:pt idx="55">
                  <c:v>6.5</c:v>
                </c:pt>
                <c:pt idx="56">
                  <c:v>6.6</c:v>
                </c:pt>
                <c:pt idx="57">
                  <c:v>6.7</c:v>
                </c:pt>
                <c:pt idx="58">
                  <c:v>6.8</c:v>
                </c:pt>
                <c:pt idx="59">
                  <c:v>6.9</c:v>
                </c:pt>
                <c:pt idx="60">
                  <c:v>7</c:v>
                </c:pt>
                <c:pt idx="61">
                  <c:v>7.1</c:v>
                </c:pt>
                <c:pt idx="62">
                  <c:v>7.2</c:v>
                </c:pt>
                <c:pt idx="63">
                  <c:v>7.3</c:v>
                </c:pt>
                <c:pt idx="64">
                  <c:v>7.4</c:v>
                </c:pt>
                <c:pt idx="65">
                  <c:v>7.5</c:v>
                </c:pt>
                <c:pt idx="66">
                  <c:v>7.6</c:v>
                </c:pt>
                <c:pt idx="67">
                  <c:v>7.7</c:v>
                </c:pt>
                <c:pt idx="68">
                  <c:v>7.8</c:v>
                </c:pt>
                <c:pt idx="69">
                  <c:v>7.9</c:v>
                </c:pt>
                <c:pt idx="70">
                  <c:v>8</c:v>
                </c:pt>
              </c:numCache>
            </c:numRef>
          </c:xVal>
          <c:yVal>
            <c:numRef>
              <c:f>Microsoft_Excel_Worksheet7!$B$2:$B$10002</c:f>
              <c:numCache>
                <c:formatCode>General</c:formatCode>
                <c:ptCount val="10001"/>
                <c:pt idx="0">
                  <c:v>0.91565287619936397</c:v>
                </c:pt>
                <c:pt idx="1">
                  <c:v>0.91746170831197804</c:v>
                </c:pt>
                <c:pt idx="2">
                  <c:v>0.91927411369312695</c:v>
                </c:pt>
                <c:pt idx="3">
                  <c:v>0.92109009940164599</c:v>
                </c:pt>
                <c:pt idx="4">
                  <c:v>0.92290967251031597</c:v>
                </c:pt>
                <c:pt idx="5">
                  <c:v>0.92473284010588697</c:v>
                </c:pt>
                <c:pt idx="6">
                  <c:v>0.92655960928911196</c:v>
                </c:pt>
                <c:pt idx="7">
                  <c:v>0.92838998717476895</c:v>
                </c:pt>
                <c:pt idx="8">
                  <c:v>0.93022398089169001</c:v>
                </c:pt>
                <c:pt idx="9">
                  <c:v>0.93206159758279306</c:v>
                </c:pt>
                <c:pt idx="10">
                  <c:v>0.93390284440510396</c:v>
                </c:pt>
                <c:pt idx="11">
                  <c:v>0.93574772852978805</c:v>
                </c:pt>
                <c:pt idx="12">
                  <c:v>0.93759625714217598</c:v>
                </c:pt>
                <c:pt idx="13">
                  <c:v>0.93944843744179496</c:v>
                </c:pt>
                <c:pt idx="14">
                  <c:v>0.94130427664239102</c:v>
                </c:pt>
                <c:pt idx="15">
                  <c:v>0.94316378197196404</c:v>
                </c:pt>
                <c:pt idx="16">
                  <c:v>0.94502696067279102</c:v>
                </c:pt>
                <c:pt idx="17">
                  <c:v>0.94689382000145506</c:v>
                </c:pt>
                <c:pt idx="18">
                  <c:v>0.94876436722887503</c:v>
                </c:pt>
                <c:pt idx="19">
                  <c:v>0.95063860964033398</c:v>
                </c:pt>
                <c:pt idx="20">
                  <c:v>0.95251655453550599</c:v>
                </c:pt>
                <c:pt idx="21">
                  <c:v>0.954398216140245</c:v>
                </c:pt>
                <c:pt idx="22">
                  <c:v>0.95628584136267003</c:v>
                </c:pt>
                <c:pt idx="23">
                  <c:v>0.95818712809005802</c:v>
                </c:pt>
                <c:pt idx="24">
                  <c:v>0.96011064611112795</c:v>
                </c:pt>
                <c:pt idx="25">
                  <c:v>0.96206503455765402</c:v>
                </c:pt>
                <c:pt idx="26">
                  <c:v>0.96405900427497504</c:v>
                </c:pt>
                <c:pt idx="27">
                  <c:v>0.96610134097654099</c:v>
                </c:pt>
                <c:pt idx="28">
                  <c:v>0.968200909194463</c:v>
                </c:pt>
                <c:pt idx="29">
                  <c:v>0.97036665703895797</c:v>
                </c:pt>
                <c:pt idx="30">
                  <c:v>0.97260762178065896</c:v>
                </c:pt>
                <c:pt idx="31">
                  <c:v>0.97493293627107103</c:v>
                </c:pt>
                <c:pt idx="32">
                  <c:v>0.97735183621798705</c:v>
                </c:pt>
                <c:pt idx="33">
                  <c:v>0.97987366833441503</c:v>
                </c:pt>
                <c:pt idx="34">
                  <c:v>0.98250789938155503</c:v>
                </c:pt>
                <c:pt idx="35">
                  <c:v>0.98526412612857195</c:v>
                </c:pt>
                <c:pt idx="36">
                  <c:v>0.988152086254383</c:v>
                </c:pt>
                <c:pt idx="37">
                  <c:v>0.99118167021939296</c:v>
                </c:pt>
                <c:pt idx="38">
                  <c:v>0.99436293413809995</c:v>
                </c:pt>
                <c:pt idx="39">
                  <c:v>0.99770611368679396</c:v>
                </c:pt>
                <c:pt idx="40">
                  <c:v>1.0012216390841</c:v>
                </c:pt>
                <c:pt idx="41">
                  <c:v>1.0049173135131499</c:v>
                </c:pt>
                <c:pt idx="42">
                  <c:v>1.00878972965405</c:v>
                </c:pt>
                <c:pt idx="43">
                  <c:v>1.0128326333736899</c:v>
                </c:pt>
                <c:pt idx="44">
                  <c:v>1.0170397285299799</c:v>
                </c:pt>
                <c:pt idx="45">
                  <c:v>1.0214046648934201</c:v>
                </c:pt>
                <c:pt idx="46">
                  <c:v>1.02592102649254</c:v>
                </c:pt>
                <c:pt idx="47">
                  <c:v>1.0305823203823401</c:v>
                </c:pt>
                <c:pt idx="48">
                  <c:v>1.03538196583739</c:v>
                </c:pt>
                <c:pt idx="49">
                  <c:v>1.04031328397302</c:v>
                </c:pt>
                <c:pt idx="50">
                  <c:v>1.04536948780078</c:v>
                </c:pt>
                <c:pt idx="51">
                  <c:v>1.05054367272603</c:v>
                </c:pt>
                <c:pt idx="52">
                  <c:v>1.0558288074978099</c:v>
                </c:pt>
                <c:pt idx="53">
                  <c:v>1.0612177256228801</c:v>
                </c:pt>
                <c:pt idx="54">
                  <c:v>1.0667031172577499</c:v>
                </c:pt>
                <c:pt idx="55">
                  <c:v>1.0722775215944</c:v>
                </c:pt>
                <c:pt idx="56">
                  <c:v>1.0779333197568</c:v>
                </c:pt>
                <c:pt idx="57">
                  <c:v>1.0836627282271301</c:v>
                </c:pt>
                <c:pt idx="58">
                  <c:v>1.08945779282197</c:v>
                </c:pt>
                <c:pt idx="59">
                  <c:v>1.09531038324018</c:v>
                </c:pt>
                <c:pt idx="60">
                  <c:v>1.1012121882053201</c:v>
                </c:pt>
                <c:pt idx="61">
                  <c:v>1.1071547112267299</c:v>
                </c:pt>
                <c:pt idx="62">
                  <c:v>1.1131307848170999</c:v>
                </c:pt>
                <c:pt idx="63">
                  <c:v>1.11913911537679</c:v>
                </c:pt>
                <c:pt idx="64">
                  <c:v>1.1251798770188</c:v>
                </c:pt>
                <c:pt idx="65">
                  <c:v>1.13125324479593</c:v>
                </c:pt>
                <c:pt idx="66">
                  <c:v>1.13735939470587</c:v>
                </c:pt>
                <c:pt idx="67">
                  <c:v>1.1434985036962699</c:v>
                </c:pt>
                <c:pt idx="68">
                  <c:v>1.1496707496699099</c:v>
                </c:pt>
                <c:pt idx="69">
                  <c:v>1.1558763114898201</c:v>
                </c:pt>
                <c:pt idx="70">
                  <c:v>1.1621153689844701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D62-45CC-88A7-5C16C6D1B5DA}"/>
            </c:ext>
          </c:extLst>
        </c:ser>
        <c:ser>
          <c:idx val="1"/>
          <c:order val="1"/>
          <c:tx>
            <c:strRef>
              <c:f>Microsoft_Excel_Worksheet7!$C$1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Microsoft_Excel_Worksheet7!$A$2:$A$10002</c:f>
              <c:numCache>
                <c:formatCode>General</c:formatCode>
                <c:ptCount val="1000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  <c:pt idx="51">
                  <c:v>6.1</c:v>
                </c:pt>
                <c:pt idx="52">
                  <c:v>6.2</c:v>
                </c:pt>
                <c:pt idx="53">
                  <c:v>6.3</c:v>
                </c:pt>
                <c:pt idx="54">
                  <c:v>6.4</c:v>
                </c:pt>
                <c:pt idx="55">
                  <c:v>6.5</c:v>
                </c:pt>
                <c:pt idx="56">
                  <c:v>6.6</c:v>
                </c:pt>
                <c:pt idx="57">
                  <c:v>6.7</c:v>
                </c:pt>
                <c:pt idx="58">
                  <c:v>6.8</c:v>
                </c:pt>
                <c:pt idx="59">
                  <c:v>6.9</c:v>
                </c:pt>
                <c:pt idx="60">
                  <c:v>7</c:v>
                </c:pt>
                <c:pt idx="61">
                  <c:v>7.1</c:v>
                </c:pt>
                <c:pt idx="62">
                  <c:v>7.2</c:v>
                </c:pt>
                <c:pt idx="63">
                  <c:v>7.3</c:v>
                </c:pt>
                <c:pt idx="64">
                  <c:v>7.4</c:v>
                </c:pt>
                <c:pt idx="65">
                  <c:v>7.5</c:v>
                </c:pt>
                <c:pt idx="66">
                  <c:v>7.6</c:v>
                </c:pt>
                <c:pt idx="67">
                  <c:v>7.7</c:v>
                </c:pt>
                <c:pt idx="68">
                  <c:v>7.8</c:v>
                </c:pt>
                <c:pt idx="69">
                  <c:v>7.9</c:v>
                </c:pt>
                <c:pt idx="70">
                  <c:v>8</c:v>
                </c:pt>
              </c:numCache>
            </c:numRef>
          </c:xVal>
          <c:yVal>
            <c:numRef>
              <c:f>Microsoft_Excel_Worksheet7!$C$2:$C$10002</c:f>
              <c:numCache>
                <c:formatCode>General</c:formatCode>
                <c:ptCount val="10001"/>
                <c:pt idx="0">
                  <c:v>0.79835756782276401</c:v>
                </c:pt>
                <c:pt idx="1">
                  <c:v>0.80301454200214895</c:v>
                </c:pt>
                <c:pt idx="2">
                  <c:v>0.80769821486409499</c:v>
                </c:pt>
                <c:pt idx="3">
                  <c:v>0.81240869364465096</c:v>
                </c:pt>
                <c:pt idx="4">
                  <c:v>0.81714607994463195</c:v>
                </c:pt>
                <c:pt idx="5">
                  <c:v>0.82191046866829298</c:v>
                </c:pt>
                <c:pt idx="6">
                  <c:v>0.826701946747468</c:v>
                </c:pt>
                <c:pt idx="7">
                  <c:v>0.83152059159916203</c:v>
                </c:pt>
                <c:pt idx="8">
                  <c:v>0.83636646924972902</c:v>
                </c:pt>
                <c:pt idx="9">
                  <c:v>0.84123963203887797</c:v>
                </c:pt>
                <c:pt idx="10">
                  <c:v>0.84614011579007997</c:v>
                </c:pt>
                <c:pt idx="11">
                  <c:v>0.85106793629761202</c:v>
                </c:pt>
                <c:pt idx="12">
                  <c:v>0.85602308493058699</c:v>
                </c:pt>
                <c:pt idx="13">
                  <c:v>0.86100552308497702</c:v>
                </c:pt>
                <c:pt idx="14">
                  <c:v>0.86601517511707204</c:v>
                </c:pt>
                <c:pt idx="15">
                  <c:v>0.87105191925270797</c:v>
                </c:pt>
                <c:pt idx="16">
                  <c:v>0.87611557576541199</c:v>
                </c:pt>
                <c:pt idx="17">
                  <c:v>0.88120589142111905</c:v>
                </c:pt>
                <c:pt idx="18">
                  <c:v>0.88632251874580903</c:v>
                </c:pt>
                <c:pt idx="19">
                  <c:v>0.89146498800113605</c:v>
                </c:pt>
                <c:pt idx="20">
                  <c:v>0.89663266871176495</c:v>
                </c:pt>
                <c:pt idx="21">
                  <c:v>0.90182471306651901</c:v>
                </c:pt>
                <c:pt idx="22">
                  <c:v>0.90703908435089997</c:v>
                </c:pt>
                <c:pt idx="23">
                  <c:v>0.91227137230899102</c:v>
                </c:pt>
                <c:pt idx="24">
                  <c:v>0.91751688145293797</c:v>
                </c:pt>
                <c:pt idx="25">
                  <c:v>0.92277104441921798</c:v>
                </c:pt>
                <c:pt idx="26">
                  <c:v>0.92802950874828904</c:v>
                </c:pt>
                <c:pt idx="27">
                  <c:v>0.93328824448776904</c:v>
                </c:pt>
                <c:pt idx="28">
                  <c:v>0.93854367857896004</c:v>
                </c:pt>
                <c:pt idx="29">
                  <c:v>0.94379286354116398</c:v>
                </c:pt>
                <c:pt idx="30">
                  <c:v>0.94903368982498904</c:v>
                </c:pt>
                <c:pt idx="31">
                  <c:v>0.954265153299238</c:v>
                </c:pt>
                <c:pt idx="32">
                  <c:v>0.95948769146311996</c:v>
                </c:pt>
                <c:pt idx="33">
                  <c:v>0.96470360368453401</c:v>
                </c:pt>
                <c:pt idx="34">
                  <c:v>0.96991757119244604</c:v>
                </c:pt>
                <c:pt idx="35">
                  <c:v>0.97513729021931195</c:v>
                </c:pt>
                <c:pt idx="36">
                  <c:v>0.98037422433881005</c:v>
                </c:pt>
                <c:pt idx="37">
                  <c:v>0.98564446669508698</c:v>
                </c:pt>
                <c:pt idx="38">
                  <c:v>0.99096967645100198</c:v>
                </c:pt>
                <c:pt idx="39">
                  <c:v>0.99637801516627</c:v>
                </c:pt>
                <c:pt idx="40">
                  <c:v>1.0005387823740901</c:v>
                </c:pt>
                <c:pt idx="41">
                  <c:v>1.0022504145960001</c:v>
                </c:pt>
                <c:pt idx="42">
                  <c:v>1.0041291207923699</c:v>
                </c:pt>
                <c:pt idx="43">
                  <c:v>1.00613332974079</c:v>
                </c:pt>
                <c:pt idx="44">
                  <c:v>1.0082264294071199</c:v>
                </c:pt>
                <c:pt idx="45">
                  <c:v>1.0103771698673001</c:v>
                </c:pt>
                <c:pt idx="46">
                  <c:v>1.01255968698882</c:v>
                </c:pt>
                <c:pt idx="47">
                  <c:v>1.01475322314452</c:v>
                </c:pt>
                <c:pt idx="48">
                  <c:v>1.0169416473435899</c:v>
                </c:pt>
                <c:pt idx="49">
                  <c:v>1.01911287385324</c:v>
                </c:pt>
                <c:pt idx="50">
                  <c:v>1.02125825782643</c:v>
                </c:pt>
                <c:pt idx="51">
                  <c:v>1.0233720206021599</c:v>
                </c:pt>
                <c:pt idx="52">
                  <c:v>1.02545073401119</c:v>
                </c:pt>
                <c:pt idx="53">
                  <c:v>1.0274928755472901</c:v>
                </c:pt>
                <c:pt idx="54">
                  <c:v>1.0294984549517801</c:v>
                </c:pt>
                <c:pt idx="55">
                  <c:v>1.03146870645069</c:v>
                </c:pt>
                <c:pt idx="56">
                  <c:v>1.03340583806077</c:v>
                </c:pt>
                <c:pt idx="57">
                  <c:v>1.0353128287070199</c:v>
                </c:pt>
                <c:pt idx="58">
                  <c:v>1.0371932643911601</c:v>
                </c:pt>
                <c:pt idx="59">
                  <c:v>1.0390512056794501</c:v>
                </c:pt>
                <c:pt idx="60">
                  <c:v>1.04089107996355</c:v>
                </c:pt>
                <c:pt idx="61">
                  <c:v>1.0427175930891901</c:v>
                </c:pt>
                <c:pt idx="62">
                  <c:v>1.0445351367465801</c:v>
                </c:pt>
                <c:pt idx="63">
                  <c:v>1.04634601673818</c:v>
                </c:pt>
                <c:pt idx="64">
                  <c:v>1.04815170860288</c:v>
                </c:pt>
                <c:pt idx="65">
                  <c:v>1.04995340242992</c:v>
                </c:pt>
                <c:pt idx="66">
                  <c:v>1.0517520684032999</c:v>
                </c:pt>
                <c:pt idx="67">
                  <c:v>1.0535485052044899</c:v>
                </c:pt>
                <c:pt idx="68">
                  <c:v>1.05534337625029</c:v>
                </c:pt>
                <c:pt idx="69">
                  <c:v>1.0571372371680401</c:v>
                </c:pt>
                <c:pt idx="70">
                  <c:v>1.0589305568706699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D62-45CC-88A7-5C16C6D1B5DA}"/>
            </c:ext>
          </c:extLst>
        </c:ser>
        <c:ser>
          <c:idx val="2"/>
          <c:order val="2"/>
          <c:tx>
            <c:strRef>
              <c:f>Microsoft_Excel_Worksheet7!$D$1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Microsoft_Excel_Worksheet7!$A$2:$A$10002</c:f>
              <c:numCache>
                <c:formatCode>General</c:formatCode>
                <c:ptCount val="1000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  <c:pt idx="51">
                  <c:v>6.1</c:v>
                </c:pt>
                <c:pt idx="52">
                  <c:v>6.2</c:v>
                </c:pt>
                <c:pt idx="53">
                  <c:v>6.3</c:v>
                </c:pt>
                <c:pt idx="54">
                  <c:v>6.4</c:v>
                </c:pt>
                <c:pt idx="55">
                  <c:v>6.5</c:v>
                </c:pt>
                <c:pt idx="56">
                  <c:v>6.6</c:v>
                </c:pt>
                <c:pt idx="57">
                  <c:v>6.7</c:v>
                </c:pt>
                <c:pt idx="58">
                  <c:v>6.8</c:v>
                </c:pt>
                <c:pt idx="59">
                  <c:v>6.9</c:v>
                </c:pt>
                <c:pt idx="60">
                  <c:v>7</c:v>
                </c:pt>
                <c:pt idx="61">
                  <c:v>7.1</c:v>
                </c:pt>
                <c:pt idx="62">
                  <c:v>7.2</c:v>
                </c:pt>
                <c:pt idx="63">
                  <c:v>7.3</c:v>
                </c:pt>
                <c:pt idx="64">
                  <c:v>7.4</c:v>
                </c:pt>
                <c:pt idx="65">
                  <c:v>7.5</c:v>
                </c:pt>
                <c:pt idx="66">
                  <c:v>7.6</c:v>
                </c:pt>
                <c:pt idx="67">
                  <c:v>7.7</c:v>
                </c:pt>
                <c:pt idx="68">
                  <c:v>7.8</c:v>
                </c:pt>
                <c:pt idx="69">
                  <c:v>7.9</c:v>
                </c:pt>
                <c:pt idx="70">
                  <c:v>8</c:v>
                </c:pt>
              </c:numCache>
            </c:numRef>
          </c:xVal>
          <c:yVal>
            <c:numRef>
              <c:f>Microsoft_Excel_Worksheet7!$D$2:$D$10002</c:f>
              <c:numCache>
                <c:formatCode>General</c:formatCode>
                <c:ptCount val="10001"/>
                <c:pt idx="0">
                  <c:v>1.0501813015672401</c:v>
                </c:pt>
                <c:pt idx="1">
                  <c:v>1.04822010336206</c:v>
                </c:pt>
                <c:pt idx="2">
                  <c:v>1.04626317175713</c:v>
                </c:pt>
                <c:pt idx="3">
                  <c:v>1.04431055188441</c:v>
                </c:pt>
                <c:pt idx="4">
                  <c:v>1.0423622954549501</c:v>
                </c:pt>
                <c:pt idx="5">
                  <c:v>1.04041846182569</c:v>
                </c:pt>
                <c:pt idx="6">
                  <c:v>1.0384791192807501</c:v>
                </c:pt>
                <c:pt idx="7">
                  <c:v>1.0365443465792801</c:v>
                </c:pt>
                <c:pt idx="8">
                  <c:v>1.0346142348368199</c:v>
                </c:pt>
                <c:pt idx="9">
                  <c:v>1.03268888982686</c:v>
                </c:pt>
                <c:pt idx="10">
                  <c:v>1.03076843481597</c:v>
                </c:pt>
                <c:pt idx="11">
                  <c:v>1.02885301408237</c:v>
                </c:pt>
                <c:pt idx="12">
                  <c:v>1.02694279731755</c:v>
                </c:pt>
                <c:pt idx="13">
                  <c:v>1.02503798517995</c:v>
                </c:pt>
                <c:pt idx="14">
                  <c:v>1.02313881636713</c:v>
                </c:pt>
                <c:pt idx="15">
                  <c:v>1.02124557671238</c:v>
                </c:pt>
                <c:pt idx="16">
                  <c:v>1.0193586110122801</c:v>
                </c:pt>
                <c:pt idx="17">
                  <c:v>1.0174783385878099</c:v>
                </c:pt>
                <c:pt idx="18">
                  <c:v>1.0156052740225701</c:v>
                </c:pt>
                <c:pt idx="19">
                  <c:v>1.01374005519301</c:v>
                </c:pt>
                <c:pt idx="20">
                  <c:v>1.0118834817470299</c:v>
                </c:pt>
                <c:pt idx="21">
                  <c:v>1.01003658668255</c:v>
                </c:pt>
                <c:pt idx="22">
                  <c:v>1.0082064005490301</c:v>
                </c:pt>
                <c:pt idx="23">
                  <c:v>1.00641388111705</c:v>
                </c:pt>
                <c:pt idx="24">
                  <c:v>1.0046817354643001</c:v>
                </c:pt>
                <c:pt idx="25">
                  <c:v>1.0030322649547001</c:v>
                </c:pt>
                <c:pt idx="26">
                  <c:v>1.0014872964300801</c:v>
                </c:pt>
                <c:pt idx="27">
                  <c:v>1.00006809959225</c:v>
                </c:pt>
                <c:pt idx="28">
                  <c:v>0.99879528460978295</c:v>
                </c:pt>
                <c:pt idx="29">
                  <c:v>0.99768867244872395</c:v>
                </c:pt>
                <c:pt idx="30">
                  <c:v>0.99676712859400696</c:v>
                </c:pt>
                <c:pt idx="31">
                  <c:v>0.996048348763373</c:v>
                </c:pt>
                <c:pt idx="32">
                  <c:v>0.99554858312154604</c:v>
                </c:pt>
                <c:pt idx="33">
                  <c:v>0.99528228383100403</c:v>
                </c:pt>
                <c:pt idx="34">
                  <c:v>0.99526166039074804</c:v>
                </c:pt>
                <c:pt idx="35">
                  <c:v>0.99549612959378697</c:v>
                </c:pt>
                <c:pt idx="36">
                  <c:v>0.99599165433733206</c:v>
                </c:pt>
                <c:pt idx="37">
                  <c:v>0.99674998092677003</c:v>
                </c:pt>
                <c:pt idx="38">
                  <c:v>0.997767810947362</c:v>
                </c:pt>
                <c:pt idx="39">
                  <c:v>0.99903598246484504</c:v>
                </c:pt>
                <c:pt idx="40">
                  <c:v>1.0019049618363001</c:v>
                </c:pt>
                <c:pt idx="41">
                  <c:v>1.0075913088103401</c:v>
                </c:pt>
                <c:pt idx="42">
                  <c:v>1.0134719704697499</c:v>
                </c:pt>
                <c:pt idx="43">
                  <c:v>1.01957654408582</c:v>
                </c:pt>
                <c:pt idx="44">
                  <c:v>1.02593006812625</c:v>
                </c:pt>
                <c:pt idx="45">
                  <c:v>1.0325525166043401</c:v>
                </c:pt>
                <c:pt idx="46">
                  <c:v>1.0394586769788401</c:v>
                </c:pt>
                <c:pt idx="47">
                  <c:v>1.04665833511069</c:v>
                </c:pt>
                <c:pt idx="48">
                  <c:v>1.0541566647226801</c:v>
                </c:pt>
                <c:pt idx="49">
                  <c:v>1.0619547221680901</c:v>
                </c:pt>
                <c:pt idx="50">
                  <c:v>1.07004996791966</c:v>
                </c:pt>
                <c:pt idx="51">
                  <c:v>1.0784367620831601</c:v>
                </c:pt>
                <c:pt idx="52">
                  <c:v>1.08710680461621</c:v>
                </c:pt>
                <c:pt idx="53">
                  <c:v>1.0960495084468</c:v>
                </c:pt>
                <c:pt idx="54">
                  <c:v>1.1052523050369101</c:v>
                </c:pt>
                <c:pt idx="55">
                  <c:v>1.1147008882829299</c:v>
                </c:pt>
                <c:pt idx="56">
                  <c:v>1.12437940550283</c:v>
                </c:pt>
                <c:pt idx="57">
                  <c:v>1.13427060496801</c:v>
                </c:pt>
                <c:pt idx="58">
                  <c:v>1.1443559489727699</c:v>
                </c:pt>
                <c:pt idx="59">
                  <c:v>1.1546157004353299</c:v>
                </c:pt>
                <c:pt idx="60">
                  <c:v>1.16502898986744</c:v>
                </c:pt>
                <c:pt idx="61">
                  <c:v>1.17557386843352</c:v>
                </c:pt>
                <c:pt idx="62">
                  <c:v>1.1862311764512199</c:v>
                </c:pt>
                <c:pt idx="63">
                  <c:v>1.1969963468401501</c:v>
                </c:pt>
                <c:pt idx="64">
                  <c:v>1.20786880873914</c:v>
                </c:pt>
                <c:pt idx="65">
                  <c:v>1.2188482849806801</c:v>
                </c:pt>
                <c:pt idx="66">
                  <c:v>1.22993472662196</c:v>
                </c:pt>
                <c:pt idx="67">
                  <c:v>1.24112826461827</c:v>
                </c:pt>
                <c:pt idx="68">
                  <c:v>1.2524291736617701</c:v>
                </c:pt>
                <c:pt idx="69">
                  <c:v>1.26383784478394</c:v>
                </c:pt>
                <c:pt idx="70">
                  <c:v>1.2753547643586101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D62-45CC-88A7-5C16C6D1B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5963472"/>
        <c:axId val="562487912"/>
      </c:scatterChart>
      <c:valAx>
        <c:axId val="515963472"/>
        <c:scaling>
          <c:orientation val="minMax"/>
          <c:max val="6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Ischemic time (hours)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286135693215336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487912"/>
        <c:crosses val="autoZero"/>
        <c:crossBetween val="midCat"/>
        <c:majorUnit val="1"/>
      </c:valAx>
      <c:valAx>
        <c:axId val="562487912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1-Year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15963472"/>
        <c:crossesAt val="1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Microsoft_Excel_Worksheet6!$B$1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Microsoft_Excel_Worksheet6!$A$2:$A$10002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</c:numCache>
            </c:numRef>
          </c:xVal>
          <c:yVal>
            <c:numRef>
              <c:f>Microsoft_Excel_Worksheet6!$B$2:$B$10002</c:f>
              <c:numCache>
                <c:formatCode>General</c:formatCode>
                <c:ptCount val="10001"/>
                <c:pt idx="0">
                  <c:v>1.6402472028992701</c:v>
                </c:pt>
                <c:pt idx="1">
                  <c:v>1.47581120869076</c:v>
                </c:pt>
                <c:pt idx="2">
                  <c:v>1.3279105466433601</c:v>
                </c:pt>
                <c:pt idx="3">
                  <c:v>1.1973514208173099</c:v>
                </c:pt>
                <c:pt idx="4">
                  <c:v>1.0874139063913999</c:v>
                </c:pt>
                <c:pt idx="5">
                  <c:v>1</c:v>
                </c:pt>
                <c:pt idx="6">
                  <c:v>0.93502431168086197</c:v>
                </c:pt>
                <c:pt idx="7">
                  <c:v>0.88827501168733303</c:v>
                </c:pt>
                <c:pt idx="8">
                  <c:v>0.85572055135656999</c:v>
                </c:pt>
                <c:pt idx="9">
                  <c:v>0.83432410606196095</c:v>
                </c:pt>
                <c:pt idx="10">
                  <c:v>0.821701860325179</c:v>
                </c:pt>
                <c:pt idx="11">
                  <c:v>0.81588459717115402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BD4-4602-8060-7B6177327C28}"/>
            </c:ext>
          </c:extLst>
        </c:ser>
        <c:ser>
          <c:idx val="1"/>
          <c:order val="1"/>
          <c:tx>
            <c:strRef>
              <c:f>Microsoft_Excel_Worksheet6!$C$1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Microsoft_Excel_Worksheet6!$A$2:$A$10002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</c:numCache>
            </c:numRef>
          </c:xVal>
          <c:yVal>
            <c:numRef>
              <c:f>Microsoft_Excel_Worksheet6!$C$2:$C$10002</c:f>
              <c:numCache>
                <c:formatCode>General</c:formatCode>
                <c:ptCount val="10001"/>
                <c:pt idx="0">
                  <c:v>1.5378956346405299</c:v>
                </c:pt>
                <c:pt idx="1">
                  <c:v>1.4032902602553501</c:v>
                </c:pt>
                <c:pt idx="2">
                  <c:v>1.28049552171835</c:v>
                </c:pt>
                <c:pt idx="3">
                  <c:v>1.17046415872389</c:v>
                </c:pt>
                <c:pt idx="4">
                  <c:v>1.0762592325610401</c:v>
                </c:pt>
                <c:pt idx="5">
                  <c:v>1</c:v>
                </c:pt>
                <c:pt idx="6">
                  <c:v>0.92782402156389399</c:v>
                </c:pt>
                <c:pt idx="7">
                  <c:v>0.87650425352444705</c:v>
                </c:pt>
                <c:pt idx="8">
                  <c:v>0.84078668955219604</c:v>
                </c:pt>
                <c:pt idx="9">
                  <c:v>0.81666430265571599</c:v>
                </c:pt>
                <c:pt idx="10">
                  <c:v>0.80099359668780501</c:v>
                </c:pt>
                <c:pt idx="11">
                  <c:v>0.79131506404942098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BD4-4602-8060-7B6177327C28}"/>
            </c:ext>
          </c:extLst>
        </c:ser>
        <c:ser>
          <c:idx val="2"/>
          <c:order val="2"/>
          <c:tx>
            <c:strRef>
              <c:f>Microsoft_Excel_Worksheet6!$D$1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Microsoft_Excel_Worksheet6!$A$2:$A$10002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</c:numCache>
            </c:numRef>
          </c:xVal>
          <c:yVal>
            <c:numRef>
              <c:f>Microsoft_Excel_Worksheet6!$D$2:$D$10002</c:f>
              <c:numCache>
                <c:formatCode>General</c:formatCode>
                <c:ptCount val="10001"/>
                <c:pt idx="0">
                  <c:v>1.7494105750861</c:v>
                </c:pt>
                <c:pt idx="1">
                  <c:v>1.55207998329652</c:v>
                </c:pt>
                <c:pt idx="2">
                  <c:v>1.37708128609491</c:v>
                </c:pt>
                <c:pt idx="3">
                  <c:v>1.2248563223809401</c:v>
                </c:pt>
                <c:pt idx="4">
                  <c:v>1.0986841906104901</c:v>
                </c:pt>
                <c:pt idx="5">
                  <c:v>1</c:v>
                </c:pt>
                <c:pt idx="6">
                  <c:v>0.94228047896479505</c:v>
                </c:pt>
                <c:pt idx="7">
                  <c:v>0.90020384181298596</c:v>
                </c:pt>
                <c:pt idx="8">
                  <c:v>0.87091966501514695</c:v>
                </c:pt>
                <c:pt idx="9">
                  <c:v>0.85236579056100303</c:v>
                </c:pt>
                <c:pt idx="10">
                  <c:v>0.84294549925724804</c:v>
                </c:pt>
                <c:pt idx="11">
                  <c:v>0.84121698946901702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BD4-4602-8060-7B6177327C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2384608"/>
        <c:axId val="562385000"/>
      </c:scatterChart>
      <c:valAx>
        <c:axId val="562384608"/>
        <c:scaling>
          <c:orientation val="minMax"/>
          <c:max val="2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Center volume in previous 3 yrs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4222713864306786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385000"/>
        <c:crosses val="autoZero"/>
        <c:crossBetween val="midCat"/>
        <c:majorUnit val="20"/>
      </c:valAx>
      <c:valAx>
        <c:axId val="562385000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1-Year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384608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Microsoft_Excel_Worksheet1!$B$2:$B$10002</c:f>
              <c:numCache>
                <c:formatCode>General</c:formatCode>
                <c:ptCount val="10001"/>
                <c:pt idx="0">
                  <c:v>2.7014005704220501</c:v>
                </c:pt>
                <c:pt idx="1">
                  <c:v>2.6290360224289602</c:v>
                </c:pt>
                <c:pt idx="2">
                  <c:v>2.55860996066541</c:v>
                </c:pt>
                <c:pt idx="3">
                  <c:v>2.4900704573716599</c:v>
                </c:pt>
                <c:pt idx="4">
                  <c:v>2.4233669758178298</c:v>
                </c:pt>
                <c:pt idx="5">
                  <c:v>2.3584503330412798</c:v>
                </c:pt>
                <c:pt idx="6">
                  <c:v>2.2952726635822001</c:v>
                </c:pt>
                <c:pt idx="7">
                  <c:v>2.2337873841906002</c:v>
                </c:pt>
                <c:pt idx="8">
                  <c:v>2.1739491594787501</c:v>
                </c:pt>
                <c:pt idx="9">
                  <c:v>2.11571386849372</c:v>
                </c:pt>
                <c:pt idx="10">
                  <c:v>2.0590385721853499</c:v>
                </c:pt>
                <c:pt idx="11">
                  <c:v>2.0038814817456898</c:v>
                </c:pt>
                <c:pt idx="12">
                  <c:v>1.9502019277965299</c:v>
                </c:pt>
                <c:pt idx="13">
                  <c:v>1.8979603304024</c:v>
                </c:pt>
                <c:pt idx="14">
                  <c:v>1.84711816988678</c:v>
                </c:pt>
                <c:pt idx="15">
                  <c:v>1.7976379584301001</c:v>
                </c:pt>
                <c:pt idx="16">
                  <c:v>1.74948321242858</c:v>
                </c:pt>
                <c:pt idx="17">
                  <c:v>1.7026184255935299</c:v>
                </c:pt>
                <c:pt idx="18">
                  <c:v>1.6570090427712201</c:v>
                </c:pt>
                <c:pt idx="19">
                  <c:v>1.6126214344640699</c:v>
                </c:pt>
                <c:pt idx="20">
                  <c:v>1.5694228720343899</c:v>
                </c:pt>
                <c:pt idx="21">
                  <c:v>1.5273815035723</c:v>
                </c:pt>
                <c:pt idx="22">
                  <c:v>1.4864663304101999</c:v>
                </c:pt>
                <c:pt idx="23">
                  <c:v>1.4466471842662101</c:v>
                </c:pt>
                <c:pt idx="24">
                  <c:v>1.4078947050000401</c:v>
                </c:pt>
                <c:pt idx="25">
                  <c:v>1.37018031896462</c:v>
                </c:pt>
                <c:pt idx="26">
                  <c:v>1.33347621793772</c:v>
                </c:pt>
                <c:pt idx="27">
                  <c:v>1.29775533861787</c:v>
                </c:pt>
                <c:pt idx="28">
                  <c:v>1.26299134266964</c:v>
                </c:pt>
                <c:pt idx="29">
                  <c:v>1.2291916413957999</c:v>
                </c:pt>
                <c:pt idx="30">
                  <c:v>1.1964894518979099</c:v>
                </c:pt>
                <c:pt idx="31">
                  <c:v>1.1650330684835399</c:v>
                </c:pt>
                <c:pt idx="32">
                  <c:v>1.1349527580816099</c:v>
                </c:pt>
                <c:pt idx="33">
                  <c:v>1.1063626894860401</c:v>
                </c:pt>
                <c:pt idx="34">
                  <c:v>1.0793629692405999</c:v>
                </c:pt>
                <c:pt idx="35">
                  <c:v>1.05404175225535</c:v>
                </c:pt>
                <c:pt idx="36">
                  <c:v>1.0304774033101101</c:v>
                </c:pt>
                <c:pt idx="37">
                  <c:v>1.0087406936137699</c:v>
                </c:pt>
                <c:pt idx="38">
                  <c:v>0.98889702449444605</c:v>
                </c:pt>
                <c:pt idx="39">
                  <c:v>0.97100867809727598</c:v>
                </c:pt>
                <c:pt idx="40">
                  <c:v>0.95513710272140095</c:v>
                </c:pt>
                <c:pt idx="41">
                  <c:v>0.94134524824800603</c:v>
                </c:pt>
                <c:pt idx="42">
                  <c:v>0.92969997516326397</c:v>
                </c:pt>
                <c:pt idx="43">
                  <c:v>0.92027456918877204</c:v>
                </c:pt>
                <c:pt idx="44">
                  <c:v>0.91315140278551499</c:v>
                </c:pt>
                <c:pt idx="45">
                  <c:v>0.90842479515763597</c:v>
                </c:pt>
                <c:pt idx="46">
                  <c:v>0.90620413429981495</c:v>
                </c:pt>
                <c:pt idx="47">
                  <c:v>0.90661733866704897</c:v>
                </c:pt>
                <c:pt idx="48">
                  <c:v>0.90981475289715397</c:v>
                </c:pt>
                <c:pt idx="49">
                  <c:v>0.91597359256184196</c:v>
                </c:pt>
                <c:pt idx="50">
                  <c:v>0.92530307827076197</c:v>
                </c:pt>
                <c:pt idx="51">
                  <c:v>0.93805043101591101</c:v>
                </c:pt>
                <c:pt idx="52">
                  <c:v>0.95450794023007801</c:v>
                </c:pt>
                <c:pt idx="53">
                  <c:v>0.97502136597511901</c:v>
                </c:pt>
                <c:pt idx="54">
                  <c:v>1</c:v>
                </c:pt>
                <c:pt idx="55">
                  <c:v>1.02982912007647</c:v>
                </c:pt>
                <c:pt idx="56">
                  <c:v>1.0645585059199201</c:v>
                </c:pt>
                <c:pt idx="57">
                  <c:v>1.10415734502416</c:v>
                </c:pt>
                <c:pt idx="58">
                  <c:v>1.1485960785642499</c:v>
                </c:pt>
                <c:pt idx="59">
                  <c:v>1.1978336009209001</c:v>
                </c:pt>
                <c:pt idx="60">
                  <c:v>1.2518039553567899</c:v>
                </c:pt>
                <c:pt idx="61">
                  <c:v>1.31040240056657</c:v>
                </c:pt>
                <c:pt idx="62">
                  <c:v>1.37347082919329</c:v>
                </c:pt>
                <c:pt idx="63">
                  <c:v>1.4407826373629899</c:v>
                </c:pt>
                <c:pt idx="64">
                  <c:v>1.5120272759728901</c:v>
                </c:pt>
                <c:pt idx="65">
                  <c:v>1.5869057747280899</c:v>
                </c:pt>
                <c:pt idx="66">
                  <c:v>1.6654924007538301</c:v>
                </c:pt>
                <c:pt idx="67">
                  <c:v>1.74797078764431</c:v>
                </c:pt>
                <c:pt idx="68">
                  <c:v>1.83453366288249</c:v>
                </c:pt>
                <c:pt idx="69">
                  <c:v>1.9253832981869401</c:v>
                </c:pt>
                <c:pt idx="70">
                  <c:v>2.0207319821607901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E66-4136-819B-F7B8CA40713A}"/>
            </c:ext>
          </c:extLst>
        </c:ser>
        <c:ser>
          <c:idx val="1"/>
          <c:order val="1"/>
          <c:tx>
            <c:strRef>
              <c:f>Microsoft_Excel_Worksheet1!$C$1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Microsoft_Excel_Worksheet1!$C$2:$C$10002</c:f>
              <c:numCache>
                <c:formatCode>General</c:formatCode>
                <c:ptCount val="10001"/>
                <c:pt idx="0">
                  <c:v>2.0104342434831901</c:v>
                </c:pt>
                <c:pt idx="1">
                  <c:v>1.96809242766677</c:v>
                </c:pt>
                <c:pt idx="2">
                  <c:v>1.9266381811567099</c:v>
                </c:pt>
                <c:pt idx="3">
                  <c:v>1.8860527275225201</c:v>
                </c:pt>
                <c:pt idx="4">
                  <c:v>1.84631767482344</c:v>
                </c:pt>
                <c:pt idx="5">
                  <c:v>1.80741500648898</c:v>
                </c:pt>
                <c:pt idx="6">
                  <c:v>1.7693270722576799</c:v>
                </c:pt>
                <c:pt idx="7">
                  <c:v>1.7320365791524901</c:v>
                </c:pt>
                <c:pt idx="8">
                  <c:v>1.69552658246794</c:v>
                </c:pt>
                <c:pt idx="9">
                  <c:v>1.6597804767403901</c:v>
                </c:pt>
                <c:pt idx="10">
                  <c:v>1.62478198666797</c:v>
                </c:pt>
                <c:pt idx="11">
                  <c:v>1.5905151579410901</c:v>
                </c:pt>
                <c:pt idx="12">
                  <c:v>1.5569643479373401</c:v>
                </c:pt>
                <c:pt idx="13">
                  <c:v>1.52411421622594</c:v>
                </c:pt>
                <c:pt idx="14">
                  <c:v>1.4919497148163301</c:v>
                </c:pt>
                <c:pt idx="15">
                  <c:v>1.46045607807219</c:v>
                </c:pt>
                <c:pt idx="16">
                  <c:v>1.4296188121957401</c:v>
                </c:pt>
                <c:pt idx="17">
                  <c:v>1.39942368416677</c:v>
                </c:pt>
                <c:pt idx="18">
                  <c:v>1.36985670999488</c:v>
                </c:pt>
                <c:pt idx="19">
                  <c:v>1.3409041421107899</c:v>
                </c:pt>
                <c:pt idx="20">
                  <c:v>1.3125524556816299</c:v>
                </c:pt>
                <c:pt idx="21">
                  <c:v>1.2847883335817301</c:v>
                </c:pt>
                <c:pt idx="22">
                  <c:v>1.2575986496835601</c:v>
                </c:pt>
                <c:pt idx="23">
                  <c:v>1.2309704500454499</c:v>
                </c:pt>
                <c:pt idx="24">
                  <c:v>1.2048909314601199</c:v>
                </c:pt>
                <c:pt idx="25">
                  <c:v>1.1793474166798601</c:v>
                </c:pt>
                <c:pt idx="26">
                  <c:v>1.1543273254403099</c:v>
                </c:pt>
                <c:pt idx="27">
                  <c:v>1.12981814014843</c:v>
                </c:pt>
                <c:pt idx="28">
                  <c:v>1.10580736475995</c:v>
                </c:pt>
                <c:pt idx="29">
                  <c:v>1.08231072827549</c:v>
                </c:pt>
                <c:pt idx="30">
                  <c:v>1.0594524120309601</c:v>
                </c:pt>
                <c:pt idx="31">
                  <c:v>1.0373728776775699</c:v>
                </c:pt>
                <c:pt idx="32">
                  <c:v>1.0162005419464899</c:v>
                </c:pt>
                <c:pt idx="33">
                  <c:v>0.99605303523931998</c:v>
                </c:pt>
                <c:pt idx="34">
                  <c:v>0.977038600953128</c:v>
                </c:pt>
                <c:pt idx="35">
                  <c:v>0.95925761597818804</c:v>
                </c:pt>
                <c:pt idx="36">
                  <c:v>0.94280421846502105</c:v>
                </c:pt>
                <c:pt idx="37">
                  <c:v>0.92776803493453697</c:v>
                </c:pt>
                <c:pt idx="38">
                  <c:v>0.91423600508953995</c:v>
                </c:pt>
                <c:pt idx="39">
                  <c:v>0.90229430931307597</c:v>
                </c:pt>
                <c:pt idx="40">
                  <c:v>0.89203041089657498</c:v>
                </c:pt>
                <c:pt idx="41">
                  <c:v>0.88353523267168199</c:v>
                </c:pt>
                <c:pt idx="42">
                  <c:v>0.87690549613119895</c:v>
                </c:pt>
                <c:pt idx="43">
                  <c:v>0.87224626059647203</c:v>
                </c:pt>
                <c:pt idx="44">
                  <c:v>0.86967371088757595</c:v>
                </c:pt>
                <c:pt idx="45">
                  <c:v>0.86931825475008195</c:v>
                </c:pt>
                <c:pt idx="46">
                  <c:v>0.87132800658833898</c:v>
                </c:pt>
                <c:pt idx="47">
                  <c:v>0.87587275261270103</c:v>
                </c:pt>
                <c:pt idx="48">
                  <c:v>0.88314851529528804</c:v>
                </c:pt>
                <c:pt idx="49">
                  <c:v>0.89338286328115002</c:v>
                </c:pt>
                <c:pt idx="50">
                  <c:v>0.90684114820247996</c:v>
                </c:pt>
                <c:pt idx="51">
                  <c:v>0.92383389423670903</c:v>
                </c:pt>
                <c:pt idx="52">
                  <c:v>0.94472562239128</c:v>
                </c:pt>
                <c:pt idx="53">
                  <c:v>0.96994546286453598</c:v>
                </c:pt>
                <c:pt idx="54">
                  <c:v>1</c:v>
                </c:pt>
                <c:pt idx="55">
                  <c:v>1.02430359665422</c:v>
                </c:pt>
                <c:pt idx="56">
                  <c:v>1.0529914512083001</c:v>
                </c:pt>
                <c:pt idx="57">
                  <c:v>1.08594610156724</c:v>
                </c:pt>
                <c:pt idx="58">
                  <c:v>1.12305478986671</c:v>
                </c:pt>
                <c:pt idx="59">
                  <c:v>1.1641973813237201</c:v>
                </c:pt>
                <c:pt idx="60">
                  <c:v>1.2092344291494801</c:v>
                </c:pt>
                <c:pt idx="61">
                  <c:v>1.2579952426860199</c:v>
                </c:pt>
                <c:pt idx="62">
                  <c:v>1.3102659170314399</c:v>
                </c:pt>
                <c:pt idx="63">
                  <c:v>1.3657773852138699</c:v>
                </c:pt>
                <c:pt idx="64">
                  <c:v>1.42419366040115</c:v>
                </c:pt>
                <c:pt idx="65">
                  <c:v>1.4851982612802099</c:v>
                </c:pt>
                <c:pt idx="66">
                  <c:v>1.54880974592151</c:v>
                </c:pt>
                <c:pt idx="67">
                  <c:v>1.61514082038074</c:v>
                </c:pt>
                <c:pt idx="68">
                  <c:v>1.6843086953740201</c:v>
                </c:pt>
                <c:pt idx="69">
                  <c:v>1.7564353885078099</c:v>
                </c:pt>
                <c:pt idx="70">
                  <c:v>1.83164799733965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E66-4136-819B-F7B8CA40713A}"/>
            </c:ext>
          </c:extLst>
        </c:ser>
        <c:ser>
          <c:idx val="2"/>
          <c:order val="2"/>
          <c:tx>
            <c:strRef>
              <c:f>Microsoft_Excel_Worksheet1!$D$1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Microsoft_Excel_Worksheet1!$D$2:$D$10002</c:f>
              <c:numCache>
                <c:formatCode>General</c:formatCode>
                <c:ptCount val="10001"/>
                <c:pt idx="0">
                  <c:v>3.6298451767480402</c:v>
                </c:pt>
                <c:pt idx="1">
                  <c:v>3.5119440073366999</c:v>
                </c:pt>
                <c:pt idx="2">
                  <c:v>3.39787978606646</c:v>
                </c:pt>
                <c:pt idx="3">
                  <c:v>3.2875278576224498</c:v>
                </c:pt>
                <c:pt idx="4">
                  <c:v>3.1807676325505798</c:v>
                </c:pt>
                <c:pt idx="5">
                  <c:v>3.0774824561336498</c:v>
                </c:pt>
                <c:pt idx="6">
                  <c:v>2.9775594816764799</c:v>
                </c:pt>
                <c:pt idx="7">
                  <c:v>2.8808895480779402</c:v>
                </c:pt>
                <c:pt idx="8">
                  <c:v>2.7873670615764099</c:v>
                </c:pt>
                <c:pt idx="9">
                  <c:v>2.6968898815628202</c:v>
                </c:pt>
                <c:pt idx="10">
                  <c:v>2.6093592103649299</c:v>
                </c:pt>
                <c:pt idx="11">
                  <c:v>2.5246794869162899</c:v>
                </c:pt>
                <c:pt idx="12">
                  <c:v>2.4427582842342401</c:v>
                </c:pt>
                <c:pt idx="13">
                  <c:v>2.3635062106442501</c:v>
                </c:pt>
                <c:pt idx="14">
                  <c:v>2.2868368147018301</c:v>
                </c:pt>
                <c:pt idx="15">
                  <c:v>2.2126664937807101</c:v>
                </c:pt>
                <c:pt idx="16">
                  <c:v>2.1409144063154399</c:v>
                </c:pt>
                <c:pt idx="17">
                  <c:v>2.07150238771086</c:v>
                </c:pt>
                <c:pt idx="18">
                  <c:v>2.00435486995999</c:v>
                </c:pt>
                <c:pt idx="19">
                  <c:v>1.9393988050475299</c:v>
                </c:pt>
                <c:pt idx="20">
                  <c:v>1.8765635922608099</c:v>
                </c:pt>
                <c:pt idx="21">
                  <c:v>1.81578100958556</c:v>
                </c:pt>
                <c:pt idx="22">
                  <c:v>1.75698514943472</c:v>
                </c:pt>
                <c:pt idx="23">
                  <c:v>1.7001123590481799</c:v>
                </c:pt>
                <c:pt idx="24">
                  <c:v>1.64510118601782</c:v>
                </c:pt>
                <c:pt idx="25">
                  <c:v>1.5918923295421299</c:v>
                </c:pt>
                <c:pt idx="26">
                  <c:v>1.5404285982117101</c:v>
                </c:pt>
                <c:pt idx="27">
                  <c:v>1.49065487538547</c:v>
                </c:pt>
                <c:pt idx="28">
                  <c:v>1.4425180935602999</c:v>
                </c:pt>
                <c:pt idx="29">
                  <c:v>1.3960058343732</c:v>
                </c:pt>
                <c:pt idx="30">
                  <c:v>1.3512518280633501</c:v>
                </c:pt>
                <c:pt idx="31">
                  <c:v>1.3084032558272201</c:v>
                </c:pt>
                <c:pt idx="32">
                  <c:v>1.26758224376631</c:v>
                </c:pt>
                <c:pt idx="33">
                  <c:v>1.2288887814017799</c:v>
                </c:pt>
                <c:pt idx="34">
                  <c:v>1.1924036759974199</c:v>
                </c:pt>
                <c:pt idx="35">
                  <c:v>1.1581914982917301</c:v>
                </c:pt>
                <c:pt idx="36">
                  <c:v>1.1263034869122699</c:v>
                </c:pt>
                <c:pt idx="37">
                  <c:v>1.0967803897492401</c:v>
                </c:pt>
                <c:pt idx="38">
                  <c:v>1.0696552308265199</c:v>
                </c:pt>
                <c:pt idx="39">
                  <c:v>1.0449560007288801</c:v>
                </c:pt>
                <c:pt idx="40">
                  <c:v>1.02270827748809</c:v>
                </c:pt>
                <c:pt idx="41">
                  <c:v>1.00293779311955</c:v>
                </c:pt>
                <c:pt idx="42">
                  <c:v>0.98567296890251699</c:v>
                </c:pt>
                <c:pt idx="43">
                  <c:v>0.97094745022631301</c:v>
                </c:pt>
                <c:pt idx="44">
                  <c:v>0.95880267963733601</c:v>
                </c:pt>
                <c:pt idx="45">
                  <c:v>0.94929055492391301</c:v>
                </c:pt>
                <c:pt idx="46">
                  <c:v>0.94247622802517905</c:v>
                </c:pt>
                <c:pt idx="47">
                  <c:v>0.93844111067487301</c:v>
                </c:pt>
                <c:pt idx="48">
                  <c:v>0.937286164504891</c:v>
                </c:pt>
                <c:pt idx="49">
                  <c:v>0.93913556746455096</c:v>
                </c:pt>
                <c:pt idx="50">
                  <c:v>0.94414086563502397</c:v>
                </c:pt>
                <c:pt idx="51">
                  <c:v>0.952485740801013</c:v>
                </c:pt>
                <c:pt idx="52">
                  <c:v>0.96439155069821902</c:v>
                </c:pt>
                <c:pt idx="53">
                  <c:v>0.980123832220821</c:v>
                </c:pt>
                <c:pt idx="54">
                  <c:v>1</c:v>
                </c:pt>
                <c:pt idx="55">
                  <c:v>1.0353844504906999</c:v>
                </c:pt>
                <c:pt idx="56">
                  <c:v>1.07625262410821</c:v>
                </c:pt>
                <c:pt idx="57">
                  <c:v>1.12267398981524</c:v>
                </c:pt>
                <c:pt idx="58">
                  <c:v>1.1747182449128299</c:v>
                </c:pt>
                <c:pt idx="59">
                  <c:v>1.23244164478683</c:v>
                </c:pt>
                <c:pt idx="60">
                  <c:v>1.29587208639856</c:v>
                </c:pt>
                <c:pt idx="61">
                  <c:v>1.36499280215418</c:v>
                </c:pt>
                <c:pt idx="62">
                  <c:v>1.43972463461372</c:v>
                </c:pt>
                <c:pt idx="63">
                  <c:v>1.5199069999256001</c:v>
                </c:pt>
                <c:pt idx="64">
                  <c:v>1.6052778121776199</c:v>
                </c:pt>
                <c:pt idx="65">
                  <c:v>1.69557829652633</c:v>
                </c:pt>
                <c:pt idx="66">
                  <c:v>1.7909655748701201</c:v>
                </c:pt>
                <c:pt idx="67">
                  <c:v>1.8917247560727399</c:v>
                </c:pt>
                <c:pt idx="68">
                  <c:v>1.9981573267967301</c:v>
                </c:pt>
                <c:pt idx="69">
                  <c:v>2.1105819600267899</c:v>
                </c:pt>
                <c:pt idx="70">
                  <c:v>2.22933541251283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E66-4136-819B-F7B8CA4071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70"/>
          <c:min val="2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age (years)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632743362831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10"/>
      </c:valAx>
      <c:valAx>
        <c:axId val="554660672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5-Year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At val="18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Microsoft_Excel_Worksheet1!$A$2</c:f>
              <c:strCache>
                <c:ptCount val="1"/>
                <c:pt idx="0">
                  <c:v>1996-2001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Microsoft_Excel_Worksheet1!$B$2:$B$64</c:f>
              <c:numCache>
                <c:formatCode>General</c:formatCode>
                <c:ptCount val="63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</c:v>
                </c:pt>
                <c:pt idx="47">
                  <c:v>65</c:v>
                </c:pt>
                <c:pt idx="48">
                  <c:v>66</c:v>
                </c:pt>
                <c:pt idx="49">
                  <c:v>67</c:v>
                </c:pt>
                <c:pt idx="50">
                  <c:v>68</c:v>
                </c:pt>
                <c:pt idx="51">
                  <c:v>69</c:v>
                </c:pt>
                <c:pt idx="52">
                  <c:v>70</c:v>
                </c:pt>
                <c:pt idx="53">
                  <c:v>71</c:v>
                </c:pt>
                <c:pt idx="54">
                  <c:v>72</c:v>
                </c:pt>
                <c:pt idx="55">
                  <c:v>73</c:v>
                </c:pt>
                <c:pt idx="56">
                  <c:v>74</c:v>
                </c:pt>
                <c:pt idx="57">
                  <c:v>75</c:v>
                </c:pt>
                <c:pt idx="58">
                  <c:v>76</c:v>
                </c:pt>
                <c:pt idx="59">
                  <c:v>77</c:v>
                </c:pt>
                <c:pt idx="60">
                  <c:v>78</c:v>
                </c:pt>
                <c:pt idx="61">
                  <c:v>79</c:v>
                </c:pt>
                <c:pt idx="62">
                  <c:v>80</c:v>
                </c:pt>
              </c:numCache>
            </c:numRef>
          </c:xVal>
          <c:yVal>
            <c:numRef>
              <c:f>Microsoft_Excel_Worksheet1!$C$2:$C$64</c:f>
              <c:numCache>
                <c:formatCode>General</c:formatCode>
                <c:ptCount val="63"/>
                <c:pt idx="0">
                  <c:v>1.6570090427712201</c:v>
                </c:pt>
                <c:pt idx="1">
                  <c:v>1.6126214344640699</c:v>
                </c:pt>
                <c:pt idx="2">
                  <c:v>1.5694228720343899</c:v>
                </c:pt>
                <c:pt idx="3">
                  <c:v>1.5273815035723</c:v>
                </c:pt>
                <c:pt idx="4">
                  <c:v>1.4864663304101999</c:v>
                </c:pt>
                <c:pt idx="5">
                  <c:v>1.4466471842662101</c:v>
                </c:pt>
                <c:pt idx="6">
                  <c:v>1.4078947050000401</c:v>
                </c:pt>
                <c:pt idx="7">
                  <c:v>1.37018031896462</c:v>
                </c:pt>
                <c:pt idx="8">
                  <c:v>1.33347621793772</c:v>
                </c:pt>
                <c:pt idx="9">
                  <c:v>1.29775533861787</c:v>
                </c:pt>
                <c:pt idx="10">
                  <c:v>1.26299134266964</c:v>
                </c:pt>
                <c:pt idx="11">
                  <c:v>1.2291916413957999</c:v>
                </c:pt>
                <c:pt idx="12">
                  <c:v>1.1964894518979099</c:v>
                </c:pt>
                <c:pt idx="13">
                  <c:v>1.1650330684835399</c:v>
                </c:pt>
                <c:pt idx="14">
                  <c:v>1.1349527580816099</c:v>
                </c:pt>
                <c:pt idx="15">
                  <c:v>1.1063626894860401</c:v>
                </c:pt>
                <c:pt idx="16">
                  <c:v>1.0793629692405999</c:v>
                </c:pt>
                <c:pt idx="17">
                  <c:v>1.05404175225535</c:v>
                </c:pt>
                <c:pt idx="18">
                  <c:v>1.0304774033101101</c:v>
                </c:pt>
                <c:pt idx="19">
                  <c:v>1.0087406936137699</c:v>
                </c:pt>
                <c:pt idx="20">
                  <c:v>0.98889702449444605</c:v>
                </c:pt>
                <c:pt idx="21">
                  <c:v>0.97100867809727598</c:v>
                </c:pt>
                <c:pt idx="22">
                  <c:v>0.95513710272140095</c:v>
                </c:pt>
                <c:pt idx="23">
                  <c:v>0.94134524824800603</c:v>
                </c:pt>
                <c:pt idx="24">
                  <c:v>0.92969997516326397</c:v>
                </c:pt>
                <c:pt idx="25">
                  <c:v>0.92027456918877204</c:v>
                </c:pt>
                <c:pt idx="26">
                  <c:v>0.91315140278551499</c:v>
                </c:pt>
                <c:pt idx="27">
                  <c:v>0.90842479515763597</c:v>
                </c:pt>
                <c:pt idx="28">
                  <c:v>0.90620413429981495</c:v>
                </c:pt>
                <c:pt idx="29">
                  <c:v>0.90661733866704897</c:v>
                </c:pt>
                <c:pt idx="30">
                  <c:v>0.90981475289715397</c:v>
                </c:pt>
                <c:pt idx="31">
                  <c:v>0.91597359256184196</c:v>
                </c:pt>
                <c:pt idx="32">
                  <c:v>0.92530307827076197</c:v>
                </c:pt>
                <c:pt idx="33">
                  <c:v>0.93805043101591101</c:v>
                </c:pt>
                <c:pt idx="34">
                  <c:v>0.95450794023007801</c:v>
                </c:pt>
                <c:pt idx="35">
                  <c:v>0.97502136597511901</c:v>
                </c:pt>
                <c:pt idx="36">
                  <c:v>1</c:v>
                </c:pt>
                <c:pt idx="37">
                  <c:v>1.02982912007647</c:v>
                </c:pt>
                <c:pt idx="38">
                  <c:v>1.0645585059199201</c:v>
                </c:pt>
                <c:pt idx="39">
                  <c:v>1.10415734502416</c:v>
                </c:pt>
                <c:pt idx="40">
                  <c:v>1.1485960785642499</c:v>
                </c:pt>
                <c:pt idx="41">
                  <c:v>1.1978336009209001</c:v>
                </c:pt>
                <c:pt idx="42">
                  <c:v>1.2518039553567899</c:v>
                </c:pt>
                <c:pt idx="43">
                  <c:v>1.31040240056657</c:v>
                </c:pt>
                <c:pt idx="44">
                  <c:v>1.37347082919329</c:v>
                </c:pt>
                <c:pt idx="45">
                  <c:v>1.4407826373629899</c:v>
                </c:pt>
                <c:pt idx="46">
                  <c:v>1.5120272759728901</c:v>
                </c:pt>
                <c:pt idx="47">
                  <c:v>1.5869057747280899</c:v>
                </c:pt>
                <c:pt idx="48">
                  <c:v>1.6654924007538301</c:v>
                </c:pt>
                <c:pt idx="49">
                  <c:v>1.74797078764431</c:v>
                </c:pt>
                <c:pt idx="50">
                  <c:v>1.83453366288249</c:v>
                </c:pt>
                <c:pt idx="51">
                  <c:v>1.9253832981869401</c:v>
                </c:pt>
                <c:pt idx="52">
                  <c:v>2.0207319821607901</c:v>
                </c:pt>
                <c:pt idx="53">
                  <c:v>2.1208025163470698</c:v>
                </c:pt>
                <c:pt idx="54">
                  <c:v>2.2258287358497202</c:v>
                </c:pt>
                <c:pt idx="55">
                  <c:v>2.3360560557367802</c:v>
                </c:pt>
                <c:pt idx="56">
                  <c:v>2.45174204450245</c:v>
                </c:pt>
                <c:pt idx="57">
                  <c:v>2.5731570259281198</c:v>
                </c:pt>
                <c:pt idx="58">
                  <c:v>2.7005847107487702</c:v>
                </c:pt>
                <c:pt idx="59">
                  <c:v>2.8343228596006198</c:v>
                </c:pt>
                <c:pt idx="60">
                  <c:v>2.97468397879928</c:v>
                </c:pt>
                <c:pt idx="61">
                  <c:v>3.1219960505741202</c:v>
                </c:pt>
                <c:pt idx="62">
                  <c:v>3.27660329946535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F82-4E65-A91C-AA050AB5BE93}"/>
            </c:ext>
          </c:extLst>
        </c:ser>
        <c:ser>
          <c:idx val="1"/>
          <c:order val="1"/>
          <c:tx>
            <c:strRef>
              <c:f>Microsoft_Excel_Worksheet1!$A$65</c:f>
              <c:strCache>
                <c:ptCount val="1"/>
                <c:pt idx="0">
                  <c:v>2002-2007 vs 1996-2001</c:v>
                </c:pt>
              </c:strCache>
            </c:strRef>
          </c:tx>
          <c:spPr>
            <a:ln w="38100">
              <a:solidFill>
                <a:schemeClr val="accent6"/>
              </a:solidFill>
              <a:prstDash val="solid"/>
            </a:ln>
          </c:spPr>
          <c:marker>
            <c:symbol val="none"/>
          </c:marker>
          <c:xVal>
            <c:numRef>
              <c:f>Microsoft_Excel_Worksheet1!$B$65:$B$127</c:f>
              <c:numCache>
                <c:formatCode>General</c:formatCode>
                <c:ptCount val="63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</c:v>
                </c:pt>
                <c:pt idx="47">
                  <c:v>65</c:v>
                </c:pt>
                <c:pt idx="48">
                  <c:v>66</c:v>
                </c:pt>
                <c:pt idx="49">
                  <c:v>67</c:v>
                </c:pt>
                <c:pt idx="50">
                  <c:v>68</c:v>
                </c:pt>
                <c:pt idx="51">
                  <c:v>69</c:v>
                </c:pt>
                <c:pt idx="52">
                  <c:v>70</c:v>
                </c:pt>
                <c:pt idx="53">
                  <c:v>71</c:v>
                </c:pt>
                <c:pt idx="54">
                  <c:v>72</c:v>
                </c:pt>
                <c:pt idx="55">
                  <c:v>73</c:v>
                </c:pt>
                <c:pt idx="56">
                  <c:v>74</c:v>
                </c:pt>
                <c:pt idx="57">
                  <c:v>75</c:v>
                </c:pt>
                <c:pt idx="58">
                  <c:v>76</c:v>
                </c:pt>
                <c:pt idx="59">
                  <c:v>77</c:v>
                </c:pt>
                <c:pt idx="60">
                  <c:v>78</c:v>
                </c:pt>
                <c:pt idx="61">
                  <c:v>79</c:v>
                </c:pt>
                <c:pt idx="62">
                  <c:v>80</c:v>
                </c:pt>
              </c:numCache>
            </c:numRef>
          </c:xVal>
          <c:yVal>
            <c:numRef>
              <c:f>Microsoft_Excel_Worksheet1!$C$65:$C$127</c:f>
              <c:numCache>
                <c:formatCode>General</c:formatCode>
                <c:ptCount val="63"/>
                <c:pt idx="0">
                  <c:v>1.3749456586019599</c:v>
                </c:pt>
                <c:pt idx="1">
                  <c:v>1.3368146653297699</c:v>
                </c:pt>
                <c:pt idx="2">
                  <c:v>1.29974114850315</c:v>
                </c:pt>
                <c:pt idx="3">
                  <c:v>1.2636957814160199</c:v>
                </c:pt>
                <c:pt idx="4">
                  <c:v>1.2286500506718201</c:v>
                </c:pt>
                <c:pt idx="5">
                  <c:v>1.1945762336282499</c:v>
                </c:pt>
                <c:pt idx="6">
                  <c:v>1.16144737646751</c:v>
                </c:pt>
                <c:pt idx="7">
                  <c:v>1.12923727287468</c:v>
                </c:pt>
                <c:pt idx="8">
                  <c:v>1.0979204433074099</c:v>
                </c:pt>
                <c:pt idx="9">
                  <c:v>1.0674721148405699</c:v>
                </c:pt>
                <c:pt idx="10">
                  <c:v>1.03786820156983</c:v>
                </c:pt>
                <c:pt idx="11">
                  <c:v>1.00911241330892</c:v>
                </c:pt>
                <c:pt idx="12">
                  <c:v>0.98131162155876595</c:v>
                </c:pt>
                <c:pt idx="13">
                  <c:v>0.95458463176367703</c:v>
                </c:pt>
                <c:pt idx="14">
                  <c:v>0.92903502603503696</c:v>
                </c:pt>
                <c:pt idx="15">
                  <c:v>0.90475281361009596</c:v>
                </c:pt>
                <c:pt idx="16">
                  <c:v>0.88181615903237498</c:v>
                </c:pt>
                <c:pt idx="17">
                  <c:v>0.86029316144902201</c:v>
                </c:pt>
                <c:pt idx="18">
                  <c:v>0.840243665201305</c:v>
                </c:pt>
                <c:pt idx="19">
                  <c:v>0.82172108856456705</c:v>
                </c:pt>
                <c:pt idx="20">
                  <c:v>0.80477426402933905</c:v>
                </c:pt>
                <c:pt idx="21">
                  <c:v>0.78944928990901697</c:v>
                </c:pt>
                <c:pt idx="22">
                  <c:v>0.77579139935954899</c:v>
                </c:pt>
                <c:pt idx="23">
                  <c:v>0.76384685919448203</c:v>
                </c:pt>
                <c:pt idx="24">
                  <c:v>0.75366491730948504</c:v>
                </c:pt>
                <c:pt idx="25">
                  <c:v>0.74529982427431196</c:v>
                </c:pt>
                <c:pt idx="26">
                  <c:v>0.73881296193708201</c:v>
                </c:pt>
                <c:pt idx="27">
                  <c:v>0.73427512000267003</c:v>
                </c:pt>
                <c:pt idx="28">
                  <c:v>0.73176897084946602</c:v>
                </c:pt>
                <c:pt idx="29">
                  <c:v>0.73139180377666202</c:v>
                </c:pt>
                <c:pt idx="30">
                  <c:v>0.733258592974941</c:v>
                </c:pt>
                <c:pt idx="31">
                  <c:v>0.73750548947185302</c:v>
                </c:pt>
                <c:pt idx="32">
                  <c:v>0.74429384698297196</c:v>
                </c:pt>
                <c:pt idx="33">
                  <c:v>0.75381491609863704</c:v>
                </c:pt>
                <c:pt idx="34">
                  <c:v>0.76629537195816699</c:v>
                </c:pt>
                <c:pt idx="35">
                  <c:v>0.78200387931819804</c:v>
                </c:pt>
                <c:pt idx="36">
                  <c:v>0.80125894805473696</c:v>
                </c:pt>
                <c:pt idx="37">
                  <c:v>0.82435860998002497</c:v>
                </c:pt>
                <c:pt idx="38">
                  <c:v>0.85133142024238995</c:v>
                </c:pt>
                <c:pt idx="39">
                  <c:v>0.88214141394636203</c:v>
                </c:pt>
                <c:pt idx="40">
                  <c:v>0.91675374451075797</c:v>
                </c:pt>
                <c:pt idx="41">
                  <c:v>0.955124471743514</c:v>
                </c:pt>
                <c:pt idx="42">
                  <c:v>0.99719000802618996</c:v>
                </c:pt>
                <c:pt idx="43">
                  <c:v>1.0428561254339599</c:v>
                </c:pt>
                <c:pt idx="44">
                  <c:v>1.09198651195225</c:v>
                </c:pt>
                <c:pt idx="45">
                  <c:v>1.1443909587480601</c:v>
                </c:pt>
                <c:pt idx="46">
                  <c:v>1.1998133643225899</c:v>
                </c:pt>
                <c:pt idx="47">
                  <c:v>1.2580077821359901</c:v>
                </c:pt>
                <c:pt idx="48">
                  <c:v>1.3190247975011</c:v>
                </c:pt>
                <c:pt idx="49">
                  <c:v>1.38300131456162</c:v>
                </c:pt>
                <c:pt idx="50">
                  <c:v>1.45008087770811</c:v>
                </c:pt>
                <c:pt idx="51">
                  <c:v>1.52041399364921</c:v>
                </c:pt>
                <c:pt idx="52">
                  <c:v>1.59415846910412</c:v>
                </c:pt>
                <c:pt idx="53">
                  <c:v>1.67147976487432</c:v>
                </c:pt>
                <c:pt idx="54">
                  <c:v>1.7525513670885999</c:v>
                </c:pt>
                <c:pt idx="55">
                  <c:v>1.83755517645473</c:v>
                </c:pt>
                <c:pt idx="56">
                  <c:v>1.92668191639079</c:v>
                </c:pt>
                <c:pt idx="57">
                  <c:v>2.0201315609521999</c:v>
                </c:pt>
                <c:pt idx="58">
                  <c:v>2.11811378351435</c:v>
                </c:pt>
                <c:pt idx="59">
                  <c:v>2.2208484272176601</c:v>
                </c:pt>
                <c:pt idx="60">
                  <c:v>2.3285659982306499</c:v>
                </c:pt>
                <c:pt idx="61">
                  <c:v>2.44150818293754</c:v>
                </c:pt>
                <c:pt idx="62">
                  <c:v>2.55992839021114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F82-4E65-A91C-AA050AB5BE93}"/>
            </c:ext>
          </c:extLst>
        </c:ser>
        <c:ser>
          <c:idx val="2"/>
          <c:order val="2"/>
          <c:tx>
            <c:strRef>
              <c:f>Microsoft_Excel_Worksheet1!$A$128</c:f>
              <c:strCache>
                <c:ptCount val="1"/>
                <c:pt idx="0">
                  <c:v>2008-6/2013 vs 1996-2001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Microsoft_Excel_Worksheet1!$B$128:$B$190</c:f>
              <c:numCache>
                <c:formatCode>General</c:formatCode>
                <c:ptCount val="63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</c:v>
                </c:pt>
                <c:pt idx="47">
                  <c:v>65</c:v>
                </c:pt>
                <c:pt idx="48">
                  <c:v>66</c:v>
                </c:pt>
                <c:pt idx="49">
                  <c:v>67</c:v>
                </c:pt>
                <c:pt idx="50">
                  <c:v>68</c:v>
                </c:pt>
                <c:pt idx="51">
                  <c:v>69</c:v>
                </c:pt>
                <c:pt idx="52">
                  <c:v>70</c:v>
                </c:pt>
                <c:pt idx="53">
                  <c:v>71</c:v>
                </c:pt>
                <c:pt idx="54">
                  <c:v>72</c:v>
                </c:pt>
                <c:pt idx="55">
                  <c:v>73</c:v>
                </c:pt>
                <c:pt idx="56">
                  <c:v>74</c:v>
                </c:pt>
                <c:pt idx="57">
                  <c:v>75</c:v>
                </c:pt>
                <c:pt idx="58">
                  <c:v>76</c:v>
                </c:pt>
                <c:pt idx="59">
                  <c:v>77</c:v>
                </c:pt>
                <c:pt idx="60">
                  <c:v>78</c:v>
                </c:pt>
                <c:pt idx="61">
                  <c:v>79</c:v>
                </c:pt>
                <c:pt idx="62">
                  <c:v>80</c:v>
                </c:pt>
              </c:numCache>
            </c:numRef>
          </c:xVal>
          <c:yVal>
            <c:numRef>
              <c:f>Microsoft_Excel_Worksheet1!$C$128:$C$190</c:f>
              <c:numCache>
                <c:formatCode>General</c:formatCode>
                <c:ptCount val="63"/>
                <c:pt idx="0">
                  <c:v>1.3957202706190199</c:v>
                </c:pt>
                <c:pt idx="1">
                  <c:v>1.352826653256</c:v>
                </c:pt>
                <c:pt idx="2">
                  <c:v>1.3112512530524101</c:v>
                </c:pt>
                <c:pt idx="3">
                  <c:v>1.2709535582354801</c:v>
                </c:pt>
                <c:pt idx="4">
                  <c:v>1.23189430205019</c:v>
                </c:pt>
                <c:pt idx="5">
                  <c:v>1.1940354244970399</c:v>
                </c:pt>
                <c:pt idx="6">
                  <c:v>1.1573400352457599</c:v>
                </c:pt>
                <c:pt idx="7">
                  <c:v>1.12177237768877</c:v>
                </c:pt>
                <c:pt idx="8">
                  <c:v>1.0872977940993001</c:v>
                </c:pt>
                <c:pt idx="9">
                  <c:v>1.0538826918603199</c:v>
                </c:pt>
                <c:pt idx="10">
                  <c:v>1.02149451073137</c:v>
                </c:pt>
                <c:pt idx="11">
                  <c:v>0.99012830852594902</c:v>
                </c:pt>
                <c:pt idx="12">
                  <c:v>0.95988005789388298</c:v>
                </c:pt>
                <c:pt idx="13">
                  <c:v>0.93085612979742705</c:v>
                </c:pt>
                <c:pt idx="14">
                  <c:v>0.90314672317618805</c:v>
                </c:pt>
                <c:pt idx="15">
                  <c:v>0.87682770348579198</c:v>
                </c:pt>
                <c:pt idx="16">
                  <c:v>0.851962484539596</c:v>
                </c:pt>
                <c:pt idx="17">
                  <c:v>0.82860392674244798</c:v>
                </c:pt>
                <c:pt idx="18">
                  <c:v>0.80679623196611705</c:v>
                </c:pt>
                <c:pt idx="19">
                  <c:v>0.78657682219052105</c:v>
                </c:pt>
                <c:pt idx="20">
                  <c:v>0.76797819558709901</c:v>
                </c:pt>
                <c:pt idx="21">
                  <c:v>0.75102975996055199</c:v>
                </c:pt>
                <c:pt idx="22">
                  <c:v>0.73575964944518502</c:v>
                </c:pt>
                <c:pt idx="23">
                  <c:v>0.72219653616408397</c:v>
                </c:pt>
                <c:pt idx="24">
                  <c:v>0.71037145433321003</c:v>
                </c:pt>
                <c:pt idx="25">
                  <c:v>0.700319660196281</c:v>
                </c:pt>
                <c:pt idx="26">
                  <c:v>0.69208255741880598</c:v>
                </c:pt>
                <c:pt idx="27">
                  <c:v>0.685709724405965</c:v>
                </c:pt>
                <c:pt idx="28">
                  <c:v>0.68126108774885197</c:v>
                </c:pt>
                <c:pt idx="29">
                  <c:v>0.67880929502458498</c:v>
                </c:pt>
                <c:pt idx="30">
                  <c:v>0.67844235094110406</c:v>
                </c:pt>
                <c:pt idx="31">
                  <c:v>0.68026659390129995</c:v>
                </c:pt>
                <c:pt idx="32">
                  <c:v>0.68441010618112996</c:v>
                </c:pt>
                <c:pt idx="33">
                  <c:v>0.69102667097924297</c:v>
                </c:pt>
                <c:pt idx="34">
                  <c:v>0.70030041475608396</c:v>
                </c:pt>
                <c:pt idx="35">
                  <c:v>0.71245130502056897</c:v>
                </c:pt>
                <c:pt idx="36">
                  <c:v>0.72774171395848197</c:v>
                </c:pt>
                <c:pt idx="37">
                  <c:v>0.74641206877199795</c:v>
                </c:pt>
                <c:pt idx="38">
                  <c:v>0.768456405168079</c:v>
                </c:pt>
                <c:pt idx="39">
                  <c:v>0.79381057807445798</c:v>
                </c:pt>
                <c:pt idx="40">
                  <c:v>0.82241204228482001</c:v>
                </c:pt>
                <c:pt idx="41">
                  <c:v>0.85419070011668496</c:v>
                </c:pt>
                <c:pt idx="42">
                  <c:v>0.889059613470501</c:v>
                </c:pt>
                <c:pt idx="43">
                  <c:v>0.92690549867627303</c:v>
                </c:pt>
                <c:pt idx="44">
                  <c:v>0.96757900019287302</c:v>
                </c:pt>
                <c:pt idx="45">
                  <c:v>1.01088482224972</c:v>
                </c:pt>
                <c:pt idx="46">
                  <c:v>1.0565718871116201</c:v>
                </c:pt>
                <c:pt idx="47">
                  <c:v>1.10440097524101</c:v>
                </c:pt>
                <c:pt idx="48">
                  <c:v>1.1543951992207699</c:v>
                </c:pt>
                <c:pt idx="49">
                  <c:v>1.20665257081392</c:v>
                </c:pt>
                <c:pt idx="50">
                  <c:v>1.2612755385977601</c:v>
                </c:pt>
                <c:pt idx="51">
                  <c:v>1.3183711888103999</c:v>
                </c:pt>
                <c:pt idx="52">
                  <c:v>1.37805145528922</c:v>
                </c:pt>
                <c:pt idx="53">
                  <c:v>1.44043333891291</c:v>
                </c:pt>
                <c:pt idx="54">
                  <c:v>1.50563913697717</c:v>
                </c:pt>
                <c:pt idx="55">
                  <c:v>1.5737966829539001</c:v>
                </c:pt>
                <c:pt idx="56">
                  <c:v>1.6450395971038401</c:v>
                </c:pt>
                <c:pt idx="57">
                  <c:v>1.7195075484339699</c:v>
                </c:pt>
                <c:pt idx="58">
                  <c:v>1.79734652851323</c:v>
                </c:pt>
                <c:pt idx="59">
                  <c:v>1.8787091376834499</c:v>
                </c:pt>
                <c:pt idx="60">
                  <c:v>1.9637548842264401</c:v>
                </c:pt>
                <c:pt idx="61">
                  <c:v>2.0526504970738899</c:v>
                </c:pt>
                <c:pt idx="62">
                  <c:v>2.1455702526730702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F82-4E65-A91C-AA050AB5B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80"/>
          <c:min val="2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age (years)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632743362831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10"/>
      </c:valAx>
      <c:valAx>
        <c:axId val="554660672"/>
        <c:scaling>
          <c:orientation val="minMax"/>
          <c:max val="4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5-Year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At val="1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legend>
      <c:legendPos val="l"/>
      <c:layout>
        <c:manualLayout>
          <c:xMode val="edge"/>
          <c:yMode val="edge"/>
          <c:x val="0.14896755162241887"/>
          <c:y val="7.869168571670479E-2"/>
          <c:w val="0.50294985250737467"/>
          <c:h val="0.20014351028702063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baseline="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Microsoft_Excel_Worksheet2!$B$1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</c:numCache>
            </c:numRef>
          </c:xVal>
          <c:yVal>
            <c:numRef>
              <c:f>Microsoft_Excel_Worksheet2!$B$2:$B$10002</c:f>
              <c:numCache>
                <c:formatCode>General</c:formatCode>
                <c:ptCount val="10001"/>
                <c:pt idx="0">
                  <c:v>0.83060660142044795</c:v>
                </c:pt>
                <c:pt idx="1">
                  <c:v>0.84135684285701995</c:v>
                </c:pt>
                <c:pt idx="2">
                  <c:v>0.85224622078822898</c:v>
                </c:pt>
                <c:pt idx="3">
                  <c:v>0.86327653600750498</c:v>
                </c:pt>
                <c:pt idx="4">
                  <c:v>0.87444961261529697</c:v>
                </c:pt>
                <c:pt idx="5">
                  <c:v>0.88576729832072598</c:v>
                </c:pt>
                <c:pt idx="6">
                  <c:v>0.89723146474714599</c:v>
                </c:pt>
                <c:pt idx="7">
                  <c:v>0.90884400774165897</c:v>
                </c:pt>
                <c:pt idx="8">
                  <c:v>0.92060690262745803</c:v>
                </c:pt>
                <c:pt idx="9">
                  <c:v>0.93260391295043199</c:v>
                </c:pt>
                <c:pt idx="10">
                  <c:v>0.94517194224131595</c:v>
                </c:pt>
                <c:pt idx="11">
                  <c:v>0.95871345321412904</c:v>
                </c:pt>
                <c:pt idx="12">
                  <c:v>0.97365493013502502</c:v>
                </c:pt>
                <c:pt idx="13">
                  <c:v>0.99045190014830797</c:v>
                </c:pt>
                <c:pt idx="14">
                  <c:v>1.00957224643395</c:v>
                </c:pt>
                <c:pt idx="15">
                  <c:v>1.03112808506606</c:v>
                </c:pt>
                <c:pt idx="16">
                  <c:v>1.05491354244165</c:v>
                </c:pt>
                <c:pt idx="17">
                  <c:v>1.0806969960866499</c:v>
                </c:pt>
                <c:pt idx="18">
                  <c:v>1.1082242072973401</c:v>
                </c:pt>
                <c:pt idx="19">
                  <c:v>1.1372127445382301</c:v>
                </c:pt>
                <c:pt idx="20">
                  <c:v>1.1673470439940601</c:v>
                </c:pt>
                <c:pt idx="21">
                  <c:v>1.1983443313633599</c:v>
                </c:pt>
                <c:pt idx="22">
                  <c:v>1.23016470885758</c:v>
                </c:pt>
                <c:pt idx="23">
                  <c:v>1.26283003249738</c:v>
                </c:pt>
                <c:pt idx="24">
                  <c:v>1.29636273865987</c:v>
                </c:pt>
                <c:pt idx="25">
                  <c:v>1.33078585948914</c:v>
                </c:pt>
                <c:pt idx="26">
                  <c:v>1.3661230387160199</c:v>
                </c:pt>
                <c:pt idx="27">
                  <c:v>1.4023985478979399</c:v>
                </c:pt>
                <c:pt idx="28">
                  <c:v>1.43963730309002</c:v>
                </c:pt>
                <c:pt idx="29">
                  <c:v>1.4778648819587299</c:v>
                </c:pt>
                <c:pt idx="30">
                  <c:v>1.51710754135018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FBE-4AA3-BA08-C170390ECF1E}"/>
            </c:ext>
          </c:extLst>
        </c:ser>
        <c:ser>
          <c:idx val="1"/>
          <c:order val="1"/>
          <c:tx>
            <c:strRef>
              <c:f>Microsoft_Excel_Worksheet2!$C$1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</c:numCache>
            </c:numRef>
          </c:xVal>
          <c:yVal>
            <c:numRef>
              <c:f>Microsoft_Excel_Worksheet2!$C$2:$C$10002</c:f>
              <c:numCache>
                <c:formatCode>General</c:formatCode>
                <c:ptCount val="10001"/>
                <c:pt idx="0">
                  <c:v>0.700689088172192</c:v>
                </c:pt>
                <c:pt idx="1">
                  <c:v>0.71959218957383397</c:v>
                </c:pt>
                <c:pt idx="2">
                  <c:v>0.73900303165596104</c:v>
                </c:pt>
                <c:pt idx="3">
                  <c:v>0.75893446012019505</c:v>
                </c:pt>
                <c:pt idx="4">
                  <c:v>0.77939924401793803</c:v>
                </c:pt>
                <c:pt idx="5">
                  <c:v>0.80040978187131295</c:v>
                </c:pt>
                <c:pt idx="6">
                  <c:v>0.82197752293091997</c:v>
                </c:pt>
                <c:pt idx="7">
                  <c:v>0.844111734675841</c:v>
                </c:pt>
                <c:pt idx="8">
                  <c:v>0.86681656663725803</c:v>
                </c:pt>
                <c:pt idx="9">
                  <c:v>0.89006328910356802</c:v>
                </c:pt>
                <c:pt idx="10">
                  <c:v>0.913750915686247</c:v>
                </c:pt>
                <c:pt idx="11">
                  <c:v>0.93778281994494905</c:v>
                </c:pt>
                <c:pt idx="12">
                  <c:v>0.96212367932574805</c:v>
                </c:pt>
                <c:pt idx="13">
                  <c:v>0.98690232960313096</c:v>
                </c:pt>
                <c:pt idx="14">
                  <c:v>1.0065181476038401</c:v>
                </c:pt>
                <c:pt idx="15">
                  <c:v>1.0220680883630899</c:v>
                </c:pt>
                <c:pt idx="16">
                  <c:v>1.0393625348289099</c:v>
                </c:pt>
                <c:pt idx="17">
                  <c:v>1.0574559693625201</c:v>
                </c:pt>
                <c:pt idx="18">
                  <c:v>1.0758370650373099</c:v>
                </c:pt>
                <c:pt idx="19">
                  <c:v>1.0943078835475999</c:v>
                </c:pt>
                <c:pt idx="20">
                  <c:v>1.1128429196605401</c:v>
                </c:pt>
                <c:pt idx="21">
                  <c:v>1.1314988545418101</c:v>
                </c:pt>
                <c:pt idx="22">
                  <c:v>1.1503488791991701</c:v>
                </c:pt>
                <c:pt idx="23">
                  <c:v>1.1694379100583701</c:v>
                </c:pt>
                <c:pt idx="24">
                  <c:v>1.1887931895072199</c:v>
                </c:pt>
                <c:pt idx="25">
                  <c:v>1.2084331048910899</c:v>
                </c:pt>
                <c:pt idx="26">
                  <c:v>1.2283712506775</c:v>
                </c:pt>
                <c:pt idx="27">
                  <c:v>1.24861846894517</c:v>
                </c:pt>
                <c:pt idx="28">
                  <c:v>1.26918394872786</c:v>
                </c:pt>
                <c:pt idx="29">
                  <c:v>1.29007585344954</c:v>
                </c:pt>
                <c:pt idx="30">
                  <c:v>1.31130169674413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FBE-4AA3-BA08-C170390ECF1E}"/>
            </c:ext>
          </c:extLst>
        </c:ser>
        <c:ser>
          <c:idx val="2"/>
          <c:order val="2"/>
          <c:tx>
            <c:strRef>
              <c:f>Microsoft_Excel_Worksheet2!$D$1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</c:numCache>
            </c:numRef>
          </c:xVal>
          <c:yVal>
            <c:numRef>
              <c:f>Microsoft_Excel_Worksheet2!$D$2:$D$10002</c:f>
              <c:numCache>
                <c:formatCode>General</c:formatCode>
                <c:ptCount val="10001"/>
                <c:pt idx="0">
                  <c:v>0.98461263057900605</c:v>
                </c:pt>
                <c:pt idx="1">
                  <c:v>0.98372570919865299</c:v>
                </c:pt>
                <c:pt idx="2">
                  <c:v>0.98284254561211903</c:v>
                </c:pt>
                <c:pt idx="3">
                  <c:v>0.98196407829878996</c:v>
                </c:pt>
                <c:pt idx="4">
                  <c:v>0.98109169449674705</c:v>
                </c:pt>
                <c:pt idx="5">
                  <c:v>0.98022753412643904</c:v>
                </c:pt>
                <c:pt idx="6">
                  <c:v>0.97937507884867603</c:v>
                </c:pt>
                <c:pt idx="7">
                  <c:v>0.97854039515885005</c:v>
                </c:pt>
                <c:pt idx="8">
                  <c:v>0.97773520002414505</c:v>
                </c:pt>
                <c:pt idx="9">
                  <c:v>0.97717776825334401</c:v>
                </c:pt>
                <c:pt idx="10">
                  <c:v>0.97767343929750905</c:v>
                </c:pt>
                <c:pt idx="11">
                  <c:v>0.98011124305701802</c:v>
                </c:pt>
                <c:pt idx="12">
                  <c:v>0.98532438536446498</c:v>
                </c:pt>
                <c:pt idx="13">
                  <c:v>0.99401423735810601</c:v>
                </c:pt>
                <c:pt idx="14">
                  <c:v>1.0126356123792899</c:v>
                </c:pt>
                <c:pt idx="15">
                  <c:v>1.0402683929940799</c:v>
                </c:pt>
                <c:pt idx="16">
                  <c:v>1.07069722520831</c:v>
                </c:pt>
                <c:pt idx="17">
                  <c:v>1.1044488197979201</c:v>
                </c:pt>
                <c:pt idx="18">
                  <c:v>1.1415863364004999</c:v>
                </c:pt>
                <c:pt idx="19">
                  <c:v>1.1817997894227199</c:v>
                </c:pt>
                <c:pt idx="20">
                  <c:v>1.22452063723185</c:v>
                </c:pt>
                <c:pt idx="21">
                  <c:v>1.26913883363339</c:v>
                </c:pt>
                <c:pt idx="22">
                  <c:v>1.3155184816384999</c:v>
                </c:pt>
                <c:pt idx="23">
                  <c:v>1.3636805145967399</c:v>
                </c:pt>
                <c:pt idx="24">
                  <c:v>1.4136658630104899</c:v>
                </c:pt>
                <c:pt idx="25">
                  <c:v>1.46552671939242</c:v>
                </c:pt>
                <c:pt idx="26">
                  <c:v>1.5193225630128899</c:v>
                </c:pt>
                <c:pt idx="27">
                  <c:v>1.57511820949416</c:v>
                </c:pt>
                <c:pt idx="28">
                  <c:v>1.6329828048374599</c:v>
                </c:pt>
                <c:pt idx="29">
                  <c:v>1.6929892947665599</c:v>
                </c:pt>
                <c:pt idx="30">
                  <c:v>1.7552141492200799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FBE-4AA3-BA08-C170390EC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118384"/>
        <c:axId val="247118776"/>
      </c:scatterChart>
      <c:valAx>
        <c:axId val="247118384"/>
        <c:scaling>
          <c:orientation val="minMax"/>
          <c:max val="40"/>
          <c:min val="15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BMI (kg/m²)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14860172345712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8776"/>
        <c:crosses val="autoZero"/>
        <c:crossBetween val="midCat"/>
        <c:majorUnit val="5"/>
      </c:valAx>
      <c:valAx>
        <c:axId val="247118776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5-Year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8384"/>
        <c:crossesAt val="1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758440852652152"/>
          <c:y val="9.548429905175948E-2"/>
          <c:w val="0.80711724447652"/>
          <c:h val="0.782673525883016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 w="34925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54.064999999999998</c:v>
                </c:pt>
                <c:pt idx="1">
                  <c:v>62.476199999999999</c:v>
                </c:pt>
                <c:pt idx="2">
                  <c:v>64.179100000000005</c:v>
                </c:pt>
                <c:pt idx="3">
                  <c:v>63.6556</c:v>
                </c:pt>
                <c:pt idx="4">
                  <c:v>62.972999999999999</c:v>
                </c:pt>
                <c:pt idx="5">
                  <c:v>60.898600000000002</c:v>
                </c:pt>
                <c:pt idx="6">
                  <c:v>59.385300000000001</c:v>
                </c:pt>
                <c:pt idx="7">
                  <c:v>60.063400000000001</c:v>
                </c:pt>
                <c:pt idx="8">
                  <c:v>56.970399999999998</c:v>
                </c:pt>
                <c:pt idx="9">
                  <c:v>57.571199999999997</c:v>
                </c:pt>
                <c:pt idx="10">
                  <c:v>55.611499999999999</c:v>
                </c:pt>
                <c:pt idx="11">
                  <c:v>58.556899999999999</c:v>
                </c:pt>
                <c:pt idx="12">
                  <c:v>56.930100000000003</c:v>
                </c:pt>
                <c:pt idx="13">
                  <c:v>58.214799999999997</c:v>
                </c:pt>
                <c:pt idx="14">
                  <c:v>57.4163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5E-4888-BB6F-8335621CB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date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0"/>
        <c:lblOffset val="100"/>
        <c:baseTimeUnit val="days"/>
        <c:majorUnit val="2"/>
        <c:majorTimeUnit val="days"/>
      </c:dateAx>
      <c:valAx>
        <c:axId val="557784704"/>
        <c:scaling>
          <c:orientation val="minMax"/>
          <c:max val="8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% of transplants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2.3541562402621313E-2"/>
              <c:y val="0.3569966708424247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midCat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Microsoft_Excel_Worksheet3!$B$1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Microsoft_Excel_Worksheet3!$A$2:$A$10002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Microsoft_Excel_Worksheet3!$B$2:$B$10002</c:f>
              <c:numCache>
                <c:formatCode>General</c:formatCode>
                <c:ptCount val="10001"/>
                <c:pt idx="0">
                  <c:v>1.3185109570769</c:v>
                </c:pt>
                <c:pt idx="1">
                  <c:v>1.24002111148496</c:v>
                </c:pt>
                <c:pt idx="2">
                  <c:v>1.1662037002235599</c:v>
                </c:pt>
                <c:pt idx="3">
                  <c:v>1.0967805772165</c:v>
                </c:pt>
                <c:pt idx="4">
                  <c:v>1.03387188757269</c:v>
                </c:pt>
                <c:pt idx="5">
                  <c:v>0.990285111248284</c:v>
                </c:pt>
                <c:pt idx="6">
                  <c:v>0.97174299939832698</c:v>
                </c:pt>
                <c:pt idx="7">
                  <c:v>0.96726729383657295</c:v>
                </c:pt>
                <c:pt idx="8">
                  <c:v>0.96602460327505302</c:v>
                </c:pt>
                <c:pt idx="9">
                  <c:v>0.96479625992167894</c:v>
                </c:pt>
                <c:pt idx="10">
                  <c:v>0.96356947846164398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12A-4086-94AB-843B6C279CE9}"/>
            </c:ext>
          </c:extLst>
        </c:ser>
        <c:ser>
          <c:idx val="1"/>
          <c:order val="1"/>
          <c:tx>
            <c:strRef>
              <c:f>Microsoft_Excel_Worksheet3!$C$1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Microsoft_Excel_Worksheet3!$A$2:$A$10002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Microsoft_Excel_Worksheet3!$C$2:$C$10002</c:f>
              <c:numCache>
                <c:formatCode>General</c:formatCode>
                <c:ptCount val="10001"/>
                <c:pt idx="0">
                  <c:v>1.0935037797207201</c:v>
                </c:pt>
                <c:pt idx="1">
                  <c:v>1.0715892073664901</c:v>
                </c:pt>
                <c:pt idx="2">
                  <c:v>1.0500778911683599</c:v>
                </c:pt>
                <c:pt idx="3">
                  <c:v>1.0288952308332</c:v>
                </c:pt>
                <c:pt idx="4">
                  <c:v>1.0089939890139701</c:v>
                </c:pt>
                <c:pt idx="5">
                  <c:v>0.98160263467661901</c:v>
                </c:pt>
                <c:pt idx="6">
                  <c:v>0.93449589674058697</c:v>
                </c:pt>
                <c:pt idx="7">
                  <c:v>0.89946485383674002</c:v>
                </c:pt>
                <c:pt idx="8">
                  <c:v>0.86680266801711803</c:v>
                </c:pt>
                <c:pt idx="9">
                  <c:v>0.83492461318115796</c:v>
                </c:pt>
                <c:pt idx="10">
                  <c:v>0.80406080147805903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12A-4086-94AB-843B6C279CE9}"/>
            </c:ext>
          </c:extLst>
        </c:ser>
        <c:ser>
          <c:idx val="2"/>
          <c:order val="2"/>
          <c:tx>
            <c:strRef>
              <c:f>Microsoft_Excel_Worksheet3!$D$1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Microsoft_Excel_Worksheet3!$A$2:$A$10002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Microsoft_Excel_Worksheet3!$D$2:$D$10002</c:f>
              <c:numCache>
                <c:formatCode>General</c:formatCode>
                <c:ptCount val="10001"/>
                <c:pt idx="0">
                  <c:v>1.5898172243866</c:v>
                </c:pt>
                <c:pt idx="1">
                  <c:v>1.4349270656684601</c:v>
                </c:pt>
                <c:pt idx="2">
                  <c:v>1.2951716076051201</c:v>
                </c:pt>
                <c:pt idx="3">
                  <c:v>1.16914492215618</c:v>
                </c:pt>
                <c:pt idx="4">
                  <c:v>1.05936317911832</c:v>
                </c:pt>
                <c:pt idx="5">
                  <c:v>0.99904438610548296</c:v>
                </c:pt>
                <c:pt idx="6">
                  <c:v>1.0104746956869599</c:v>
                </c:pt>
                <c:pt idx="7">
                  <c:v>1.04018074050923</c:v>
                </c:pt>
                <c:pt idx="8">
                  <c:v>1.0766043628678501</c:v>
                </c:pt>
                <c:pt idx="9">
                  <c:v>1.11486930492118</c:v>
                </c:pt>
                <c:pt idx="10">
                  <c:v>1.1547213072893201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12A-4086-94AB-843B6C279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119560"/>
        <c:axId val="643151376"/>
      </c:scatterChart>
      <c:valAx>
        <c:axId val="247119560"/>
        <c:scaling>
          <c:orientation val="minMax"/>
          <c:max val="150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GFR (mL/min/1.73 m</a:t>
                </a:r>
                <a:r>
                  <a:rPr lang="en-US" sz="1700" b="1" i="0" u="none" strike="noStrike" baseline="0" dirty="0" smtClean="0">
                    <a:effectLst/>
                  </a:rPr>
                  <a:t>²</a:t>
                </a:r>
                <a:r>
                  <a:rPr lang="en-US" sz="1700" dirty="0" smtClean="0">
                    <a:solidFill>
                      <a:schemeClr val="bg2"/>
                    </a:solidFill>
                  </a:rPr>
                  <a:t>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3319321533923302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43151376"/>
        <c:crosses val="autoZero"/>
        <c:crossBetween val="midCat"/>
        <c:majorUnit val="20"/>
      </c:valAx>
      <c:valAx>
        <c:axId val="643151376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5-Year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9560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Microsoft_Excel_Worksheet1!$A$2</c:f>
              <c:strCache>
                <c:ptCount val="1"/>
                <c:pt idx="0">
                  <c:v>1996-2001</c:v>
                </c:pt>
              </c:strCache>
            </c:strRef>
          </c:tx>
          <c:spPr>
            <a:ln w="38100">
              <a:solidFill>
                <a:srgbClr val="03B1F0"/>
              </a:solidFill>
            </a:ln>
          </c:spPr>
          <c:marker>
            <c:symbol val="none"/>
          </c:marker>
          <c:xVal>
            <c:numRef>
              <c:f>Microsoft_Excel_Worksheet1!$B$2:$B$22</c:f>
              <c:numCache>
                <c:formatCode>General</c:formatCode>
                <c:ptCount val="2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</c:numCache>
            </c:numRef>
          </c:xVal>
          <c:yVal>
            <c:numRef>
              <c:f>Microsoft_Excel_Worksheet1!$C$2:$C$22</c:f>
              <c:numCache>
                <c:formatCode>General</c:formatCode>
                <c:ptCount val="21"/>
                <c:pt idx="0">
                  <c:v>1.3185109570769</c:v>
                </c:pt>
                <c:pt idx="1">
                  <c:v>1.2786639208563</c:v>
                </c:pt>
                <c:pt idx="2">
                  <c:v>1.24002111148496</c:v>
                </c:pt>
                <c:pt idx="3">
                  <c:v>1.2025461357341301</c:v>
                </c:pt>
                <c:pt idx="4">
                  <c:v>1.1662037002235599</c:v>
                </c:pt>
                <c:pt idx="5">
                  <c:v>1.13095957818271</c:v>
                </c:pt>
                <c:pt idx="6">
                  <c:v>1.0967805772165</c:v>
                </c:pt>
                <c:pt idx="7">
                  <c:v>1.0638753780128001</c:v>
                </c:pt>
                <c:pt idx="8">
                  <c:v>1.03387188757269</c:v>
                </c:pt>
                <c:pt idx="9">
                  <c:v>1.00875706669256</c:v>
                </c:pt>
                <c:pt idx="10">
                  <c:v>0.990285111248284</c:v>
                </c:pt>
                <c:pt idx="11">
                  <c:v>0.97848421608623304</c:v>
                </c:pt>
                <c:pt idx="12">
                  <c:v>0.97174299939832698</c:v>
                </c:pt>
                <c:pt idx="13">
                  <c:v>0.968500824157431</c:v>
                </c:pt>
                <c:pt idx="14">
                  <c:v>0.96726729383657295</c:v>
                </c:pt>
                <c:pt idx="15">
                  <c:v>0.96663936128306505</c:v>
                </c:pt>
                <c:pt idx="16">
                  <c:v>0.96602460327505302</c:v>
                </c:pt>
                <c:pt idx="17">
                  <c:v>0.96541023623747402</c:v>
                </c:pt>
                <c:pt idx="18">
                  <c:v>0.96479625992167894</c:v>
                </c:pt>
                <c:pt idx="19">
                  <c:v>0.96418267407917901</c:v>
                </c:pt>
                <c:pt idx="20">
                  <c:v>0.96356947846164398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F82-4E65-A91C-AA050AB5BE93}"/>
            </c:ext>
          </c:extLst>
        </c:ser>
        <c:ser>
          <c:idx val="1"/>
          <c:order val="1"/>
          <c:tx>
            <c:strRef>
              <c:f>Microsoft_Excel_Worksheet1!$A$23</c:f>
              <c:strCache>
                <c:ptCount val="1"/>
                <c:pt idx="0">
                  <c:v>2002-2007 vs 1996-2001</c:v>
                </c:pt>
              </c:strCache>
            </c:strRef>
          </c:tx>
          <c:spPr>
            <a:ln w="38100">
              <a:solidFill>
                <a:schemeClr val="accent6"/>
              </a:solidFill>
              <a:prstDash val="solid"/>
            </a:ln>
          </c:spPr>
          <c:marker>
            <c:symbol val="none"/>
          </c:marker>
          <c:xVal>
            <c:numRef>
              <c:f>Microsoft_Excel_Worksheet1!$B$23:$B$43</c:f>
              <c:numCache>
                <c:formatCode>General</c:formatCode>
                <c:ptCount val="2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</c:numCache>
            </c:numRef>
          </c:xVal>
          <c:yVal>
            <c:numRef>
              <c:f>Microsoft_Excel_Worksheet1!$C$23:$C$43</c:f>
              <c:numCache>
                <c:formatCode>General</c:formatCode>
                <c:ptCount val="21"/>
                <c:pt idx="0">
                  <c:v>1.06249234280635</c:v>
                </c:pt>
                <c:pt idx="1">
                  <c:v>1.0297611763896899</c:v>
                </c:pt>
                <c:pt idx="2">
                  <c:v>0.99803832712679097</c:v>
                </c:pt>
                <c:pt idx="3">
                  <c:v>0.96729273277350802</c:v>
                </c:pt>
                <c:pt idx="4">
                  <c:v>0.93749428798998002</c:v>
                </c:pt>
                <c:pt idx="5">
                  <c:v>0.90861381486222004</c:v>
                </c:pt>
                <c:pt idx="6">
                  <c:v>0.88062303433181099</c:v>
                </c:pt>
                <c:pt idx="7">
                  <c:v>0.85368782031475099</c:v>
                </c:pt>
                <c:pt idx="8">
                  <c:v>0.829111790830104</c:v>
                </c:pt>
                <c:pt idx="9">
                  <c:v>0.80848318618798098</c:v>
                </c:pt>
                <c:pt idx="10">
                  <c:v>0.79319997030479605</c:v>
                </c:pt>
                <c:pt idx="11">
                  <c:v>0.78327506547452497</c:v>
                </c:pt>
                <c:pt idx="12">
                  <c:v>0.77740966409914802</c:v>
                </c:pt>
                <c:pt idx="13">
                  <c:v>0.77434865181746504</c:v>
                </c:pt>
                <c:pt idx="14">
                  <c:v>0.77289605855610699</c:v>
                </c:pt>
                <c:pt idx="15">
                  <c:v>0.77192854738387695</c:v>
                </c:pt>
                <c:pt idx="16">
                  <c:v>0.77097243645130398</c:v>
                </c:pt>
                <c:pt idx="17">
                  <c:v>0.77001750975802197</c:v>
                </c:pt>
                <c:pt idx="18">
                  <c:v>0.76906376583723102</c:v>
                </c:pt>
                <c:pt idx="19">
                  <c:v>0.76811120322394899</c:v>
                </c:pt>
                <c:pt idx="20">
                  <c:v>0.76715982045500897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F82-4E65-A91C-AA050AB5BE93}"/>
            </c:ext>
          </c:extLst>
        </c:ser>
        <c:ser>
          <c:idx val="2"/>
          <c:order val="2"/>
          <c:tx>
            <c:strRef>
              <c:f>Microsoft_Excel_Worksheet1!$A$44</c:f>
              <c:strCache>
                <c:ptCount val="1"/>
                <c:pt idx="0">
                  <c:v>2008-6/2013 vs 1996-2001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Microsoft_Excel_Worksheet1!$B$44:$B$64</c:f>
              <c:numCache>
                <c:formatCode>General</c:formatCode>
                <c:ptCount val="2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</c:numCache>
            </c:numRef>
          </c:xVal>
          <c:yVal>
            <c:numRef>
              <c:f>Microsoft_Excel_Worksheet1!$C$44:$C$64</c:f>
              <c:numCache>
                <c:formatCode>General</c:formatCode>
                <c:ptCount val="21"/>
                <c:pt idx="0">
                  <c:v>0.921353539536094</c:v>
                </c:pt>
                <c:pt idx="1">
                  <c:v>0.89736659691895704</c:v>
                </c:pt>
                <c:pt idx="2">
                  <c:v>0.87400414141933502</c:v>
                </c:pt>
                <c:pt idx="3">
                  <c:v>0.85124991485184198</c:v>
                </c:pt>
                <c:pt idx="4">
                  <c:v>0.82908808230418096</c:v>
                </c:pt>
                <c:pt idx="5">
                  <c:v>0.80750322111745798</c:v>
                </c:pt>
                <c:pt idx="6">
                  <c:v>0.78648031015338804</c:v>
                </c:pt>
                <c:pt idx="7">
                  <c:v>0.76617818826332396</c:v>
                </c:pt>
                <c:pt idx="8">
                  <c:v>0.74778487347271005</c:v>
                </c:pt>
                <c:pt idx="9">
                  <c:v>0.732769631747195</c:v>
                </c:pt>
                <c:pt idx="10">
                  <c:v>0.72245706917402397</c:v>
                </c:pt>
                <c:pt idx="11">
                  <c:v>0.71692965166977396</c:v>
                </c:pt>
                <c:pt idx="12">
                  <c:v>0.71506424369502897</c:v>
                </c:pt>
                <c:pt idx="13">
                  <c:v>0.71575527769854397</c:v>
                </c:pt>
                <c:pt idx="14">
                  <c:v>0.71792981675854295</c:v>
                </c:pt>
                <c:pt idx="15">
                  <c:v>0.72056122143106505</c:v>
                </c:pt>
                <c:pt idx="16">
                  <c:v>0.723211828814044</c:v>
                </c:pt>
                <c:pt idx="17">
                  <c:v>0.72587218654063101</c:v>
                </c:pt>
                <c:pt idx="18">
                  <c:v>0.72854233047777195</c:v>
                </c:pt>
                <c:pt idx="19">
                  <c:v>0.731222296624357</c:v>
                </c:pt>
                <c:pt idx="20">
                  <c:v>0.73391212111169501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F82-4E65-A91C-AA050AB5B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150"/>
          <c:min val="10"/>
        </c:scaling>
        <c:delete val="0"/>
        <c:axPos val="b"/>
        <c:title>
          <c:tx>
            <c:rich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7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 dirty="0" smtClean="0">
                    <a:effectLst/>
                  </a:rPr>
                  <a:t>Recipient GFR (mL/min/1.73 m</a:t>
                </a:r>
                <a:r>
                  <a:rPr lang="en-US" sz="1700" b="1" i="0" u="none" strike="noStrike" baseline="0" dirty="0" smtClean="0">
                    <a:effectLst/>
                  </a:rPr>
                  <a:t>²</a:t>
                </a:r>
                <a:r>
                  <a:rPr lang="en-US" sz="1800" b="1" i="0" baseline="0" dirty="0" smtClean="0">
                    <a:effectLst/>
                  </a:rPr>
                  <a:t>)</a:t>
                </a:r>
                <a:endParaRPr lang="en-US" sz="1600" dirty="0" smtClean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32373156342182891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20"/>
      </c:valAx>
      <c:valAx>
        <c:axId val="554660672"/>
        <c:scaling>
          <c:orientation val="minMax"/>
          <c:max val="2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5-Year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51017699115044246"/>
          <c:y val="5.6451612903225805E-2"/>
          <c:w val="0.44129793510324478"/>
          <c:h val="0.19273177546355091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800" baseline="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Microsoft_Excel_Worksheet5!$B$1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Microsoft_Excel_Worksheet5!$A$2:$A$10002</c:f>
              <c:numCache>
                <c:formatCode>General</c:formatCode>
                <c:ptCount val="1000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  <c:pt idx="51">
                  <c:v>6.1</c:v>
                </c:pt>
                <c:pt idx="52">
                  <c:v>6.2</c:v>
                </c:pt>
                <c:pt idx="53">
                  <c:v>6.3</c:v>
                </c:pt>
                <c:pt idx="54">
                  <c:v>6.4</c:v>
                </c:pt>
                <c:pt idx="55">
                  <c:v>6.5</c:v>
                </c:pt>
                <c:pt idx="56">
                  <c:v>6.6</c:v>
                </c:pt>
                <c:pt idx="57">
                  <c:v>6.7</c:v>
                </c:pt>
                <c:pt idx="58">
                  <c:v>6.8</c:v>
                </c:pt>
                <c:pt idx="59">
                  <c:v>6.9</c:v>
                </c:pt>
                <c:pt idx="60">
                  <c:v>7</c:v>
                </c:pt>
                <c:pt idx="61">
                  <c:v>7.1</c:v>
                </c:pt>
                <c:pt idx="62">
                  <c:v>7.2</c:v>
                </c:pt>
                <c:pt idx="63">
                  <c:v>7.3</c:v>
                </c:pt>
                <c:pt idx="64">
                  <c:v>7.4</c:v>
                </c:pt>
                <c:pt idx="65">
                  <c:v>7.5</c:v>
                </c:pt>
                <c:pt idx="66">
                  <c:v>7.6</c:v>
                </c:pt>
                <c:pt idx="67">
                  <c:v>7.7</c:v>
                </c:pt>
                <c:pt idx="68">
                  <c:v>7.8</c:v>
                </c:pt>
                <c:pt idx="69">
                  <c:v>7.9</c:v>
                </c:pt>
                <c:pt idx="70">
                  <c:v>8</c:v>
                </c:pt>
              </c:numCache>
            </c:numRef>
          </c:xVal>
          <c:yVal>
            <c:numRef>
              <c:f>Microsoft_Excel_Worksheet5!$B$2:$B$10002</c:f>
              <c:numCache>
                <c:formatCode>General</c:formatCode>
                <c:ptCount val="10001"/>
                <c:pt idx="0">
                  <c:v>1.09288075877618</c:v>
                </c:pt>
                <c:pt idx="1">
                  <c:v>1.0904455062626</c:v>
                </c:pt>
                <c:pt idx="2">
                  <c:v>1.0880156801917</c:v>
                </c:pt>
                <c:pt idx="3">
                  <c:v>1.0855912684718201</c:v>
                </c:pt>
                <c:pt idx="4">
                  <c:v>1.08317225903822</c:v>
                </c:pt>
                <c:pt idx="5">
                  <c:v>1.08075863985306</c:v>
                </c:pt>
                <c:pt idx="6">
                  <c:v>1.07835039890532</c:v>
                </c:pt>
                <c:pt idx="7">
                  <c:v>1.0759475242107299</c:v>
                </c:pt>
                <c:pt idx="8">
                  <c:v>1.07355000381175</c:v>
                </c:pt>
                <c:pt idx="9">
                  <c:v>1.0711578257774499</c:v>
                </c:pt>
                <c:pt idx="10">
                  <c:v>1.06877097820353</c:v>
                </c:pt>
                <c:pt idx="11">
                  <c:v>1.0663894492121699</c:v>
                </c:pt>
                <c:pt idx="12">
                  <c:v>1.0640132269520499</c:v>
                </c:pt>
                <c:pt idx="13">
                  <c:v>1.06164229959825</c:v>
                </c:pt>
                <c:pt idx="14">
                  <c:v>1.05927665535219</c:v>
                </c:pt>
                <c:pt idx="15">
                  <c:v>1.0569162824415901</c:v>
                </c:pt>
                <c:pt idx="16">
                  <c:v>1.0545611691204</c:v>
                </c:pt>
                <c:pt idx="17">
                  <c:v>1.0522113036687399</c:v>
                </c:pt>
                <c:pt idx="18">
                  <c:v>1.04986667439284</c:v>
                </c:pt>
                <c:pt idx="19">
                  <c:v>1.04752726962502</c:v>
                </c:pt>
                <c:pt idx="20">
                  <c:v>1.0451930777235501</c:v>
                </c:pt>
                <c:pt idx="21">
                  <c:v>1.04286352635684</c:v>
                </c:pt>
                <c:pt idx="22">
                  <c:v>1.04053581035974</c:v>
                </c:pt>
                <c:pt idx="23">
                  <c:v>1.03820659136118</c:v>
                </c:pt>
                <c:pt idx="24">
                  <c:v>1.0358725610017101</c:v>
                </c:pt>
                <c:pt idx="25">
                  <c:v>1.0335304410338499</c:v>
                </c:pt>
                <c:pt idx="26">
                  <c:v>1.0311769835267799</c:v>
                </c:pt>
                <c:pt idx="27">
                  <c:v>1.0288089711738999</c:v>
                </c:pt>
                <c:pt idx="28">
                  <c:v>1.02642321770123</c:v>
                </c:pt>
                <c:pt idx="29">
                  <c:v>1.0240165683751901</c:v>
                </c:pt>
                <c:pt idx="30">
                  <c:v>1.0215859006076999</c:v>
                </c:pt>
                <c:pt idx="31">
                  <c:v>1.01912812465689</c:v>
                </c:pt>
                <c:pt idx="32">
                  <c:v>1.0166401844214901</c:v>
                </c:pt>
                <c:pt idx="33">
                  <c:v>1.01411905832691</c:v>
                </c:pt>
                <c:pt idx="34">
                  <c:v>1.01156176030087</c:v>
                </c:pt>
                <c:pt idx="35">
                  <c:v>1.0089653408366801</c:v>
                </c:pt>
                <c:pt idx="36">
                  <c:v>1.0063268881417</c:v>
                </c:pt>
                <c:pt idx="37">
                  <c:v>1.00364352936882</c:v>
                </c:pt>
                <c:pt idx="38">
                  <c:v>1.0009124319285201</c:v>
                </c:pt>
                <c:pt idx="39">
                  <c:v>0.99813080487896899</c:v>
                </c:pt>
                <c:pt idx="40">
                  <c:v>0.99529650884672405</c:v>
                </c:pt>
                <c:pt idx="41">
                  <c:v>0.99241139372103004</c:v>
                </c:pt>
                <c:pt idx="42">
                  <c:v>0.98947887916761001</c:v>
                </c:pt>
                <c:pt idx="43">
                  <c:v>0.98650236123011903</c:v>
                </c:pt>
                <c:pt idx="44">
                  <c:v>0.98348520662445804</c:v>
                </c:pt>
                <c:pt idx="45">
                  <c:v>0.98043075137697</c:v>
                </c:pt>
                <c:pt idx="46">
                  <c:v>0.97734229957373397</c:v>
                </c:pt>
                <c:pt idx="47">
                  <c:v>0.97422312221958596</c:v>
                </c:pt>
                <c:pt idx="48">
                  <c:v>0.97107645620539595</c:v>
                </c:pt>
                <c:pt idx="49">
                  <c:v>0.96790550338204495</c:v>
                </c:pt>
                <c:pt idx="50">
                  <c:v>0.96471342973943797</c:v>
                </c:pt>
                <c:pt idx="51">
                  <c:v>0.96150336468882602</c:v>
                </c:pt>
                <c:pt idx="52">
                  <c:v>0.95827840044663803</c:v>
                </c:pt>
                <c:pt idx="53">
                  <c:v>0.95504159151797696</c:v>
                </c:pt>
                <c:pt idx="54">
                  <c:v>0.95179595427784702</c:v>
                </c:pt>
                <c:pt idx="55">
                  <c:v>0.94854446664819803</c:v>
                </c:pt>
                <c:pt idx="56">
                  <c:v>0.94529006786877601</c:v>
                </c:pt>
                <c:pt idx="57">
                  <c:v>0.94203565835979697</c:v>
                </c:pt>
                <c:pt idx="58">
                  <c:v>0.93878409967441101</c:v>
                </c:pt>
                <c:pt idx="59">
                  <c:v>0.93553821453894004</c:v>
                </c:pt>
                <c:pt idx="60">
                  <c:v>0.932300786978843</c:v>
                </c:pt>
                <c:pt idx="61">
                  <c:v>0.92907410325607898</c:v>
                </c:pt>
                <c:pt idx="62">
                  <c:v>0.925858587053489</c:v>
                </c:pt>
                <c:pt idx="63">
                  <c:v>0.92265419972039797</c:v>
                </c:pt>
                <c:pt idx="64">
                  <c:v>0.919460902739898</c:v>
                </c:pt>
                <c:pt idx="65">
                  <c:v>0.91627865772838901</c:v>
                </c:pt>
                <c:pt idx="66">
                  <c:v>0.913107426435119</c:v>
                </c:pt>
                <c:pt idx="67">
                  <c:v>0.90994717074171705</c:v>
                </c:pt>
                <c:pt idx="68">
                  <c:v>0.90679785266174195</c:v>
                </c:pt>
                <c:pt idx="69">
                  <c:v>0.903659434340223</c:v>
                </c:pt>
                <c:pt idx="70">
                  <c:v>0.900531878053206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D23-41A1-91E7-B0ED9C0E6F3B}"/>
            </c:ext>
          </c:extLst>
        </c:ser>
        <c:ser>
          <c:idx val="1"/>
          <c:order val="1"/>
          <c:tx>
            <c:strRef>
              <c:f>Microsoft_Excel_Worksheet5!$C$1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Microsoft_Excel_Worksheet5!$A$2:$A$10002</c:f>
              <c:numCache>
                <c:formatCode>General</c:formatCode>
                <c:ptCount val="1000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  <c:pt idx="51">
                  <c:v>6.1</c:v>
                </c:pt>
                <c:pt idx="52">
                  <c:v>6.2</c:v>
                </c:pt>
                <c:pt idx="53">
                  <c:v>6.3</c:v>
                </c:pt>
                <c:pt idx="54">
                  <c:v>6.4</c:v>
                </c:pt>
                <c:pt idx="55">
                  <c:v>6.5</c:v>
                </c:pt>
                <c:pt idx="56">
                  <c:v>6.6</c:v>
                </c:pt>
                <c:pt idx="57">
                  <c:v>6.7</c:v>
                </c:pt>
                <c:pt idx="58">
                  <c:v>6.8</c:v>
                </c:pt>
                <c:pt idx="59">
                  <c:v>6.9</c:v>
                </c:pt>
                <c:pt idx="60">
                  <c:v>7</c:v>
                </c:pt>
                <c:pt idx="61">
                  <c:v>7.1</c:v>
                </c:pt>
                <c:pt idx="62">
                  <c:v>7.2</c:v>
                </c:pt>
                <c:pt idx="63">
                  <c:v>7.3</c:v>
                </c:pt>
                <c:pt idx="64">
                  <c:v>7.4</c:v>
                </c:pt>
                <c:pt idx="65">
                  <c:v>7.5</c:v>
                </c:pt>
                <c:pt idx="66">
                  <c:v>7.6</c:v>
                </c:pt>
                <c:pt idx="67">
                  <c:v>7.7</c:v>
                </c:pt>
                <c:pt idx="68">
                  <c:v>7.8</c:v>
                </c:pt>
                <c:pt idx="69">
                  <c:v>7.9</c:v>
                </c:pt>
                <c:pt idx="70">
                  <c:v>8</c:v>
                </c:pt>
              </c:numCache>
            </c:numRef>
          </c:xVal>
          <c:yVal>
            <c:numRef>
              <c:f>Microsoft_Excel_Worksheet5!$C$2:$C$10002</c:f>
              <c:numCache>
                <c:formatCode>General</c:formatCode>
                <c:ptCount val="10001"/>
                <c:pt idx="0">
                  <c:v>0.97167247494534803</c:v>
                </c:pt>
                <c:pt idx="1">
                  <c:v>0.97284470936855005</c:v>
                </c:pt>
                <c:pt idx="2">
                  <c:v>0.97401777310291204</c:v>
                </c:pt>
                <c:pt idx="3">
                  <c:v>0.97519160945712502</c:v>
                </c:pt>
                <c:pt idx="4">
                  <c:v>0.97636615401970095</c:v>
                </c:pt>
                <c:pt idx="5">
                  <c:v>0.97754133334232696</c:v>
                </c:pt>
                <c:pt idx="6">
                  <c:v>0.97871706334489394</c:v>
                </c:pt>
                <c:pt idx="7">
                  <c:v>0.97989324737120098</c:v>
                </c:pt>
                <c:pt idx="8">
                  <c:v>0.98106977380292504</c:v>
                </c:pt>
                <c:pt idx="9">
                  <c:v>0.98224651311046696</c:v>
                </c:pt>
                <c:pt idx="10">
                  <c:v>0.98342331417973305</c:v>
                </c:pt>
                <c:pt idx="11">
                  <c:v>0.98459999969925105</c:v>
                </c:pt>
                <c:pt idx="12">
                  <c:v>0.98577636031569105</c:v>
                </c:pt>
                <c:pt idx="13">
                  <c:v>0.98695214715773905</c:v>
                </c:pt>
                <c:pt idx="14">
                  <c:v>0.98812706217324398</c:v>
                </c:pt>
                <c:pt idx="15">
                  <c:v>0.98930074549871005</c:v>
                </c:pt>
                <c:pt idx="16">
                  <c:v>0.990472758746065</c:v>
                </c:pt>
                <c:pt idx="17">
                  <c:v>0.99164256258861305</c:v>
                </c:pt>
                <c:pt idx="18">
                  <c:v>0.99280948625616905</c:v>
                </c:pt>
                <c:pt idx="19">
                  <c:v>0.99397268534051397</c:v>
                </c:pt>
                <c:pt idx="20">
                  <c:v>0.99513108237546499</c:v>
                </c:pt>
                <c:pt idx="21">
                  <c:v>0.99628065195799997</c:v>
                </c:pt>
                <c:pt idx="22">
                  <c:v>0.99740660906765599</c:v>
                </c:pt>
                <c:pt idx="23">
                  <c:v>0.99849159985589497</c:v>
                </c:pt>
                <c:pt idx="24">
                  <c:v>0.99951845512786797</c:v>
                </c:pt>
                <c:pt idx="25">
                  <c:v>1.0004702965099801</c:v>
                </c:pt>
                <c:pt idx="26">
                  <c:v>1.0013306692991799</c:v>
                </c:pt>
                <c:pt idx="27">
                  <c:v>1.0020837093533801</c:v>
                </c:pt>
                <c:pt idx="28">
                  <c:v>1.0027143533507299</c:v>
                </c:pt>
                <c:pt idx="29">
                  <c:v>1.00320860405343</c:v>
                </c:pt>
                <c:pt idx="30">
                  <c:v>1.0035538646722699</c:v>
                </c:pt>
                <c:pt idx="31">
                  <c:v>1.00373935856198</c:v>
                </c:pt>
                <c:pt idx="32">
                  <c:v>1.00375665128363</c:v>
                </c:pt>
                <c:pt idx="33">
                  <c:v>1.0036002897163501</c:v>
                </c:pt>
                <c:pt idx="34">
                  <c:v>1.00326856440204</c:v>
                </c:pt>
                <c:pt idx="35">
                  <c:v>1.0027643824924399</c:v>
                </c:pt>
                <c:pt idx="36">
                  <c:v>1.00209620504025</c:v>
                </c:pt>
                <c:pt idx="37">
                  <c:v>1.0012789518576499</c:v>
                </c:pt>
                <c:pt idx="38">
                  <c:v>1.0003347154656601</c:v>
                </c:pt>
                <c:pt idx="39">
                  <c:v>0.99696988869483005</c:v>
                </c:pt>
                <c:pt idx="40">
                  <c:v>0.99241020980416395</c:v>
                </c:pt>
                <c:pt idx="41">
                  <c:v>0.98777244111260198</c:v>
                </c:pt>
                <c:pt idx="42">
                  <c:v>0.98302553183277697</c:v>
                </c:pt>
                <c:pt idx="43">
                  <c:v>0.97814638033809298</c:v>
                </c:pt>
                <c:pt idx="44">
                  <c:v>0.97311962820035403</c:v>
                </c:pt>
                <c:pt idx="45">
                  <c:v>0.96793692968508005</c:v>
                </c:pt>
                <c:pt idx="46">
                  <c:v>0.96259593880792005</c:v>
                </c:pt>
                <c:pt idx="47">
                  <c:v>0.95709921867408898</c:v>
                </c:pt>
                <c:pt idx="48">
                  <c:v>0.95145320839744296</c:v>
                </c:pt>
                <c:pt idx="49">
                  <c:v>0.94566731754752698</c:v>
                </c:pt>
                <c:pt idx="50">
                  <c:v>0.93975317107526402</c:v>
                </c:pt>
                <c:pt idx="51">
                  <c:v>0.93372399999140099</c:v>
                </c:pt>
                <c:pt idx="52">
                  <c:v>0.92759415998310601</c:v>
                </c:pt>
                <c:pt idx="53">
                  <c:v>0.921378756134967</c:v>
                </c:pt>
                <c:pt idx="54">
                  <c:v>0.91509335268230496</c:v>
                </c:pt>
                <c:pt idx="55">
                  <c:v>0.90875374953048205</c:v>
                </c:pt>
                <c:pt idx="56">
                  <c:v>0.90237581060896999</c:v>
                </c:pt>
                <c:pt idx="57">
                  <c:v>0.89597533226812298</c:v>
                </c:pt>
                <c:pt idx="58">
                  <c:v>0.88956794259151695</c:v>
                </c:pt>
                <c:pt idx="59">
                  <c:v>0.88316902463533298</c:v>
                </c:pt>
                <c:pt idx="60">
                  <c:v>0.87679365826591105</c:v>
                </c:pt>
                <c:pt idx="61">
                  <c:v>0.870454365018002</c:v>
                </c:pt>
                <c:pt idx="62">
                  <c:v>0.86415446260752005</c:v>
                </c:pt>
                <c:pt idx="63">
                  <c:v>0.85789476065098902</c:v>
                </c:pt>
                <c:pt idx="64">
                  <c:v>0.85167584431910304</c:v>
                </c:pt>
                <c:pt idx="65">
                  <c:v>0.84549812733458496</c:v>
                </c:pt>
                <c:pt idx="66">
                  <c:v>0.83936189084595503</c:v>
                </c:pt>
                <c:pt idx="67">
                  <c:v>0.83326731235963403</c:v>
                </c:pt>
                <c:pt idx="68">
                  <c:v>0.82721448756129701</c:v>
                </c:pt>
                <c:pt idx="69">
                  <c:v>0.82120344697596603</c:v>
                </c:pt>
                <c:pt idx="70">
                  <c:v>0.81523416883085398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D23-41A1-91E7-B0ED9C0E6F3B}"/>
            </c:ext>
          </c:extLst>
        </c:ser>
        <c:ser>
          <c:idx val="2"/>
          <c:order val="2"/>
          <c:tx>
            <c:strRef>
              <c:f>Microsoft_Excel_Worksheet5!$D$1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Microsoft_Excel_Worksheet5!$A$2:$A$10002</c:f>
              <c:numCache>
                <c:formatCode>General</c:formatCode>
                <c:ptCount val="1000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  <c:pt idx="51">
                  <c:v>6.1</c:v>
                </c:pt>
                <c:pt idx="52">
                  <c:v>6.2</c:v>
                </c:pt>
                <c:pt idx="53">
                  <c:v>6.3</c:v>
                </c:pt>
                <c:pt idx="54">
                  <c:v>6.4</c:v>
                </c:pt>
                <c:pt idx="55">
                  <c:v>6.5</c:v>
                </c:pt>
                <c:pt idx="56">
                  <c:v>6.6</c:v>
                </c:pt>
                <c:pt idx="57">
                  <c:v>6.7</c:v>
                </c:pt>
                <c:pt idx="58">
                  <c:v>6.8</c:v>
                </c:pt>
                <c:pt idx="59">
                  <c:v>6.9</c:v>
                </c:pt>
                <c:pt idx="60">
                  <c:v>7</c:v>
                </c:pt>
                <c:pt idx="61">
                  <c:v>7.1</c:v>
                </c:pt>
                <c:pt idx="62">
                  <c:v>7.2</c:v>
                </c:pt>
                <c:pt idx="63">
                  <c:v>7.3</c:v>
                </c:pt>
                <c:pt idx="64">
                  <c:v>7.4</c:v>
                </c:pt>
                <c:pt idx="65">
                  <c:v>7.5</c:v>
                </c:pt>
                <c:pt idx="66">
                  <c:v>7.6</c:v>
                </c:pt>
                <c:pt idx="67">
                  <c:v>7.7</c:v>
                </c:pt>
                <c:pt idx="68">
                  <c:v>7.8</c:v>
                </c:pt>
                <c:pt idx="69">
                  <c:v>7.9</c:v>
                </c:pt>
                <c:pt idx="70">
                  <c:v>8</c:v>
                </c:pt>
              </c:numCache>
            </c:numRef>
          </c:xVal>
          <c:yVal>
            <c:numRef>
              <c:f>Microsoft_Excel_Worksheet5!$D$2:$D$10002</c:f>
              <c:numCache>
                <c:formatCode>General</c:formatCode>
                <c:ptCount val="10001"/>
                <c:pt idx="0">
                  <c:v>1.22920879586549</c:v>
                </c:pt>
                <c:pt idx="1">
                  <c:v>1.22226228983666</c:v>
                </c:pt>
                <c:pt idx="2">
                  <c:v>1.21535576971235</c:v>
                </c:pt>
                <c:pt idx="3">
                  <c:v>1.2084890710229801</c:v>
                </c:pt>
                <c:pt idx="4">
                  <c:v>1.20166203828311</c:v>
                </c:pt>
                <c:pt idx="5">
                  <c:v>1.1948745263009799</c:v>
                </c:pt>
                <c:pt idx="6">
                  <c:v>1.18812640176631</c:v>
                </c:pt>
                <c:pt idx="7">
                  <c:v>1.1814175451876101</c:v>
                </c:pt>
                <c:pt idx="8">
                  <c:v>1.1747478532711499</c:v>
                </c:pt>
                <c:pt idx="9">
                  <c:v>1.16811724186314</c:v>
                </c:pt>
                <c:pt idx="10">
                  <c:v>1.16152564961599</c:v>
                </c:pt>
                <c:pt idx="11">
                  <c:v>1.1549730425943501</c:v>
                </c:pt>
                <c:pt idx="12">
                  <c:v>1.1484594201126499</c:v>
                </c:pt>
                <c:pt idx="13">
                  <c:v>1.1419848222044799</c:v>
                </c:pt>
                <c:pt idx="14">
                  <c:v>1.13554933927859</c:v>
                </c:pt>
                <c:pt idx="15">
                  <c:v>1.1291531247427</c:v>
                </c:pt>
                <c:pt idx="16">
                  <c:v>1.12279641170999</c:v>
                </c:pt>
                <c:pt idx="17">
                  <c:v>1.11647953540651</c:v>
                </c:pt>
                <c:pt idx="18">
                  <c:v>1.1102029636694</c:v>
                </c:pt>
                <c:pt idx="19">
                  <c:v>1.1039673391347999</c:v>
                </c:pt>
                <c:pt idx="20">
                  <c:v>1.0977735386513101</c:v>
                </c:pt>
                <c:pt idx="21">
                  <c:v>1.09162446592535</c:v>
                </c:pt>
                <c:pt idx="22">
                  <c:v>1.0855299762381601</c:v>
                </c:pt>
                <c:pt idx="23">
                  <c:v>1.07950124618109</c:v>
                </c:pt>
                <c:pt idx="24">
                  <c:v>1.07354892461588</c:v>
                </c:pt>
                <c:pt idx="25">
                  <c:v>1.0676830449338199</c:v>
                </c:pt>
                <c:pt idx="26">
                  <c:v>1.0619129164390899</c:v>
                </c:pt>
                <c:pt idx="27">
                  <c:v>1.0562469874406799</c:v>
                </c:pt>
                <c:pt idx="28">
                  <c:v>1.05069267066494</c:v>
                </c:pt>
                <c:pt idx="29">
                  <c:v>1.04525611928569</c:v>
                </c:pt>
                <c:pt idx="30">
                  <c:v>1.03994193940079</c:v>
                </c:pt>
                <c:pt idx="31">
                  <c:v>1.03475282263979</c:v>
                </c:pt>
                <c:pt idx="32">
                  <c:v>1.0296890817697999</c:v>
                </c:pt>
                <c:pt idx="33">
                  <c:v>1.0247480745073601</c:v>
                </c:pt>
                <c:pt idx="34">
                  <c:v>1.01992350922793</c:v>
                </c:pt>
                <c:pt idx="35">
                  <c:v>1.01520464506262</c:v>
                </c:pt>
                <c:pt idx="36">
                  <c:v>1.0105754324818399</c:v>
                </c:pt>
                <c:pt idx="37">
                  <c:v>1.0060136909650099</c:v>
                </c:pt>
                <c:pt idx="38">
                  <c:v>1.00149048203601</c:v>
                </c:pt>
                <c:pt idx="39">
                  <c:v>0.99929307288566704</c:v>
                </c:pt>
                <c:pt idx="40">
                  <c:v>0.99819120232344205</c:v>
                </c:pt>
                <c:pt idx="41">
                  <c:v>0.99707213260371197</c:v>
                </c:pt>
                <c:pt idx="42">
                  <c:v>0.99597459131441901</c:v>
                </c:pt>
                <c:pt idx="43">
                  <c:v>0.99492972450219697</c:v>
                </c:pt>
                <c:pt idx="44">
                  <c:v>0.99396119821149997</c:v>
                </c:pt>
                <c:pt idx="45">
                  <c:v>0.99308583934115802</c:v>
                </c:pt>
                <c:pt idx="46">
                  <c:v>0.99231456525673001</c:v>
                </c:pt>
                <c:pt idx="47">
                  <c:v>0.991653397421139</c:v>
                </c:pt>
                <c:pt idx="48">
                  <c:v>0.99110442371068497</c:v>
                </c:pt>
                <c:pt idx="49">
                  <c:v>0.99066663941272004</c:v>
                </c:pt>
                <c:pt idx="50">
                  <c:v>0.99033664388145304</c:v>
                </c:pt>
                <c:pt idx="51">
                  <c:v>0.99010919748924497</c:v>
                </c:pt>
                <c:pt idx="52">
                  <c:v>0.98997765658560499</c:v>
                </c:pt>
                <c:pt idx="53">
                  <c:v>0.98993430818322703</c:v>
                </c:pt>
                <c:pt idx="54">
                  <c:v>0.98997062531847202</c:v>
                </c:pt>
                <c:pt idx="55">
                  <c:v>0.99007746121958096</c:v>
                </c:pt>
                <c:pt idx="56">
                  <c:v>0.99024519707407199</c:v>
                </c:pt>
                <c:pt idx="57">
                  <c:v>0.99046385504261802</c:v>
                </c:pt>
                <c:pt idx="58">
                  <c:v>0.99072318549836602</c:v>
                </c:pt>
                <c:pt idx="59">
                  <c:v>0.99101273533013401</c:v>
                </c:pt>
                <c:pt idx="60">
                  <c:v>0.99132190248776497</c:v>
                </c:pt>
                <c:pt idx="61">
                  <c:v>0.99164151968292602</c:v>
                </c:pt>
                <c:pt idx="62">
                  <c:v>0.99196863560029003</c:v>
                </c:pt>
                <c:pt idx="63">
                  <c:v>0.99230209963715099</c:v>
                </c:pt>
                <c:pt idx="64">
                  <c:v>0.99264098812518697</c:v>
                </c:pt>
                <c:pt idx="65">
                  <c:v>0.99298455131444796</c:v>
                </c:pt>
                <c:pt idx="66">
                  <c:v>0.99333217448155997</c:v>
                </c:pt>
                <c:pt idx="67">
                  <c:v>0.99368334897972499</c:v>
                </c:pt>
                <c:pt idx="68">
                  <c:v>0.99403765039960801</c:v>
                </c:pt>
                <c:pt idx="69">
                  <c:v>0.99439472189160405</c:v>
                </c:pt>
                <c:pt idx="70">
                  <c:v>0.99475426128549804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D23-41A1-91E7-B0ED9C0E6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2383432"/>
        <c:axId val="562383824"/>
      </c:scatterChart>
      <c:valAx>
        <c:axId val="562383432"/>
        <c:scaling>
          <c:orientation val="minMax"/>
          <c:max val="6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Ischemic time (hours)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286135693215336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383824"/>
        <c:crosses val="autoZero"/>
        <c:crossBetween val="midCat"/>
        <c:majorUnit val="1"/>
      </c:valAx>
      <c:valAx>
        <c:axId val="562383824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5-Year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383432"/>
        <c:crossesAt val="1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Microsoft_Excel_Worksheet4!$B$1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Microsoft_Excel_Worksheet4!$A$2:$A$10002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</c:numCache>
            </c:numRef>
          </c:xVal>
          <c:yVal>
            <c:numRef>
              <c:f>Microsoft_Excel_Worksheet4!$B$2:$B$10002</c:f>
              <c:numCache>
                <c:formatCode>General</c:formatCode>
                <c:ptCount val="10001"/>
                <c:pt idx="0">
                  <c:v>1.0657568502763699</c:v>
                </c:pt>
                <c:pt idx="1">
                  <c:v>1.0485089013492499</c:v>
                </c:pt>
                <c:pt idx="2">
                  <c:v>1.0316153223331499</c:v>
                </c:pt>
                <c:pt idx="3">
                  <c:v>1.0162503736039099</c:v>
                </c:pt>
                <c:pt idx="4">
                  <c:v>1.0043644963440601</c:v>
                </c:pt>
                <c:pt idx="5">
                  <c:v>0.99781449093867902</c:v>
                </c:pt>
                <c:pt idx="6">
                  <c:v>0.99714009247963498</c:v>
                </c:pt>
                <c:pt idx="7">
                  <c:v>1.0014509131937499</c:v>
                </c:pt>
                <c:pt idx="8">
                  <c:v>1.0098422080704099</c:v>
                </c:pt>
                <c:pt idx="9">
                  <c:v>1.02143557833389</c:v>
                </c:pt>
                <c:pt idx="10">
                  <c:v>1.03534550002615</c:v>
                </c:pt>
                <c:pt idx="11">
                  <c:v>1.0506540122432899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14A-4104-9089-FD1C891A5241}"/>
            </c:ext>
          </c:extLst>
        </c:ser>
        <c:ser>
          <c:idx val="1"/>
          <c:order val="1"/>
          <c:tx>
            <c:strRef>
              <c:f>Microsoft_Excel_Worksheet4!$C$1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Microsoft_Excel_Worksheet4!$A$2:$A$10002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</c:numCache>
            </c:numRef>
          </c:xVal>
          <c:yVal>
            <c:numRef>
              <c:f>Microsoft_Excel_Worksheet4!$C$2:$C$10002</c:f>
              <c:numCache>
                <c:formatCode>General</c:formatCode>
                <c:ptCount val="10001"/>
                <c:pt idx="0">
                  <c:v>1.0030177664056199</c:v>
                </c:pt>
                <c:pt idx="1">
                  <c:v>1.0014000815556401</c:v>
                </c:pt>
                <c:pt idx="2">
                  <c:v>0.99980272606276999</c:v>
                </c:pt>
                <c:pt idx="3">
                  <c:v>0.99869707961393395</c:v>
                </c:pt>
                <c:pt idx="4">
                  <c:v>0.99893931366368205</c:v>
                </c:pt>
                <c:pt idx="5">
                  <c:v>0.99412805276091598</c:v>
                </c:pt>
                <c:pt idx="6">
                  <c:v>0.98728623785331204</c:v>
                </c:pt>
                <c:pt idx="7">
                  <c:v>0.98721687437718297</c:v>
                </c:pt>
                <c:pt idx="8">
                  <c:v>0.99178635120242298</c:v>
                </c:pt>
                <c:pt idx="9">
                  <c:v>0.99905674969631897</c:v>
                </c:pt>
                <c:pt idx="10">
                  <c:v>1.0075432389114201</c:v>
                </c:pt>
                <c:pt idx="11">
                  <c:v>1.01628601244184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14A-4104-9089-FD1C891A5241}"/>
            </c:ext>
          </c:extLst>
        </c:ser>
        <c:ser>
          <c:idx val="2"/>
          <c:order val="2"/>
          <c:tx>
            <c:strRef>
              <c:f>Microsoft_Excel_Worksheet4!$D$1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Microsoft_Excel_Worksheet4!$A$2:$A$10002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</c:numCache>
            </c:numRef>
          </c:xVal>
          <c:yVal>
            <c:numRef>
              <c:f>Microsoft_Excel_Worksheet4!$D$2:$D$10002</c:f>
              <c:numCache>
                <c:formatCode>General</c:formatCode>
                <c:ptCount val="10001"/>
                <c:pt idx="0">
                  <c:v>1.1324202840208599</c:v>
                </c:pt>
                <c:pt idx="1">
                  <c:v>1.0978338592710799</c:v>
                </c:pt>
                <c:pt idx="2">
                  <c:v>1.06444015957375</c:v>
                </c:pt>
                <c:pt idx="3">
                  <c:v>1.0341121877009201</c:v>
                </c:pt>
                <c:pt idx="4">
                  <c:v>1.00981914288346</c:v>
                </c:pt>
                <c:pt idx="5">
                  <c:v>1.0015145992129599</c:v>
                </c:pt>
                <c:pt idx="6">
                  <c:v>1.0070922959406501</c:v>
                </c:pt>
                <c:pt idx="7">
                  <c:v>1.0158901833695999</c:v>
                </c:pt>
                <c:pt idx="8">
                  <c:v>1.02822677884624</c:v>
                </c:pt>
                <c:pt idx="9">
                  <c:v>1.0443156917796901</c:v>
                </c:pt>
                <c:pt idx="10">
                  <c:v>1.0639149398516601</c:v>
                </c:pt>
                <c:pt idx="11">
                  <c:v>1.0861842433417199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14A-4104-9089-FD1C891A52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3152160"/>
        <c:axId val="643152552"/>
      </c:scatterChart>
      <c:valAx>
        <c:axId val="643152160"/>
        <c:scaling>
          <c:orientation val="minMax"/>
          <c:max val="2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Center volume in previous 3 yrs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4222713864306786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43152552"/>
        <c:crosses val="autoZero"/>
        <c:crossBetween val="midCat"/>
        <c:majorUnit val="20"/>
      </c:valAx>
      <c:valAx>
        <c:axId val="643152552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5-Year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43152160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Microsoft_Excel_Worksheet1!$B$2:$B$10002</c:f>
              <c:numCache>
                <c:formatCode>General</c:formatCode>
                <c:ptCount val="10001"/>
                <c:pt idx="0">
                  <c:v>3.7036177995928701</c:v>
                </c:pt>
                <c:pt idx="1">
                  <c:v>3.6075001148651</c:v>
                </c:pt>
                <c:pt idx="2">
                  <c:v>3.5138769125103302</c:v>
                </c:pt>
                <c:pt idx="3">
                  <c:v>3.4226834547820499</c:v>
                </c:pt>
                <c:pt idx="4">
                  <c:v>3.33385668403215</c:v>
                </c:pt>
                <c:pt idx="5">
                  <c:v>3.2473351791083398</c:v>
                </c:pt>
                <c:pt idx="6">
                  <c:v>3.1630591128832402</c:v>
                </c:pt>
                <c:pt idx="7">
                  <c:v>3.0809702108856198</c:v>
                </c:pt>
                <c:pt idx="8">
                  <c:v>3.0010117110052801</c:v>
                </c:pt>
                <c:pt idx="9">
                  <c:v>2.9231283242437001</c:v>
                </c:pt>
                <c:pt idx="10">
                  <c:v>2.8472661964832802</c:v>
                </c:pt>
                <c:pt idx="11">
                  <c:v>2.77337287124878</c:v>
                </c:pt>
                <c:pt idx="12">
                  <c:v>2.7013972534351498</c:v>
                </c:pt>
                <c:pt idx="13">
                  <c:v>2.6312895739767801</c:v>
                </c:pt>
                <c:pt idx="14">
                  <c:v>2.56300135543361</c:v>
                </c:pt>
                <c:pt idx="15">
                  <c:v>2.4964853784703598</c:v>
                </c:pt>
                <c:pt idx="16">
                  <c:v>2.4316956492057198</c:v>
                </c:pt>
                <c:pt idx="17">
                  <c:v>2.3685873674089502</c:v>
                </c:pt>
                <c:pt idx="18">
                  <c:v>2.3071168955217498</c:v>
                </c:pt>
                <c:pt idx="19">
                  <c:v>2.2472417284841999</c:v>
                </c:pt>
                <c:pt idx="20">
                  <c:v>2.1889204643436901</c:v>
                </c:pt>
                <c:pt idx="21">
                  <c:v>2.1321127756267102</c:v>
                </c:pt>
                <c:pt idx="22">
                  <c:v>2.0767793814535098</c:v>
                </c:pt>
                <c:pt idx="23">
                  <c:v>2.0228820203765498</c:v>
                </c:pt>
                <c:pt idx="24">
                  <c:v>1.9703834239238101</c:v>
                </c:pt>
                <c:pt idx="25">
                  <c:v>1.91924729082866</c:v>
                </c:pt>
                <c:pt idx="26">
                  <c:v>1.86943826192865</c:v>
                </c:pt>
                <c:pt idx="27">
                  <c:v>1.8209218957156399</c:v>
                </c:pt>
                <c:pt idx="28">
                  <c:v>1.77366464452046</c:v>
                </c:pt>
                <c:pt idx="29">
                  <c:v>1.72763383131572</c:v>
                </c:pt>
                <c:pt idx="30">
                  <c:v>1.68279762712054</c:v>
                </c:pt>
                <c:pt idx="31">
                  <c:v>1.6391402503258601</c:v>
                </c:pt>
                <c:pt idx="32">
                  <c:v>1.5967044528758301</c:v>
                </c:pt>
                <c:pt idx="33">
                  <c:v>1.5555406095697999</c:v>
                </c:pt>
                <c:pt idx="34">
                  <c:v>1.5156913202323701</c:v>
                </c:pt>
                <c:pt idx="35">
                  <c:v>1.47719205968261</c:v>
                </c:pt>
                <c:pt idx="36">
                  <c:v>1.4400718266722601</c:v>
                </c:pt>
                <c:pt idx="37">
                  <c:v>1.4043537869584699</c:v>
                </c:pt>
                <c:pt idx="38">
                  <c:v>1.3700559065356701</c:v>
                </c:pt>
                <c:pt idx="39">
                  <c:v>1.33719157186948</c:v>
                </c:pt>
                <c:pt idx="40">
                  <c:v>1.305770194748</c:v>
                </c:pt>
                <c:pt idx="41">
                  <c:v>1.2757978000904</c:v>
                </c:pt>
                <c:pt idx="42">
                  <c:v>1.2472775957298099</c:v>
                </c:pt>
                <c:pt idx="43">
                  <c:v>1.22021052381762</c:v>
                </c:pt>
                <c:pt idx="44">
                  <c:v>1.1945957940822201</c:v>
                </c:pt>
                <c:pt idx="45">
                  <c:v>1.1704313997207401</c:v>
                </c:pt>
                <c:pt idx="46">
                  <c:v>1.14771461721267</c:v>
                </c:pt>
                <c:pt idx="47">
                  <c:v>1.1264424918246001</c:v>
                </c:pt>
                <c:pt idx="48">
                  <c:v>1.10661231103294</c:v>
                </c:pt>
                <c:pt idx="49">
                  <c:v>1.08822206853403</c:v>
                </c:pt>
                <c:pt idx="50">
                  <c:v>1.0712709219466301</c:v>
                </c:pt>
                <c:pt idx="51">
                  <c:v>1.05575964774993</c:v>
                </c:pt>
                <c:pt idx="52">
                  <c:v>1.04169109745144</c:v>
                </c:pt>
                <c:pt idx="53">
                  <c:v>1.02907065945427</c:v>
                </c:pt>
                <c:pt idx="54">
                  <c:v>1.0179067316054</c:v>
                </c:pt>
                <c:pt idx="55">
                  <c:v>1.00821120996921</c:v>
                </c:pt>
                <c:pt idx="56">
                  <c:v>1</c:v>
                </c:pt>
                <c:pt idx="57">
                  <c:v>0.99326035138902602</c:v>
                </c:pt>
                <c:pt idx="58">
                  <c:v>0.98785323388413804</c:v>
                </c:pt>
                <c:pt idx="59">
                  <c:v>0.983614821621284</c:v>
                </c:pt>
                <c:pt idx="60">
                  <c:v>0.98038825752407799</c:v>
                </c:pt>
                <c:pt idx="61">
                  <c:v>0.97802199467363404</c:v>
                </c:pt>
                <c:pt idx="62">
                  <c:v>0.976368394594472</c:v>
                </c:pt>
                <c:pt idx="63">
                  <c:v>0.97528256355627296</c:v>
                </c:pt>
                <c:pt idx="64">
                  <c:v>0.97462141340475805</c:v>
                </c:pt>
                <c:pt idx="65">
                  <c:v>0.97424293780687798</c:v>
                </c:pt>
                <c:pt idx="66">
                  <c:v>0.97400569821663596</c:v>
                </c:pt>
                <c:pt idx="67">
                  <c:v>0.97379202749655003</c:v>
                </c:pt>
                <c:pt idx="68">
                  <c:v>0.97357840365008796</c:v>
                </c:pt>
                <c:pt idx="69">
                  <c:v>0.973364826666966</c:v>
                </c:pt>
                <c:pt idx="70">
                  <c:v>0.97315129653690502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053-4897-A6C8-31584B1A4AC6}"/>
            </c:ext>
          </c:extLst>
        </c:ser>
        <c:ser>
          <c:idx val="1"/>
          <c:order val="1"/>
          <c:tx>
            <c:strRef>
              <c:f>Microsoft_Excel_Worksheet1!$C$1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Microsoft_Excel_Worksheet1!$C$2:$C$10002</c:f>
              <c:numCache>
                <c:formatCode>General</c:formatCode>
                <c:ptCount val="10001"/>
                <c:pt idx="0">
                  <c:v>2.4736513252254899</c:v>
                </c:pt>
                <c:pt idx="1">
                  <c:v>2.4277790560363699</c:v>
                </c:pt>
                <c:pt idx="2">
                  <c:v>2.38275103610325</c:v>
                </c:pt>
                <c:pt idx="3">
                  <c:v>2.3385514716029498</c:v>
                </c:pt>
                <c:pt idx="4">
                  <c:v>2.2951648461594401</c:v>
                </c:pt>
                <c:pt idx="5">
                  <c:v>2.2525759143098201</c:v>
                </c:pt>
                <c:pt idx="6">
                  <c:v>2.2107696949217299</c:v>
                </c:pt>
                <c:pt idx="7">
                  <c:v>2.1697314645385601</c:v>
                </c:pt>
                <c:pt idx="8">
                  <c:v>2.1294467506256001</c:v>
                </c:pt>
                <c:pt idx="9">
                  <c:v>2.0899013246855902</c:v>
                </c:pt>
                <c:pt idx="10">
                  <c:v>2.0510811952072299</c:v>
                </c:pt>
                <c:pt idx="11">
                  <c:v>2.0129726004036099</c:v>
                </c:pt>
                <c:pt idx="12">
                  <c:v>1.9755620006902901</c:v>
                </c:pt>
                <c:pt idx="13">
                  <c:v>1.93883607084339</c:v>
                </c:pt>
                <c:pt idx="14">
                  <c:v>1.90278169176692</c:v>
                </c:pt>
                <c:pt idx="15">
                  <c:v>1.8673859417851999</c:v>
                </c:pt>
                <c:pt idx="16">
                  <c:v>1.83263608735928</c:v>
                </c:pt>
                <c:pt idx="17">
                  <c:v>1.7985195731061101</c:v>
                </c:pt>
                <c:pt idx="18">
                  <c:v>1.7650240109737001</c:v>
                </c:pt>
                <c:pt idx="19">
                  <c:v>1.7321371683942699</c:v>
                </c:pt>
                <c:pt idx="20">
                  <c:v>1.6998469551983599</c:v>
                </c:pt>
                <c:pt idx="21">
                  <c:v>1.6681414090236899</c:v>
                </c:pt>
                <c:pt idx="22">
                  <c:v>1.6370086788915299</c:v>
                </c:pt>
                <c:pt idx="23">
                  <c:v>1.6064370065448601</c:v>
                </c:pt>
                <c:pt idx="24">
                  <c:v>1.57641470504436</c:v>
                </c:pt>
                <c:pt idx="25">
                  <c:v>1.5469301339917301</c:v>
                </c:pt>
                <c:pt idx="26">
                  <c:v>1.51797167058772</c:v>
                </c:pt>
                <c:pt idx="27">
                  <c:v>1.48952767552334</c:v>
                </c:pt>
                <c:pt idx="28">
                  <c:v>1.4615864524314099</c:v>
                </c:pt>
                <c:pt idx="29">
                  <c:v>1.43413619927186</c:v>
                </c:pt>
                <c:pt idx="30">
                  <c:v>1.40716494956116</c:v>
                </c:pt>
                <c:pt idx="31">
                  <c:v>1.38067253598115</c:v>
                </c:pt>
                <c:pt idx="32">
                  <c:v>1.3547053254079799</c:v>
                </c:pt>
                <c:pt idx="33">
                  <c:v>1.32931796255885</c:v>
                </c:pt>
                <c:pt idx="34">
                  <c:v>1.30456133040011</c:v>
                </c:pt>
                <c:pt idx="35">
                  <c:v>1.2804829009663501</c:v>
                </c:pt>
                <c:pt idx="36">
                  <c:v>1.25712709752822</c:v>
                </c:pt>
                <c:pt idx="37">
                  <c:v>1.2345356664215099</c:v>
                </c:pt>
                <c:pt idx="38">
                  <c:v>1.2127480571317599</c:v>
                </c:pt>
                <c:pt idx="39">
                  <c:v>1.191801809515</c:v>
                </c:pt>
                <c:pt idx="40">
                  <c:v>1.17173294733746</c:v>
                </c:pt>
                <c:pt idx="41">
                  <c:v>1.1525763776470499</c:v>
                </c:pt>
                <c:pt idx="42">
                  <c:v>1.1343662958654099</c:v>
                </c:pt>
                <c:pt idx="43">
                  <c:v>1.11713659692807</c:v>
                </c:pt>
                <c:pt idx="44">
                  <c:v>1.10092129332463</c:v>
                </c:pt>
                <c:pt idx="45">
                  <c:v>1.08575494151929</c:v>
                </c:pt>
                <c:pt idx="46">
                  <c:v>1.0716730789856901</c:v>
                </c:pt>
                <c:pt idx="47">
                  <c:v>1.0587126749831599</c:v>
                </c:pt>
                <c:pt idx="48">
                  <c:v>1.04691259924438</c:v>
                </c:pt>
                <c:pt idx="49">
                  <c:v>1.03631411394085</c:v>
                </c:pt>
                <c:pt idx="50">
                  <c:v>1.0269613956381201</c:v>
                </c:pt>
                <c:pt idx="51">
                  <c:v>1.01890209543844</c:v>
                </c:pt>
                <c:pt idx="52">
                  <c:v>1.01218794712273</c:v>
                </c:pt>
                <c:pt idx="53">
                  <c:v>1.00687543483641</c:v>
                </c:pt>
                <c:pt idx="54">
                  <c:v>1.0030265337154101</c:v>
                </c:pt>
                <c:pt idx="55">
                  <c:v>1.00070953883257</c:v>
                </c:pt>
                <c:pt idx="56">
                  <c:v>1</c:v>
                </c:pt>
                <c:pt idx="57">
                  <c:v>0.98563726542184404</c:v>
                </c:pt>
                <c:pt idx="58">
                  <c:v>0.97251843769486301</c:v>
                </c:pt>
                <c:pt idx="59">
                  <c:v>0.96047084354259904</c:v>
                </c:pt>
                <c:pt idx="60">
                  <c:v>0.94933709264605903</c:v>
                </c:pt>
                <c:pt idx="61">
                  <c:v>0.93897247471569401</c:v>
                </c:pt>
                <c:pt idx="62">
                  <c:v>0.92924283225315496</c:v>
                </c:pt>
                <c:pt idx="63">
                  <c:v>0.92002283033116905</c:v>
                </c:pt>
                <c:pt idx="64">
                  <c:v>0.91119455891067602</c:v>
                </c:pt>
                <c:pt idx="65">
                  <c:v>0.90264641524259603</c:v>
                </c:pt>
                <c:pt idx="66">
                  <c:v>0.89427222386702898</c:v>
                </c:pt>
                <c:pt idx="67">
                  <c:v>0.88598707466453797</c:v>
                </c:pt>
                <c:pt idx="68">
                  <c:v>0.87777483915652399</c:v>
                </c:pt>
                <c:pt idx="69">
                  <c:v>0.86963583542605505</c:v>
                </c:pt>
                <c:pt idx="70">
                  <c:v>0.86157007928583396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053-4897-A6C8-31584B1A4AC6}"/>
            </c:ext>
          </c:extLst>
        </c:ser>
        <c:ser>
          <c:idx val="2"/>
          <c:order val="2"/>
          <c:tx>
            <c:strRef>
              <c:f>Microsoft_Excel_Worksheet1!$D$1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Microsoft_Excel_Worksheet1!$D$2:$D$10002</c:f>
              <c:numCache>
                <c:formatCode>General</c:formatCode>
                <c:ptCount val="10001"/>
                <c:pt idx="0">
                  <c:v>5.5451569368656797</c:v>
                </c:pt>
                <c:pt idx="1">
                  <c:v>5.3604783542365002</c:v>
                </c:pt>
                <c:pt idx="2">
                  <c:v>5.1819643635391799</c:v>
                </c:pt>
                <c:pt idx="3">
                  <c:v>5.00940953145194</c:v>
                </c:pt>
                <c:pt idx="4">
                  <c:v>4.8426152954826698</c:v>
                </c:pt>
                <c:pt idx="5">
                  <c:v>4.6813897362946797</c:v>
                </c:pt>
                <c:pt idx="6">
                  <c:v>4.5255473578164498</c:v>
                </c:pt>
                <c:pt idx="7">
                  <c:v>4.3749088749023297</c:v>
                </c:pt>
                <c:pt idx="8">
                  <c:v>4.2293010083229401</c:v>
                </c:pt>
                <c:pt idx="9">
                  <c:v>4.0885562868769698</c:v>
                </c:pt>
                <c:pt idx="10">
                  <c:v>3.9525128564290202</c:v>
                </c:pt>
                <c:pt idx="11">
                  <c:v>3.8210142956921</c:v>
                </c:pt>
                <c:pt idx="12">
                  <c:v>3.6939094385886602</c:v>
                </c:pt>
                <c:pt idx="13">
                  <c:v>3.57105220304011</c:v>
                </c:pt>
                <c:pt idx="14">
                  <c:v>3.4523014260530198</c:v>
                </c:pt>
                <c:pt idx="15">
                  <c:v>3.3375207049904998</c:v>
                </c:pt>
                <c:pt idx="16">
                  <c:v>3.22657824494034</c:v>
                </c:pt>
                <c:pt idx="17">
                  <c:v>3.1193467121184701</c:v>
                </c:pt>
                <c:pt idx="18">
                  <c:v>3.0157030932772102</c:v>
                </c:pt>
                <c:pt idx="19">
                  <c:v>2.9155285611255501</c:v>
                </c:pt>
                <c:pt idx="20">
                  <c:v>2.8187083458130999</c:v>
                </c:pt>
                <c:pt idx="21">
                  <c:v>2.7251316125838398</c:v>
                </c:pt>
                <c:pt idx="22">
                  <c:v>2.6346913457727501</c:v>
                </c:pt>
                <c:pt idx="23">
                  <c:v>2.5472842394013102</c:v>
                </c:pt>
                <c:pt idx="24">
                  <c:v>2.46281059473145</c:v>
                </c:pt>
                <c:pt idx="25">
                  <c:v>2.38117422526908</c:v>
                </c:pt>
                <c:pt idx="26">
                  <c:v>2.30228236987436</c:v>
                </c:pt>
                <c:pt idx="27">
                  <c:v>2.22604561485013</c:v>
                </c:pt>
                <c:pt idx="28">
                  <c:v>2.15237782615498</c:v>
                </c:pt>
                <c:pt idx="29">
                  <c:v>2.0811960932455502</c:v>
                </c:pt>
                <c:pt idx="30">
                  <c:v>2.0124206865198402</c:v>
                </c:pt>
                <c:pt idx="31">
                  <c:v>1.9459942095024101</c:v>
                </c:pt>
                <c:pt idx="32">
                  <c:v>1.88193333414831</c:v>
                </c:pt>
                <c:pt idx="33">
                  <c:v>1.82026171027058</c:v>
                </c:pt>
                <c:pt idx="34">
                  <c:v>1.76099055268116</c:v>
                </c:pt>
                <c:pt idx="35">
                  <c:v>1.7041198906620001</c:v>
                </c:pt>
                <c:pt idx="36">
                  <c:v>1.6496397779132499</c:v>
                </c:pt>
                <c:pt idx="37">
                  <c:v>1.5975314546086401</c:v>
                </c:pt>
                <c:pt idx="38">
                  <c:v>1.54776845528216</c:v>
                </c:pt>
                <c:pt idx="39">
                  <c:v>1.50031765819051</c:v>
                </c:pt>
                <c:pt idx="40">
                  <c:v>1.45514027352957</c:v>
                </c:pt>
                <c:pt idx="41">
                  <c:v>1.4121927694183001</c:v>
                </c:pt>
                <c:pt idx="42">
                  <c:v>1.3714277358908</c:v>
                </c:pt>
                <c:pt idx="43">
                  <c:v>1.33279468824988</c:v>
                </c:pt>
                <c:pt idx="44">
                  <c:v>1.29624081202882</c:v>
                </c:pt>
                <c:pt idx="45">
                  <c:v>1.2617116524796499</c:v>
                </c:pt>
                <c:pt idx="46">
                  <c:v>1.2291517519599899</c:v>
                </c:pt>
                <c:pt idx="47">
                  <c:v>1.19850523883469</c:v>
                </c:pt>
                <c:pt idx="48">
                  <c:v>1.1697163715610299</c:v>
                </c:pt>
                <c:pt idx="49">
                  <c:v>1.1427300415133299</c:v>
                </c:pt>
                <c:pt idx="50">
                  <c:v>1.11749223786089</c:v>
                </c:pt>
                <c:pt idx="51">
                  <c:v>1.09395047748667</c:v>
                </c:pt>
                <c:pt idx="52">
                  <c:v>1.0720542025758899</c:v>
                </c:pt>
                <c:pt idx="53">
                  <c:v>1.0517551481645699</c:v>
                </c:pt>
                <c:pt idx="54">
                  <c:v>1.0330076816707301</c:v>
                </c:pt>
                <c:pt idx="55">
                  <c:v>1.01576911627467</c:v>
                </c:pt>
                <c:pt idx="56">
                  <c:v>1</c:v>
                </c:pt>
                <c:pt idx="57">
                  <c:v>1.0009423955974399</c:v>
                </c:pt>
                <c:pt idx="58">
                  <c:v>1.0034298311180501</c:v>
                </c:pt>
                <c:pt idx="59">
                  <c:v>1.00731648838454</c:v>
                </c:pt>
                <c:pt idx="60">
                  <c:v>1.0124550519901001</c:v>
                </c:pt>
                <c:pt idx="61">
                  <c:v>1.0186954866328899</c:v>
                </c:pt>
                <c:pt idx="62">
                  <c:v>1.02588387972981</c:v>
                </c:pt>
                <c:pt idx="63">
                  <c:v>1.03386138628159</c:v>
                </c:pt>
                <c:pt idx="64">
                  <c:v>1.04246331387522</c:v>
                </c:pt>
                <c:pt idx="65">
                  <c:v>1.05151838620162</c:v>
                </c:pt>
                <c:pt idx="66">
                  <c:v>1.0608482236607399</c:v>
                </c:pt>
                <c:pt idx="67">
                  <c:v>1.07029881127203</c:v>
                </c:pt>
                <c:pt idx="68">
                  <c:v>1.07983832045661</c:v>
                </c:pt>
                <c:pt idx="69">
                  <c:v>1.0894664722828999</c:v>
                </c:pt>
                <c:pt idx="70">
                  <c:v>1.09918330350615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053-4897-A6C8-31584B1A4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70"/>
          <c:min val="2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age (years)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632743362831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10"/>
      </c:valAx>
      <c:valAx>
        <c:axId val="554660672"/>
        <c:scaling>
          <c:orientation val="minMax"/>
          <c:max val="4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5-Year BOS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At val="18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Microsoft_Excel_Worksheet1!$A$2</c:f>
              <c:strCache>
                <c:ptCount val="1"/>
                <c:pt idx="0">
                  <c:v>1996-2001</c:v>
                </c:pt>
              </c:strCache>
            </c:strRef>
          </c:tx>
          <c:spPr>
            <a:ln w="38100">
              <a:solidFill>
                <a:srgbClr val="03B1F0"/>
              </a:solidFill>
            </a:ln>
          </c:spPr>
          <c:marker>
            <c:symbol val="none"/>
          </c:marker>
          <c:xVal>
            <c:numRef>
              <c:f>Microsoft_Excel_Worksheet1!$B$2:$B$64</c:f>
              <c:numCache>
                <c:formatCode>General</c:formatCode>
                <c:ptCount val="63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</c:v>
                </c:pt>
                <c:pt idx="47">
                  <c:v>65</c:v>
                </c:pt>
                <c:pt idx="48">
                  <c:v>66</c:v>
                </c:pt>
                <c:pt idx="49">
                  <c:v>67</c:v>
                </c:pt>
                <c:pt idx="50">
                  <c:v>68</c:v>
                </c:pt>
                <c:pt idx="51">
                  <c:v>69</c:v>
                </c:pt>
                <c:pt idx="52">
                  <c:v>70</c:v>
                </c:pt>
                <c:pt idx="53">
                  <c:v>71</c:v>
                </c:pt>
                <c:pt idx="54">
                  <c:v>72</c:v>
                </c:pt>
                <c:pt idx="55">
                  <c:v>73</c:v>
                </c:pt>
                <c:pt idx="56">
                  <c:v>74</c:v>
                </c:pt>
                <c:pt idx="57">
                  <c:v>75</c:v>
                </c:pt>
                <c:pt idx="58">
                  <c:v>76</c:v>
                </c:pt>
                <c:pt idx="59">
                  <c:v>77</c:v>
                </c:pt>
                <c:pt idx="60">
                  <c:v>78</c:v>
                </c:pt>
                <c:pt idx="61">
                  <c:v>79</c:v>
                </c:pt>
                <c:pt idx="62">
                  <c:v>80</c:v>
                </c:pt>
              </c:numCache>
            </c:numRef>
          </c:xVal>
          <c:yVal>
            <c:numRef>
              <c:f>Microsoft_Excel_Worksheet1!$C$2:$C$64</c:f>
              <c:numCache>
                <c:formatCode>General</c:formatCode>
                <c:ptCount val="63"/>
                <c:pt idx="0">
                  <c:v>2.3071168955217498</c:v>
                </c:pt>
                <c:pt idx="1">
                  <c:v>2.2472417284841999</c:v>
                </c:pt>
                <c:pt idx="2">
                  <c:v>2.1889204643436901</c:v>
                </c:pt>
                <c:pt idx="3">
                  <c:v>2.1321127756267102</c:v>
                </c:pt>
                <c:pt idx="4">
                  <c:v>2.0767793814535098</c:v>
                </c:pt>
                <c:pt idx="5">
                  <c:v>2.0228820203765498</c:v>
                </c:pt>
                <c:pt idx="6">
                  <c:v>1.9703834239238101</c:v>
                </c:pt>
                <c:pt idx="7">
                  <c:v>1.91924729082866</c:v>
                </c:pt>
                <c:pt idx="8">
                  <c:v>1.86943826192865</c:v>
                </c:pt>
                <c:pt idx="9">
                  <c:v>1.8209218957156399</c:v>
                </c:pt>
                <c:pt idx="10">
                  <c:v>1.77366464452046</c:v>
                </c:pt>
                <c:pt idx="11">
                  <c:v>1.72763383131572</c:v>
                </c:pt>
                <c:pt idx="12">
                  <c:v>1.68279762712054</c:v>
                </c:pt>
                <c:pt idx="13">
                  <c:v>1.6391402503258601</c:v>
                </c:pt>
                <c:pt idx="14">
                  <c:v>1.5967044528758301</c:v>
                </c:pt>
                <c:pt idx="15">
                  <c:v>1.5555406095697999</c:v>
                </c:pt>
                <c:pt idx="16">
                  <c:v>1.5156913202323701</c:v>
                </c:pt>
                <c:pt idx="17">
                  <c:v>1.47719205968261</c:v>
                </c:pt>
                <c:pt idx="18">
                  <c:v>1.4400718266722601</c:v>
                </c:pt>
                <c:pt idx="19">
                  <c:v>1.4043537869584699</c:v>
                </c:pt>
                <c:pt idx="20">
                  <c:v>1.3700559065356701</c:v>
                </c:pt>
                <c:pt idx="21">
                  <c:v>1.33719157186948</c:v>
                </c:pt>
                <c:pt idx="22">
                  <c:v>1.305770194748</c:v>
                </c:pt>
                <c:pt idx="23">
                  <c:v>1.2757978000904</c:v>
                </c:pt>
                <c:pt idx="24">
                  <c:v>1.2472775957298099</c:v>
                </c:pt>
                <c:pt idx="25">
                  <c:v>1.22021052381762</c:v>
                </c:pt>
                <c:pt idx="26">
                  <c:v>1.1945957940822201</c:v>
                </c:pt>
                <c:pt idx="27">
                  <c:v>1.1704313997207401</c:v>
                </c:pt>
                <c:pt idx="28">
                  <c:v>1.14771461721267</c:v>
                </c:pt>
                <c:pt idx="29">
                  <c:v>1.1264424918246001</c:v>
                </c:pt>
                <c:pt idx="30">
                  <c:v>1.10661231103294</c:v>
                </c:pt>
                <c:pt idx="31">
                  <c:v>1.08822206853403</c:v>
                </c:pt>
                <c:pt idx="32">
                  <c:v>1.0712709219466301</c:v>
                </c:pt>
                <c:pt idx="33">
                  <c:v>1.05575964774993</c:v>
                </c:pt>
                <c:pt idx="34">
                  <c:v>1.04169109745144</c:v>
                </c:pt>
                <c:pt idx="35">
                  <c:v>1.02907065945427</c:v>
                </c:pt>
                <c:pt idx="36">
                  <c:v>1.0179067316054</c:v>
                </c:pt>
                <c:pt idx="37">
                  <c:v>1.00821120996921</c:v>
                </c:pt>
                <c:pt idx="38">
                  <c:v>1</c:v>
                </c:pt>
                <c:pt idx="39">
                  <c:v>0.99326035138902602</c:v>
                </c:pt>
                <c:pt idx="40">
                  <c:v>0.98785323388413804</c:v>
                </c:pt>
                <c:pt idx="41">
                  <c:v>0.983614821621284</c:v>
                </c:pt>
                <c:pt idx="42">
                  <c:v>0.98038825752407799</c:v>
                </c:pt>
                <c:pt idx="43">
                  <c:v>0.97802199467363404</c:v>
                </c:pt>
                <c:pt idx="44">
                  <c:v>0.976368394594472</c:v>
                </c:pt>
                <c:pt idx="45">
                  <c:v>0.97528256355627296</c:v>
                </c:pt>
                <c:pt idx="46">
                  <c:v>0.97462141340475805</c:v>
                </c:pt>
                <c:pt idx="47">
                  <c:v>0.97424293780687798</c:v>
                </c:pt>
                <c:pt idx="48">
                  <c:v>0.97400569821663596</c:v>
                </c:pt>
                <c:pt idx="49">
                  <c:v>0.97379202749655003</c:v>
                </c:pt>
                <c:pt idx="50">
                  <c:v>0.97357840365008796</c:v>
                </c:pt>
                <c:pt idx="51">
                  <c:v>0.973364826666966</c:v>
                </c:pt>
                <c:pt idx="52">
                  <c:v>0.97315129653690502</c:v>
                </c:pt>
                <c:pt idx="53">
                  <c:v>0.97293781324962703</c:v>
                </c:pt>
                <c:pt idx="54">
                  <c:v>0.97272437679485402</c:v>
                </c:pt>
                <c:pt idx="55">
                  <c:v>0.97251098716231299</c:v>
                </c:pt>
                <c:pt idx="56">
                  <c:v>0.97229764434173305</c:v>
                </c:pt>
                <c:pt idx="57">
                  <c:v>0.97208434832284396</c:v>
                </c:pt>
                <c:pt idx="58">
                  <c:v>0.97187109909538005</c:v>
                </c:pt>
                <c:pt idx="59">
                  <c:v>0.97165789664907498</c:v>
                </c:pt>
                <c:pt idx="60">
                  <c:v>0.97144474097366795</c:v>
                </c:pt>
                <c:pt idx="61">
                  <c:v>0.97123163205889695</c:v>
                </c:pt>
                <c:pt idx="62">
                  <c:v>0.97101856989450397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F82-4E65-A91C-AA050AB5BE93}"/>
            </c:ext>
          </c:extLst>
        </c:ser>
        <c:ser>
          <c:idx val="1"/>
          <c:order val="1"/>
          <c:tx>
            <c:strRef>
              <c:f>Microsoft_Excel_Worksheet1!$A$65</c:f>
              <c:strCache>
                <c:ptCount val="1"/>
                <c:pt idx="0">
                  <c:v>2002-2007 vs 1996-2001</c:v>
                </c:pt>
              </c:strCache>
            </c:strRef>
          </c:tx>
          <c:spPr>
            <a:ln w="38100">
              <a:solidFill>
                <a:schemeClr val="accent6"/>
              </a:solidFill>
              <a:prstDash val="solid"/>
            </a:ln>
          </c:spPr>
          <c:marker>
            <c:symbol val="none"/>
          </c:marker>
          <c:xVal>
            <c:numRef>
              <c:f>Microsoft_Excel_Worksheet1!$B$65:$B$127</c:f>
              <c:numCache>
                <c:formatCode>General</c:formatCode>
                <c:ptCount val="63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</c:v>
                </c:pt>
                <c:pt idx="47">
                  <c:v>65</c:v>
                </c:pt>
                <c:pt idx="48">
                  <c:v>66</c:v>
                </c:pt>
                <c:pt idx="49">
                  <c:v>67</c:v>
                </c:pt>
                <c:pt idx="50">
                  <c:v>68</c:v>
                </c:pt>
                <c:pt idx="51">
                  <c:v>69</c:v>
                </c:pt>
                <c:pt idx="52">
                  <c:v>70</c:v>
                </c:pt>
                <c:pt idx="53">
                  <c:v>71</c:v>
                </c:pt>
                <c:pt idx="54">
                  <c:v>72</c:v>
                </c:pt>
                <c:pt idx="55">
                  <c:v>73</c:v>
                </c:pt>
                <c:pt idx="56">
                  <c:v>74</c:v>
                </c:pt>
                <c:pt idx="57">
                  <c:v>75</c:v>
                </c:pt>
                <c:pt idx="58">
                  <c:v>76</c:v>
                </c:pt>
                <c:pt idx="59">
                  <c:v>77</c:v>
                </c:pt>
                <c:pt idx="60">
                  <c:v>78</c:v>
                </c:pt>
                <c:pt idx="61">
                  <c:v>79</c:v>
                </c:pt>
                <c:pt idx="62">
                  <c:v>80</c:v>
                </c:pt>
              </c:numCache>
            </c:numRef>
          </c:xVal>
          <c:yVal>
            <c:numRef>
              <c:f>Microsoft_Excel_Worksheet1!$C$65:$C$127</c:f>
              <c:numCache>
                <c:formatCode>General</c:formatCode>
                <c:ptCount val="63"/>
                <c:pt idx="0">
                  <c:v>2.7483315449537602</c:v>
                </c:pt>
                <c:pt idx="1">
                  <c:v>2.6907035328000202</c:v>
                </c:pt>
                <c:pt idx="2">
                  <c:v>2.63428388569629</c:v>
                </c:pt>
                <c:pt idx="3">
                  <c:v>2.5790472662061701</c:v>
                </c:pt>
                <c:pt idx="4">
                  <c:v>2.52496886817777</c:v>
                </c:pt>
                <c:pt idx="5">
                  <c:v>2.4720244056036198</c:v>
                </c:pt>
                <c:pt idx="6">
                  <c:v>2.4201901017140299</c:v>
                </c:pt>
                <c:pt idx="7">
                  <c:v>2.3694426782992499</c:v>
                </c:pt>
                <c:pt idx="8">
                  <c:v>2.3197593452554899</c:v>
                </c:pt>
                <c:pt idx="9">
                  <c:v>2.2711177903500701</c:v>
                </c:pt>
                <c:pt idx="10">
                  <c:v>2.2234961692013502</c:v>
                </c:pt>
                <c:pt idx="11">
                  <c:v>2.1768730954685598</c:v>
                </c:pt>
                <c:pt idx="12">
                  <c:v>2.1312276312474898</c:v>
                </c:pt>
                <c:pt idx="13">
                  <c:v>2.0865586538047101</c:v>
                </c:pt>
                <c:pt idx="14">
                  <c:v>2.04293972942894</c:v>
                </c:pt>
                <c:pt idx="15">
                  <c:v>2.0004555538987798</c:v>
                </c:pt>
                <c:pt idx="16">
                  <c:v>1.9591823161992099</c:v>
                </c:pt>
                <c:pt idx="17">
                  <c:v>1.9191883047248799</c:v>
                </c:pt>
                <c:pt idx="18">
                  <c:v>1.88053453430413</c:v>
                </c:pt>
                <c:pt idx="19">
                  <c:v>1.84327538806855</c:v>
                </c:pt>
                <c:pt idx="20">
                  <c:v>1.8074592690720701</c:v>
                </c:pt>
                <c:pt idx="21">
                  <c:v>1.77312925743381</c:v>
                </c:pt>
                <c:pt idx="22">
                  <c:v>1.7403237696332501</c:v>
                </c:pt>
                <c:pt idx="23">
                  <c:v>1.70907721742083</c:v>
                </c:pt>
                <c:pt idx="24">
                  <c:v>1.67942066461783</c:v>
                </c:pt>
                <c:pt idx="25">
                  <c:v>1.65138248086742</c:v>
                </c:pt>
                <c:pt idx="26">
                  <c:v>1.6249889921637699</c:v>
                </c:pt>
                <c:pt idx="27">
                  <c:v>1.6002651287327601</c:v>
                </c:pt>
                <c:pt idx="28">
                  <c:v>1.5772350715694401</c:v>
                </c:pt>
                <c:pt idx="29">
                  <c:v>1.5559228996616701</c:v>
                </c:pt>
                <c:pt idx="30">
                  <c:v>1.5363532406537299</c:v>
                </c:pt>
                <c:pt idx="31">
                  <c:v>1.5185519284381099</c:v>
                </c:pt>
                <c:pt idx="32">
                  <c:v>1.50254667192005</c:v>
                </c:pt>
                <c:pt idx="33">
                  <c:v>1.4883677399906201</c:v>
                </c:pt>
                <c:pt idx="34">
                  <c:v>1.4760486685860901</c:v>
                </c:pt>
                <c:pt idx="35">
                  <c:v>1.46562699662222</c:v>
                </c:pt>
                <c:pt idx="36">
                  <c:v>1.45714503859136</c:v>
                </c:pt>
                <c:pt idx="37">
                  <c:v>1.4506507027231601</c:v>
                </c:pt>
                <c:pt idx="38">
                  <c:v>1.4461983648624299</c:v>
                </c:pt>
                <c:pt idx="39">
                  <c:v>1.44380154202292</c:v>
                </c:pt>
                <c:pt idx="40">
                  <c:v>1.4432892030653599</c:v>
                </c:pt>
                <c:pt idx="41">
                  <c:v>1.44445007738362</c:v>
                </c:pt>
                <c:pt idx="42">
                  <c:v>1.44707855804927</c:v>
                </c:pt>
                <c:pt idx="43">
                  <c:v>1.45097244385535</c:v>
                </c:pt>
                <c:pt idx="44">
                  <c:v>1.45593099233464</c:v>
                </c:pt>
                <c:pt idx="45">
                  <c:v>1.46175326783645</c:v>
                </c:pt>
                <c:pt idx="46">
                  <c:v>1.4682367760042501</c:v>
                </c:pt>
                <c:pt idx="47">
                  <c:v>1.4751763820312001</c:v>
                </c:pt>
                <c:pt idx="48">
                  <c:v>1.48236351494702</c:v>
                </c:pt>
                <c:pt idx="49">
                  <c:v>1.48962162915074</c:v>
                </c:pt>
                <c:pt idx="50">
                  <c:v>1.49691528134582</c:v>
                </c:pt>
                <c:pt idx="51">
                  <c:v>1.5042446455373499</c:v>
                </c:pt>
                <c:pt idx="52">
                  <c:v>1.5116098965824201</c:v>
                </c:pt>
                <c:pt idx="53">
                  <c:v>1.5190112101942499</c:v>
                </c:pt>
                <c:pt idx="54">
                  <c:v>1.5264487629464301</c:v>
                </c:pt>
                <c:pt idx="55">
                  <c:v>1.5339227322770701</c:v>
                </c:pt>
                <c:pt idx="56">
                  <c:v>1.5414332964931201</c:v>
                </c:pt>
                <c:pt idx="57">
                  <c:v>1.5489806347745501</c:v>
                </c:pt>
                <c:pt idx="58">
                  <c:v>1.5565649271786599</c:v>
                </c:pt>
                <c:pt idx="59">
                  <c:v>1.56418635464435</c:v>
                </c:pt>
                <c:pt idx="60">
                  <c:v>1.5718450989964801</c:v>
                </c:pt>
                <c:pt idx="61">
                  <c:v>1.5795413429501599</c:v>
                </c:pt>
                <c:pt idx="62">
                  <c:v>1.58727527011514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F82-4E65-A91C-AA050AB5BE93}"/>
            </c:ext>
          </c:extLst>
        </c:ser>
        <c:ser>
          <c:idx val="2"/>
          <c:order val="2"/>
          <c:tx>
            <c:strRef>
              <c:f>Microsoft_Excel_Worksheet1!$A$128</c:f>
              <c:strCache>
                <c:ptCount val="1"/>
                <c:pt idx="0">
                  <c:v>2008-6/2013 vs 1996-2001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Microsoft_Excel_Worksheet1!$B$128:$B$190</c:f>
              <c:numCache>
                <c:formatCode>General</c:formatCode>
                <c:ptCount val="63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</c:v>
                </c:pt>
                <c:pt idx="47">
                  <c:v>65</c:v>
                </c:pt>
                <c:pt idx="48">
                  <c:v>66</c:v>
                </c:pt>
                <c:pt idx="49">
                  <c:v>67</c:v>
                </c:pt>
                <c:pt idx="50">
                  <c:v>68</c:v>
                </c:pt>
                <c:pt idx="51">
                  <c:v>69</c:v>
                </c:pt>
                <c:pt idx="52">
                  <c:v>70</c:v>
                </c:pt>
                <c:pt idx="53">
                  <c:v>71</c:v>
                </c:pt>
                <c:pt idx="54">
                  <c:v>72</c:v>
                </c:pt>
                <c:pt idx="55">
                  <c:v>73</c:v>
                </c:pt>
                <c:pt idx="56">
                  <c:v>74</c:v>
                </c:pt>
                <c:pt idx="57">
                  <c:v>75</c:v>
                </c:pt>
                <c:pt idx="58">
                  <c:v>76</c:v>
                </c:pt>
                <c:pt idx="59">
                  <c:v>77</c:v>
                </c:pt>
                <c:pt idx="60">
                  <c:v>78</c:v>
                </c:pt>
                <c:pt idx="61">
                  <c:v>79</c:v>
                </c:pt>
                <c:pt idx="62">
                  <c:v>80</c:v>
                </c:pt>
              </c:numCache>
            </c:numRef>
          </c:xVal>
          <c:yVal>
            <c:numRef>
              <c:f>Microsoft_Excel_Worksheet1!$C$128:$C$190</c:f>
              <c:numCache>
                <c:formatCode>General</c:formatCode>
                <c:ptCount val="63"/>
                <c:pt idx="0">
                  <c:v>3.1371149270829402</c:v>
                </c:pt>
                <c:pt idx="1">
                  <c:v>3.0671847954498199</c:v>
                </c:pt>
                <c:pt idx="2">
                  <c:v>2.9988134920470602</c:v>
                </c:pt>
                <c:pt idx="3">
                  <c:v>2.9319662686853598</c:v>
                </c:pt>
                <c:pt idx="4">
                  <c:v>2.8666091517551</c:v>
                </c:pt>
                <c:pt idx="5">
                  <c:v>2.8027089249599899</c:v>
                </c:pt>
                <c:pt idx="6">
                  <c:v>2.7402331124356301</c:v>
                </c:pt>
                <c:pt idx="7">
                  <c:v>2.6791499622444399</c:v>
                </c:pt>
                <c:pt idx="8">
                  <c:v>2.6194284302383299</c:v>
                </c:pt>
                <c:pt idx="9">
                  <c:v>2.5610381642813098</c:v>
                </c:pt>
                <c:pt idx="10">
                  <c:v>2.5039494888236402</c:v>
                </c:pt>
                <c:pt idx="11">
                  <c:v>2.4481333898199198</c:v>
                </c:pt>
                <c:pt idx="12">
                  <c:v>2.3935614999833099</c:v>
                </c:pt>
                <c:pt idx="13">
                  <c:v>2.3402278161205698</c:v>
                </c:pt>
                <c:pt idx="14">
                  <c:v>2.2882100103983598</c:v>
                </c:pt>
                <c:pt idx="15">
                  <c:v>2.2375977709746002</c:v>
                </c:pt>
                <c:pt idx="16">
                  <c:v>2.1884707849996601</c:v>
                </c:pt>
                <c:pt idx="17">
                  <c:v>2.14089948074772</c:v>
                </c:pt>
                <c:pt idx="18">
                  <c:v>2.0949457871956501</c:v>
                </c:pt>
                <c:pt idx="19">
                  <c:v>2.0506639042092099</c:v>
                </c:pt>
                <c:pt idx="20">
                  <c:v>2.0081010775463302</c:v>
                </c:pt>
                <c:pt idx="21">
                  <c:v>1.9672983739143</c:v>
                </c:pt>
                <c:pt idx="22">
                  <c:v>1.92829145231618</c:v>
                </c:pt>
                <c:pt idx="23">
                  <c:v>1.89111132888482</c:v>
                </c:pt>
                <c:pt idx="24">
                  <c:v>1.8557851333300399</c:v>
                </c:pt>
                <c:pt idx="25">
                  <c:v>1.82233685601383</c:v>
                </c:pt>
                <c:pt idx="26">
                  <c:v>1.7907880855232401</c:v>
                </c:pt>
                <c:pt idx="27">
                  <c:v>1.7611587374333499</c:v>
                </c:pt>
                <c:pt idx="28">
                  <c:v>1.7334677757502901</c:v>
                </c:pt>
                <c:pt idx="29">
                  <c:v>1.7077339293032301</c:v>
                </c:pt>
                <c:pt idx="30">
                  <c:v>1.68397640612385</c:v>
                </c:pt>
                <c:pt idx="31">
                  <c:v>1.6622156096234</c:v>
                </c:pt>
                <c:pt idx="32">
                  <c:v>1.64247386116255</c:v>
                </c:pt>
                <c:pt idx="33">
                  <c:v>1.62477613442359</c:v>
                </c:pt>
                <c:pt idx="34">
                  <c:v>1.60915080785321</c:v>
                </c:pt>
                <c:pt idx="35">
                  <c:v>1.5956304423674501</c:v>
                </c:pt>
                <c:pt idx="36">
                  <c:v>1.58425259251799</c:v>
                </c:pt>
                <c:pt idx="37">
                  <c:v>1.57506066043744</c:v>
                </c:pt>
                <c:pt idx="38">
                  <c:v>1.5681048031367699</c:v>
                </c:pt>
                <c:pt idx="39">
                  <c:v>1.56339063956103</c:v>
                </c:pt>
                <c:pt idx="40">
                  <c:v>1.5607241697407599</c:v>
                </c:pt>
                <c:pt idx="41">
                  <c:v>1.55986896293553</c:v>
                </c:pt>
                <c:pt idx="42">
                  <c:v>1.56059595184014</c:v>
                </c:pt>
                <c:pt idx="43">
                  <c:v>1.5626809553101999</c:v>
                </c:pt>
                <c:pt idx="44">
                  <c:v>1.5659025554448001</c:v>
                </c:pt>
                <c:pt idx="45">
                  <c:v>1.5700403086739601</c:v>
                </c:pt>
                <c:pt idx="46">
                  <c:v>1.5748732784862101</c:v>
                </c:pt>
                <c:pt idx="47">
                  <c:v>1.5801788840128299</c:v>
                </c:pt>
                <c:pt idx="48">
                  <c:v>1.58573206394813</c:v>
                </c:pt>
                <c:pt idx="49">
                  <c:v>1.5913431804424001</c:v>
                </c:pt>
                <c:pt idx="50">
                  <c:v>1.59697415188508</c:v>
                </c:pt>
                <c:pt idx="51">
                  <c:v>1.6026250485329401</c:v>
                </c:pt>
                <c:pt idx="52">
                  <c:v>1.60829594089137</c:v>
                </c:pt>
                <c:pt idx="53">
                  <c:v>1.61398689971523</c:v>
                </c:pt>
                <c:pt idx="54">
                  <c:v>1.6196979960097699</c:v>
                </c:pt>
                <c:pt idx="55">
                  <c:v>1.62542930103145</c:v>
                </c:pt>
                <c:pt idx="56">
                  <c:v>1.6311808862889099</c:v>
                </c:pt>
                <c:pt idx="57">
                  <c:v>1.63695282354382</c:v>
                </c:pt>
                <c:pt idx="58">
                  <c:v>1.64274518481175</c:v>
                </c:pt>
                <c:pt idx="59">
                  <c:v>1.6485580423631301</c:v>
                </c:pt>
                <c:pt idx="60">
                  <c:v>1.6543914687240999</c:v>
                </c:pt>
                <c:pt idx="61">
                  <c:v>1.66024553667744</c:v>
                </c:pt>
                <c:pt idx="62">
                  <c:v>1.6661203192634699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F82-4E65-A91C-AA050AB5B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70"/>
          <c:min val="2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age (years)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632743362831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5"/>
      </c:valAx>
      <c:valAx>
        <c:axId val="554660672"/>
        <c:scaling>
          <c:orientation val="minMax"/>
          <c:max val="4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5-Year BOS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4855856432580073E-2"/>
              <c:y val="0.1417219549186807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At val="1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legend>
      <c:legendPos val="l"/>
      <c:layout>
        <c:manualLayout>
          <c:xMode val="edge"/>
          <c:yMode val="edge"/>
          <c:x val="0.41313520261186865"/>
          <c:y val="7.0163680102519138E-2"/>
          <c:w val="0.50294985250737467"/>
          <c:h val="0.20014351028702063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800" baseline="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Microsoft_Excel_Worksheet1!$A$2</c:f>
              <c:strCache>
                <c:ptCount val="1"/>
                <c:pt idx="0">
                  <c:v>1996-2001</c:v>
                </c:pt>
              </c:strCache>
            </c:strRef>
          </c:tx>
          <c:spPr>
            <a:ln w="38100">
              <a:solidFill>
                <a:srgbClr val="03B1F0"/>
              </a:solidFill>
            </a:ln>
          </c:spPr>
          <c:marker>
            <c:symbol val="none"/>
          </c:marker>
          <c:xVal>
            <c:numRef>
              <c:f>Microsoft_Excel_Worksheet1!$B$2:$B$32</c:f>
              <c:numCache>
                <c:formatCode>General</c:formatCode>
                <c:ptCount val="3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</c:numCache>
            </c:numRef>
          </c:xVal>
          <c:yVal>
            <c:numRef>
              <c:f>Microsoft_Excel_Worksheet1!$C$2:$C$32</c:f>
              <c:numCache>
                <c:formatCode>General</c:formatCode>
                <c:ptCount val="31"/>
                <c:pt idx="0">
                  <c:v>1.09561446456682</c:v>
                </c:pt>
                <c:pt idx="1">
                  <c:v>1.08513966012034</c:v>
                </c:pt>
                <c:pt idx="2">
                  <c:v>1.0747650017852299</c:v>
                </c:pt>
                <c:pt idx="3">
                  <c:v>1.06448953209794</c:v>
                </c:pt>
                <c:pt idx="4">
                  <c:v>1.0543123027488699</c:v>
                </c:pt>
                <c:pt idx="5">
                  <c:v>1.04423237449493</c:v>
                </c:pt>
                <c:pt idx="6">
                  <c:v>1.0342488170727899</c:v>
                </c:pt>
                <c:pt idx="7">
                  <c:v>1.0243608319011801</c:v>
                </c:pt>
                <c:pt idx="8">
                  <c:v>1.0145683746048799</c:v>
                </c:pt>
                <c:pt idx="9">
                  <c:v>1.00487165924666</c:v>
                </c:pt>
                <c:pt idx="10">
                  <c:v>0.995270829962556</c:v>
                </c:pt>
                <c:pt idx="11">
                  <c:v>0.98576510771376502</c:v>
                </c:pt>
                <c:pt idx="12">
                  <c:v>0.97635279084122994</c:v>
                </c:pt>
                <c:pt idx="13">
                  <c:v>0.967032172419105</c:v>
                </c:pt>
                <c:pt idx="14">
                  <c:v>0.95780158445464703</c:v>
                </c:pt>
                <c:pt idx="15">
                  <c:v>0.94865942556185501</c:v>
                </c:pt>
                <c:pt idx="16">
                  <c:v>0.93960453533632904</c:v>
                </c:pt>
                <c:pt idx="17">
                  <c:v>0.930636073427212</c:v>
                </c:pt>
                <c:pt idx="18">
                  <c:v>0.92175321488205197</c:v>
                </c:pt>
                <c:pt idx="19">
                  <c:v>0.91295514262251698</c:v>
                </c:pt>
                <c:pt idx="20">
                  <c:v>0.90424104736922795</c:v>
                </c:pt>
                <c:pt idx="21">
                  <c:v>0.89561012756732605</c:v>
                </c:pt>
                <c:pt idx="22">
                  <c:v>0.88706158931273704</c:v>
                </c:pt>
                <c:pt idx="23">
                  <c:v>0.87859464627915096</c:v>
                </c:pt>
                <c:pt idx="24">
                  <c:v>0.87020851964568502</c:v>
                </c:pt>
                <c:pt idx="25">
                  <c:v>0.86190243802525301</c:v>
                </c:pt>
                <c:pt idx="26">
                  <c:v>0.85367563739360397</c:v>
                </c:pt>
                <c:pt idx="27">
                  <c:v>0.84552736101904802</c:v>
                </c:pt>
                <c:pt idx="28">
                  <c:v>0.83745685939284897</c:v>
                </c:pt>
                <c:pt idx="29">
                  <c:v>0.82946339016027903</c:v>
                </c:pt>
                <c:pt idx="30">
                  <c:v>0.82154621805233796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F82-4E65-A91C-AA050AB5BE93}"/>
            </c:ext>
          </c:extLst>
        </c:ser>
        <c:ser>
          <c:idx val="1"/>
          <c:order val="1"/>
          <c:tx>
            <c:strRef>
              <c:f>Microsoft_Excel_Worksheet1!$A$33</c:f>
              <c:strCache>
                <c:ptCount val="1"/>
                <c:pt idx="0">
                  <c:v>2002-2007 vs 1996-2001</c:v>
                </c:pt>
              </c:strCache>
            </c:strRef>
          </c:tx>
          <c:spPr>
            <a:ln w="38100">
              <a:solidFill>
                <a:schemeClr val="accent6"/>
              </a:solidFill>
              <a:prstDash val="solid"/>
            </a:ln>
          </c:spPr>
          <c:marker>
            <c:symbol val="none"/>
          </c:marker>
          <c:xVal>
            <c:numRef>
              <c:f>Microsoft_Excel_Worksheet1!$B$33:$B$63</c:f>
              <c:numCache>
                <c:formatCode>General</c:formatCode>
                <c:ptCount val="3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</c:numCache>
            </c:numRef>
          </c:xVal>
          <c:yVal>
            <c:numRef>
              <c:f>Microsoft_Excel_Worksheet1!$C$33:$C$63</c:f>
              <c:numCache>
                <c:formatCode>General</c:formatCode>
                <c:ptCount val="31"/>
                <c:pt idx="0">
                  <c:v>1.3927541720376</c:v>
                </c:pt>
                <c:pt idx="1">
                  <c:v>1.39828091456271</c:v>
                </c:pt>
                <c:pt idx="2">
                  <c:v>1.40382958836869</c:v>
                </c:pt>
                <c:pt idx="3">
                  <c:v>1.40940028048351</c:v>
                </c:pt>
                <c:pt idx="4">
                  <c:v>1.4149930782804401</c:v>
                </c:pt>
                <c:pt idx="5">
                  <c:v>1.42060806947952</c:v>
                </c:pt>
                <c:pt idx="6">
                  <c:v>1.4262453421488299</c:v>
                </c:pt>
                <c:pt idx="7">
                  <c:v>1.43190515634556</c:v>
                </c:pt>
                <c:pt idx="8">
                  <c:v>1.43758883804353</c:v>
                </c:pt>
                <c:pt idx="9">
                  <c:v>1.4432981396383699</c:v>
                </c:pt>
                <c:pt idx="10">
                  <c:v>1.44903478879296</c:v>
                </c:pt>
                <c:pt idx="11">
                  <c:v>1.4547992245504</c:v>
                </c:pt>
                <c:pt idx="12">
                  <c:v>1.4605905072752501</c:v>
                </c:pt>
                <c:pt idx="13">
                  <c:v>1.4664076151359</c:v>
                </c:pt>
                <c:pt idx="14">
                  <c:v>1.4722495085802101</c:v>
                </c:pt>
                <c:pt idx="15">
                  <c:v>1.4781151745201799</c:v>
                </c:pt>
                <c:pt idx="16">
                  <c:v>1.4840042217057501</c:v>
                </c:pt>
                <c:pt idx="17">
                  <c:v>1.48991673179689</c:v>
                </c:pt>
                <c:pt idx="18">
                  <c:v>1.4958527982735701</c:v>
                </c:pt>
                <c:pt idx="19">
                  <c:v>1.50181251498818</c:v>
                </c:pt>
                <c:pt idx="20">
                  <c:v>1.5077959761670601</c:v>
                </c:pt>
                <c:pt idx="21">
                  <c:v>1.51380327641195</c:v>
                </c:pt>
                <c:pt idx="22">
                  <c:v>1.5198345107015001</c:v>
                </c:pt>
                <c:pt idx="23">
                  <c:v>1.52588977439277</c:v>
                </c:pt>
                <c:pt idx="24">
                  <c:v>1.5319691632227399</c:v>
                </c:pt>
                <c:pt idx="25">
                  <c:v>1.5380727733098201</c:v>
                </c:pt>
                <c:pt idx="26">
                  <c:v>1.54420070115537</c:v>
                </c:pt>
                <c:pt idx="27">
                  <c:v>1.55035304364523</c:v>
                </c:pt>
                <c:pt idx="28">
                  <c:v>1.5565298980512401</c:v>
                </c:pt>
                <c:pt idx="29">
                  <c:v>1.5627313620328001</c:v>
                </c:pt>
                <c:pt idx="30">
                  <c:v>1.5689575336383901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F82-4E65-A91C-AA050AB5BE93}"/>
            </c:ext>
          </c:extLst>
        </c:ser>
        <c:ser>
          <c:idx val="2"/>
          <c:order val="2"/>
          <c:tx>
            <c:strRef>
              <c:f>Microsoft_Excel_Worksheet1!$A$64</c:f>
              <c:strCache>
                <c:ptCount val="1"/>
                <c:pt idx="0">
                  <c:v>2008-6/2013 vs 1996-2001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Microsoft_Excel_Worksheet1!$B$64:$B$94</c:f>
              <c:numCache>
                <c:formatCode>General</c:formatCode>
                <c:ptCount val="3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</c:numCache>
            </c:numRef>
          </c:xVal>
          <c:yVal>
            <c:numRef>
              <c:f>Microsoft_Excel_Worksheet1!$C$64:$C$94</c:f>
              <c:numCache>
                <c:formatCode>General</c:formatCode>
                <c:ptCount val="31"/>
                <c:pt idx="0">
                  <c:v>1.5653787022966199</c:v>
                </c:pt>
                <c:pt idx="1">
                  <c:v>1.5656640585944399</c:v>
                </c:pt>
                <c:pt idx="2">
                  <c:v>1.5659494669104901</c:v>
                </c:pt>
                <c:pt idx="3">
                  <c:v>1.56623492725425</c:v>
                </c:pt>
                <c:pt idx="4">
                  <c:v>1.5665204396351899</c:v>
                </c:pt>
                <c:pt idx="5">
                  <c:v>1.56680600406281</c:v>
                </c:pt>
                <c:pt idx="6">
                  <c:v>1.5670916205465899</c:v>
                </c:pt>
                <c:pt idx="7">
                  <c:v>1.56737747697441</c:v>
                </c:pt>
                <c:pt idx="8">
                  <c:v>1.5676649203806801</c:v>
                </c:pt>
                <c:pt idx="9">
                  <c:v>1.56795574033464</c:v>
                </c:pt>
                <c:pt idx="10">
                  <c:v>1.56825167213082</c:v>
                </c:pt>
                <c:pt idx="11">
                  <c:v>1.5685530348425201</c:v>
                </c:pt>
                <c:pt idx="12">
                  <c:v>1.5688586610397799</c:v>
                </c:pt>
                <c:pt idx="13">
                  <c:v>1.56916731210195</c:v>
                </c:pt>
                <c:pt idx="14">
                  <c:v>1.5694777484551401</c:v>
                </c:pt>
                <c:pt idx="15">
                  <c:v>1.5697887766876599</c:v>
                </c:pt>
                <c:pt idx="16">
                  <c:v>1.5700998787675999</c:v>
                </c:pt>
                <c:pt idx="17">
                  <c:v>1.5704110425019999</c:v>
                </c:pt>
                <c:pt idx="18">
                  <c:v>1.5707222679031101</c:v>
                </c:pt>
                <c:pt idx="19">
                  <c:v>1.57103355498312</c:v>
                </c:pt>
                <c:pt idx="20">
                  <c:v>1.5713449037542799</c:v>
                </c:pt>
                <c:pt idx="21">
                  <c:v>1.57165631422881</c:v>
                </c:pt>
                <c:pt idx="22">
                  <c:v>1.5719677864189201</c:v>
                </c:pt>
                <c:pt idx="23">
                  <c:v>1.5722793203368599</c:v>
                </c:pt>
                <c:pt idx="24">
                  <c:v>1.5725909159948599</c:v>
                </c:pt>
                <c:pt idx="25">
                  <c:v>1.57290257340516</c:v>
                </c:pt>
                <c:pt idx="26">
                  <c:v>1.5732142925799799</c:v>
                </c:pt>
                <c:pt idx="27">
                  <c:v>1.5735260735315799</c:v>
                </c:pt>
                <c:pt idx="28">
                  <c:v>1.5738379162721901</c:v>
                </c:pt>
                <c:pt idx="29">
                  <c:v>1.5741498208140601</c:v>
                </c:pt>
                <c:pt idx="30">
                  <c:v>1.57446178716944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F82-4E65-A91C-AA050AB5B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150"/>
          <c:min val="10"/>
        </c:scaling>
        <c:delete val="0"/>
        <c:axPos val="b"/>
        <c:title>
          <c:tx>
            <c:rich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7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 dirty="0" smtClean="0">
                    <a:effectLst/>
                  </a:rPr>
                  <a:t>Recipient GFR (mL/min/1.73 m</a:t>
                </a:r>
                <a:r>
                  <a:rPr lang="en-US" sz="1800" b="1" i="0" baseline="0" dirty="0" smtClean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²</a:t>
                </a:r>
                <a:r>
                  <a:rPr lang="en-US" sz="1800" b="1" i="0" baseline="0" dirty="0" smtClean="0">
                    <a:effectLst/>
                  </a:rPr>
                  <a:t>)</a:t>
                </a:r>
                <a:endParaRPr lang="en-US" sz="1600" dirty="0" smtClean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33918091943892442"/>
              <c:y val="0.8769744237824685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20"/>
      </c:valAx>
      <c:valAx>
        <c:axId val="554660672"/>
        <c:scaling>
          <c:orientation val="minMax"/>
          <c:max val="3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5-Year BOS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6280899483657466E-2"/>
              <c:y val="0.13698122877755151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42758112094395273"/>
          <c:y val="5.9139784946236562E-2"/>
          <c:w val="0.47367151967672466"/>
          <c:h val="0.25771147231462593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800" baseline="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Microsoft_Excel_Worksheet3!$B$1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Microsoft_Excel_Worksheet3!$A$2:$A$10002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</c:numCache>
            </c:numRef>
          </c:xVal>
          <c:yVal>
            <c:numRef>
              <c:f>Microsoft_Excel_Worksheet3!$B$2:$B$10002</c:f>
              <c:numCache>
                <c:formatCode>General</c:formatCode>
                <c:ptCount val="10001"/>
                <c:pt idx="0">
                  <c:v>0.62745194020210004</c:v>
                </c:pt>
                <c:pt idx="1">
                  <c:v>0.64974888621937898</c:v>
                </c:pt>
                <c:pt idx="2">
                  <c:v>0.67283816989607703</c:v>
                </c:pt>
                <c:pt idx="3">
                  <c:v>0.696747947508216</c:v>
                </c:pt>
                <c:pt idx="4">
                  <c:v>0.721507375884893</c:v>
                </c:pt>
                <c:pt idx="5">
                  <c:v>0.74714664796363095</c:v>
                </c:pt>
                <c:pt idx="6">
                  <c:v>0.77369702960922804</c:v>
                </c:pt>
                <c:pt idx="7">
                  <c:v>0.80119089774097696</c:v>
                </c:pt>
                <c:pt idx="8">
                  <c:v>0.82966177981476896</c:v>
                </c:pt>
                <c:pt idx="9">
                  <c:v>0.85910661611093897</c:v>
                </c:pt>
                <c:pt idx="10">
                  <c:v>0.88902090056725203</c:v>
                </c:pt>
                <c:pt idx="11">
                  <c:v>0.918473480205516</c:v>
                </c:pt>
                <c:pt idx="12">
                  <c:v>0.94640827312951104</c:v>
                </c:pt>
                <c:pt idx="13">
                  <c:v>0.97166197376908303</c:v>
                </c:pt>
                <c:pt idx="14">
                  <c:v>0.99298839320387799</c:v>
                </c:pt>
                <c:pt idx="15">
                  <c:v>1.0091748908629199</c:v>
                </c:pt>
                <c:pt idx="16">
                  <c:v>1.0201138052318299</c:v>
                </c:pt>
                <c:pt idx="17">
                  <c:v>1.02659326647413</c:v>
                </c:pt>
                <c:pt idx="18">
                  <c:v>1.02951171819417</c:v>
                </c:pt>
                <c:pt idx="19">
                  <c:v>1.0298234389060901</c:v>
                </c:pt>
                <c:pt idx="20">
                  <c:v>1.0285095860417099</c:v>
                </c:pt>
                <c:pt idx="21">
                  <c:v>1.0265510676139999</c:v>
                </c:pt>
                <c:pt idx="22">
                  <c:v>1.02455124617299</c:v>
                </c:pt>
                <c:pt idx="23">
                  <c:v>1.02255532057887</c:v>
                </c:pt>
                <c:pt idx="24">
                  <c:v>1.02056328324217</c:v>
                </c:pt>
                <c:pt idx="25">
                  <c:v>1.0185751265881799</c:v>
                </c:pt>
                <c:pt idx="26">
                  <c:v>1.0165908430569399</c:v>
                </c:pt>
                <c:pt idx="27">
                  <c:v>1.0146104251032499</c:v>
                </c:pt>
                <c:pt idx="28">
                  <c:v>1.0126338651965701</c:v>
                </c:pt>
                <c:pt idx="29">
                  <c:v>1.0106611558210701</c:v>
                </c:pt>
                <c:pt idx="30">
                  <c:v>1.0086922894755199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DE9-4AEC-9DA0-813ACF98F78E}"/>
            </c:ext>
          </c:extLst>
        </c:ser>
        <c:ser>
          <c:idx val="1"/>
          <c:order val="1"/>
          <c:tx>
            <c:strRef>
              <c:f>Microsoft_Excel_Worksheet3!$C$1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Microsoft_Excel_Worksheet3!$A$2:$A$10002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</c:numCache>
            </c:numRef>
          </c:xVal>
          <c:yVal>
            <c:numRef>
              <c:f>Microsoft_Excel_Worksheet3!$C$2:$C$10002</c:f>
              <c:numCache>
                <c:formatCode>General</c:formatCode>
                <c:ptCount val="10001"/>
                <c:pt idx="0">
                  <c:v>0.51584026792161497</c:v>
                </c:pt>
                <c:pt idx="1">
                  <c:v>0.54226273665090496</c:v>
                </c:pt>
                <c:pt idx="2">
                  <c:v>0.57003629496420505</c:v>
                </c:pt>
                <c:pt idx="3">
                  <c:v>0.59922917866300096</c:v>
                </c:pt>
                <c:pt idx="4">
                  <c:v>0.62991264795829105</c:v>
                </c:pt>
                <c:pt idx="5">
                  <c:v>0.66216083822733496</c:v>
                </c:pt>
                <c:pt idx="6">
                  <c:v>0.69605033877490496</c:v>
                </c:pt>
                <c:pt idx="7">
                  <c:v>0.73165917679704895</c:v>
                </c:pt>
                <c:pt idx="8">
                  <c:v>0.76906437825016605</c:v>
                </c:pt>
                <c:pt idx="9">
                  <c:v>0.80828154601064395</c:v>
                </c:pt>
                <c:pt idx="10">
                  <c:v>0.84857887426296696</c:v>
                </c:pt>
                <c:pt idx="11">
                  <c:v>0.88855917589885003</c:v>
                </c:pt>
                <c:pt idx="12">
                  <c:v>0.926614038529741</c:v>
                </c:pt>
                <c:pt idx="13">
                  <c:v>0.96103284348450602</c:v>
                </c:pt>
                <c:pt idx="14">
                  <c:v>0.99023030224069397</c:v>
                </c:pt>
                <c:pt idx="15">
                  <c:v>1.0051129448581599</c:v>
                </c:pt>
                <c:pt idx="16">
                  <c:v>1.00923889065957</c:v>
                </c:pt>
                <c:pt idx="17">
                  <c:v>1.0079172939468499</c:v>
                </c:pt>
                <c:pt idx="18">
                  <c:v>1.00170977504574</c:v>
                </c:pt>
                <c:pt idx="19">
                  <c:v>0.99173658163812894</c:v>
                </c:pt>
                <c:pt idx="20">
                  <c:v>0.97938724497753005</c:v>
                </c:pt>
                <c:pt idx="21">
                  <c:v>0.96611618709053904</c:v>
                </c:pt>
                <c:pt idx="22">
                  <c:v>0.95284336354682198</c:v>
                </c:pt>
                <c:pt idx="23">
                  <c:v>0.93968327690450604</c:v>
                </c:pt>
                <c:pt idx="24">
                  <c:v>0.92666181377449297</c:v>
                </c:pt>
                <c:pt idx="25">
                  <c:v>0.91379236664834096</c:v>
                </c:pt>
                <c:pt idx="26">
                  <c:v>0.90108201000224297</c:v>
                </c:pt>
                <c:pt idx="27">
                  <c:v>0.88853436041957901</c:v>
                </c:pt>
                <c:pt idx="28">
                  <c:v>0.87615102238909803</c:v>
                </c:pt>
                <c:pt idx="29">
                  <c:v>0.86393237193449901</c:v>
                </c:pt>
                <c:pt idx="30">
                  <c:v>0.85187800612754905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DE9-4AEC-9DA0-813ACF98F78E}"/>
            </c:ext>
          </c:extLst>
        </c:ser>
        <c:ser>
          <c:idx val="2"/>
          <c:order val="2"/>
          <c:tx>
            <c:strRef>
              <c:f>Microsoft_Excel_Worksheet3!$D$1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Microsoft_Excel_Worksheet3!$A$2:$A$10002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</c:numCache>
            </c:numRef>
          </c:xVal>
          <c:yVal>
            <c:numRef>
              <c:f>Microsoft_Excel_Worksheet3!$D$2:$D$10002</c:f>
              <c:numCache>
                <c:formatCode>General</c:formatCode>
                <c:ptCount val="10001"/>
                <c:pt idx="0">
                  <c:v>0.76321288147904698</c:v>
                </c:pt>
                <c:pt idx="1">
                  <c:v>0.778540708422508</c:v>
                </c:pt>
                <c:pt idx="2">
                  <c:v>0.79417961078693899</c:v>
                </c:pt>
                <c:pt idx="3">
                  <c:v>0.81013695534664099</c:v>
                </c:pt>
                <c:pt idx="4">
                  <c:v>0.82642076666283004</c:v>
                </c:pt>
                <c:pt idx="5">
                  <c:v>0.84304006116960595</c:v>
                </c:pt>
                <c:pt idx="6">
                  <c:v>0.86000546265049105</c:v>
                </c:pt>
                <c:pt idx="7">
                  <c:v>0.87733042238742698</c:v>
                </c:pt>
                <c:pt idx="8">
                  <c:v>0.89503387278392799</c:v>
                </c:pt>
                <c:pt idx="9">
                  <c:v>0.91312758714878395</c:v>
                </c:pt>
                <c:pt idx="10">
                  <c:v>0.93139033461311804</c:v>
                </c:pt>
                <c:pt idx="11">
                  <c:v>0.94939488187432097</c:v>
                </c:pt>
                <c:pt idx="12">
                  <c:v>0.96662535015028805</c:v>
                </c:pt>
                <c:pt idx="13">
                  <c:v>0.98240866341843303</c:v>
                </c:pt>
                <c:pt idx="14">
                  <c:v>0.99575416628479096</c:v>
                </c:pt>
                <c:pt idx="15">
                  <c:v>1.01325325234161</c:v>
                </c:pt>
                <c:pt idx="16">
                  <c:v>1.0311059009472701</c:v>
                </c:pt>
                <c:pt idx="17">
                  <c:v>1.0456152911546399</c:v>
                </c:pt>
                <c:pt idx="18">
                  <c:v>1.05808529007388</c:v>
                </c:pt>
                <c:pt idx="19">
                  <c:v>1.06937299173597</c:v>
                </c:pt>
                <c:pt idx="20">
                  <c:v>1.0800957169949299</c:v>
                </c:pt>
                <c:pt idx="21">
                  <c:v>1.0907664197129201</c:v>
                </c:pt>
                <c:pt idx="22">
                  <c:v>1.10165563007884</c:v>
                </c:pt>
                <c:pt idx="23">
                  <c:v>1.11273597109084</c:v>
                </c:pt>
                <c:pt idx="24">
                  <c:v>1.1239800751685001</c:v>
                </c:pt>
                <c:pt idx="25">
                  <c:v>1.1353731179759201</c:v>
                </c:pt>
                <c:pt idx="26">
                  <c:v>1.14690664192114</c:v>
                </c:pt>
                <c:pt idx="27">
                  <c:v>1.1585756956456701</c:v>
                </c:pt>
                <c:pt idx="28">
                  <c:v>1.1703773878466801</c:v>
                </c:pt>
                <c:pt idx="29">
                  <c:v>1.18231010327625</c:v>
                </c:pt>
                <c:pt idx="30">
                  <c:v>1.1943730528653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DE9-4AEC-9DA0-813ACF98F7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119560"/>
        <c:axId val="643151376"/>
      </c:scatterChart>
      <c:valAx>
        <c:axId val="247119560"/>
        <c:scaling>
          <c:orientation val="minMax"/>
          <c:max val="40"/>
          <c:min val="15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BMI (kg/m²)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14860172345712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43151376"/>
        <c:crosses val="autoZero"/>
        <c:crossBetween val="midCat"/>
        <c:majorUnit val="5"/>
      </c:valAx>
      <c:valAx>
        <c:axId val="643151376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5-Year BOS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9560"/>
        <c:crossesAt val="1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Microsoft_Excel_Worksheet4!$B$1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Microsoft_Excel_Worksheet4!$A$2:$A$10002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45</c:v>
                </c:pt>
                <c:pt idx="8">
                  <c:v>50</c:v>
                </c:pt>
                <c:pt idx="9">
                  <c:v>55</c:v>
                </c:pt>
                <c:pt idx="10">
                  <c:v>60</c:v>
                </c:pt>
              </c:numCache>
            </c:numRef>
          </c:xVal>
          <c:yVal>
            <c:numRef>
              <c:f>Microsoft_Excel_Worksheet4!$B$2:$B$10002</c:f>
              <c:numCache>
                <c:formatCode>General</c:formatCode>
                <c:ptCount val="10001"/>
                <c:pt idx="0">
                  <c:v>0.86175593961301</c:v>
                </c:pt>
                <c:pt idx="1">
                  <c:v>0.90897652659034101</c:v>
                </c:pt>
                <c:pt idx="2">
                  <c:v>0.95821553958486205</c:v>
                </c:pt>
                <c:pt idx="3">
                  <c:v>1</c:v>
                </c:pt>
                <c:pt idx="4">
                  <c:v>1.02072213977077</c:v>
                </c:pt>
                <c:pt idx="5">
                  <c:v>1.02370619108086</c:v>
                </c:pt>
                <c:pt idx="6">
                  <c:v>1.0177081554151699</c:v>
                </c:pt>
                <c:pt idx="7">
                  <c:v>1.0102632026343901</c:v>
                </c:pt>
                <c:pt idx="8">
                  <c:v>1.0028727127382799</c:v>
                </c:pt>
                <c:pt idx="9">
                  <c:v>0.99553628730851096</c:v>
                </c:pt>
                <c:pt idx="10">
                  <c:v>0.98825353084131096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DB0-4D6F-88C6-DD12EDEED732}"/>
            </c:ext>
          </c:extLst>
        </c:ser>
        <c:ser>
          <c:idx val="1"/>
          <c:order val="1"/>
          <c:tx>
            <c:strRef>
              <c:f>Microsoft_Excel_Worksheet4!$C$1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Microsoft_Excel_Worksheet4!$A$2:$A$10002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45</c:v>
                </c:pt>
                <c:pt idx="8">
                  <c:v>50</c:v>
                </c:pt>
                <c:pt idx="9">
                  <c:v>55</c:v>
                </c:pt>
                <c:pt idx="10">
                  <c:v>60</c:v>
                </c:pt>
              </c:numCache>
            </c:numRef>
          </c:xVal>
          <c:yVal>
            <c:numRef>
              <c:f>Microsoft_Excel_Worksheet4!$C$2:$C$10002</c:f>
              <c:numCache>
                <c:formatCode>General</c:formatCode>
                <c:ptCount val="10001"/>
                <c:pt idx="0">
                  <c:v>0.78013145860896205</c:v>
                </c:pt>
                <c:pt idx="1">
                  <c:v>0.852973707977568</c:v>
                </c:pt>
                <c:pt idx="2">
                  <c:v>0.931579328662129</c:v>
                </c:pt>
                <c:pt idx="3">
                  <c:v>1</c:v>
                </c:pt>
                <c:pt idx="4">
                  <c:v>1.0047238870103301</c:v>
                </c:pt>
                <c:pt idx="5">
                  <c:v>0.99399069524190498</c:v>
                </c:pt>
                <c:pt idx="6">
                  <c:v>0.97027426399950001</c:v>
                </c:pt>
                <c:pt idx="7">
                  <c:v>0.943311794809232</c:v>
                </c:pt>
                <c:pt idx="8">
                  <c:v>0.91638609006067795</c:v>
                </c:pt>
                <c:pt idx="9">
                  <c:v>0.88993646159341899</c:v>
                </c:pt>
                <c:pt idx="10">
                  <c:v>0.864105457606405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DB0-4D6F-88C6-DD12EDEED732}"/>
            </c:ext>
          </c:extLst>
        </c:ser>
        <c:ser>
          <c:idx val="2"/>
          <c:order val="2"/>
          <c:tx>
            <c:strRef>
              <c:f>Microsoft_Excel_Worksheet4!$D$1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Microsoft_Excel_Worksheet4!$A$2:$A$10002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45</c:v>
                </c:pt>
                <c:pt idx="8">
                  <c:v>50</c:v>
                </c:pt>
                <c:pt idx="9">
                  <c:v>55</c:v>
                </c:pt>
                <c:pt idx="10">
                  <c:v>60</c:v>
                </c:pt>
              </c:numCache>
            </c:numRef>
          </c:xVal>
          <c:yVal>
            <c:numRef>
              <c:f>Microsoft_Excel_Worksheet4!$D$2:$D$10002</c:f>
              <c:numCache>
                <c:formatCode>General</c:formatCode>
                <c:ptCount val="10001"/>
                <c:pt idx="0">
                  <c:v>0.951920719595721</c:v>
                </c:pt>
                <c:pt idx="1">
                  <c:v>0.96865626474148003</c:v>
                </c:pt>
                <c:pt idx="2">
                  <c:v>0.98561334719667104</c:v>
                </c:pt>
                <c:pt idx="3">
                  <c:v>1</c:v>
                </c:pt>
                <c:pt idx="4">
                  <c:v>1.0369751332562001</c:v>
                </c:pt>
                <c:pt idx="5">
                  <c:v>1.05431003597297</c:v>
                </c:pt>
                <c:pt idx="6">
                  <c:v>1.06746095205004</c:v>
                </c:pt>
                <c:pt idx="7">
                  <c:v>1.0819664762100101</c:v>
                </c:pt>
                <c:pt idx="8">
                  <c:v>1.09752176387624</c:v>
                </c:pt>
                <c:pt idx="9">
                  <c:v>1.1136665842115001</c:v>
                </c:pt>
                <c:pt idx="10">
                  <c:v>1.1302382511570399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DB0-4D6F-88C6-DD12EDEED7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3152160"/>
        <c:axId val="643152552"/>
      </c:scatterChart>
      <c:valAx>
        <c:axId val="643152160"/>
        <c:scaling>
          <c:orientation val="minMax"/>
          <c:max val="60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PA mean (mm/Hg)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58702064896755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43152552"/>
        <c:crosses val="autoZero"/>
        <c:crossBetween val="midCat"/>
        <c:majorUnit val="5"/>
      </c:valAx>
      <c:valAx>
        <c:axId val="643152552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5-Year BOS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43152160"/>
        <c:crossesAt val="1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Microsoft_Excel_Worksheet7!$B$1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Microsoft_Excel_Worksheet7!$A$2:$A$10002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</c:numCache>
            </c:numRef>
          </c:xVal>
          <c:yVal>
            <c:numRef>
              <c:f>Microsoft_Excel_Worksheet7!$B$2:$B$10002</c:f>
              <c:numCache>
                <c:formatCode>General</c:formatCode>
                <c:ptCount val="10001"/>
                <c:pt idx="0">
                  <c:v>1.11330911389965</c:v>
                </c:pt>
                <c:pt idx="1">
                  <c:v>1.08621026243958</c:v>
                </c:pt>
                <c:pt idx="2">
                  <c:v>1.05977101911644</c:v>
                </c:pt>
                <c:pt idx="3">
                  <c:v>1.0345833692155999</c:v>
                </c:pt>
                <c:pt idx="4">
                  <c:v>1.0135632295400301</c:v>
                </c:pt>
                <c:pt idx="5">
                  <c:v>1</c:v>
                </c:pt>
                <c:pt idx="6">
                  <c:v>0.99617662322973599</c:v>
                </c:pt>
                <c:pt idx="7">
                  <c:v>1.0008045054882</c:v>
                </c:pt>
                <c:pt idx="8">
                  <c:v>1.011858017417</c:v>
                </c:pt>
                <c:pt idx="9">
                  <c:v>1.0273730809719499</c:v>
                </c:pt>
                <c:pt idx="10">
                  <c:v>1.04533604819776</c:v>
                </c:pt>
                <c:pt idx="11">
                  <c:v>1.06398832409484</c:v>
                </c:pt>
                <c:pt idx="12">
                  <c:v>1.0829734187029201</c:v>
                </c:pt>
                <c:pt idx="13">
                  <c:v>1.1022972706160601</c:v>
                </c:pt>
                <c:pt idx="14">
                  <c:v>1.1219659243925799</c:v>
                </c:pt>
                <c:pt idx="15">
                  <c:v>1.1419855324458601</c:v>
                </c:pt>
                <c:pt idx="16">
                  <c:v>1.16236235696882</c:v>
                </c:pt>
                <c:pt idx="17">
                  <c:v>1.18310277189274</c:v>
                </c:pt>
                <c:pt idx="18">
                  <c:v>1.2042132648810699</c:v>
                </c:pt>
                <c:pt idx="19">
                  <c:v>1.22570043935879</c:v>
                </c:pt>
                <c:pt idx="20">
                  <c:v>1.2475710165779501</c:v>
                </c:pt>
                <c:pt idx="21">
                  <c:v>1.2698318377201301</c:v>
                </c:pt>
                <c:pt idx="22">
                  <c:v>1.29248986603635</c:v>
                </c:pt>
                <c:pt idx="23">
                  <c:v>1.31555218902525</c:v>
                </c:pt>
                <c:pt idx="24">
                  <c:v>1.33902602065003</c:v>
                </c:pt>
                <c:pt idx="25">
                  <c:v>1.3629187035949699</c:v>
                </c:pt>
                <c:pt idx="26">
                  <c:v>1.38723771156237</c:v>
                </c:pt>
                <c:pt idx="27">
                  <c:v>1.4119906516102101</c:v>
                </c:pt>
                <c:pt idx="28">
                  <c:v>1.43718526653173</c:v>
                </c:pt>
                <c:pt idx="29">
                  <c:v>1.46282943727736</c:v>
                </c:pt>
                <c:pt idx="30">
                  <c:v>1.48893118541997</c:v>
                </c:pt>
                <c:pt idx="31">
                  <c:v>1.5154986756639801</c:v>
                </c:pt>
                <c:pt idx="32">
                  <c:v>1.54254021839933</c:v>
                </c:pt>
                <c:pt idx="33">
                  <c:v>1.5700642723009499</c:v>
                </c:pt>
                <c:pt idx="34">
                  <c:v>1.5980794469747599</c:v>
                </c:pt>
                <c:pt idx="35">
                  <c:v>1.6265945056506901</c:v>
                </c:pt>
                <c:pt idx="36">
                  <c:v>1.6556183679238501</c:v>
                </c:pt>
                <c:pt idx="37">
                  <c:v>1.6851601125446301</c:v>
                </c:pt>
                <c:pt idx="38">
                  <c:v>1.71522898025861</c:v>
                </c:pt>
                <c:pt idx="39">
                  <c:v>1.7458343766969999</c:v>
                </c:pt>
                <c:pt idx="40">
                  <c:v>1.7769858753188099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64E-41F1-890A-E6A2E5C8609F}"/>
            </c:ext>
          </c:extLst>
        </c:ser>
        <c:ser>
          <c:idx val="1"/>
          <c:order val="1"/>
          <c:tx>
            <c:strRef>
              <c:f>Microsoft_Excel_Worksheet7!$C$1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Microsoft_Excel_Worksheet7!$A$2:$A$10002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</c:numCache>
            </c:numRef>
          </c:xVal>
          <c:yVal>
            <c:numRef>
              <c:f>Microsoft_Excel_Worksheet7!$C$2:$C$10002</c:f>
              <c:numCache>
                <c:formatCode>General</c:formatCode>
                <c:ptCount val="10001"/>
                <c:pt idx="0">
                  <c:v>1.0060115488458401</c:v>
                </c:pt>
                <c:pt idx="1">
                  <c:v>1.0037240291323299</c:v>
                </c:pt>
                <c:pt idx="2">
                  <c:v>1.0014263065281399</c:v>
                </c:pt>
                <c:pt idx="3">
                  <c:v>0.99929858137243599</c:v>
                </c:pt>
                <c:pt idx="4">
                  <c:v>0.99835356752414395</c:v>
                </c:pt>
                <c:pt idx="5">
                  <c:v>1</c:v>
                </c:pt>
                <c:pt idx="6">
                  <c:v>0.98652282749835196</c:v>
                </c:pt>
                <c:pt idx="7">
                  <c:v>0.98470148527439005</c:v>
                </c:pt>
                <c:pt idx="8">
                  <c:v>0.98951331310872304</c:v>
                </c:pt>
                <c:pt idx="9">
                  <c:v>0.99703348463408303</c:v>
                </c:pt>
                <c:pt idx="10">
                  <c:v>1.00497782323714</c:v>
                </c:pt>
                <c:pt idx="11">
                  <c:v>1.0123563089632901</c:v>
                </c:pt>
                <c:pt idx="12">
                  <c:v>1.0193233272648601</c:v>
                </c:pt>
                <c:pt idx="13">
                  <c:v>1.0260817878835999</c:v>
                </c:pt>
                <c:pt idx="14">
                  <c:v>1.0327303604836</c:v>
                </c:pt>
                <c:pt idx="15">
                  <c:v>1.0393219805730101</c:v>
                </c:pt>
                <c:pt idx="16">
                  <c:v>1.04588739146742</c:v>
                </c:pt>
                <c:pt idx="17">
                  <c:v>1.0524456258989501</c:v>
                </c:pt>
                <c:pt idx="18">
                  <c:v>1.05900909940598</c:v>
                </c:pt>
                <c:pt idx="19">
                  <c:v>1.06558627267118</c:v>
                </c:pt>
                <c:pt idx="20">
                  <c:v>1.07218313020948</c:v>
                </c:pt>
                <c:pt idx="21">
                  <c:v>1.07880404451499</c:v>
                </c:pt>
                <c:pt idx="22">
                  <c:v>1.08545230330814</c:v>
                </c:pt>
                <c:pt idx="23">
                  <c:v>1.0921304433139001</c:v>
                </c:pt>
                <c:pt idx="24">
                  <c:v>1.09884046840629</c:v>
                </c:pt>
                <c:pt idx="25">
                  <c:v>1.1055839961976599</c:v>
                </c:pt>
                <c:pt idx="26">
                  <c:v>1.11236235898118</c:v>
                </c:pt>
                <c:pt idx="27">
                  <c:v>1.11917667476171</c:v>
                </c:pt>
                <c:pt idx="28">
                  <c:v>1.12602789821259</c:v>
                </c:pt>
                <c:pt idx="29">
                  <c:v>1.13291685787018</c:v>
                </c:pt>
                <c:pt idx="30">
                  <c:v>1.13984428371035</c:v>
                </c:pt>
                <c:pt idx="31">
                  <c:v>1.1468108278856199</c:v>
                </c:pt>
                <c:pt idx="32">
                  <c:v>1.1538170805218</c:v>
                </c:pt>
                <c:pt idx="33">
                  <c:v>1.16086358189386</c:v>
                </c:pt>
                <c:pt idx="34">
                  <c:v>1.1679508319134</c:v>
                </c:pt>
                <c:pt idx="35">
                  <c:v>1.1750792975954101</c:v>
                </c:pt>
                <c:pt idx="36">
                  <c:v>1.1822494189893</c:v>
                </c:pt>
                <c:pt idx="37">
                  <c:v>1.1894616139307199</c:v>
                </c:pt>
                <c:pt idx="38">
                  <c:v>1.1967162818791801</c:v>
                </c:pt>
                <c:pt idx="39">
                  <c:v>1.2040138070403501</c:v>
                </c:pt>
                <c:pt idx="40">
                  <c:v>1.21135456092449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64E-41F1-890A-E6A2E5C8609F}"/>
            </c:ext>
          </c:extLst>
        </c:ser>
        <c:ser>
          <c:idx val="2"/>
          <c:order val="2"/>
          <c:tx>
            <c:strRef>
              <c:f>Microsoft_Excel_Worksheet7!$D$1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Microsoft_Excel_Worksheet7!$A$2:$A$10002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</c:numCache>
            </c:numRef>
          </c:xVal>
          <c:yVal>
            <c:numRef>
              <c:f>Microsoft_Excel_Worksheet7!$D$2:$D$10002</c:f>
              <c:numCache>
                <c:formatCode>General</c:formatCode>
                <c:ptCount val="10001"/>
                <c:pt idx="0">
                  <c:v>1.2320506504264399</c:v>
                </c:pt>
                <c:pt idx="1">
                  <c:v>1.1754752302273599</c:v>
                </c:pt>
                <c:pt idx="2">
                  <c:v>1.12151498880917</c:v>
                </c:pt>
                <c:pt idx="3">
                  <c:v>1.0711140472024501</c:v>
                </c:pt>
                <c:pt idx="4">
                  <c:v>1.02900460687818</c:v>
                </c:pt>
                <c:pt idx="5">
                  <c:v>1</c:v>
                </c:pt>
                <c:pt idx="6">
                  <c:v>1.0059248879074301</c:v>
                </c:pt>
                <c:pt idx="7">
                  <c:v>1.0171708616102899</c:v>
                </c:pt>
                <c:pt idx="8">
                  <c:v>1.03470729887852</c:v>
                </c:pt>
                <c:pt idx="9">
                  <c:v>1.0586359071914</c:v>
                </c:pt>
                <c:pt idx="10">
                  <c:v>1.0873149918292999</c:v>
                </c:pt>
                <c:pt idx="11">
                  <c:v>1.11825366601354</c:v>
                </c:pt>
                <c:pt idx="12">
                  <c:v>1.15059804308035</c:v>
                </c:pt>
                <c:pt idx="13">
                  <c:v>1.1841739003221201</c:v>
                </c:pt>
                <c:pt idx="14">
                  <c:v>1.21891210297007</c:v>
                </c:pt>
                <c:pt idx="15">
                  <c:v>1.25479012345784</c:v>
                </c:pt>
                <c:pt idx="16">
                  <c:v>1.29180852539247</c:v>
                </c:pt>
                <c:pt idx="17">
                  <c:v>1.32998050865069</c:v>
                </c:pt>
                <c:pt idx="18">
                  <c:v>1.36932684348881</c:v>
                </c:pt>
                <c:pt idx="19">
                  <c:v>1.4098732365219999</c:v>
                </c:pt>
                <c:pt idx="20">
                  <c:v>1.4516488811955499</c:v>
                </c:pt>
                <c:pt idx="21">
                  <c:v>1.4946856236645001</c:v>
                </c:pt>
                <c:pt idx="22">
                  <c:v>1.5390174664657199</c:v>
                </c:pt>
                <c:pt idx="23">
                  <c:v>1.5846802665784701</c:v>
                </c:pt>
                <c:pt idx="24">
                  <c:v>1.63171155006542</c:v>
                </c:pt>
                <c:pt idx="25">
                  <c:v>1.6801503992437601</c:v>
                </c:pt>
                <c:pt idx="26">
                  <c:v>1.7300373865072201</c:v>
                </c:pt>
                <c:pt idx="27">
                  <c:v>1.78141453909332</c:v>
                </c:pt>
                <c:pt idx="28">
                  <c:v>1.8343253249893401</c:v>
                </c:pt>
                <c:pt idx="29">
                  <c:v>1.8888146536966799</c:v>
                </c:pt>
                <c:pt idx="30">
                  <c:v>1.9449288877422399</c:v>
                </c:pt>
                <c:pt idx="31">
                  <c:v>2.0027158621913199</c:v>
                </c:pt>
                <c:pt idx="32">
                  <c:v>2.0622249102980899</c:v>
                </c:pt>
                <c:pt idx="33">
                  <c:v>2.12350689400929</c:v>
                </c:pt>
                <c:pt idx="34">
                  <c:v>2.18661423842584</c:v>
                </c:pt>
                <c:pt idx="35">
                  <c:v>2.2516009695917298</c:v>
                </c:pt>
                <c:pt idx="36">
                  <c:v>2.3185227551646101</c:v>
                </c:pt>
                <c:pt idx="37">
                  <c:v>2.3874369476515298</c:v>
                </c:pt>
                <c:pt idx="38">
                  <c:v>2.4584026299861401</c:v>
                </c:pt>
                <c:pt idx="39">
                  <c:v>2.5314806632901701</c:v>
                </c:pt>
                <c:pt idx="40">
                  <c:v>2.6067337367126302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64E-41F1-890A-E6A2E5C86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5963472"/>
        <c:axId val="562487912"/>
      </c:scatterChart>
      <c:valAx>
        <c:axId val="515963472"/>
        <c:scaling>
          <c:orientation val="minMax"/>
          <c:max val="3.5"/>
          <c:min val="0.5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bilirubin (mg/dl)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778171091445427"/>
              <c:y val="0.88582020997375333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487912"/>
        <c:crosses val="autoZero"/>
        <c:crossBetween val="midCat"/>
        <c:majorUnit val="0.5"/>
      </c:valAx>
      <c:valAx>
        <c:axId val="562487912"/>
        <c:scaling>
          <c:orientation val="minMax"/>
          <c:max val="4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5-Year BOS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15963472"/>
        <c:crossesAt val="0.5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968542862338168"/>
          <c:y val="0.10290827329314317"/>
          <c:w val="0.84144378598059533"/>
          <c:h val="0.777260901174663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 w="34925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2.1367500000000001</c:v>
                </c:pt>
                <c:pt idx="1">
                  <c:v>2.4271799999999999</c:v>
                </c:pt>
                <c:pt idx="2">
                  <c:v>3.3854199999999999</c:v>
                </c:pt>
                <c:pt idx="3">
                  <c:v>1.6216200000000001</c:v>
                </c:pt>
                <c:pt idx="4">
                  <c:v>2.9239799999999998</c:v>
                </c:pt>
                <c:pt idx="5">
                  <c:v>2.6455000000000002</c:v>
                </c:pt>
                <c:pt idx="6">
                  <c:v>3.2289599999999998</c:v>
                </c:pt>
                <c:pt idx="7">
                  <c:v>3.7456399999999999</c:v>
                </c:pt>
                <c:pt idx="8">
                  <c:v>3.7229399999999999</c:v>
                </c:pt>
                <c:pt idx="9">
                  <c:v>3.7099500000000001</c:v>
                </c:pt>
                <c:pt idx="10">
                  <c:v>3.2025600000000001</c:v>
                </c:pt>
                <c:pt idx="11">
                  <c:v>4.42997</c:v>
                </c:pt>
                <c:pt idx="12">
                  <c:v>6.3885300000000003</c:v>
                </c:pt>
                <c:pt idx="13">
                  <c:v>5.5098200000000004</c:v>
                </c:pt>
                <c:pt idx="14">
                  <c:v>7.20831</c:v>
                </c:pt>
                <c:pt idx="15">
                  <c:v>6.9345100000000004</c:v>
                </c:pt>
                <c:pt idx="16">
                  <c:v>7.8600399999999997</c:v>
                </c:pt>
                <c:pt idx="17">
                  <c:v>6.9980700000000002</c:v>
                </c:pt>
                <c:pt idx="18">
                  <c:v>8.1448</c:v>
                </c:pt>
                <c:pt idx="19">
                  <c:v>8.2991299999999999</c:v>
                </c:pt>
                <c:pt idx="20">
                  <c:v>7.9760299999999997</c:v>
                </c:pt>
                <c:pt idx="21">
                  <c:v>7.4967100000000002</c:v>
                </c:pt>
                <c:pt idx="22">
                  <c:v>8.2814899999999998</c:v>
                </c:pt>
                <c:pt idx="23">
                  <c:v>8.4726900000000001</c:v>
                </c:pt>
                <c:pt idx="24">
                  <c:v>7.6127099999999999</c:v>
                </c:pt>
                <c:pt idx="25">
                  <c:v>8.4486000000000008</c:v>
                </c:pt>
                <c:pt idx="26">
                  <c:v>7.5204800000000001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27-4AE1-B774-B41B9C001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date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0"/>
        <c:lblOffset val="100"/>
        <c:baseTimeUnit val="days"/>
        <c:majorUnit val="2"/>
        <c:majorTimeUnit val="days"/>
      </c:dateAx>
      <c:valAx>
        <c:axId val="557784704"/>
        <c:scaling>
          <c:orientation val="minMax"/>
          <c:max val="8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% of transplants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2.689868487567497E-3"/>
              <c:y val="0.367371015700305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midCat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Microsoft_Excel_Worksheet2!$B$1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Microsoft_Excel_Worksheet2!$B$2:$B$10002</c:f>
              <c:numCache>
                <c:formatCode>General</c:formatCode>
                <c:ptCount val="10001"/>
                <c:pt idx="0">
                  <c:v>0.92856181193588805</c:v>
                </c:pt>
                <c:pt idx="1">
                  <c:v>0.930557750120795</c:v>
                </c:pt>
                <c:pt idx="2">
                  <c:v>0.93255797856315903</c:v>
                </c:pt>
                <c:pt idx="3">
                  <c:v>0.93456250648486305</c:v>
                </c:pt>
                <c:pt idx="4">
                  <c:v>0.93657134312761203</c:v>
                </c:pt>
                <c:pt idx="5">
                  <c:v>0.93858449775297903</c:v>
                </c:pt>
                <c:pt idx="6">
                  <c:v>0.94060197964244097</c:v>
                </c:pt>
                <c:pt idx="7">
                  <c:v>0.94262379809742702</c:v>
                </c:pt>
                <c:pt idx="8">
                  <c:v>0.94464996243935895</c:v>
                </c:pt>
                <c:pt idx="9">
                  <c:v>0.94668048200969601</c:v>
                </c:pt>
                <c:pt idx="10">
                  <c:v>0.94871536616997598</c:v>
                </c:pt>
                <c:pt idx="11">
                  <c:v>0.95075462430185897</c:v>
                </c:pt>
                <c:pt idx="12">
                  <c:v>0.95279826580717097</c:v>
                </c:pt>
                <c:pt idx="13">
                  <c:v>0.95484630010794902</c:v>
                </c:pt>
                <c:pt idx="14">
                  <c:v>0.95689873664648095</c:v>
                </c:pt>
                <c:pt idx="15">
                  <c:v>0.95895558488535004</c:v>
                </c:pt>
                <c:pt idx="16">
                  <c:v>0.96101685430748096</c:v>
                </c:pt>
                <c:pt idx="17">
                  <c:v>0.96308255441618196</c:v>
                </c:pt>
                <c:pt idx="18">
                  <c:v>0.96515535225810301</c:v>
                </c:pt>
                <c:pt idx="19">
                  <c:v>0.96724859089600101</c:v>
                </c:pt>
                <c:pt idx="20">
                  <c:v>0.969378398697057</c:v>
                </c:pt>
                <c:pt idx="21">
                  <c:v>0.97156104793998499</c:v>
                </c:pt>
                <c:pt idx="22">
                  <c:v>0.97381296226368397</c:v>
                </c:pt>
                <c:pt idx="23">
                  <c:v>0.97615072687433602</c:v>
                </c:pt>
                <c:pt idx="24">
                  <c:v>0.97859110155971496</c:v>
                </c:pt>
                <c:pt idx="25">
                  <c:v>0.981151036564887</c:v>
                </c:pt>
                <c:pt idx="26">
                  <c:v>0.98384769139032502</c:v>
                </c:pt>
                <c:pt idx="27">
                  <c:v>0.98669845658163002</c:v>
                </c:pt>
                <c:pt idx="28">
                  <c:v>0.98972097858973995</c:v>
                </c:pt>
                <c:pt idx="29">
                  <c:v>0.99293318779166195</c:v>
                </c:pt>
                <c:pt idx="30">
                  <c:v>0.99635332977450397</c:v>
                </c:pt>
                <c:pt idx="31">
                  <c:v>1</c:v>
                </c:pt>
                <c:pt idx="32">
                  <c:v>1.0038876587774801</c:v>
                </c:pt>
                <c:pt idx="33">
                  <c:v>1.0080129542198699</c:v>
                </c:pt>
                <c:pt idx="34">
                  <c:v>1.0123680450129999</c:v>
                </c:pt>
                <c:pt idx="35">
                  <c:v>1.01694506812264</c:v>
                </c:pt>
                <c:pt idx="36">
                  <c:v>1.02173611795774</c:v>
                </c:pt>
                <c:pt idx="37">
                  <c:v>1.0267332262305</c:v>
                </c:pt>
                <c:pt idx="38">
                  <c:v>1.0319283425008501</c:v>
                </c:pt>
                <c:pt idx="39">
                  <c:v>1.0373133153988101</c:v>
                </c:pt>
                <c:pt idx="40">
                  <c:v>1.04287987452259</c:v>
                </c:pt>
                <c:pt idx="41">
                  <c:v>1.04861961301566</c:v>
                </c:pt>
                <c:pt idx="42">
                  <c:v>1.0545239708304399</c:v>
                </c:pt>
                <c:pt idx="43">
                  <c:v>1.06058421869089</c:v>
                </c:pt>
                <c:pt idx="44">
                  <c:v>1.06679144277067</c:v>
                </c:pt>
                <c:pt idx="45">
                  <c:v>1.0731365301075899</c:v>
                </c:pt>
                <c:pt idx="46">
                  <c:v>1.0796101547794099</c:v>
                </c:pt>
                <c:pt idx="47">
                  <c:v>1.0862027648694099</c:v>
                </c:pt>
                <c:pt idx="48">
                  <c:v>1.09290457025439</c:v>
                </c:pt>
                <c:pt idx="49">
                  <c:v>1.09970553125076</c:v>
                </c:pt>
                <c:pt idx="50">
                  <c:v>1.1065953481578601</c:v>
                </c:pt>
                <c:pt idx="51">
                  <c:v>1.1135634517408199</c:v>
                </c:pt>
                <c:pt idx="52">
                  <c:v>1.12059899469767</c:v>
                </c:pt>
                <c:pt idx="53">
                  <c:v>1.12769084415856</c:v>
                </c:pt>
                <c:pt idx="54">
                  <c:v>1.1348295637227901</c:v>
                </c:pt>
                <c:pt idx="55">
                  <c:v>1.1420134741451999</c:v>
                </c:pt>
                <c:pt idx="56">
                  <c:v>1.1492428615014301</c:v>
                </c:pt>
                <c:pt idx="57">
                  <c:v>1.1565180136780699</c:v>
                </c:pt>
                <c:pt idx="58">
                  <c:v>1.1638392203841299</c:v>
                </c:pt>
                <c:pt idx="59">
                  <c:v>1.1712067731626401</c:v>
                </c:pt>
                <c:pt idx="60">
                  <c:v>1.17862096540215</c:v>
                </c:pt>
                <c:pt idx="61">
                  <c:v>1.18608209234852</c:v>
                </c:pt>
                <c:pt idx="62">
                  <c:v>1.19359045111661</c:v>
                </c:pt>
                <c:pt idx="63">
                  <c:v>1.2011463407021301</c:v>
                </c:pt>
                <c:pt idx="64">
                  <c:v>1.2087500619935501</c:v>
                </c:pt>
                <c:pt idx="65">
                  <c:v>1.2164019177840899</c:v>
                </c:pt>
                <c:pt idx="66">
                  <c:v>1.22410221278377</c:v>
                </c:pt>
                <c:pt idx="67">
                  <c:v>1.23185125363151</c:v>
                </c:pt>
                <c:pt idx="68">
                  <c:v>1.2396493489074201</c:v>
                </c:pt>
                <c:pt idx="69">
                  <c:v>1.24749680914501</c:v>
                </c:pt>
                <c:pt idx="70">
                  <c:v>1.2553939468436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E92-4491-8D13-8B89B2F7C802}"/>
            </c:ext>
          </c:extLst>
        </c:ser>
        <c:ser>
          <c:idx val="1"/>
          <c:order val="1"/>
          <c:tx>
            <c:strRef>
              <c:f>Microsoft_Excel_Worksheet2!$C$1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Microsoft_Excel_Worksheet2!$C$2:$C$10002</c:f>
              <c:numCache>
                <c:formatCode>General</c:formatCode>
                <c:ptCount val="10001"/>
                <c:pt idx="0">
                  <c:v>0.8004866746157</c:v>
                </c:pt>
                <c:pt idx="1">
                  <c:v>0.806441290802977</c:v>
                </c:pt>
                <c:pt idx="2">
                  <c:v>0.81243998741002899</c:v>
                </c:pt>
                <c:pt idx="3">
                  <c:v>0.81848306342566002</c:v>
                </c:pt>
                <c:pt idx="4">
                  <c:v>0.82457081517101005</c:v>
                </c:pt>
                <c:pt idx="5">
                  <c:v>0.83070353521441598</c:v>
                </c:pt>
                <c:pt idx="6">
                  <c:v>0.836881510988566</c:v>
                </c:pt>
                <c:pt idx="7">
                  <c:v>0.84310502301178802</c:v>
                </c:pt>
                <c:pt idx="8">
                  <c:v>0.84937434257653999</c:v>
                </c:pt>
                <c:pt idx="9">
                  <c:v>0.85568972871129501</c:v>
                </c:pt>
                <c:pt idx="10">
                  <c:v>0.86205142413707403</c:v>
                </c:pt>
                <c:pt idx="11">
                  <c:v>0.86845964981078805</c:v>
                </c:pt>
                <c:pt idx="12">
                  <c:v>0.87491459744697897</c:v>
                </c:pt>
                <c:pt idx="13">
                  <c:v>0.88141641909104196</c:v>
                </c:pt>
                <c:pt idx="14">
                  <c:v>0.88796521229786796</c:v>
                </c:pt>
                <c:pt idx="15">
                  <c:v>0.89456099859969096</c:v>
                </c:pt>
                <c:pt idx="16">
                  <c:v>0.90120369144065604</c:v>
                </c:pt>
                <c:pt idx="17">
                  <c:v>0.90789304705259599</c:v>
                </c:pt>
                <c:pt idx="18">
                  <c:v>0.91462631252848703</c:v>
                </c:pt>
                <c:pt idx="19">
                  <c:v>0.92139133198215395</c:v>
                </c:pt>
                <c:pt idx="20">
                  <c:v>0.92817340897614498</c:v>
                </c:pt>
                <c:pt idx="21">
                  <c:v>0.93495767109967398</c:v>
                </c:pt>
                <c:pt idx="22">
                  <c:v>0.94172918987381304</c:v>
                </c:pt>
                <c:pt idx="23">
                  <c:v>0.94847314432215502</c:v>
                </c:pt>
                <c:pt idx="24">
                  <c:v>0.95517504687211596</c:v>
                </c:pt>
                <c:pt idx="25">
                  <c:v>0.96182105951052699</c:v>
                </c:pt>
                <c:pt idx="26">
                  <c:v>0.968398442624954</c:v>
                </c:pt>
                <c:pt idx="27">
                  <c:v>0.97489620181851899</c:v>
                </c:pt>
                <c:pt idx="28">
                  <c:v>0.98130603397110305</c:v>
                </c:pt>
                <c:pt idx="29">
                  <c:v>0.98762372977597201</c:v>
                </c:pt>
                <c:pt idx="30">
                  <c:v>0.99385127395597395</c:v>
                </c:pt>
                <c:pt idx="31">
                  <c:v>1</c:v>
                </c:pt>
                <c:pt idx="32">
                  <c:v>1.0016836802095399</c:v>
                </c:pt>
                <c:pt idx="33">
                  <c:v>1.00385619836867</c:v>
                </c:pt>
                <c:pt idx="34">
                  <c:v>1.00644369935426</c:v>
                </c:pt>
                <c:pt idx="35">
                  <c:v>1.0093671850592301</c:v>
                </c:pt>
                <c:pt idx="36">
                  <c:v>1.0125448908019301</c:v>
                </c:pt>
                <c:pt idx="37">
                  <c:v>1.01589611176341</c:v>
                </c:pt>
                <c:pt idx="38">
                  <c:v>1.0193458411988401</c:v>
                </c:pt>
                <c:pt idx="39">
                  <c:v>1.02282908644143</c:v>
                </c:pt>
                <c:pt idx="40">
                  <c:v>1.02629373476143</c:v>
                </c:pt>
                <c:pt idx="41">
                  <c:v>1.02970141305573</c:v>
                </c:pt>
                <c:pt idx="42">
                  <c:v>1.0330265463438399</c:v>
                </c:pt>
                <c:pt idx="43">
                  <c:v>1.03625430773853</c:v>
                </c:pt>
                <c:pt idx="44">
                  <c:v>1.0393782078265901</c:v>
                </c:pt>
                <c:pt idx="45">
                  <c:v>1.04239784743138</c:v>
                </c:pt>
                <c:pt idx="46">
                  <c:v>1.0453170803759899</c:v>
                </c:pt>
                <c:pt idx="47">
                  <c:v>1.0481426316311699</c:v>
                </c:pt>
                <c:pt idx="48">
                  <c:v>1.0508831134861001</c:v>
                </c:pt>
                <c:pt idx="49">
                  <c:v>1.05354834990442</c:v>
                </c:pt>
                <c:pt idx="50">
                  <c:v>1.0561489230077401</c:v>
                </c:pt>
                <c:pt idx="51">
                  <c:v>1.0586958725683</c:v>
                </c:pt>
                <c:pt idx="52">
                  <c:v>1.06120049777614</c:v>
                </c:pt>
                <c:pt idx="53">
                  <c:v>1.0636742259045799</c:v>
                </c:pt>
                <c:pt idx="54">
                  <c:v>1.0661273939086</c:v>
                </c:pt>
                <c:pt idx="55">
                  <c:v>1.06856544609754</c:v>
                </c:pt>
                <c:pt idx="56">
                  <c:v>1.0709918191440799</c:v>
                </c:pt>
                <c:pt idx="57">
                  <c:v>1.07340922039512</c:v>
                </c:pt>
                <c:pt idx="58">
                  <c:v>1.0758198098496401</c:v>
                </c:pt>
                <c:pt idx="59">
                  <c:v>1.0782253308630501</c:v>
                </c:pt>
                <c:pt idx="60">
                  <c:v>1.08062720548715</c:v>
                </c:pt>
                <c:pt idx="61">
                  <c:v>1.08302660501629</c:v>
                </c:pt>
                <c:pt idx="62">
                  <c:v>1.08542450288257</c:v>
                </c:pt>
                <c:pt idx="63">
                  <c:v>1.0878217148052201</c:v>
                </c:pt>
                <c:pt idx="64">
                  <c:v>1.0902189296127101</c:v>
                </c:pt>
                <c:pt idx="65">
                  <c:v>1.0926167331548</c:v>
                </c:pt>
                <c:pt idx="66">
                  <c:v>1.09501562703581</c:v>
                </c:pt>
                <c:pt idx="67">
                  <c:v>1.09741604342465</c:v>
                </c:pt>
                <c:pt idx="68">
                  <c:v>1.0998183568630899</c:v>
                </c:pt>
                <c:pt idx="69">
                  <c:v>1.10222289375533</c:v>
                </c:pt>
                <c:pt idx="70">
                  <c:v>1.10462994005096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E92-4491-8D13-8B89B2F7C802}"/>
            </c:ext>
          </c:extLst>
        </c:ser>
        <c:ser>
          <c:idx val="2"/>
          <c:order val="2"/>
          <c:tx>
            <c:strRef>
              <c:f>Microsoft_Excel_Worksheet2!$D$1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Microsoft_Excel_Worksheet2!$D$2:$D$10002</c:f>
              <c:numCache>
                <c:formatCode>General</c:formatCode>
                <c:ptCount val="10001"/>
                <c:pt idx="0">
                  <c:v>1.07712853433769</c:v>
                </c:pt>
                <c:pt idx="1">
                  <c:v>1.07377652432412</c:v>
                </c:pt>
                <c:pt idx="2">
                  <c:v>1.0704352282735401</c:v>
                </c:pt>
                <c:pt idx="3">
                  <c:v>1.0671046446235899</c:v>
                </c:pt>
                <c:pt idx="4">
                  <c:v>1.06378477703694</c:v>
                </c:pt>
                <c:pt idx="5">
                  <c:v>1.0604756355043401</c:v>
                </c:pt>
                <c:pt idx="6">
                  <c:v>1.0571772377456301</c:v>
                </c:pt>
                <c:pt idx="7">
                  <c:v>1.05388961100662</c:v>
                </c:pt>
                <c:pt idx="8">
                  <c:v>1.05061279438903</c:v>
                </c:pt>
                <c:pt idx="9">
                  <c:v>1.0473468419070899</c:v>
                </c:pt>
                <c:pt idx="10">
                  <c:v>1.0440918265496799</c:v>
                </c:pt>
                <c:pt idx="11">
                  <c:v>1.0408478457557699</c:v>
                </c:pt>
                <c:pt idx="12">
                  <c:v>1.0376150289116299</c:v>
                </c:pt>
                <c:pt idx="13">
                  <c:v>1.0343935477966899</c:v>
                </c:pt>
                <c:pt idx="14">
                  <c:v>1.03118363142415</c:v>
                </c:pt>
                <c:pt idx="15">
                  <c:v>1.0279855875924599</c:v>
                </c:pt>
                <c:pt idx="16">
                  <c:v>1.02479983497034</c:v>
                </c:pt>
                <c:pt idx="17">
                  <c:v>1.0216269522406201</c:v>
                </c:pt>
                <c:pt idx="18">
                  <c:v>1.0184758969127601</c:v>
                </c:pt>
                <c:pt idx="19">
                  <c:v>1.0153881462913701</c:v>
                </c:pt>
                <c:pt idx="20">
                  <c:v>1.0124126276112899</c:v>
                </c:pt>
                <c:pt idx="21">
                  <c:v>1.0095974385279001</c:v>
                </c:pt>
                <c:pt idx="22">
                  <c:v>1.00698979671623</c:v>
                </c:pt>
                <c:pt idx="23">
                  <c:v>1.00463597444109</c:v>
                </c:pt>
                <c:pt idx="24">
                  <c:v>1.0025811993181899</c:v>
                </c:pt>
                <c:pt idx="25">
                  <c:v>1.00086949337775</c:v>
                </c:pt>
                <c:pt idx="26">
                  <c:v>0.99954340821771304</c:v>
                </c:pt>
                <c:pt idx="27">
                  <c:v>0.99864359139415904</c:v>
                </c:pt>
                <c:pt idx="28">
                  <c:v>0.99820808346265499</c:v>
                </c:pt>
                <c:pt idx="29">
                  <c:v>0.99827118941517601</c:v>
                </c:pt>
                <c:pt idx="30">
                  <c:v>0.99886168460726599</c:v>
                </c:pt>
                <c:pt idx="31">
                  <c:v>1</c:v>
                </c:pt>
                <c:pt idx="32">
                  <c:v>1.00609648670218</c:v>
                </c:pt>
                <c:pt idx="33">
                  <c:v>1.0121869223164399</c:v>
                </c:pt>
                <c:pt idx="34">
                  <c:v>1.0183272638310801</c:v>
                </c:pt>
                <c:pt idx="35">
                  <c:v>1.0245798425854999</c:v>
                </c:pt>
                <c:pt idx="36">
                  <c:v>1.0310107771247199</c:v>
                </c:pt>
                <c:pt idx="37">
                  <c:v>1.0376859460716099</c:v>
                </c:pt>
                <c:pt idx="38">
                  <c:v>1.0446661584493899</c:v>
                </c:pt>
                <c:pt idx="39">
                  <c:v>1.05200265476151</c:v>
                </c:pt>
                <c:pt idx="40">
                  <c:v>1.0597340662291701</c:v>
                </c:pt>
                <c:pt idx="41">
                  <c:v>1.06788538780183</c:v>
                </c:pt>
                <c:pt idx="42">
                  <c:v>1.0764687596768301</c:v>
                </c:pt>
                <c:pt idx="43">
                  <c:v>1.08548536448641</c:v>
                </c:pt>
                <c:pt idx="44">
                  <c:v>1.0949276921520601</c:v>
                </c:pt>
                <c:pt idx="45">
                  <c:v>1.10478164847436</c:v>
                </c:pt>
                <c:pt idx="46">
                  <c:v>1.11502826097856</c:v>
                </c:pt>
                <c:pt idx="47">
                  <c:v>1.1256449368668799</c:v>
                </c:pt>
                <c:pt idx="48">
                  <c:v>1.13660633076557</c:v>
                </c:pt>
                <c:pt idx="49">
                  <c:v>1.14788491251799</c:v>
                </c:pt>
                <c:pt idx="50">
                  <c:v>1.1594513215781199</c:v>
                </c:pt>
                <c:pt idx="51">
                  <c:v>1.1712745776978899</c:v>
                </c:pt>
                <c:pt idx="52">
                  <c:v>1.1833221992912499</c:v>
                </c:pt>
                <c:pt idx="53">
                  <c:v>1.1955602655668001</c:v>
                </c:pt>
                <c:pt idx="54">
                  <c:v>1.20795896068088</c:v>
                </c:pt>
                <c:pt idx="55">
                  <c:v>1.2205099649180999</c:v>
                </c:pt>
                <c:pt idx="56">
                  <c:v>1.2332112450378301</c:v>
                </c:pt>
                <c:pt idx="57">
                  <c:v>1.2460615118151399</c:v>
                </c:pt>
                <c:pt idx="58">
                  <c:v>1.25906003821742</c:v>
                </c:pt>
                <c:pt idx="59">
                  <c:v>1.2722065288561399</c:v>
                </c:pt>
                <c:pt idx="60">
                  <c:v>1.2855010248046299</c:v>
                </c:pt>
                <c:pt idx="61">
                  <c:v>1.29894383321146</c:v>
                </c:pt>
                <c:pt idx="62">
                  <c:v>1.3125354745661899</c:v>
                </c:pt>
                <c:pt idx="63">
                  <c:v>1.32627664271295</c:v>
                </c:pt>
                <c:pt idx="64">
                  <c:v>1.34016817419273</c:v>
                </c:pt>
                <c:pt idx="65">
                  <c:v>1.35421102449763</c:v>
                </c:pt>
                <c:pt idx="66">
                  <c:v>1.36840624950562</c:v>
                </c:pt>
                <c:pt idx="67">
                  <c:v>1.3827549908401899</c:v>
                </c:pt>
                <c:pt idx="68">
                  <c:v>1.39725846423374</c:v>
                </c:pt>
                <c:pt idx="69">
                  <c:v>1.4119179502113</c:v>
                </c:pt>
                <c:pt idx="70">
                  <c:v>1.42673478658278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E92-4491-8D13-8B89B2F7C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118384"/>
        <c:axId val="247118776"/>
      </c:scatterChart>
      <c:valAx>
        <c:axId val="247118384"/>
        <c:scaling>
          <c:orientation val="minMax"/>
          <c:max val="60"/>
          <c:min val="15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Donor age (years)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58517989454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8776"/>
        <c:crosses val="autoZero"/>
        <c:crossBetween val="midCat"/>
        <c:majorUnit val="5"/>
      </c:valAx>
      <c:valAx>
        <c:axId val="247118776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5-Year BOS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8384"/>
        <c:crossesAt val="15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Microsoft_Excel_Worksheet6!$B$1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Microsoft_Excel_Worksheet6!$A$2:$A$10002</c:f>
              <c:numCache>
                <c:formatCode>General</c:formatCode>
                <c:ptCount val="1000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  <c:pt idx="51">
                  <c:v>6.1</c:v>
                </c:pt>
                <c:pt idx="52">
                  <c:v>6.2</c:v>
                </c:pt>
                <c:pt idx="53">
                  <c:v>6.3</c:v>
                </c:pt>
                <c:pt idx="54">
                  <c:v>6.4</c:v>
                </c:pt>
                <c:pt idx="55">
                  <c:v>6.5</c:v>
                </c:pt>
                <c:pt idx="56">
                  <c:v>6.6</c:v>
                </c:pt>
                <c:pt idx="57">
                  <c:v>6.7</c:v>
                </c:pt>
                <c:pt idx="58">
                  <c:v>6.8</c:v>
                </c:pt>
                <c:pt idx="59">
                  <c:v>6.9</c:v>
                </c:pt>
                <c:pt idx="60">
                  <c:v>7</c:v>
                </c:pt>
                <c:pt idx="61">
                  <c:v>7.1</c:v>
                </c:pt>
                <c:pt idx="62">
                  <c:v>7.2</c:v>
                </c:pt>
                <c:pt idx="63">
                  <c:v>7.3</c:v>
                </c:pt>
                <c:pt idx="64">
                  <c:v>7.4</c:v>
                </c:pt>
                <c:pt idx="65">
                  <c:v>7.5</c:v>
                </c:pt>
                <c:pt idx="66">
                  <c:v>7.6</c:v>
                </c:pt>
                <c:pt idx="67">
                  <c:v>7.7</c:v>
                </c:pt>
                <c:pt idx="68">
                  <c:v>7.8</c:v>
                </c:pt>
                <c:pt idx="69">
                  <c:v>7.9</c:v>
                </c:pt>
                <c:pt idx="70">
                  <c:v>8</c:v>
                </c:pt>
              </c:numCache>
            </c:numRef>
          </c:xVal>
          <c:yVal>
            <c:numRef>
              <c:f>Microsoft_Excel_Worksheet6!$B$2:$B$10002</c:f>
              <c:numCache>
                <c:formatCode>General</c:formatCode>
                <c:ptCount val="10001"/>
                <c:pt idx="0">
                  <c:v>0.95672895787999801</c:v>
                </c:pt>
                <c:pt idx="1">
                  <c:v>0.95857904094618995</c:v>
                </c:pt>
                <c:pt idx="2">
                  <c:v>0.96043270162684002</c:v>
                </c:pt>
                <c:pt idx="3">
                  <c:v>0.96228994684019098</c:v>
                </c:pt>
                <c:pt idx="4">
                  <c:v>0.96415078351786399</c:v>
                </c:pt>
                <c:pt idx="5">
                  <c:v>0.96601521860488704</c:v>
                </c:pt>
                <c:pt idx="6">
                  <c:v>0.96788325905971395</c:v>
                </c:pt>
                <c:pt idx="7">
                  <c:v>0.96975491185425799</c:v>
                </c:pt>
                <c:pt idx="8">
                  <c:v>0.97163018397391199</c:v>
                </c:pt>
                <c:pt idx="9">
                  <c:v>0.97350908241757805</c:v>
                </c:pt>
                <c:pt idx="10">
                  <c:v>0.97539161419769205</c:v>
                </c:pt>
                <c:pt idx="11">
                  <c:v>0.97727778634025098</c:v>
                </c:pt>
                <c:pt idx="12">
                  <c:v>0.97916760588483798</c:v>
                </c:pt>
                <c:pt idx="13">
                  <c:v>0.98106107988464797</c:v>
                </c:pt>
                <c:pt idx="14">
                  <c:v>0.98295821540651596</c:v>
                </c:pt>
                <c:pt idx="15">
                  <c:v>0.98485901953094401</c:v>
                </c:pt>
                <c:pt idx="16">
                  <c:v>0.98676349935212404</c:v>
                </c:pt>
                <c:pt idx="17">
                  <c:v>0.98867166197796597</c:v>
                </c:pt>
                <c:pt idx="18">
                  <c:v>0.99058351453012705</c:v>
                </c:pt>
                <c:pt idx="19">
                  <c:v>0.99249906414403399</c:v>
                </c:pt>
                <c:pt idx="20">
                  <c:v>0.994415535919004</c:v>
                </c:pt>
                <c:pt idx="21">
                  <c:v>0.99631169758818405</c:v>
                </c:pt>
                <c:pt idx="22">
                  <c:v>0.99815865625459899</c:v>
                </c:pt>
                <c:pt idx="23">
                  <c:v>0.99992728980779499</c:v>
                </c:pt>
                <c:pt idx="24">
                  <c:v>1.0015882868836701</c:v>
                </c:pt>
                <c:pt idx="25">
                  <c:v>1.00311217392269</c:v>
                </c:pt>
                <c:pt idx="26">
                  <c:v>1.0044693508442</c:v>
                </c:pt>
                <c:pt idx="27">
                  <c:v>1.00563013538603</c:v>
                </c:pt>
                <c:pt idx="28">
                  <c:v>1.0065648161257501</c:v>
                </c:pt>
                <c:pt idx="29">
                  <c:v>1.00724371416043</c:v>
                </c:pt>
                <c:pt idx="30">
                  <c:v>1.0076372533748299</c:v>
                </c:pt>
                <c:pt idx="31">
                  <c:v>1.0077160391745801</c:v>
                </c:pt>
                <c:pt idx="32">
                  <c:v>1.0074509455004199</c:v>
                </c:pt>
                <c:pt idx="33">
                  <c:v>1.0068132098729501</c:v>
                </c:pt>
                <c:pt idx="34">
                  <c:v>1.0057745361447299</c:v>
                </c:pt>
                <c:pt idx="35">
                  <c:v>1.00430720455816</c:v>
                </c:pt>
                <c:pt idx="36">
                  <c:v>1.0023841886248199</c:v>
                </c:pt>
                <c:pt idx="37">
                  <c:v>0.99997927825452404</c:v>
                </c:pt>
                <c:pt idx="38">
                  <c:v>0.99707270441328499</c:v>
                </c:pt>
                <c:pt idx="39">
                  <c:v>0.99368115892372899</c:v>
                </c:pt>
                <c:pt idx="40">
                  <c:v>0.98983595116764</c:v>
                </c:pt>
                <c:pt idx="41">
                  <c:v>0.98556866391501896</c:v>
                </c:pt>
                <c:pt idx="42">
                  <c:v>0.98091098854442305</c:v>
                </c:pt>
                <c:pt idx="43">
                  <c:v>0.97589460552299701</c:v>
                </c:pt>
                <c:pt idx="44">
                  <c:v>0.97055107384931805</c:v>
                </c:pt>
                <c:pt idx="45">
                  <c:v>0.96491172965805105</c:v>
                </c:pt>
                <c:pt idx="46">
                  <c:v>0.95900759410046899</c:v>
                </c:pt>
                <c:pt idx="47">
                  <c:v>0.95286929053690805</c:v>
                </c:pt>
                <c:pt idx="48">
                  <c:v>0.94652697100639704</c:v>
                </c:pt>
                <c:pt idx="49">
                  <c:v>0.94001025187534004</c:v>
                </c:pt>
                <c:pt idx="50">
                  <c:v>0.93334815851114195</c:v>
                </c:pt>
                <c:pt idx="51">
                  <c:v>0.92656907877819805</c:v>
                </c:pt>
                <c:pt idx="52">
                  <c:v>0.91970072511247403</c:v>
                </c:pt>
                <c:pt idx="53">
                  <c:v>0.91277010489689003</c:v>
                </c:pt>
                <c:pt idx="54">
                  <c:v>0.905803498832642</c:v>
                </c:pt>
                <c:pt idx="55">
                  <c:v>0.89882644698109204</c:v>
                </c:pt>
                <c:pt idx="56">
                  <c:v>0.891863742136771</c:v>
                </c:pt>
                <c:pt idx="57">
                  <c:v>0.88493927616325396</c:v>
                </c:pt>
                <c:pt idx="58">
                  <c:v>0.878067451821683</c:v>
                </c:pt>
                <c:pt idx="59">
                  <c:v>0.87124898929945205</c:v>
                </c:pt>
                <c:pt idx="60">
                  <c:v>0.86448347422570104</c:v>
                </c:pt>
                <c:pt idx="61">
                  <c:v>0.85777049544728601</c:v>
                </c:pt>
                <c:pt idx="62">
                  <c:v>0.85110964500379405</c:v>
                </c:pt>
                <c:pt idx="63">
                  <c:v>0.84450051810274795</c:v>
                </c:pt>
                <c:pt idx="64">
                  <c:v>0.83794271309501001</c:v>
                </c:pt>
                <c:pt idx="65">
                  <c:v>0.83143583145036903</c:v>
                </c:pt>
                <c:pt idx="66">
                  <c:v>0.82497947773332603</c:v>
                </c:pt>
                <c:pt idx="67">
                  <c:v>0.81857325957905502</c:v>
                </c:pt>
                <c:pt idx="68">
                  <c:v>0.81221678766956695</c:v>
                </c:pt>
                <c:pt idx="69">
                  <c:v>0.80590967571004501</c:v>
                </c:pt>
                <c:pt idx="70">
                  <c:v>0.79965154040536901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5D4-4227-BD51-F8A3DCD9BB3C}"/>
            </c:ext>
          </c:extLst>
        </c:ser>
        <c:ser>
          <c:idx val="1"/>
          <c:order val="1"/>
          <c:tx>
            <c:strRef>
              <c:f>Microsoft_Excel_Worksheet6!$C$1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Microsoft_Excel_Worksheet6!$A$2:$A$10002</c:f>
              <c:numCache>
                <c:formatCode>General</c:formatCode>
                <c:ptCount val="1000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  <c:pt idx="51">
                  <c:v>6.1</c:v>
                </c:pt>
                <c:pt idx="52">
                  <c:v>6.2</c:v>
                </c:pt>
                <c:pt idx="53">
                  <c:v>6.3</c:v>
                </c:pt>
                <c:pt idx="54">
                  <c:v>6.4</c:v>
                </c:pt>
                <c:pt idx="55">
                  <c:v>6.5</c:v>
                </c:pt>
                <c:pt idx="56">
                  <c:v>6.6</c:v>
                </c:pt>
                <c:pt idx="57">
                  <c:v>6.7</c:v>
                </c:pt>
                <c:pt idx="58">
                  <c:v>6.8</c:v>
                </c:pt>
                <c:pt idx="59">
                  <c:v>6.9</c:v>
                </c:pt>
                <c:pt idx="60">
                  <c:v>7</c:v>
                </c:pt>
                <c:pt idx="61">
                  <c:v>7.1</c:v>
                </c:pt>
                <c:pt idx="62">
                  <c:v>7.2</c:v>
                </c:pt>
                <c:pt idx="63">
                  <c:v>7.3</c:v>
                </c:pt>
                <c:pt idx="64">
                  <c:v>7.4</c:v>
                </c:pt>
                <c:pt idx="65">
                  <c:v>7.5</c:v>
                </c:pt>
                <c:pt idx="66">
                  <c:v>7.6</c:v>
                </c:pt>
                <c:pt idx="67">
                  <c:v>7.7</c:v>
                </c:pt>
                <c:pt idx="68">
                  <c:v>7.8</c:v>
                </c:pt>
                <c:pt idx="69">
                  <c:v>7.9</c:v>
                </c:pt>
                <c:pt idx="70">
                  <c:v>8</c:v>
                </c:pt>
              </c:numCache>
            </c:numRef>
          </c:xVal>
          <c:yVal>
            <c:numRef>
              <c:f>Microsoft_Excel_Worksheet6!$C$2:$C$10002</c:f>
              <c:numCache>
                <c:formatCode>General</c:formatCode>
                <c:ptCount val="10001"/>
                <c:pt idx="0">
                  <c:v>0.82979017750312201</c:v>
                </c:pt>
                <c:pt idx="1">
                  <c:v>0.83500642554338</c:v>
                </c:pt>
                <c:pt idx="2">
                  <c:v>0.84025486330066401</c:v>
                </c:pt>
                <c:pt idx="3">
                  <c:v>0.84553562480323496</c:v>
                </c:pt>
                <c:pt idx="4">
                  <c:v>0.850848835239707</c:v>
                </c:pt>
                <c:pt idx="5">
                  <c:v>0.85619460915153001</c:v>
                </c:pt>
                <c:pt idx="6">
                  <c:v>0.861573048221835</c:v>
                </c:pt>
                <c:pt idx="7">
                  <c:v>0.86698423855211704</c:v>
                </c:pt>
                <c:pt idx="8">
                  <c:v>0.87242824728363499</c:v>
                </c:pt>
                <c:pt idx="9">
                  <c:v>0.87790511837293805</c:v>
                </c:pt>
                <c:pt idx="10">
                  <c:v>0.88341486726497398</c:v>
                </c:pt>
                <c:pt idx="11">
                  <c:v>0.88895747411460002</c:v>
                </c:pt>
                <c:pt idx="12">
                  <c:v>0.89453287507531498</c:v>
                </c:pt>
                <c:pt idx="13">
                  <c:v>0.90014095098339397</c:v>
                </c:pt>
                <c:pt idx="14">
                  <c:v>0.90578151248587702</c:v>
                </c:pt>
                <c:pt idx="15">
                  <c:v>0.91145428024352404</c:v>
                </c:pt>
                <c:pt idx="16">
                  <c:v>0.91715885820580101</c:v>
                </c:pt>
                <c:pt idx="17">
                  <c:v>0.922894696972134</c:v>
                </c:pt>
                <c:pt idx="18">
                  <c:v>0.928661042696734</c:v>
                </c:pt>
                <c:pt idx="19">
                  <c:v>0.93445686446770104</c:v>
                </c:pt>
                <c:pt idx="20">
                  <c:v>0.94027650667498797</c:v>
                </c:pt>
                <c:pt idx="21">
                  <c:v>0.94608564036938703</c:v>
                </c:pt>
                <c:pt idx="22">
                  <c:v>0.95183765932685904</c:v>
                </c:pt>
                <c:pt idx="23">
                  <c:v>0.95748509271290205</c:v>
                </c:pt>
                <c:pt idx="24">
                  <c:v>0.96297979984650794</c:v>
                </c:pt>
                <c:pt idx="25">
                  <c:v>0.96827318989010003</c:v>
                </c:pt>
                <c:pt idx="26">
                  <c:v>0.97331651092855498</c:v>
                </c:pt>
                <c:pt idx="27">
                  <c:v>0.97806122356577097</c:v>
                </c:pt>
                <c:pt idx="28">
                  <c:v>0.98245947838721903</c:v>
                </c:pt>
                <c:pt idx="29">
                  <c:v>0.98646472162738896</c:v>
                </c:pt>
                <c:pt idx="30">
                  <c:v>0.99003245857996702</c:v>
                </c:pt>
                <c:pt idx="31">
                  <c:v>0.99312120817204796</c:v>
                </c:pt>
                <c:pt idx="32">
                  <c:v>0.99569368137839998</c:v>
                </c:pt>
                <c:pt idx="33">
                  <c:v>0.99771820455168803</c:v>
                </c:pt>
                <c:pt idx="34">
                  <c:v>0.99917037622125404</c:v>
                </c:pt>
                <c:pt idx="35">
                  <c:v>1.0000348794160201</c:v>
                </c:pt>
                <c:pt idx="36">
                  <c:v>1.0003072610520101</c:v>
                </c:pt>
                <c:pt idx="37">
                  <c:v>0.99996321324786097</c:v>
                </c:pt>
                <c:pt idx="38">
                  <c:v>0.99502419538233799</c:v>
                </c:pt>
                <c:pt idx="39">
                  <c:v>0.989611214603619</c:v>
                </c:pt>
                <c:pt idx="40">
                  <c:v>0.98370781951236697</c:v>
                </c:pt>
                <c:pt idx="41">
                  <c:v>0.97730806683473703</c:v>
                </c:pt>
                <c:pt idx="42">
                  <c:v>0.97041684004547302</c:v>
                </c:pt>
                <c:pt idx="43">
                  <c:v>0.96304917373262999</c:v>
                </c:pt>
                <c:pt idx="44">
                  <c:v>0.955228907274703</c:v>
                </c:pt>
                <c:pt idx="45">
                  <c:v>0.94698703464962097</c:v>
                </c:pt>
                <c:pt idx="46">
                  <c:v>0.93836003028940596</c:v>
                </c:pt>
                <c:pt idx="47">
                  <c:v>0.929388319179975</c:v>
                </c:pt>
                <c:pt idx="48">
                  <c:v>0.920114966577946</c:v>
                </c:pt>
                <c:pt idx="49">
                  <c:v>0.91058460215422798</c:v>
                </c:pt>
                <c:pt idx="50">
                  <c:v>0.90084256121997197</c:v>
                </c:pt>
                <c:pt idx="51">
                  <c:v>0.89093421274114004</c:v>
                </c:pt>
                <c:pt idx="52">
                  <c:v>0.88090444171992999</c:v>
                </c:pt>
                <c:pt idx="53">
                  <c:v>0.87079725646815598</c:v>
                </c:pt>
                <c:pt idx="54">
                  <c:v>0.86065549599756896</c:v>
                </c:pt>
                <c:pt idx="55">
                  <c:v>0.85052061754492303</c:v>
                </c:pt>
                <c:pt idx="56">
                  <c:v>0.84043254844577298</c:v>
                </c:pt>
                <c:pt idx="57">
                  <c:v>0.83042935898716497</c:v>
                </c:pt>
                <c:pt idx="58">
                  <c:v>0.82053432249858504</c:v>
                </c:pt>
                <c:pt idx="59">
                  <c:v>0.81074965325196502</c:v>
                </c:pt>
                <c:pt idx="60">
                  <c:v>0.80107544811201303</c:v>
                </c:pt>
                <c:pt idx="61">
                  <c:v>0.79151150271715598</c:v>
                </c:pt>
                <c:pt idx="62">
                  <c:v>0.78205738948905401</c:v>
                </c:pt>
                <c:pt idx="63">
                  <c:v>0.77271251378899897</c:v>
                </c:pt>
                <c:pt idx="64">
                  <c:v>0.76347615499414401</c:v>
                </c:pt>
                <c:pt idx="65">
                  <c:v>0.75434749698065495</c:v>
                </c:pt>
                <c:pt idx="66">
                  <c:v>0.74532565104382598</c:v>
                </c:pt>
                <c:pt idx="67">
                  <c:v>0.73640967333754903</c:v>
                </c:pt>
                <c:pt idx="68">
                  <c:v>0.72759857828754904</c:v>
                </c:pt>
                <c:pt idx="69">
                  <c:v>0.71889134900935703</c:v>
                </c:pt>
                <c:pt idx="70">
                  <c:v>0.71028694547200799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5D4-4227-BD51-F8A3DCD9BB3C}"/>
            </c:ext>
          </c:extLst>
        </c:ser>
        <c:ser>
          <c:idx val="2"/>
          <c:order val="2"/>
          <c:tx>
            <c:strRef>
              <c:f>Microsoft_Excel_Worksheet6!$D$1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Microsoft_Excel_Worksheet6!$A$2:$A$10002</c:f>
              <c:numCache>
                <c:formatCode>General</c:formatCode>
                <c:ptCount val="1000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  <c:pt idx="51">
                  <c:v>6.1</c:v>
                </c:pt>
                <c:pt idx="52">
                  <c:v>6.2</c:v>
                </c:pt>
                <c:pt idx="53">
                  <c:v>6.3</c:v>
                </c:pt>
                <c:pt idx="54">
                  <c:v>6.4</c:v>
                </c:pt>
                <c:pt idx="55">
                  <c:v>6.5</c:v>
                </c:pt>
                <c:pt idx="56">
                  <c:v>6.6</c:v>
                </c:pt>
                <c:pt idx="57">
                  <c:v>6.7</c:v>
                </c:pt>
                <c:pt idx="58">
                  <c:v>6.8</c:v>
                </c:pt>
                <c:pt idx="59">
                  <c:v>6.9</c:v>
                </c:pt>
                <c:pt idx="60">
                  <c:v>7</c:v>
                </c:pt>
                <c:pt idx="61">
                  <c:v>7.1</c:v>
                </c:pt>
                <c:pt idx="62">
                  <c:v>7.2</c:v>
                </c:pt>
                <c:pt idx="63">
                  <c:v>7.3</c:v>
                </c:pt>
                <c:pt idx="64">
                  <c:v>7.4</c:v>
                </c:pt>
                <c:pt idx="65">
                  <c:v>7.5</c:v>
                </c:pt>
                <c:pt idx="66">
                  <c:v>7.6</c:v>
                </c:pt>
                <c:pt idx="67">
                  <c:v>7.7</c:v>
                </c:pt>
                <c:pt idx="68">
                  <c:v>7.8</c:v>
                </c:pt>
                <c:pt idx="69">
                  <c:v>7.9</c:v>
                </c:pt>
                <c:pt idx="70">
                  <c:v>8</c:v>
                </c:pt>
              </c:numCache>
            </c:numRef>
          </c:xVal>
          <c:yVal>
            <c:numRef>
              <c:f>Microsoft_Excel_Worksheet6!$D$2:$D$10002</c:f>
              <c:numCache>
                <c:formatCode>General</c:formatCode>
                <c:ptCount val="10001"/>
                <c:pt idx="0">
                  <c:v>1.10308644722744</c:v>
                </c:pt>
                <c:pt idx="1">
                  <c:v>1.10043916984634</c:v>
                </c:pt>
                <c:pt idx="2">
                  <c:v>1.0977990305593299</c:v>
                </c:pt>
                <c:pt idx="3">
                  <c:v>1.0951660871831199</c:v>
                </c:pt>
                <c:pt idx="4">
                  <c:v>1.09254040771675</c:v>
                </c:pt>
                <c:pt idx="5">
                  <c:v>1.0899220721571901</c:v>
                </c:pt>
                <c:pt idx="6">
                  <c:v>1.0873111747187001</c:v>
                </c:pt>
                <c:pt idx="7">
                  <c:v>1.0847078265643999</c:v>
                </c:pt>
                <c:pt idx="8">
                  <c:v>1.08211215919314</c:v>
                </c:pt>
                <c:pt idx="9">
                  <c:v>1.07952432867229</c:v>
                </c:pt>
                <c:pt idx="10">
                  <c:v>1.0769445209730899</c:v>
                </c:pt>
                <c:pt idx="11">
                  <c:v>1.0743729587575099</c:v>
                </c:pt>
                <c:pt idx="12">
                  <c:v>1.07180991009807</c:v>
                </c:pt>
                <c:pt idx="13">
                  <c:v>1.06925569980227</c:v>
                </c:pt>
                <c:pt idx="14">
                  <c:v>1.0667107242931599</c:v>
                </c:pt>
                <c:pt idx="15">
                  <c:v>1.0641754714150899</c:v>
                </c:pt>
                <c:pt idx="16">
                  <c:v>1.06165054716744</c:v>
                </c:pt>
                <c:pt idx="17">
                  <c:v>1.05913671235212</c:v>
                </c:pt>
                <c:pt idx="18">
                  <c:v>1.05663493367762</c:v>
                </c:pt>
                <c:pt idx="19">
                  <c:v>1.0541464563887699</c:v>
                </c:pt>
                <c:pt idx="20">
                  <c:v>1.05167177001359</c:v>
                </c:pt>
                <c:pt idx="21">
                  <c:v>1.04920416968118</c:v>
                </c:pt>
                <c:pt idx="22">
                  <c:v>1.04673385560368</c:v>
                </c:pt>
                <c:pt idx="23">
                  <c:v>1.04425081133056</c:v>
                </c:pt>
                <c:pt idx="24">
                  <c:v>1.0417446934841901</c:v>
                </c:pt>
                <c:pt idx="25">
                  <c:v>1.03920468311853</c:v>
                </c:pt>
                <c:pt idx="26">
                  <c:v>1.0366192964535399</c:v>
                </c:pt>
                <c:pt idx="27">
                  <c:v>1.0339761405831001</c:v>
                </c:pt>
                <c:pt idx="28">
                  <c:v>1.0312615953641899</c:v>
                </c:pt>
                <c:pt idx="29">
                  <c:v>1.0284603974909501</c:v>
                </c:pt>
                <c:pt idx="30">
                  <c:v>1.0255550972996299</c:v>
                </c:pt>
                <c:pt idx="31">
                  <c:v>1.02252535466323</c:v>
                </c:pt>
                <c:pt idx="32">
                  <c:v>1.01934704073306</c:v>
                </c:pt>
                <c:pt idx="33">
                  <c:v>1.0159911234957999</c:v>
                </c:pt>
                <c:pt idx="34">
                  <c:v>1.01242234721053</c:v>
                </c:pt>
                <c:pt idx="35">
                  <c:v>1.0085977818257801</c:v>
                </c:pt>
                <c:pt idx="36">
                  <c:v>1.0044654285007599</c:v>
                </c:pt>
                <c:pt idx="37">
                  <c:v>0.99999534351927999</c:v>
                </c:pt>
                <c:pt idx="38">
                  <c:v>0.99912543081831096</c:v>
                </c:pt>
                <c:pt idx="39">
                  <c:v>0.99776784158160703</c:v>
                </c:pt>
                <c:pt idx="40">
                  <c:v>0.99600225879024795</c:v>
                </c:pt>
                <c:pt idx="41">
                  <c:v>0.99389908285233797</c:v>
                </c:pt>
                <c:pt idx="42">
                  <c:v>0.99151862142263603</c:v>
                </c:pt>
                <c:pt idx="43">
                  <c:v>0.988911373442797</c:v>
                </c:pt>
                <c:pt idx="44">
                  <c:v>0.98611901270610802</c:v>
                </c:pt>
                <c:pt idx="45">
                  <c:v>0.98317570564857404</c:v>
                </c:pt>
                <c:pt idx="46">
                  <c:v>0.98010948447870405</c:v>
                </c:pt>
                <c:pt idx="47">
                  <c:v>0.97694350801549601</c:v>
                </c:pt>
                <c:pt idx="48">
                  <c:v>0.97369713501627797</c:v>
                </c:pt>
                <c:pt idx="49">
                  <c:v>0.97038679496699798</c:v>
                </c:pt>
                <c:pt idx="50">
                  <c:v>0.96702667313630797</c:v>
                </c:pt>
                <c:pt idx="51">
                  <c:v>0.963629239364864</c:v>
                </c:pt>
                <c:pt idx="52">
                  <c:v>0.96020565195575902</c:v>
                </c:pt>
                <c:pt idx="53">
                  <c:v>0.95676606489624005</c:v>
                </c:pt>
                <c:pt idx="54">
                  <c:v>0.95331986179493899</c:v>
                </c:pt>
                <c:pt idx="55">
                  <c:v>0.94987583502052197</c:v>
                </c:pt>
                <c:pt idx="56">
                  <c:v>0.94644232426408303</c:v>
                </c:pt>
                <c:pt idx="57">
                  <c:v>0.94302725935831</c:v>
                </c:pt>
                <c:pt idx="58">
                  <c:v>0.93963461223762901</c:v>
                </c:pt>
                <c:pt idx="59">
                  <c:v>0.93626287511887696</c:v>
                </c:pt>
                <c:pt idx="60">
                  <c:v>0.93291047549973105</c:v>
                </c:pt>
                <c:pt idx="61">
                  <c:v>0.929576159454512</c:v>
                </c:pt>
                <c:pt idx="62">
                  <c:v>0.92625891341778899</c:v>
                </c:pt>
                <c:pt idx="63">
                  <c:v>0.92295790782360099</c:v>
                </c:pt>
                <c:pt idx="64">
                  <c:v>0.91967245582727097</c:v>
                </c:pt>
                <c:pt idx="65">
                  <c:v>0.91640198262273098</c:v>
                </c:pt>
                <c:pt idx="66">
                  <c:v>0.91314600232527199</c:v>
                </c:pt>
                <c:pt idx="67">
                  <c:v>0.90990410033728797</c:v>
                </c:pt>
                <c:pt idx="68">
                  <c:v>0.90667591974259898</c:v>
                </c:pt>
                <c:pt idx="69">
                  <c:v>0.90346115069833199</c:v>
                </c:pt>
                <c:pt idx="70">
                  <c:v>0.90025952208336102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5D4-4227-BD51-F8A3DCD9BB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2384608"/>
        <c:axId val="562385000"/>
      </c:scatterChart>
      <c:valAx>
        <c:axId val="562384608"/>
        <c:scaling>
          <c:orientation val="minMax"/>
          <c:max val="6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Ischemic time (hours)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286135693215336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385000"/>
        <c:crosses val="autoZero"/>
        <c:crossBetween val="midCat"/>
        <c:majorUnit val="1"/>
      </c:valAx>
      <c:valAx>
        <c:axId val="562385000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5-Year BOS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384608"/>
        <c:crossesAt val="1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Microsoft_Excel_Worksheet5!$B$1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Microsoft_Excel_Worksheet5!$A$2:$A$10002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</c:numCache>
            </c:numRef>
          </c:xVal>
          <c:yVal>
            <c:numRef>
              <c:f>Microsoft_Excel_Worksheet5!$B$2:$B$10002</c:f>
              <c:numCache>
                <c:formatCode>General</c:formatCode>
                <c:ptCount val="10001"/>
                <c:pt idx="0">
                  <c:v>0.81453701643225096</c:v>
                </c:pt>
                <c:pt idx="1">
                  <c:v>0.85905876391589897</c:v>
                </c:pt>
                <c:pt idx="2">
                  <c:v>0.90581650479411302</c:v>
                </c:pt>
                <c:pt idx="3">
                  <c:v>0.95088406110796697</c:v>
                </c:pt>
                <c:pt idx="4">
                  <c:v>0.98610218351554602</c:v>
                </c:pt>
                <c:pt idx="5">
                  <c:v>1.0023792783454</c:v>
                </c:pt>
                <c:pt idx="6">
                  <c:v>0.99516352575016398</c:v>
                </c:pt>
                <c:pt idx="7">
                  <c:v>0.96837453641429205</c:v>
                </c:pt>
                <c:pt idx="8">
                  <c:v>0.927498520431984</c:v>
                </c:pt>
                <c:pt idx="9">
                  <c:v>0.87808883639376101</c:v>
                </c:pt>
                <c:pt idx="10">
                  <c:v>0.825189065093614</c:v>
                </c:pt>
                <c:pt idx="11">
                  <c:v>0.77301493801896404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068-403F-84CE-5CFD41FE5838}"/>
            </c:ext>
          </c:extLst>
        </c:ser>
        <c:ser>
          <c:idx val="1"/>
          <c:order val="1"/>
          <c:tx>
            <c:strRef>
              <c:f>Microsoft_Excel_Worksheet5!$C$1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Microsoft_Excel_Worksheet5!$A$2:$A$10002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</c:numCache>
            </c:numRef>
          </c:xVal>
          <c:yVal>
            <c:numRef>
              <c:f>Microsoft_Excel_Worksheet5!$C$2:$C$10002</c:f>
              <c:numCache>
                <c:formatCode>General</c:formatCode>
                <c:ptCount val="10001"/>
                <c:pt idx="0">
                  <c:v>0.75241140130272099</c:v>
                </c:pt>
                <c:pt idx="1">
                  <c:v>0.80858388283623095</c:v>
                </c:pt>
                <c:pt idx="2">
                  <c:v>0.86870471917651004</c:v>
                </c:pt>
                <c:pt idx="3">
                  <c:v>0.92830592012283697</c:v>
                </c:pt>
                <c:pt idx="4">
                  <c:v>0.97762525568297498</c:v>
                </c:pt>
                <c:pt idx="5">
                  <c:v>0.99930657507053</c:v>
                </c:pt>
                <c:pt idx="6">
                  <c:v>0.98424145982406097</c:v>
                </c:pt>
                <c:pt idx="7">
                  <c:v>0.95215182786515096</c:v>
                </c:pt>
                <c:pt idx="8">
                  <c:v>0.90690248422877096</c:v>
                </c:pt>
                <c:pt idx="9">
                  <c:v>0.85296094052792204</c:v>
                </c:pt>
                <c:pt idx="10">
                  <c:v>0.79518417006896003</c:v>
                </c:pt>
                <c:pt idx="11">
                  <c:v>0.73815554001919603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068-403F-84CE-5CFD41FE5838}"/>
            </c:ext>
          </c:extLst>
        </c:ser>
        <c:ser>
          <c:idx val="2"/>
          <c:order val="2"/>
          <c:tx>
            <c:strRef>
              <c:f>Microsoft_Excel_Worksheet5!$D$1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Microsoft_Excel_Worksheet5!$A$2:$A$10002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</c:numCache>
            </c:numRef>
          </c:xVal>
          <c:yVal>
            <c:numRef>
              <c:f>Microsoft_Excel_Worksheet5!$D$2:$D$10002</c:f>
              <c:numCache>
                <c:formatCode>General</c:formatCode>
                <c:ptCount val="10001"/>
                <c:pt idx="0">
                  <c:v>0.88179226150696799</c:v>
                </c:pt>
                <c:pt idx="1">
                  <c:v>0.91268447903281102</c:v>
                </c:pt>
                <c:pt idx="2">
                  <c:v>0.94451373665291105</c:v>
                </c:pt>
                <c:pt idx="3">
                  <c:v>0.97401134482642804</c:v>
                </c:pt>
                <c:pt idx="4">
                  <c:v>0.99465261426251195</c:v>
                </c:pt>
                <c:pt idx="5">
                  <c:v>1.0054614296772</c:v>
                </c:pt>
                <c:pt idx="6">
                  <c:v>1.0062067931587899</c:v>
                </c:pt>
                <c:pt idx="7">
                  <c:v>0.98487364654663501</c:v>
                </c:pt>
                <c:pt idx="8">
                  <c:v>0.94856229899411604</c:v>
                </c:pt>
                <c:pt idx="9">
                  <c:v>0.90395699024873299</c:v>
                </c:pt>
                <c:pt idx="10">
                  <c:v>0.85632614277397001</c:v>
                </c:pt>
                <c:pt idx="11">
                  <c:v>0.80952057121311105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068-403F-84CE-5CFD41FE58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2383432"/>
        <c:axId val="562383824"/>
      </c:scatterChart>
      <c:valAx>
        <c:axId val="562383432"/>
        <c:scaling>
          <c:orientation val="minMax"/>
          <c:max val="2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Center volume in previous 3 yrs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4222713864306786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383824"/>
        <c:crosses val="autoZero"/>
        <c:crossBetween val="midCat"/>
        <c:majorUnit val="20"/>
      </c:valAx>
      <c:valAx>
        <c:axId val="562383824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5-Year BOS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383432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0.16464</cdr:x>
      <cdr:y>0.84795</cdr:y>
    </cdr:from>
    <cdr:to>
      <cdr:x>0.23932</cdr:x>
      <cdr:y>0.91685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35764" y="4759422"/>
          <a:ext cx="923391" cy="386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Europe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0.13815</cdr:x>
      <cdr:y>0.52645</cdr:y>
    </cdr:from>
    <cdr:to>
      <cdr:x>0.2158</cdr:x>
      <cdr:y>0.69751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26781" y="281418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0.05754</cdr:x>
      <cdr:y>0.49547</cdr:y>
    </cdr:from>
    <cdr:to>
      <cdr:x>0.33554</cdr:x>
      <cdr:y>0.53934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711444" y="2781028"/>
          <a:ext cx="343737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0.18358</cdr:x>
      <cdr:y>0.85852</cdr:y>
    </cdr:from>
    <cdr:to>
      <cdr:x>0.22677</cdr:x>
      <cdr:y>0.92742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69879" y="4818778"/>
          <a:ext cx="534029" cy="386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Diagnosis: CF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0.07012</cdr:x>
      <cdr:y>0.56101</cdr:y>
    </cdr:from>
    <cdr:to>
      <cdr:x>0.3636</cdr:x>
      <cdr:y>0.63504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866967" y="3148889"/>
          <a:ext cx="3628833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2"/>
              </a:solidFill>
            </a:rPr>
            <a:t>All pairwise </a:t>
          </a:r>
          <a:r>
            <a:rPr lang="en-US" sz="1050" b="1" dirty="0">
              <a:solidFill>
                <a:schemeClr val="bg2"/>
              </a:solidFill>
            </a:rPr>
            <a:t>comparisons </a:t>
          </a:r>
          <a:r>
            <a:rPr lang="en-US" sz="1050" b="1" dirty="0" smtClean="0">
              <a:solidFill>
                <a:schemeClr val="bg2"/>
              </a:solidFill>
            </a:rPr>
            <a:t>were significant </a:t>
          </a:r>
          <a:r>
            <a:rPr lang="en-US" sz="1050" b="1" dirty="0">
              <a:solidFill>
                <a:schemeClr val="bg2"/>
              </a:solidFill>
            </a:rPr>
            <a:t>at p &lt; </a:t>
          </a:r>
          <a:r>
            <a:rPr lang="en-US" sz="1050" b="1" dirty="0" smtClean="0">
              <a:solidFill>
                <a:schemeClr val="bg2"/>
              </a:solidFill>
            </a:rPr>
            <a:t>0.05 except 2000-2005 </a:t>
          </a:r>
          <a:r>
            <a:rPr lang="en-US" sz="1050" b="1" dirty="0">
              <a:solidFill>
                <a:schemeClr val="bg2"/>
              </a:solidFill>
            </a:rPr>
            <a:t>vs. 2006-2011</a:t>
          </a:r>
          <a:endParaRPr lang="en-US" sz="1050" b="1" dirty="0" smtClean="0">
            <a:solidFill>
              <a:schemeClr val="bg2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0.12018</cdr:x>
      <cdr:y>0.59237</cdr:y>
    </cdr:from>
    <cdr:to>
      <cdr:x>0.71467</cdr:x>
      <cdr:y>0.68404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743017" y="2684851"/>
          <a:ext cx="3675327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2"/>
              </a:solidFill>
            </a:rPr>
            <a:t>All pairwise </a:t>
          </a:r>
          <a:r>
            <a:rPr lang="en-US" sz="1050" b="1" dirty="0">
              <a:solidFill>
                <a:schemeClr val="bg2"/>
              </a:solidFill>
            </a:rPr>
            <a:t>comparisons </a:t>
          </a:r>
          <a:r>
            <a:rPr lang="en-US" sz="1050" b="1" dirty="0" smtClean="0">
              <a:solidFill>
                <a:schemeClr val="bg2"/>
              </a:solidFill>
            </a:rPr>
            <a:t>were significant at </a:t>
          </a:r>
          <a:r>
            <a:rPr lang="en-US" sz="1050" b="1" dirty="0">
              <a:solidFill>
                <a:schemeClr val="bg2"/>
              </a:solidFill>
            </a:rPr>
            <a:t>p &lt; </a:t>
          </a:r>
          <a:r>
            <a:rPr lang="en-US" sz="1050" b="1" dirty="0" smtClean="0">
              <a:solidFill>
                <a:schemeClr val="bg2"/>
              </a:solidFill>
            </a:rPr>
            <a:t>0.05 except  2000-2005 </a:t>
          </a:r>
          <a:r>
            <a:rPr lang="en-US" sz="1050" b="1" dirty="0">
              <a:solidFill>
                <a:schemeClr val="bg2"/>
              </a:solidFill>
            </a:rPr>
            <a:t>vs. 2006-2011 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0.18358</cdr:x>
      <cdr:y>0.85605</cdr:y>
    </cdr:from>
    <cdr:to>
      <cdr:x>0.22677</cdr:x>
      <cdr:y>0.92494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69879" y="4804862"/>
          <a:ext cx="534029" cy="386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Diagnosis: IPF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0.07182</cdr:x>
      <cdr:y>0.57459</cdr:y>
    </cdr:from>
    <cdr:to>
      <cdr:x>0.38612</cdr:x>
      <cdr:y>0.61983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888068" y="3225089"/>
          <a:ext cx="3886206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2"/>
              </a:solidFill>
            </a:rPr>
            <a:t>All pairwise </a:t>
          </a:r>
          <a:r>
            <a:rPr lang="en-US" sz="1050" b="1" dirty="0">
              <a:solidFill>
                <a:schemeClr val="bg2"/>
              </a:solidFill>
            </a:rPr>
            <a:t>comparisons </a:t>
          </a:r>
          <a:r>
            <a:rPr lang="en-US" sz="1050" b="1" dirty="0" smtClean="0">
              <a:solidFill>
                <a:schemeClr val="bg2"/>
              </a:solidFill>
            </a:rPr>
            <a:t>were significant </a:t>
          </a:r>
          <a:r>
            <a:rPr lang="en-US" sz="1050" b="1" dirty="0">
              <a:solidFill>
                <a:schemeClr val="bg2"/>
              </a:solidFill>
            </a:rPr>
            <a:t>at p </a:t>
          </a:r>
          <a:r>
            <a:rPr lang="en-US" sz="1050" b="1" dirty="0" smtClean="0">
              <a:solidFill>
                <a:schemeClr val="bg2"/>
              </a:solidFill>
            </a:rPr>
            <a:t>&lt; 0.05  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0.10786</cdr:x>
      <cdr:y>0.59237</cdr:y>
    </cdr:from>
    <cdr:to>
      <cdr:x>0.70235</cdr:x>
      <cdr:y>0.68404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666817" y="2684851"/>
          <a:ext cx="3675327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2"/>
              </a:solidFill>
            </a:rPr>
            <a:t>All pairwise </a:t>
          </a:r>
          <a:r>
            <a:rPr lang="en-US" sz="1050" b="1" dirty="0">
              <a:solidFill>
                <a:schemeClr val="bg2"/>
              </a:solidFill>
            </a:rPr>
            <a:t>comparisons </a:t>
          </a:r>
          <a:r>
            <a:rPr lang="en-US" sz="1050" b="1" dirty="0" smtClean="0">
              <a:solidFill>
                <a:schemeClr val="bg2"/>
              </a:solidFill>
            </a:rPr>
            <a:t>were significant at </a:t>
          </a:r>
          <a:r>
            <a:rPr lang="en-US" sz="1050" b="1" dirty="0">
              <a:solidFill>
                <a:schemeClr val="bg2"/>
              </a:solidFill>
            </a:rPr>
            <a:t>p &lt; </a:t>
          </a:r>
          <a:r>
            <a:rPr lang="en-US" sz="1050" b="1" dirty="0" smtClean="0">
              <a:solidFill>
                <a:schemeClr val="bg2"/>
              </a:solidFill>
            </a:rPr>
            <a:t>0.05 except </a:t>
          </a:r>
          <a:r>
            <a:rPr lang="en-US" sz="1050" b="1" dirty="0">
              <a:solidFill>
                <a:schemeClr val="bg2"/>
              </a:solidFill>
            </a:rPr>
            <a:t>2000-2005 vs. 2006-2011 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0.09958</cdr:x>
      <cdr:y>0.84083</cdr:y>
    </cdr:from>
    <cdr:to>
      <cdr:x>0.28647</cdr:x>
      <cdr:y>0.90972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31273" y="4719433"/>
          <a:ext cx="2310828" cy="386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GFR &lt;60 (mL/min/1.73 m²)</a:t>
          </a:r>
        </a:p>
      </cdr:txBody>
    </cdr:sp>
  </cdr:relSizeAnchor>
  <cdr:relSizeAnchor xmlns:cdr="http://schemas.openxmlformats.org/drawingml/2006/chartDrawing">
    <cdr:from>
      <cdr:x>0.04916</cdr:x>
      <cdr:y>0.55971</cdr:y>
    </cdr:from>
    <cdr:to>
      <cdr:x>0.32171</cdr:x>
      <cdr:y>0.631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607884" y="3141578"/>
          <a:ext cx="336999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pairwise </a:t>
          </a:r>
          <a:r>
            <a:rPr lang="en-US" sz="1000" b="1" dirty="0">
              <a:solidFill>
                <a:schemeClr val="bg2"/>
              </a:solidFill>
            </a:rPr>
            <a:t>comparisons were </a:t>
          </a:r>
          <a:r>
            <a:rPr lang="en-US" sz="1000" b="1" dirty="0" smtClean="0">
              <a:solidFill>
                <a:schemeClr val="bg2"/>
              </a:solidFill>
            </a:rPr>
            <a:t>significant </a:t>
          </a:r>
          <a:r>
            <a:rPr lang="en-US" sz="1000" b="1" dirty="0">
              <a:solidFill>
                <a:schemeClr val="bg2"/>
              </a:solidFill>
            </a:rPr>
            <a:t>at p &lt; 0.05 </a:t>
          </a:r>
          <a:r>
            <a:rPr lang="en-US" sz="1000" b="1" dirty="0" smtClean="0">
              <a:solidFill>
                <a:schemeClr val="bg2"/>
              </a:solidFill>
            </a:rPr>
            <a:t>except 2000-2005 </a:t>
          </a:r>
          <a:r>
            <a:rPr lang="en-US" sz="1000" b="1" dirty="0">
              <a:solidFill>
                <a:schemeClr val="bg2"/>
              </a:solidFill>
            </a:rPr>
            <a:t>vs. 2006-2011 </a:t>
          </a:r>
        </a:p>
      </cdr:txBody>
    </cdr:sp>
  </cdr:relSizeAnchor>
  <cdr:relSizeAnchor xmlns:cdr="http://schemas.openxmlformats.org/drawingml/2006/chartDrawing">
    <cdr:from>
      <cdr:x>0.29252</cdr:x>
      <cdr:y>0.02522</cdr:y>
    </cdr:from>
    <cdr:to>
      <cdr:x>0.42884</cdr:x>
      <cdr:y>0.08611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16960" y="141583"/>
          <a:ext cx="1685480" cy="3417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Transplant Era:</a:t>
          </a:r>
          <a:endParaRPr lang="en-US" sz="1600" b="1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0.09749</cdr:x>
      <cdr:y>0.59522</cdr:y>
    </cdr:from>
    <cdr:to>
      <cdr:x>0.78947</cdr:x>
      <cdr:y>0.72235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487668" y="2593723"/>
          <a:ext cx="3461353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</a:t>
          </a:r>
          <a:r>
            <a:rPr lang="en-US" sz="1000" b="1" dirty="0">
              <a:solidFill>
                <a:schemeClr val="bg2"/>
              </a:solidFill>
            </a:rPr>
            <a:t>pairwise comparisons were </a:t>
          </a:r>
          <a:r>
            <a:rPr lang="en-US" sz="1000" b="1" dirty="0" smtClean="0">
              <a:solidFill>
                <a:schemeClr val="bg2"/>
              </a:solidFill>
            </a:rPr>
            <a:t>significant </a:t>
          </a:r>
          <a:r>
            <a:rPr lang="en-US" sz="1000" b="1" dirty="0">
              <a:solidFill>
                <a:schemeClr val="bg2"/>
              </a:solidFill>
            </a:rPr>
            <a:t>at p &lt; </a:t>
          </a:r>
          <a:r>
            <a:rPr lang="en-US" sz="1000" b="1" dirty="0" smtClean="0">
              <a:solidFill>
                <a:schemeClr val="bg2"/>
              </a:solidFill>
            </a:rPr>
            <a:t>0.05 except </a:t>
          </a:r>
          <a:r>
            <a:rPr lang="en-US" sz="1000" b="1" dirty="0">
              <a:solidFill>
                <a:schemeClr val="bg2"/>
              </a:solidFill>
            </a:rPr>
            <a:t>2000-2005 vs. 2006-2011 </a:t>
          </a:r>
        </a:p>
        <a:p xmlns:a="http://schemas.openxmlformats.org/drawingml/2006/main">
          <a:endParaRPr lang="en-US" sz="1000" b="1" dirty="0" smtClean="0">
            <a:solidFill>
              <a:schemeClr val="bg2"/>
            </a:solidFill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0.0686</cdr:x>
      <cdr:y>0.5378</cdr:y>
    </cdr:from>
    <cdr:to>
      <cdr:x>0.77351</cdr:x>
      <cdr:y>0.58727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352522" y="2760266"/>
          <a:ext cx="3622601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</a:t>
          </a:r>
          <a:r>
            <a:rPr lang="en-US" sz="1000" b="1" dirty="0">
              <a:solidFill>
                <a:schemeClr val="bg2"/>
              </a:solidFill>
            </a:rPr>
            <a:t>pairwise comparisons were significant at p &lt; 0.05 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0.15028</cdr:x>
      <cdr:y>0.85335</cdr:y>
    </cdr:from>
    <cdr:to>
      <cdr:x>0.26288</cdr:x>
      <cdr:y>0.92224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58149" y="4789707"/>
          <a:ext cx="1392258" cy="386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Recipient with Diabetes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0.07668</cdr:x>
      <cdr:y>0.56101</cdr:y>
    </cdr:from>
    <cdr:to>
      <cdr:x>0.4129</cdr:x>
      <cdr:y>0.63504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948120" y="3148869"/>
          <a:ext cx="4157280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2"/>
              </a:solidFill>
            </a:rPr>
            <a:t>All pairwise </a:t>
          </a:r>
          <a:r>
            <a:rPr lang="en-US" sz="1050" b="1" dirty="0">
              <a:solidFill>
                <a:schemeClr val="bg2"/>
              </a:solidFill>
            </a:rPr>
            <a:t>comparisons </a:t>
          </a:r>
          <a:r>
            <a:rPr lang="en-US" sz="1050" b="1" dirty="0" smtClean="0">
              <a:solidFill>
                <a:schemeClr val="bg2"/>
              </a:solidFill>
            </a:rPr>
            <a:t>were significant </a:t>
          </a:r>
          <a:r>
            <a:rPr lang="en-US" sz="1050" b="1" dirty="0">
              <a:solidFill>
                <a:schemeClr val="bg2"/>
              </a:solidFill>
            </a:rPr>
            <a:t>at p &lt; </a:t>
          </a:r>
          <a:r>
            <a:rPr lang="en-US" sz="1050" b="1" dirty="0" smtClean="0">
              <a:solidFill>
                <a:schemeClr val="bg2"/>
              </a:solidFill>
            </a:rPr>
            <a:t>0.05 except </a:t>
          </a:r>
          <a:r>
            <a:rPr lang="en-US" sz="1050" b="1" dirty="0">
              <a:solidFill>
                <a:schemeClr val="bg2"/>
              </a:solidFill>
            </a:rPr>
            <a:t>2000-2005 vs. </a:t>
          </a:r>
          <a:r>
            <a:rPr lang="en-US" sz="1050" b="1" dirty="0" smtClean="0">
              <a:solidFill>
                <a:schemeClr val="bg2"/>
              </a:solidFill>
            </a:rPr>
            <a:t>2006-2011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0.10643</cdr:x>
      <cdr:y>0.59522</cdr:y>
    </cdr:from>
    <cdr:to>
      <cdr:x>0.8365</cdr:x>
      <cdr:y>0.65124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657984" y="2697763"/>
          <a:ext cx="4513497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2"/>
              </a:solidFill>
            </a:rPr>
            <a:t>All pairwise </a:t>
          </a:r>
          <a:r>
            <a:rPr lang="en-US" sz="1050" b="1" dirty="0">
              <a:solidFill>
                <a:schemeClr val="bg2"/>
              </a:solidFill>
            </a:rPr>
            <a:t>comparisons were </a:t>
          </a:r>
          <a:r>
            <a:rPr lang="en-US" sz="1050" b="1" dirty="0" smtClean="0">
              <a:solidFill>
                <a:schemeClr val="bg2"/>
              </a:solidFill>
            </a:rPr>
            <a:t>not significant at </a:t>
          </a:r>
          <a:r>
            <a:rPr lang="en-US" sz="1050" b="1" dirty="0">
              <a:solidFill>
                <a:schemeClr val="bg2"/>
              </a:solidFill>
            </a:rPr>
            <a:t>p &lt; </a:t>
          </a:r>
          <a:r>
            <a:rPr lang="en-US" sz="1050" b="1" dirty="0" smtClean="0">
              <a:solidFill>
                <a:schemeClr val="bg2"/>
              </a:solidFill>
            </a:rPr>
            <a:t>0.05  </a:t>
          </a:r>
          <a:endParaRPr lang="en-US" sz="1050" b="1" dirty="0">
            <a:solidFill>
              <a:schemeClr val="bg2"/>
            </a:solidFill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0.19645</cdr:x>
      <cdr:y>0.86242</cdr:y>
    </cdr:from>
    <cdr:to>
      <cdr:x>0.30905</cdr:x>
      <cdr:y>0.93131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29085" y="4840663"/>
          <a:ext cx="1392258" cy="386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Single Lung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0.07668</cdr:x>
      <cdr:y>0.56101</cdr:y>
    </cdr:from>
    <cdr:to>
      <cdr:x>0.39098</cdr:x>
      <cdr:y>0.63504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948120" y="3148869"/>
          <a:ext cx="3886206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2"/>
              </a:solidFill>
            </a:rPr>
            <a:t>All pairwise </a:t>
          </a:r>
          <a:r>
            <a:rPr lang="en-US" sz="1050" b="1" dirty="0">
              <a:solidFill>
                <a:schemeClr val="bg2"/>
              </a:solidFill>
            </a:rPr>
            <a:t>comparisons </a:t>
          </a:r>
          <a:r>
            <a:rPr lang="en-US" sz="1050" b="1" dirty="0" smtClean="0">
              <a:solidFill>
                <a:schemeClr val="bg2"/>
              </a:solidFill>
            </a:rPr>
            <a:t>were significant </a:t>
          </a:r>
          <a:r>
            <a:rPr lang="en-US" sz="1050" b="1" dirty="0">
              <a:solidFill>
                <a:schemeClr val="bg2"/>
              </a:solidFill>
            </a:rPr>
            <a:t>at p &lt; </a:t>
          </a:r>
          <a:r>
            <a:rPr lang="en-US" sz="1050" b="1" dirty="0" smtClean="0">
              <a:solidFill>
                <a:schemeClr val="bg2"/>
              </a:solidFill>
            </a:rPr>
            <a:t>0.05 except </a:t>
          </a:r>
          <a:r>
            <a:rPr lang="en-US" sz="1050" b="1" dirty="0">
              <a:solidFill>
                <a:schemeClr val="bg2"/>
              </a:solidFill>
            </a:rPr>
            <a:t>2000-2005 vs. </a:t>
          </a:r>
          <a:r>
            <a:rPr lang="en-US" sz="1050" b="1" dirty="0" smtClean="0">
              <a:solidFill>
                <a:schemeClr val="bg2"/>
              </a:solidFill>
            </a:rPr>
            <a:t>2006-2011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0.10367</cdr:x>
      <cdr:y>0.50583</cdr:y>
    </cdr:from>
    <cdr:to>
      <cdr:x>0.82767</cdr:x>
      <cdr:y>0.56234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518592" y="2204201"/>
          <a:ext cx="3621526" cy="24624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 </a:t>
          </a:r>
          <a:r>
            <a:rPr lang="en-US" sz="1000" b="1" dirty="0">
              <a:solidFill>
                <a:schemeClr val="bg2"/>
              </a:solidFill>
            </a:rPr>
            <a:t>pairwise 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0.10643</cdr:x>
      <cdr:y>0.59522</cdr:y>
    </cdr:from>
    <cdr:to>
      <cdr:x>0.75022</cdr:x>
      <cdr:y>0.65124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657984" y="2697763"/>
          <a:ext cx="3980097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2"/>
              </a:solidFill>
            </a:rPr>
            <a:t>All pairwise </a:t>
          </a:r>
          <a:r>
            <a:rPr lang="en-US" sz="1050" b="1" dirty="0">
              <a:solidFill>
                <a:schemeClr val="bg2"/>
              </a:solidFill>
            </a:rPr>
            <a:t>comparisons were </a:t>
          </a:r>
          <a:r>
            <a:rPr lang="en-US" sz="1050" b="1" dirty="0" smtClean="0">
              <a:solidFill>
                <a:schemeClr val="bg2"/>
              </a:solidFill>
            </a:rPr>
            <a:t>not significant at </a:t>
          </a:r>
          <a:r>
            <a:rPr lang="en-US" sz="1050" b="1" dirty="0">
              <a:solidFill>
                <a:schemeClr val="bg2"/>
              </a:solidFill>
            </a:rPr>
            <a:t>p &lt; </a:t>
          </a:r>
          <a:r>
            <a:rPr lang="en-US" sz="1050" b="1" dirty="0" smtClean="0">
              <a:solidFill>
                <a:schemeClr val="bg2"/>
              </a:solidFill>
            </a:rPr>
            <a:t>0.05  </a:t>
          </a:r>
          <a:endParaRPr lang="en-US" sz="1050" b="1" dirty="0">
            <a:solidFill>
              <a:schemeClr val="bg2"/>
            </a:solidFill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0.81491</cdr:x>
      <cdr:y>0.86043</cdr:y>
    </cdr:from>
    <cdr:to>
      <cdr:x>0.87611</cdr:x>
      <cdr:y>0.92858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190698" y="4882095"/>
          <a:ext cx="765322" cy="386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Other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0.05784</cdr:x>
      <cdr:y>0.58388</cdr:y>
    </cdr:from>
    <cdr:to>
      <cdr:x>0.33421</cdr:x>
      <cdr:y>0.6544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723326" y="3312944"/>
          <a:ext cx="345606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 </a:t>
          </a:r>
          <a:r>
            <a:rPr lang="en-US" sz="1000" b="1" dirty="0">
              <a:solidFill>
                <a:schemeClr val="bg2"/>
              </a:solidFill>
            </a:rPr>
            <a:t>pairwise 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 except 2002-2007 vs. 2008-2013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0.10794</cdr:x>
      <cdr:y>0.59995</cdr:y>
    </cdr:from>
    <cdr:to>
      <cdr:x>0.91128</cdr:x>
      <cdr:y>0.68558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468655" y="2803365"/>
          <a:ext cx="3487956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 </a:t>
          </a:r>
          <a:r>
            <a:rPr lang="en-US" sz="1000" b="1" dirty="0">
              <a:solidFill>
                <a:schemeClr val="bg2"/>
              </a:solidFill>
            </a:rPr>
            <a:t>pairwise comparisons were significant at p &lt; 0.05 except 2002-2007 vs. </a:t>
          </a:r>
          <a:r>
            <a:rPr lang="en-US" sz="1000" b="1" dirty="0" smtClean="0">
              <a:solidFill>
                <a:schemeClr val="bg2"/>
              </a:solidFill>
            </a:rPr>
            <a:t>2008-2013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0.11248</cdr:x>
      <cdr:y>0.61883</cdr:y>
    </cdr:from>
    <cdr:to>
      <cdr:x>0.97727</cdr:x>
      <cdr:y>0.70715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469313" y="2803365"/>
          <a:ext cx="3608233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0.05 except 1996-2001 vs. </a:t>
          </a:r>
          <a:r>
            <a:rPr lang="en-US" sz="1000" b="1" dirty="0" smtClean="0">
              <a:solidFill>
                <a:schemeClr val="bg2"/>
              </a:solidFill>
            </a:rPr>
            <a:t>2008-2013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0.82871</cdr:x>
      <cdr:y>0.86864</cdr:y>
    </cdr:from>
    <cdr:to>
      <cdr:x>0.92019</cdr:x>
      <cdr:y>0.93949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63200" y="4928663"/>
          <a:ext cx="1143982" cy="402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Other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0.04927</cdr:x>
      <cdr:y>0.58928</cdr:y>
    </cdr:from>
    <cdr:to>
      <cdr:x>0.33522</cdr:x>
      <cdr:y>0.63403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616085" y="3343584"/>
          <a:ext cx="3575891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2"/>
              </a:solidFill>
            </a:rPr>
            <a:t>All pairwise </a:t>
          </a:r>
          <a:r>
            <a:rPr lang="en-US" sz="1050" b="1" dirty="0">
              <a:solidFill>
                <a:schemeClr val="bg2"/>
              </a:solidFill>
            </a:rPr>
            <a:t>comparisons were significant at p &lt; </a:t>
          </a:r>
          <a:r>
            <a:rPr lang="en-US" sz="1050" b="1" dirty="0" smtClean="0">
              <a:solidFill>
                <a:schemeClr val="bg2"/>
              </a:solidFill>
            </a:rPr>
            <a:t>0.05</a:t>
          </a:r>
          <a:endParaRPr lang="en-US" sz="1050" b="1" dirty="0">
            <a:solidFill>
              <a:schemeClr val="bg2"/>
            </a:solidFill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0.7602</cdr:x>
      <cdr:y>0.86956</cdr:y>
    </cdr:from>
    <cdr:to>
      <cdr:x>0.94849</cdr:x>
      <cdr:y>0.94041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06541" y="4933885"/>
          <a:ext cx="2354617" cy="402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rgbClr val="0070C0"/>
              </a:solidFill>
            </a:rPr>
            <a:t>Recipient </a:t>
          </a:r>
          <a:r>
            <a:rPr lang="en-US" sz="1600" b="1" dirty="0" smtClean="0">
              <a:solidFill>
                <a:srgbClr val="0070C0"/>
              </a:solidFill>
            </a:rPr>
            <a:t>≥ 60 </a:t>
          </a:r>
          <a:r>
            <a:rPr lang="en-US" sz="1600" b="1" dirty="0">
              <a:solidFill>
                <a:srgbClr val="0070C0"/>
              </a:solidFill>
            </a:rPr>
            <a:t>years</a:t>
          </a:r>
        </a:p>
      </cdr:txBody>
    </cdr:sp>
  </cdr:relSizeAnchor>
  <cdr:relSizeAnchor xmlns:cdr="http://schemas.openxmlformats.org/drawingml/2006/chartDrawing">
    <cdr:from>
      <cdr:x>0.05074</cdr:x>
      <cdr:y>0.59153</cdr:y>
    </cdr:from>
    <cdr:to>
      <cdr:x>0.32546</cdr:x>
      <cdr:y>0.66476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634524" y="3356346"/>
          <a:ext cx="3435447" cy="4155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</a:t>
          </a:r>
          <a:r>
            <a:rPr lang="en-US" sz="1000" b="1" dirty="0">
              <a:solidFill>
                <a:schemeClr val="bg2"/>
              </a:solidFill>
            </a:rPr>
            <a:t>pairwise comparisons were </a:t>
          </a:r>
          <a:r>
            <a:rPr lang="en-US" sz="1000" b="1" dirty="0" smtClean="0">
              <a:solidFill>
                <a:schemeClr val="bg2"/>
              </a:solidFill>
            </a:rPr>
            <a:t>significant </a:t>
          </a:r>
          <a:r>
            <a:rPr lang="en-US" sz="1000" b="1" dirty="0">
              <a:solidFill>
                <a:schemeClr val="bg2"/>
              </a:solidFill>
            </a:rPr>
            <a:t>at p &lt; </a:t>
          </a:r>
          <a:r>
            <a:rPr lang="en-US" sz="1000" b="1" dirty="0" smtClean="0">
              <a:solidFill>
                <a:schemeClr val="bg2"/>
              </a:solidFill>
            </a:rPr>
            <a:t>0.05 except </a:t>
          </a:r>
          <a:r>
            <a:rPr lang="en-US" sz="1000" b="1" dirty="0">
              <a:solidFill>
                <a:schemeClr val="bg2"/>
              </a:solidFill>
            </a:rPr>
            <a:t>2002-2007 vs. 2008-2013 </a:t>
          </a: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0.08769</cdr:x>
      <cdr:y>0.5456</cdr:y>
    </cdr:from>
    <cdr:to>
      <cdr:x>0.37672</cdr:x>
      <cdr:y>0.59035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1096597" y="3095727"/>
          <a:ext cx="3614397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2"/>
              </a:solidFill>
            </a:rPr>
            <a:t>All pairwise </a:t>
          </a:r>
          <a:r>
            <a:rPr lang="en-US" sz="1050" b="1" dirty="0">
              <a:solidFill>
                <a:schemeClr val="bg2"/>
              </a:solidFill>
            </a:rPr>
            <a:t>comparisons were significant at p &lt; </a:t>
          </a:r>
          <a:r>
            <a:rPr lang="en-US" sz="1050" b="1" dirty="0" smtClean="0">
              <a:solidFill>
                <a:schemeClr val="bg2"/>
              </a:solidFill>
            </a:rPr>
            <a:t>0.05</a:t>
          </a:r>
          <a:endParaRPr lang="en-US" sz="1050" b="1" dirty="0">
            <a:solidFill>
              <a:schemeClr val="bg2"/>
            </a:solidFill>
          </a:endParaRP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0.08249</cdr:x>
      <cdr:y>0.60281</cdr:y>
    </cdr:from>
    <cdr:to>
      <cdr:x>0.37152</cdr:x>
      <cdr:y>0.67603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1031551" y="3420324"/>
          <a:ext cx="3614397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2"/>
              </a:solidFill>
            </a:rPr>
            <a:t>No pairwise </a:t>
          </a:r>
          <a:r>
            <a:rPr lang="en-US" sz="1050" b="1" dirty="0">
              <a:solidFill>
                <a:schemeClr val="bg2"/>
              </a:solidFill>
            </a:rPr>
            <a:t>comparisons were </a:t>
          </a:r>
          <a:r>
            <a:rPr lang="en-US" sz="1050" b="1" dirty="0" smtClean="0">
              <a:solidFill>
                <a:schemeClr val="bg2"/>
              </a:solidFill>
            </a:rPr>
            <a:t>significant </a:t>
          </a:r>
          <a:r>
            <a:rPr lang="en-US" sz="1050" b="1" dirty="0">
              <a:solidFill>
                <a:schemeClr val="bg2"/>
              </a:solidFill>
            </a:rPr>
            <a:t>at p &lt; </a:t>
          </a:r>
          <a:r>
            <a:rPr lang="en-US" sz="1050" b="1" dirty="0" smtClean="0">
              <a:solidFill>
                <a:schemeClr val="bg2"/>
              </a:solidFill>
            </a:rPr>
            <a:t>0.05 except </a:t>
          </a:r>
          <a:r>
            <a:rPr lang="en-US" sz="1050" b="1" dirty="0">
              <a:solidFill>
                <a:schemeClr val="bg2"/>
              </a:solidFill>
            </a:rPr>
            <a:t>1996-2001 vs. 2008-2013 </a:t>
          </a:r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0.75684</cdr:x>
      <cdr:y>0.85825</cdr:y>
    </cdr:from>
    <cdr:to>
      <cdr:x>0.94513</cdr:x>
      <cdr:y>0.9291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464497" y="4869697"/>
          <a:ext cx="2354617" cy="402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rgbClr val="0070C0"/>
              </a:solidFill>
            </a:rPr>
            <a:t>GFR  </a:t>
          </a:r>
          <a:r>
            <a:rPr lang="en-US" sz="1600" b="1" dirty="0" smtClean="0">
              <a:solidFill>
                <a:srgbClr val="0070C0"/>
              </a:solidFill>
            </a:rPr>
            <a:t>≥ 90 </a:t>
          </a:r>
          <a:r>
            <a:rPr lang="en-US" sz="1600" b="1" dirty="0">
              <a:solidFill>
                <a:srgbClr val="0070C0"/>
              </a:solidFill>
            </a:rPr>
            <a:t>(mL/min/1.73 m²)</a:t>
          </a:r>
        </a:p>
      </cdr:txBody>
    </cdr:sp>
  </cdr:relSizeAnchor>
  <cdr:relSizeAnchor xmlns:cdr="http://schemas.openxmlformats.org/drawingml/2006/chartDrawing">
    <cdr:from>
      <cdr:x>0.05032</cdr:x>
      <cdr:y>0.59604</cdr:y>
    </cdr:from>
    <cdr:to>
      <cdr:x>0.33935</cdr:x>
      <cdr:y>0.64079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629274" y="3381912"/>
          <a:ext cx="3614398" cy="25391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2"/>
              </a:solidFill>
            </a:rPr>
            <a:t>No pairwise </a:t>
          </a:r>
          <a:r>
            <a:rPr lang="en-US" sz="1050" b="1" dirty="0">
              <a:solidFill>
                <a:schemeClr val="bg2"/>
              </a:solidFill>
            </a:rPr>
            <a:t>comparisons were significant at p &lt; </a:t>
          </a:r>
          <a:r>
            <a:rPr lang="en-US" sz="1050" b="1" dirty="0" smtClean="0">
              <a:solidFill>
                <a:schemeClr val="bg2"/>
              </a:solidFill>
            </a:rPr>
            <a:t>0.05</a:t>
          </a:r>
          <a:endParaRPr lang="en-US" sz="1050" b="1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0.24468</cdr:x>
      <cdr:y>0.0236</cdr:y>
    </cdr:from>
    <cdr:to>
      <cdr:x>0.37788</cdr:x>
      <cdr:y>0.09032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059758" y="133895"/>
          <a:ext cx="1665701" cy="378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/>
            <a:t>Transplant Era:</a:t>
          </a:r>
          <a:endParaRPr lang="en-US" sz="1600" b="1" dirty="0"/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0.08187</cdr:x>
      <cdr:y>0.59641</cdr:y>
    </cdr:from>
    <cdr:to>
      <cdr:x>0.38087</cdr:x>
      <cdr:y>0.67099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1023772" y="3384026"/>
          <a:ext cx="3739075" cy="42316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2"/>
              </a:solidFill>
            </a:rPr>
            <a:t>All pairwise </a:t>
          </a:r>
          <a:r>
            <a:rPr lang="en-US" sz="1050" b="1" dirty="0">
              <a:solidFill>
                <a:schemeClr val="bg2"/>
              </a:solidFill>
            </a:rPr>
            <a:t>comparisons were </a:t>
          </a:r>
          <a:r>
            <a:rPr lang="en-US" sz="1050" b="1" dirty="0" smtClean="0">
              <a:solidFill>
                <a:schemeClr val="bg2"/>
              </a:solidFill>
            </a:rPr>
            <a:t>significant </a:t>
          </a:r>
          <a:r>
            <a:rPr lang="en-US" sz="1050" b="1" dirty="0">
              <a:solidFill>
                <a:schemeClr val="bg2"/>
              </a:solidFill>
            </a:rPr>
            <a:t>at </a:t>
          </a:r>
          <a:r>
            <a:rPr lang="en-US" sz="1050" b="1" dirty="0" smtClean="0">
              <a:solidFill>
                <a:schemeClr val="bg2"/>
              </a:solidFill>
            </a:rPr>
            <a:t>p&lt;0.05 except 2002-2007 </a:t>
          </a:r>
          <a:r>
            <a:rPr lang="en-US" sz="1050" b="1" dirty="0">
              <a:solidFill>
                <a:schemeClr val="bg2"/>
              </a:solidFill>
            </a:rPr>
            <a:t>vs. 2008-2013 </a:t>
          </a:r>
          <a:endParaRPr lang="en-US" sz="1050" b="1" dirty="0" smtClean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0.25237</cdr:x>
      <cdr:y>0.02067</cdr:y>
    </cdr:from>
    <cdr:to>
      <cdr:x>0.38911</cdr:x>
      <cdr:y>0.0874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155903" y="117264"/>
          <a:ext cx="1709970" cy="3786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/>
            <a:t>Transplant Era:</a:t>
          </a:r>
          <a:endParaRPr lang="en-US" sz="16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0.08921</cdr:x>
      <cdr:y>0.45574</cdr:y>
    </cdr:from>
    <cdr:to>
      <cdr:x>0.73554</cdr:x>
      <cdr:y>0.5337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474671" y="2339132"/>
          <a:ext cx="3439072" cy="40013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0.05 except 2006-2011 vs. 2012-2017 </a:t>
          </a:r>
          <a:r>
            <a:rPr lang="en-US" sz="1000" b="1" dirty="0" smtClean="0">
              <a:solidFill>
                <a:schemeClr val="bg2"/>
              </a:solidFill>
            </a:rPr>
            <a:t> 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0.08086</cdr:x>
      <cdr:y>0.59545</cdr:y>
    </cdr:from>
    <cdr:to>
      <cdr:x>0.37986</cdr:x>
      <cdr:y>0.67003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1011133" y="3378605"/>
          <a:ext cx="3739075" cy="42316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2"/>
              </a:solidFill>
            </a:rPr>
            <a:t>All </a:t>
          </a:r>
          <a:r>
            <a:rPr lang="en-US" sz="1050" b="1" dirty="0">
              <a:solidFill>
                <a:schemeClr val="bg2"/>
              </a:solidFill>
            </a:rPr>
            <a:t>pairwise comparisons were </a:t>
          </a:r>
          <a:r>
            <a:rPr lang="en-US" sz="1050" b="1" dirty="0" smtClean="0">
              <a:solidFill>
                <a:schemeClr val="bg2"/>
              </a:solidFill>
            </a:rPr>
            <a:t>significant </a:t>
          </a:r>
          <a:r>
            <a:rPr lang="en-US" sz="1050" b="1" dirty="0">
              <a:solidFill>
                <a:schemeClr val="bg2"/>
              </a:solidFill>
            </a:rPr>
            <a:t>at </a:t>
          </a:r>
          <a:r>
            <a:rPr lang="en-US" sz="1050" b="1" dirty="0" smtClean="0">
              <a:solidFill>
                <a:schemeClr val="bg2"/>
              </a:solidFill>
            </a:rPr>
            <a:t>p&lt;0.05 except </a:t>
          </a:r>
          <a:r>
            <a:rPr lang="en-US" sz="1050" b="1" dirty="0">
              <a:solidFill>
                <a:schemeClr val="bg2"/>
              </a:solidFill>
            </a:rPr>
            <a:t>1996-2001 vs. 2008-2013</a:t>
          </a:r>
          <a:endParaRPr lang="en-US" sz="1050" b="1" dirty="0" smtClean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0.30434</cdr:x>
      <cdr:y>0.02777</cdr:y>
    </cdr:from>
    <cdr:to>
      <cdr:x>0.44108</cdr:x>
      <cdr:y>0.0945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805808" y="157558"/>
          <a:ext cx="1709995" cy="3786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/>
            <a:t>Transplant Era:</a:t>
          </a:r>
          <a:endParaRPr lang="en-US" sz="1600" b="1" dirty="0"/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0.0657</cdr:x>
      <cdr:y>0.61674</cdr:y>
    </cdr:from>
    <cdr:to>
      <cdr:x>0.33871</cdr:x>
      <cdr:y>0.69469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819208" y="3165582"/>
          <a:ext cx="3404231" cy="40010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pairwise </a:t>
          </a:r>
          <a:r>
            <a:rPr lang="en-US" sz="1000" b="1" dirty="0">
              <a:solidFill>
                <a:schemeClr val="bg2"/>
              </a:solidFill>
            </a:rPr>
            <a:t>comparison </a:t>
          </a:r>
          <a:r>
            <a:rPr lang="en-US" sz="1000" b="1" dirty="0" smtClean="0">
              <a:solidFill>
                <a:schemeClr val="bg2"/>
              </a:solidFill>
            </a:rPr>
            <a:t>were significant  at </a:t>
          </a:r>
          <a:r>
            <a:rPr lang="en-US" sz="1000" b="1" dirty="0">
              <a:solidFill>
                <a:schemeClr val="bg2"/>
              </a:solidFill>
            </a:rPr>
            <a:t>p &lt; </a:t>
          </a:r>
          <a:r>
            <a:rPr lang="en-US" sz="1000" b="1" dirty="0" smtClean="0">
              <a:solidFill>
                <a:schemeClr val="bg2"/>
              </a:solidFill>
            </a:rPr>
            <a:t>0.05 except 2002-2007 </a:t>
          </a:r>
          <a:r>
            <a:rPr lang="en-US" sz="1000" b="1" dirty="0">
              <a:solidFill>
                <a:schemeClr val="bg2"/>
              </a:solidFill>
            </a:rPr>
            <a:t>vs. 2008-2013 </a:t>
          </a:r>
          <a:endParaRPr lang="en-US" sz="1000" b="1" dirty="0" smtClean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0.21634</cdr:x>
      <cdr:y>0.02207</cdr:y>
    </cdr:from>
    <cdr:to>
      <cdr:x>0.40914</cdr:x>
      <cdr:y>0.09583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697523" y="113274"/>
          <a:ext cx="2404058" cy="378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chemeClr val="bg2"/>
              </a:solidFill>
            </a:rPr>
            <a:t>Transplant Era:</a:t>
          </a:r>
          <a:endParaRPr lang="en-US" sz="1600" b="1" dirty="0">
            <a:solidFill>
              <a:schemeClr val="bg2"/>
            </a:solidFill>
          </a:endParaRPr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0.1046</cdr:x>
      <cdr:y>0.58926</cdr:y>
    </cdr:from>
    <cdr:to>
      <cdr:x>0.75881</cdr:x>
      <cdr:y>0.69917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548242" y="2970092"/>
          <a:ext cx="3428997" cy="55399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pairwise </a:t>
          </a:r>
          <a:r>
            <a:rPr lang="en-US" sz="1000" b="1" dirty="0">
              <a:solidFill>
                <a:schemeClr val="bg2"/>
              </a:solidFill>
            </a:rPr>
            <a:t>comparison were </a:t>
          </a:r>
          <a:r>
            <a:rPr lang="en-US" sz="1000" b="1" dirty="0" smtClean="0">
              <a:solidFill>
                <a:schemeClr val="bg2"/>
              </a:solidFill>
            </a:rPr>
            <a:t>significant at </a:t>
          </a:r>
          <a:r>
            <a:rPr lang="en-US" sz="1000" b="1" dirty="0">
              <a:solidFill>
                <a:schemeClr val="bg2"/>
              </a:solidFill>
            </a:rPr>
            <a:t>p &lt; </a:t>
          </a:r>
          <a:r>
            <a:rPr lang="en-US" sz="1000" b="1" dirty="0" smtClean="0">
              <a:solidFill>
                <a:schemeClr val="bg2"/>
              </a:solidFill>
            </a:rPr>
            <a:t>0.05 except </a:t>
          </a:r>
          <a:r>
            <a:rPr lang="en-US" sz="1000" b="1" dirty="0">
              <a:solidFill>
                <a:schemeClr val="bg2"/>
              </a:solidFill>
            </a:rPr>
            <a:t>2002-2007 vs. 2008-2013 </a:t>
          </a:r>
        </a:p>
        <a:p xmlns:a="http://schemas.openxmlformats.org/drawingml/2006/main">
          <a:endParaRPr lang="en-US" sz="1000" b="1" dirty="0" smtClean="0">
            <a:solidFill>
              <a:schemeClr val="bg2"/>
            </a:solidFill>
          </a:endParaRPr>
        </a:p>
      </cdr:txBody>
    </cdr:sp>
  </cdr:relSizeAnchor>
</c:userShapes>
</file>

<file path=ppt/drawings/drawing33.xml><?xml version="1.0" encoding="utf-8"?>
<c:userShapes xmlns:c="http://schemas.openxmlformats.org/drawingml/2006/chart">
  <cdr:relSizeAnchor xmlns:cdr="http://schemas.openxmlformats.org/drawingml/2006/chartDrawing">
    <cdr:from>
      <cdr:x>0.10866</cdr:x>
      <cdr:y>0.56722</cdr:y>
    </cdr:from>
    <cdr:to>
      <cdr:x>0.89616</cdr:x>
      <cdr:y>0.64346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480228" y="2977123"/>
          <a:ext cx="3480422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pairwise </a:t>
          </a:r>
          <a:r>
            <a:rPr lang="en-US" sz="1000" b="1" dirty="0">
              <a:solidFill>
                <a:schemeClr val="bg2"/>
              </a:solidFill>
            </a:rPr>
            <a:t>comparison were </a:t>
          </a:r>
          <a:r>
            <a:rPr lang="en-US" sz="1000" b="1" dirty="0" smtClean="0">
              <a:solidFill>
                <a:schemeClr val="bg2"/>
              </a:solidFill>
            </a:rPr>
            <a:t>significant at </a:t>
          </a:r>
          <a:r>
            <a:rPr lang="en-US" sz="1000" b="1" dirty="0">
              <a:solidFill>
                <a:schemeClr val="bg2"/>
              </a:solidFill>
            </a:rPr>
            <a:t>p &lt; </a:t>
          </a:r>
          <a:r>
            <a:rPr lang="en-US" sz="1000" b="1" dirty="0" smtClean="0">
              <a:solidFill>
                <a:schemeClr val="bg2"/>
              </a:solidFill>
            </a:rPr>
            <a:t>0.05 except </a:t>
          </a:r>
          <a:r>
            <a:rPr lang="en-US" sz="1000" b="1" dirty="0">
              <a:solidFill>
                <a:schemeClr val="bg2"/>
              </a:solidFill>
            </a:rPr>
            <a:t>2002-2007 vs. 2008-2013 </a:t>
          </a:r>
        </a:p>
      </cdr:txBody>
    </cdr:sp>
  </cdr:relSizeAnchor>
</c:userShapes>
</file>

<file path=ppt/drawings/drawing34.xml><?xml version="1.0" encoding="utf-8"?>
<c:userShapes xmlns:c="http://schemas.openxmlformats.org/drawingml/2006/chart">
  <cdr:relSizeAnchor xmlns:cdr="http://schemas.openxmlformats.org/drawingml/2006/chartDrawing">
    <cdr:from>
      <cdr:x>0.0899</cdr:x>
      <cdr:y>0.53938</cdr:y>
    </cdr:from>
    <cdr:to>
      <cdr:x>0.37763</cdr:x>
      <cdr:y>0.58413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1124275" y="3060455"/>
          <a:ext cx="3598140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2"/>
              </a:solidFill>
            </a:rPr>
            <a:t>No pairwise </a:t>
          </a:r>
          <a:r>
            <a:rPr lang="en-US" sz="1050" b="1" dirty="0">
              <a:solidFill>
                <a:schemeClr val="bg2"/>
              </a:solidFill>
            </a:rPr>
            <a:t>comparisons were significant at p &lt; </a:t>
          </a:r>
          <a:r>
            <a:rPr lang="en-US" sz="1050" b="1" dirty="0" smtClean="0">
              <a:solidFill>
                <a:schemeClr val="bg2"/>
              </a:solidFill>
            </a:rPr>
            <a:t>0.05  </a:t>
          </a:r>
          <a:endParaRPr lang="en-US" sz="1050" b="1" dirty="0">
            <a:solidFill>
              <a:schemeClr val="bg2"/>
            </a:solidFill>
          </a:endParaRPr>
        </a:p>
      </cdr:txBody>
    </cdr:sp>
  </cdr:relSizeAnchor>
</c:userShapes>
</file>

<file path=ppt/drawings/drawing35.xml><?xml version="1.0" encoding="utf-8"?>
<c:userShapes xmlns:c="http://schemas.openxmlformats.org/drawingml/2006/chart">
  <cdr:relSizeAnchor xmlns:cdr="http://schemas.openxmlformats.org/drawingml/2006/chartDrawing">
    <cdr:from>
      <cdr:x>0.07482</cdr:x>
      <cdr:y>0.59187</cdr:y>
    </cdr:from>
    <cdr:to>
      <cdr:x>0.38108</cdr:x>
      <cdr:y>0.6651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935612" y="3358255"/>
          <a:ext cx="3829863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2"/>
              </a:solidFill>
            </a:rPr>
            <a:t>All pairwise </a:t>
          </a:r>
          <a:r>
            <a:rPr lang="en-US" sz="1050" b="1" dirty="0">
              <a:solidFill>
                <a:schemeClr val="bg2"/>
              </a:solidFill>
            </a:rPr>
            <a:t>comparison were </a:t>
          </a:r>
          <a:r>
            <a:rPr lang="en-US" sz="1050" b="1" dirty="0" smtClean="0">
              <a:solidFill>
                <a:schemeClr val="bg2"/>
              </a:solidFill>
            </a:rPr>
            <a:t>significant </a:t>
          </a:r>
          <a:r>
            <a:rPr lang="en-US" sz="1050" b="1" dirty="0">
              <a:solidFill>
                <a:schemeClr val="bg2"/>
              </a:solidFill>
            </a:rPr>
            <a:t>at </a:t>
          </a:r>
          <a:r>
            <a:rPr lang="en-US" sz="1050" b="1" dirty="0" smtClean="0">
              <a:solidFill>
                <a:schemeClr val="bg2"/>
              </a:solidFill>
            </a:rPr>
            <a:t>p &lt; 0.05 except 2002-2007 vs. 2008-2013</a:t>
          </a:r>
        </a:p>
      </cdr:txBody>
    </cdr:sp>
  </cdr:relSizeAnchor>
</c:userShapes>
</file>

<file path=ppt/drawings/drawing36.xml><?xml version="1.0" encoding="utf-8"?>
<c:userShapes xmlns:c="http://schemas.openxmlformats.org/drawingml/2006/chart">
  <cdr:relSizeAnchor xmlns:cdr="http://schemas.openxmlformats.org/drawingml/2006/chartDrawing">
    <cdr:from>
      <cdr:x>0.762</cdr:x>
      <cdr:y>0.86201</cdr:y>
    </cdr:from>
    <cdr:to>
      <cdr:x>0.95029</cdr:x>
      <cdr:y>0.93286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28989" y="4891059"/>
          <a:ext cx="2354617" cy="402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rgbClr val="0070C0"/>
              </a:solidFill>
            </a:rPr>
            <a:t>GFR </a:t>
          </a:r>
          <a:r>
            <a:rPr lang="en-US" sz="1600" b="1" dirty="0" smtClean="0">
              <a:solidFill>
                <a:srgbClr val="0070C0"/>
              </a:solidFill>
            </a:rPr>
            <a:t>≥ 90 </a:t>
          </a:r>
          <a:r>
            <a:rPr lang="en-US" sz="1600" b="1" dirty="0">
              <a:solidFill>
                <a:srgbClr val="0070C0"/>
              </a:solidFill>
            </a:rPr>
            <a:t>(mL/min/1.73 m²)</a:t>
          </a:r>
        </a:p>
        <a:p xmlns:a="http://schemas.openxmlformats.org/drawingml/2006/main"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0.04954</cdr:x>
      <cdr:y>0.6084</cdr:y>
    </cdr:from>
    <cdr:to>
      <cdr:x>0.3419</cdr:x>
      <cdr:y>0.65315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619530" y="3452073"/>
          <a:ext cx="3656040" cy="25391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2"/>
              </a:solidFill>
            </a:rPr>
            <a:t>No pairwise </a:t>
          </a:r>
          <a:r>
            <a:rPr lang="en-US" sz="1050" b="1" dirty="0">
              <a:solidFill>
                <a:schemeClr val="bg2"/>
              </a:solidFill>
            </a:rPr>
            <a:t>comparisons were significant at p &lt; </a:t>
          </a:r>
          <a:r>
            <a:rPr lang="en-US" sz="1050" b="1" dirty="0" smtClean="0">
              <a:solidFill>
                <a:schemeClr val="bg2"/>
              </a:solidFill>
            </a:rPr>
            <a:t>0.05</a:t>
          </a:r>
          <a:endParaRPr lang="en-US" sz="1050" b="1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0.21327</cdr:x>
      <cdr:y>0.02114</cdr:y>
    </cdr:from>
    <cdr:to>
      <cdr:x>0.35348</cdr:x>
      <cdr:y>0.0837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667000" y="119976"/>
          <a:ext cx="1753380" cy="354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/>
            <a:t>Transplant Era:</a:t>
          </a:r>
          <a:endParaRPr lang="en-US" sz="1600" b="1" dirty="0"/>
        </a:p>
      </cdr:txBody>
    </cdr:sp>
  </cdr:relSizeAnchor>
</c:userShapes>
</file>

<file path=ppt/drawings/drawing37.xml><?xml version="1.0" encoding="utf-8"?>
<c:userShapes xmlns:c="http://schemas.openxmlformats.org/drawingml/2006/chart">
  <cdr:relSizeAnchor xmlns:cdr="http://schemas.openxmlformats.org/drawingml/2006/chartDrawing">
    <cdr:from>
      <cdr:x>0.07371</cdr:x>
      <cdr:y>0.60652</cdr:y>
    </cdr:from>
    <cdr:to>
      <cdr:x>0.4019</cdr:x>
      <cdr:y>0.65263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921763" y="3441396"/>
          <a:ext cx="4104124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smtClean="0">
              <a:solidFill>
                <a:schemeClr val="bg2"/>
              </a:solidFill>
            </a:rPr>
            <a:t>No pairwise comparisons were significant at p &lt;0.05</a:t>
          </a:r>
          <a:endParaRPr lang="en-US" sz="1100" b="1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0.28346</cdr:x>
      <cdr:y>0.0211</cdr:y>
    </cdr:from>
    <cdr:to>
      <cdr:x>0.47572</cdr:x>
      <cdr:y>0.08783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544763" y="119704"/>
          <a:ext cx="2404263" cy="3786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/>
            <a:t>Transplant Era:</a:t>
          </a:r>
          <a:endParaRPr lang="en-US" sz="1600" b="1" dirty="0"/>
        </a:p>
      </cdr:txBody>
    </cdr:sp>
  </cdr:relSizeAnchor>
</c:userShapes>
</file>

<file path=ppt/drawings/drawing38.xml><?xml version="1.0" encoding="utf-8"?>
<c:userShapes xmlns:c="http://schemas.openxmlformats.org/drawingml/2006/chart">
  <cdr:relSizeAnchor xmlns:cdr="http://schemas.openxmlformats.org/drawingml/2006/chartDrawing">
    <cdr:from>
      <cdr:x>0.4</cdr:x>
      <cdr:y>0.10496</cdr:y>
    </cdr:from>
    <cdr:to>
      <cdr:x>0.62655</cdr:x>
      <cdr:y>0.17662</cdr:y>
    </cdr:to>
    <cdr:sp macro="" textlink="">
      <cdr:nvSpPr>
        <cdr:cNvPr id="2" name="pvalue"/>
        <cdr:cNvSpPr txBox="1"/>
      </cdr:nvSpPr>
      <cdr:spPr>
        <a:xfrm xmlns:a="http://schemas.openxmlformats.org/drawingml/2006/main">
          <a:off x="3810000" y="555299"/>
          <a:ext cx="2157876" cy="3791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2"/>
              </a:solidFill>
            </a:rPr>
            <a:t>p &lt; 0.0001</a:t>
          </a:r>
        </a:p>
      </cdr:txBody>
    </cdr:sp>
  </cdr:relSizeAnchor>
</c:userShapes>
</file>

<file path=ppt/drawings/drawing39.xml><?xml version="1.0" encoding="utf-8"?>
<c:userShapes xmlns:c="http://schemas.openxmlformats.org/drawingml/2006/chart">
  <cdr:relSizeAnchor xmlns:cdr="http://schemas.openxmlformats.org/drawingml/2006/chartDrawing">
    <cdr:from>
      <cdr:x>0.38673</cdr:x>
      <cdr:y>0.22366</cdr:y>
    </cdr:from>
    <cdr:to>
      <cdr:x>0.61327</cdr:x>
      <cdr:y>0.29532</cdr:y>
    </cdr:to>
    <cdr:sp macro="" textlink="">
      <cdr:nvSpPr>
        <cdr:cNvPr id="2" name="pvalue"/>
        <cdr:cNvSpPr txBox="1"/>
      </cdr:nvSpPr>
      <cdr:spPr>
        <a:xfrm xmlns:a="http://schemas.openxmlformats.org/drawingml/2006/main">
          <a:off x="3329940" y="1056640"/>
          <a:ext cx="195072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2"/>
              </a:solidFill>
            </a:rPr>
            <a:t>p &lt; 0.0001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0.16464</cdr:x>
      <cdr:y>0.84795</cdr:y>
    </cdr:from>
    <cdr:to>
      <cdr:x>0.23932</cdr:x>
      <cdr:y>0.91685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35764" y="4759422"/>
          <a:ext cx="923391" cy="386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Europe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0.13815</cdr:x>
      <cdr:y>0.52645</cdr:y>
    </cdr:from>
    <cdr:to>
      <cdr:x>0.2158</cdr:x>
      <cdr:y>0.69751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26781" y="281418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0.05754</cdr:x>
      <cdr:y>0.49547</cdr:y>
    </cdr:from>
    <cdr:to>
      <cdr:x>0.33554</cdr:x>
      <cdr:y>0.53934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711461" y="2781002"/>
          <a:ext cx="343737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 </a:t>
          </a:r>
          <a:r>
            <a:rPr lang="en-US" sz="1000" b="1" dirty="0">
              <a:solidFill>
                <a:schemeClr val="bg2"/>
              </a:solidFill>
            </a:rPr>
            <a:t>pairwise 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40.xml><?xml version="1.0" encoding="utf-8"?>
<c:userShapes xmlns:c="http://schemas.openxmlformats.org/drawingml/2006/chart">
  <cdr:relSizeAnchor xmlns:cdr="http://schemas.openxmlformats.org/drawingml/2006/chartDrawing">
    <cdr:from>
      <cdr:x>0.38673</cdr:x>
      <cdr:y>0.19012</cdr:y>
    </cdr:from>
    <cdr:to>
      <cdr:x>0.61327</cdr:x>
      <cdr:y>0.26178</cdr:y>
    </cdr:to>
    <cdr:sp macro="" textlink="">
      <cdr:nvSpPr>
        <cdr:cNvPr id="2" name="pvalue"/>
        <cdr:cNvSpPr txBox="1"/>
      </cdr:nvSpPr>
      <cdr:spPr>
        <a:xfrm xmlns:a="http://schemas.openxmlformats.org/drawingml/2006/main">
          <a:off x="3329940" y="898214"/>
          <a:ext cx="195072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2"/>
              </a:solidFill>
            </a:rPr>
            <a:t>p = </a:t>
          </a:r>
          <a:r>
            <a:rPr lang="en-US" sz="1600" b="1" dirty="0" smtClean="0">
              <a:solidFill>
                <a:schemeClr val="bg2"/>
              </a:solidFill>
            </a:rPr>
            <a:t>0.0109</a:t>
          </a:r>
          <a:endParaRPr lang="en-US" sz="1600" b="1" dirty="0">
            <a:solidFill>
              <a:schemeClr val="bg2"/>
            </a:solidFill>
          </a:endParaRPr>
        </a:p>
      </cdr:txBody>
    </cdr:sp>
  </cdr:relSizeAnchor>
</c:userShapes>
</file>

<file path=ppt/drawings/drawing41.xml><?xml version="1.0" encoding="utf-8"?>
<c:userShapes xmlns:c="http://schemas.openxmlformats.org/drawingml/2006/chart">
  <cdr:relSizeAnchor xmlns:cdr="http://schemas.openxmlformats.org/drawingml/2006/chartDrawing">
    <cdr:from>
      <cdr:x>0.38598</cdr:x>
      <cdr:y>0.1045</cdr:y>
    </cdr:from>
    <cdr:to>
      <cdr:x>0.61253</cdr:x>
      <cdr:y>0.17616</cdr:y>
    </cdr:to>
    <cdr:sp macro="" textlink="">
      <cdr:nvSpPr>
        <cdr:cNvPr id="2" name="pvalue"/>
        <cdr:cNvSpPr txBox="1"/>
      </cdr:nvSpPr>
      <cdr:spPr>
        <a:xfrm xmlns:a="http://schemas.openxmlformats.org/drawingml/2006/main">
          <a:off x="3524117" y="544773"/>
          <a:ext cx="2068470" cy="3735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2"/>
              </a:solidFill>
            </a:rPr>
            <a:t>p = </a:t>
          </a:r>
          <a:r>
            <a:rPr lang="en-US" sz="1600" b="1" dirty="0" smtClean="0">
              <a:solidFill>
                <a:schemeClr val="bg2"/>
              </a:solidFill>
            </a:rPr>
            <a:t>0.0062</a:t>
          </a:r>
          <a:endParaRPr lang="en-US" sz="1600" b="1" dirty="0">
            <a:solidFill>
              <a:schemeClr val="bg2"/>
            </a:solidFill>
          </a:endParaRPr>
        </a:p>
      </cdr:txBody>
    </cdr:sp>
  </cdr:relSizeAnchor>
</c:userShapes>
</file>

<file path=ppt/drawings/drawing42.xml><?xml version="1.0" encoding="utf-8"?>
<c:userShapes xmlns:c="http://schemas.openxmlformats.org/drawingml/2006/chart">
  <cdr:relSizeAnchor xmlns:cdr="http://schemas.openxmlformats.org/drawingml/2006/chartDrawing">
    <cdr:from>
      <cdr:x>0.40265</cdr:x>
      <cdr:y>0.22366</cdr:y>
    </cdr:from>
    <cdr:to>
      <cdr:x>0.6292</cdr:x>
      <cdr:y>0.29532</cdr:y>
    </cdr:to>
    <cdr:sp macro="" textlink="">
      <cdr:nvSpPr>
        <cdr:cNvPr id="2" name="pvalue"/>
        <cdr:cNvSpPr txBox="1"/>
      </cdr:nvSpPr>
      <cdr:spPr>
        <a:xfrm xmlns:a="http://schemas.openxmlformats.org/drawingml/2006/main">
          <a:off x="3467100" y="1056640"/>
          <a:ext cx="195072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2"/>
              </a:solidFill>
            </a:rPr>
            <a:t>p = </a:t>
          </a:r>
          <a:r>
            <a:rPr lang="en-US" sz="1600" b="1" dirty="0" smtClean="0">
              <a:solidFill>
                <a:schemeClr val="bg2"/>
              </a:solidFill>
            </a:rPr>
            <a:t>0.0009</a:t>
          </a:r>
          <a:endParaRPr lang="en-US" sz="1600" b="1" dirty="0">
            <a:solidFill>
              <a:schemeClr val="bg2"/>
            </a:solidFill>
          </a:endParaRPr>
        </a:p>
      </cdr:txBody>
    </cdr:sp>
  </cdr:relSizeAnchor>
</c:userShapes>
</file>

<file path=ppt/drawings/drawing43.xml><?xml version="1.0" encoding="utf-8"?>
<c:userShapes xmlns:c="http://schemas.openxmlformats.org/drawingml/2006/chart">
  <cdr:relSizeAnchor xmlns:cdr="http://schemas.openxmlformats.org/drawingml/2006/chartDrawing">
    <cdr:from>
      <cdr:x>0.38673</cdr:x>
      <cdr:y>0.13484</cdr:y>
    </cdr:from>
    <cdr:to>
      <cdr:x>0.61327</cdr:x>
      <cdr:y>0.2065</cdr:y>
    </cdr:to>
    <cdr:sp macro="" textlink="">
      <cdr:nvSpPr>
        <cdr:cNvPr id="2" name="pvalue"/>
        <cdr:cNvSpPr txBox="1"/>
      </cdr:nvSpPr>
      <cdr:spPr>
        <a:xfrm xmlns:a="http://schemas.openxmlformats.org/drawingml/2006/main">
          <a:off x="3329940" y="637026"/>
          <a:ext cx="195072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2"/>
              </a:solidFill>
            </a:rPr>
            <a:t>p &lt; 0.0001</a:t>
          </a:r>
        </a:p>
      </cdr:txBody>
    </cdr:sp>
  </cdr:relSizeAnchor>
</c:userShapes>
</file>

<file path=ppt/drawings/drawing44.xml><?xml version="1.0" encoding="utf-8"?>
<c:userShapes xmlns:c="http://schemas.openxmlformats.org/drawingml/2006/chart">
  <cdr:relSizeAnchor xmlns:cdr="http://schemas.openxmlformats.org/drawingml/2006/chartDrawing">
    <cdr:from>
      <cdr:x>0.38673</cdr:x>
      <cdr:y>0.22366</cdr:y>
    </cdr:from>
    <cdr:to>
      <cdr:x>0.61327</cdr:x>
      <cdr:y>0.29532</cdr:y>
    </cdr:to>
    <cdr:sp macro="" textlink="">
      <cdr:nvSpPr>
        <cdr:cNvPr id="2" name="pvalue"/>
        <cdr:cNvSpPr txBox="1"/>
      </cdr:nvSpPr>
      <cdr:spPr>
        <a:xfrm xmlns:a="http://schemas.openxmlformats.org/drawingml/2006/main">
          <a:off x="3329940" y="1056640"/>
          <a:ext cx="195072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2"/>
              </a:solidFill>
            </a:rPr>
            <a:t>p &lt; 0.0001</a:t>
          </a:r>
        </a:p>
      </cdr:txBody>
    </cdr:sp>
  </cdr:relSizeAnchor>
</c:userShapes>
</file>

<file path=ppt/drawings/drawing45.xml><?xml version="1.0" encoding="utf-8"?>
<c:userShapes xmlns:c="http://schemas.openxmlformats.org/drawingml/2006/chart">
  <cdr:relSizeAnchor xmlns:cdr="http://schemas.openxmlformats.org/drawingml/2006/chartDrawing">
    <cdr:from>
      <cdr:x>0.38673</cdr:x>
      <cdr:y>0.22125</cdr:y>
    </cdr:from>
    <cdr:to>
      <cdr:x>0.61327</cdr:x>
      <cdr:y>0.28414</cdr:y>
    </cdr:to>
    <cdr:sp macro="" textlink="">
      <cdr:nvSpPr>
        <cdr:cNvPr id="2" name="pvalue"/>
        <cdr:cNvSpPr txBox="1"/>
      </cdr:nvSpPr>
      <cdr:spPr>
        <a:xfrm xmlns:a="http://schemas.openxmlformats.org/drawingml/2006/main">
          <a:off x="3550954" y="1190922"/>
          <a:ext cx="2080192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2"/>
              </a:solidFill>
            </a:rPr>
            <a:t>p = </a:t>
          </a:r>
          <a:r>
            <a:rPr lang="en-US" sz="1600" b="1" dirty="0" smtClean="0">
              <a:solidFill>
                <a:schemeClr val="bg2"/>
              </a:solidFill>
            </a:rPr>
            <a:t>0.0118</a:t>
          </a:r>
          <a:endParaRPr lang="en-US" sz="1600" b="1" dirty="0">
            <a:solidFill>
              <a:schemeClr val="bg2"/>
            </a:solidFill>
          </a:endParaRPr>
        </a:p>
      </cdr:txBody>
    </cdr:sp>
  </cdr:relSizeAnchor>
</c:userShapes>
</file>

<file path=ppt/drawings/drawing46.xml><?xml version="1.0" encoding="utf-8"?>
<c:userShapes xmlns:c="http://schemas.openxmlformats.org/drawingml/2006/chart">
  <cdr:relSizeAnchor xmlns:cdr="http://schemas.openxmlformats.org/drawingml/2006/chartDrawing">
    <cdr:from>
      <cdr:x>0.40324</cdr:x>
      <cdr:y>0.1462</cdr:y>
    </cdr:from>
    <cdr:to>
      <cdr:x>0.62979</cdr:x>
      <cdr:y>0.21787</cdr:y>
    </cdr:to>
    <cdr:sp macro="" textlink="">
      <cdr:nvSpPr>
        <cdr:cNvPr id="2" name="pvalue"/>
        <cdr:cNvSpPr txBox="1"/>
      </cdr:nvSpPr>
      <cdr:spPr>
        <a:xfrm xmlns:a="http://schemas.openxmlformats.org/drawingml/2006/main">
          <a:off x="3472180" y="690729"/>
          <a:ext cx="195072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2"/>
              </a:solidFill>
            </a:rPr>
            <a:t>p = </a:t>
          </a:r>
          <a:r>
            <a:rPr lang="en-US" sz="1600" b="1" dirty="0" smtClean="0">
              <a:solidFill>
                <a:schemeClr val="bg2"/>
              </a:solidFill>
            </a:rPr>
            <a:t>0.0091</a:t>
          </a:r>
          <a:endParaRPr lang="en-US" sz="1600" b="1" dirty="0">
            <a:solidFill>
              <a:schemeClr val="bg2"/>
            </a:solidFill>
          </a:endParaRPr>
        </a:p>
      </cdr:txBody>
    </cdr:sp>
  </cdr:relSizeAnchor>
</c:userShapes>
</file>

<file path=ppt/drawings/drawing47.xml><?xml version="1.0" encoding="utf-8"?>
<c:userShapes xmlns:c="http://schemas.openxmlformats.org/drawingml/2006/chart">
  <cdr:relSizeAnchor xmlns:cdr="http://schemas.openxmlformats.org/drawingml/2006/chartDrawing">
    <cdr:from>
      <cdr:x>0.39303</cdr:x>
      <cdr:y>0.12585</cdr:y>
    </cdr:from>
    <cdr:to>
      <cdr:x>0.61957</cdr:x>
      <cdr:y>0.19751</cdr:y>
    </cdr:to>
    <cdr:sp macro="" textlink="">
      <cdr:nvSpPr>
        <cdr:cNvPr id="2" name="pvalue"/>
        <cdr:cNvSpPr txBox="1"/>
      </cdr:nvSpPr>
      <cdr:spPr>
        <a:xfrm xmlns:a="http://schemas.openxmlformats.org/drawingml/2006/main">
          <a:off x="3533935" y="636904"/>
          <a:ext cx="2037035" cy="3626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2"/>
              </a:solidFill>
            </a:rPr>
            <a:t>p &lt; 0.0001</a:t>
          </a:r>
        </a:p>
      </cdr:txBody>
    </cdr:sp>
  </cdr:relSizeAnchor>
</c:userShapes>
</file>

<file path=ppt/drawings/drawing48.xml><?xml version="1.0" encoding="utf-8"?>
<c:userShapes xmlns:c="http://schemas.openxmlformats.org/drawingml/2006/chart">
  <cdr:relSizeAnchor xmlns:cdr="http://schemas.openxmlformats.org/drawingml/2006/chartDrawing">
    <cdr:from>
      <cdr:x>0.40125</cdr:x>
      <cdr:y>0.08579</cdr:y>
    </cdr:from>
    <cdr:to>
      <cdr:x>0.6278</cdr:x>
      <cdr:y>0.15113</cdr:y>
    </cdr:to>
    <cdr:sp macro="" textlink="">
      <cdr:nvSpPr>
        <cdr:cNvPr id="2" name="pvalue"/>
        <cdr:cNvSpPr txBox="1"/>
      </cdr:nvSpPr>
      <cdr:spPr>
        <a:xfrm xmlns:a="http://schemas.openxmlformats.org/drawingml/2006/main">
          <a:off x="3684304" y="444570"/>
          <a:ext cx="2080192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2"/>
              </a:solidFill>
            </a:rPr>
            <a:t>p = </a:t>
          </a:r>
          <a:r>
            <a:rPr lang="en-US" sz="1600" b="1" dirty="0" smtClean="0">
              <a:solidFill>
                <a:schemeClr val="bg2"/>
              </a:solidFill>
            </a:rPr>
            <a:t>0.0007</a:t>
          </a:r>
          <a:endParaRPr lang="en-US" sz="1600" b="1" dirty="0">
            <a:solidFill>
              <a:schemeClr val="bg2"/>
            </a:solidFill>
          </a:endParaRPr>
        </a:p>
      </cdr:txBody>
    </cdr:sp>
  </cdr:relSizeAnchor>
</c:userShapes>
</file>

<file path=ppt/drawings/drawing49.xml><?xml version="1.0" encoding="utf-8"?>
<c:userShapes xmlns:c="http://schemas.openxmlformats.org/drawingml/2006/chart">
  <cdr:relSizeAnchor xmlns:cdr="http://schemas.openxmlformats.org/drawingml/2006/chartDrawing">
    <cdr:from>
      <cdr:x>0.38673</cdr:x>
      <cdr:y>0.22703</cdr:y>
    </cdr:from>
    <cdr:to>
      <cdr:x>0.61327</cdr:x>
      <cdr:y>0.29869</cdr:y>
    </cdr:to>
    <cdr:sp macro="" textlink="">
      <cdr:nvSpPr>
        <cdr:cNvPr id="2" name="pvalue"/>
        <cdr:cNvSpPr txBox="1"/>
      </cdr:nvSpPr>
      <cdr:spPr>
        <a:xfrm xmlns:a="http://schemas.openxmlformats.org/drawingml/2006/main">
          <a:off x="3329940" y="1072562"/>
          <a:ext cx="195072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2"/>
              </a:solidFill>
            </a:rPr>
            <a:t>p &lt; 0.0001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0.11176</cdr:x>
      <cdr:y>0.49891</cdr:y>
    </cdr:from>
    <cdr:to>
      <cdr:x>0.83576</cdr:x>
      <cdr:y>0.59073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559024" y="2174065"/>
          <a:ext cx="3621526" cy="4001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 </a:t>
          </a:r>
          <a:r>
            <a:rPr lang="en-US" sz="1000" b="1" dirty="0">
              <a:solidFill>
                <a:schemeClr val="bg2"/>
              </a:solidFill>
            </a:rPr>
            <a:t>pairwise comparisons were significant at significant at p &lt; 0.05 except </a:t>
          </a:r>
          <a:r>
            <a:rPr lang="en-US" sz="1000" b="1" dirty="0" smtClean="0">
              <a:solidFill>
                <a:schemeClr val="bg2"/>
              </a:solidFill>
            </a:rPr>
            <a:t>recipient 18-39 </a:t>
          </a:r>
          <a:r>
            <a:rPr lang="en-US" sz="1000" b="1" dirty="0">
              <a:solidFill>
                <a:schemeClr val="bg2"/>
              </a:solidFill>
            </a:rPr>
            <a:t>y</a:t>
          </a:r>
          <a:r>
            <a:rPr lang="en-US" sz="1000" b="1" dirty="0" smtClean="0">
              <a:solidFill>
                <a:schemeClr val="bg2"/>
              </a:solidFill>
            </a:rPr>
            <a:t>ears vs. 40-59 years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0.09867</cdr:x>
      <cdr:y>0.46762</cdr:y>
    </cdr:from>
    <cdr:to>
      <cdr:x>0.73363</cdr:x>
      <cdr:y>0.51559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525014" y="2400083"/>
          <a:ext cx="3378563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</a:t>
          </a:r>
          <a:r>
            <a:rPr lang="en-US" sz="1000" b="1" dirty="0">
              <a:solidFill>
                <a:schemeClr val="bg2"/>
              </a:solidFill>
            </a:rPr>
            <a:t>pairwise 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0.11724</cdr:x>
      <cdr:y>0.84677</cdr:y>
    </cdr:from>
    <cdr:to>
      <cdr:x>0.30413</cdr:x>
      <cdr:y>0.91566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80561" y="4526454"/>
          <a:ext cx="2200842" cy="368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Age 18-39 years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0.06437</cdr:x>
      <cdr:y>0.48709</cdr:y>
    </cdr:from>
    <cdr:to>
      <cdr:x>0.34876</cdr:x>
      <cdr:y>0.55837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795911" y="2733967"/>
          <a:ext cx="3516385" cy="4000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pairwise </a:t>
          </a:r>
          <a:r>
            <a:rPr lang="en-US" sz="1000" b="1" dirty="0">
              <a:solidFill>
                <a:schemeClr val="bg2"/>
              </a:solidFill>
            </a:rPr>
            <a:t>comparisons </a:t>
          </a:r>
          <a:r>
            <a:rPr lang="en-US" sz="1000" b="1" dirty="0" smtClean="0">
              <a:solidFill>
                <a:schemeClr val="bg2"/>
              </a:solidFill>
            </a:rPr>
            <a:t>was significant </a:t>
          </a:r>
          <a:r>
            <a:rPr lang="en-US" sz="1000" b="1" dirty="0">
              <a:solidFill>
                <a:schemeClr val="bg2"/>
              </a:solidFill>
            </a:rPr>
            <a:t>at p &lt; </a:t>
          </a:r>
          <a:r>
            <a:rPr lang="en-US" sz="1000" b="1" dirty="0" smtClean="0">
              <a:solidFill>
                <a:schemeClr val="bg2"/>
              </a:solidFill>
            </a:rPr>
            <a:t>0.05 except 2000-2005 </a:t>
          </a:r>
          <a:r>
            <a:rPr lang="en-US" sz="1000" b="1" dirty="0">
              <a:solidFill>
                <a:schemeClr val="bg2"/>
              </a:solidFill>
            </a:rPr>
            <a:t>vs. 2006-2011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0.11394</cdr:x>
      <cdr:y>0.51663</cdr:y>
    </cdr:from>
    <cdr:to>
      <cdr:x>0.82408</cdr:x>
      <cdr:y>0.57313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569919" y="2251262"/>
          <a:ext cx="3552197" cy="246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0.12387</cdr:x>
      <cdr:y>0.47107</cdr:y>
    </cdr:from>
    <cdr:to>
      <cdr:x>0.84903</cdr:x>
      <cdr:y>0.51904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636554" y="2417805"/>
          <a:ext cx="3726634" cy="24620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 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9255E-B7F2-4609-A598-10EEBAA7217E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BB1FB-AC70-4579-BA4D-6720E6A05D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65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1pPr>
    <a:lvl2pPr marL="482803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2pPr>
    <a:lvl3pPr marL="965606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3pPr>
    <a:lvl4pPr marL="1448410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4pPr>
    <a:lvl5pPr marL="1931213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5pPr>
    <a:lvl6pPr marL="2414016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6pPr>
    <a:lvl7pPr marL="2896819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7pPr>
    <a:lvl8pPr marL="3379622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8pPr>
    <a:lvl9pPr marL="3862426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B1FB-AC70-4579-BA4D-6720E6A05D3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35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84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228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937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483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43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987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442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339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5801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934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94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0889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894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7778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357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74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2175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0650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036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67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906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67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65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7110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933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5237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663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5010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494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1554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9324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67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622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67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3819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19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categorical variables were made using the chi-square statistic. Multiple groups were compared using single p-value.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continuous variables were made using Kruskal-Wallis test.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significant p-value means that at least one of the groups is different than the others but it doesn’t identify which group it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201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2546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834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B1FB-AC70-4579-BA4D-6720E6A05D3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1569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 smtClean="0"/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0824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 smtClean="0"/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2244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5733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232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18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485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46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categorical variables were made using the chi-square statistic. Multiple groups were compared using single p-value.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continuous variables were made using Kruskal-Wallis test.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significant p-value means that at least one of the groups is different than the others but it doesn’t identify which group it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3877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68865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69161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623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32455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852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7927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39331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7540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9432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8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categorical variables were made using the chi-square statistic. Multiple groups were compared using single p-value.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continuous variables were made using Kruskal-Wallis test.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significant p-value means that at least one of the groups is different than the others but it doesn’t identify which group it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47766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01040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5134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1838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6508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35251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18696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91594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 smtClean="0"/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70599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49737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732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31185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349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58741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78597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7275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9027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33867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14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61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31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72455"/>
            <a:ext cx="10881360" cy="1568027"/>
          </a:xfrm>
        </p:spPr>
        <p:txBody>
          <a:bodyPr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</p:spPr>
        <p:txBody>
          <a:bodyPr/>
          <a:lstStyle>
            <a:lvl1pPr marL="0" indent="0" algn="ctr">
              <a:buNone/>
              <a:defRPr b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1140" y="650240"/>
            <a:ext cx="2720340" cy="5852160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0120" y="650240"/>
            <a:ext cx="7947660" cy="5852160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700695"/>
            <a:ext cx="10881360" cy="1452880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495"/>
            <a:ext cx="10881360" cy="16001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0120" y="2113280"/>
            <a:ext cx="5334000" cy="4389120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113280"/>
            <a:ext cx="5334000" cy="4389120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1219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37454"/>
            <a:ext cx="5656263" cy="68241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319867"/>
            <a:ext cx="5656263" cy="4214707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637454"/>
            <a:ext cx="5658485" cy="68241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319867"/>
            <a:ext cx="5658485" cy="4214707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91253"/>
            <a:ext cx="4211638" cy="1239520"/>
          </a:xfrm>
        </p:spPr>
        <p:txBody>
          <a:bodyPr anchor="b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91255"/>
            <a:ext cx="7156450" cy="6243321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530775"/>
            <a:ext cx="4211638" cy="5003801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120640"/>
            <a:ext cx="7680960" cy="604521"/>
          </a:xfrm>
        </p:spPr>
        <p:txBody>
          <a:bodyPr anchor="b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53627"/>
            <a:ext cx="7680960" cy="438912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725161"/>
            <a:ext cx="7680960" cy="85851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650240"/>
            <a:ext cx="108813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113280"/>
            <a:ext cx="1088136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ebdings" charset="2"/>
        <a:buChar char="&lt;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5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8.xml"/><Relationship Id="rId5" Type="http://schemas.openxmlformats.org/officeDocument/2006/relationships/chart" Target="../charts/chart37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1.xml"/><Relationship Id="rId5" Type="http://schemas.openxmlformats.org/officeDocument/2006/relationships/chart" Target="../charts/chart40.xml"/><Relationship Id="rId4" Type="http://schemas.openxmlformats.org/officeDocument/2006/relationships/chart" Target="../charts/chart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3.xml"/><Relationship Id="rId4" Type="http://schemas.openxmlformats.org/officeDocument/2006/relationships/chart" Target="../charts/chart4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5.xml"/><Relationship Id="rId4" Type="http://schemas.openxmlformats.org/officeDocument/2006/relationships/chart" Target="../charts/char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8.xml"/><Relationship Id="rId5" Type="http://schemas.openxmlformats.org/officeDocument/2006/relationships/chart" Target="../charts/chart47.xml"/><Relationship Id="rId4" Type="http://schemas.openxmlformats.org/officeDocument/2006/relationships/chart" Target="../charts/chart4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0.xml"/><Relationship Id="rId4" Type="http://schemas.openxmlformats.org/officeDocument/2006/relationships/chart" Target="../charts/chart4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3.xml"/><Relationship Id="rId4" Type="http://schemas.openxmlformats.org/officeDocument/2006/relationships/chart" Target="../charts/chart5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7.xml"/><Relationship Id="rId5" Type="http://schemas.openxmlformats.org/officeDocument/2006/relationships/chart" Target="../charts/chart56.xml"/><Relationship Id="rId4" Type="http://schemas.openxmlformats.org/officeDocument/2006/relationships/chart" Target="../charts/chart5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9.xml"/><Relationship Id="rId4" Type="http://schemas.openxmlformats.org/officeDocument/2006/relationships/chart" Target="../charts/chart5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1.xml"/><Relationship Id="rId4" Type="http://schemas.openxmlformats.org/officeDocument/2006/relationships/chart" Target="../charts/chart6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4.xml"/><Relationship Id="rId5" Type="http://schemas.openxmlformats.org/officeDocument/2006/relationships/chart" Target="../charts/chart63.xml"/><Relationship Id="rId4" Type="http://schemas.openxmlformats.org/officeDocument/2006/relationships/chart" Target="../charts/char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6.xml"/><Relationship Id="rId4" Type="http://schemas.openxmlformats.org/officeDocument/2006/relationships/chart" Target="../charts/chart6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5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3460" y="1981200"/>
            <a:ext cx="11049000" cy="1470025"/>
          </a:xfrm>
        </p:spPr>
        <p:txBody>
          <a:bodyPr/>
          <a:lstStyle/>
          <a:p>
            <a:r>
              <a:rPr lang="en-US" sz="3400" dirty="0" smtClean="0">
                <a:solidFill>
                  <a:srgbClr val="002060"/>
                </a:solidFill>
              </a:rPr>
              <a:t>FOCUS THEME: </a:t>
            </a:r>
            <a:br>
              <a:rPr lang="en-US" sz="3400" dirty="0" smtClean="0">
                <a:solidFill>
                  <a:srgbClr val="002060"/>
                </a:solidFill>
              </a:rPr>
            </a:br>
            <a:r>
              <a:rPr lang="en-US" sz="3400" dirty="0" smtClean="0">
                <a:solidFill>
                  <a:srgbClr val="002060"/>
                </a:solidFill>
              </a:rPr>
              <a:t>TRENDS IN RECIPIENT CHARACTERISTICS AND  IMPACT ON OUTCOMES</a:t>
            </a:r>
            <a:br>
              <a:rPr lang="en-US" sz="3400" dirty="0" smtClean="0">
                <a:solidFill>
                  <a:srgbClr val="002060"/>
                </a:solidFill>
              </a:rPr>
            </a:br>
            <a:r>
              <a:rPr lang="en-US" sz="3400" dirty="0" smtClean="0">
                <a:solidFill>
                  <a:srgbClr val="002060"/>
                </a:solidFill>
              </a:rPr>
              <a:t>  </a:t>
            </a:r>
            <a:r>
              <a:rPr lang="en-US" sz="3400" dirty="0">
                <a:solidFill>
                  <a:srgbClr val="002060"/>
                </a:solidFill>
              </a:rPr>
              <a:t/>
            </a:r>
            <a:br>
              <a:rPr lang="en-US" sz="3400" dirty="0">
                <a:solidFill>
                  <a:srgbClr val="002060"/>
                </a:solidFill>
              </a:rPr>
            </a:br>
            <a:r>
              <a:rPr lang="en-US" sz="3400" dirty="0" smtClean="0">
                <a:solidFill>
                  <a:srgbClr val="002060"/>
                </a:solidFill>
              </a:rPr>
              <a:t>LUNG TRANSPLANTATION </a:t>
            </a:r>
            <a:br>
              <a:rPr lang="en-US" sz="3400" dirty="0" smtClean="0">
                <a:solidFill>
                  <a:srgbClr val="002060"/>
                </a:solidFill>
              </a:rPr>
            </a:br>
            <a:endParaRPr lang="en-US" sz="34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718203"/>
            <a:ext cx="8961120" cy="1869440"/>
          </a:xfrm>
        </p:spPr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</a:rPr>
              <a:t>Adult Recipients</a:t>
            </a:r>
            <a:endParaRPr lang="en-US" sz="3600" dirty="0">
              <a:solidFill>
                <a:srgbClr val="0070C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3786" y="6516073"/>
            <a:ext cx="4715932" cy="711201"/>
            <a:chOff x="1" y="6067776"/>
            <a:chExt cx="4952999" cy="79022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5" name="logo_year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7" name="logo_citation"/>
          <p:cNvSpPr txBox="1"/>
          <p:nvPr/>
        </p:nvSpPr>
        <p:spPr>
          <a:xfrm>
            <a:off x="2892865" y="6974166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71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096" y="-17860"/>
            <a:ext cx="11476435" cy="900113"/>
          </a:xfrm>
        </p:spPr>
        <p:txBody>
          <a:bodyPr/>
          <a:lstStyle/>
          <a:p>
            <a:r>
              <a:rPr lang="en-US" sz="3347" dirty="0">
                <a:solidFill>
                  <a:srgbClr val="002060"/>
                </a:solidFill>
              </a:rPr>
              <a:t>Adult </a:t>
            </a:r>
            <a:r>
              <a:rPr lang="en-US" sz="3347" dirty="0" smtClean="0">
                <a:solidFill>
                  <a:srgbClr val="002060"/>
                </a:solidFill>
              </a:rPr>
              <a:t>Lung </a:t>
            </a:r>
            <a:r>
              <a:rPr lang="en-US" sz="3347" dirty="0">
                <a:solidFill>
                  <a:srgbClr val="002060"/>
                </a:solidFill>
              </a:rPr>
              <a:t>Transplants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102086"/>
              </p:ext>
            </p:extLst>
          </p:nvPr>
        </p:nvGraphicFramePr>
        <p:xfrm>
          <a:off x="0" y="1612484"/>
          <a:ext cx="12801600" cy="4636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16134" y="6526211"/>
            <a:ext cx="4642245" cy="700089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9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-387800" y="940644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800" kern="0" dirty="0">
                <a:solidFill>
                  <a:srgbClr val="002060"/>
                </a:solidFill>
              </a:rPr>
              <a:t>Median </a:t>
            </a:r>
            <a:r>
              <a:rPr lang="en-US" sz="1800" kern="0" dirty="0" smtClean="0">
                <a:solidFill>
                  <a:srgbClr val="002060"/>
                </a:solidFill>
              </a:rPr>
              <a:t>Recipient </a:t>
            </a:r>
            <a:r>
              <a:rPr lang="en-US" sz="1800" kern="0" dirty="0">
                <a:solidFill>
                  <a:srgbClr val="002060"/>
                </a:solidFill>
              </a:rPr>
              <a:t>Age by Location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811268" y="830589"/>
            <a:ext cx="5625704" cy="75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800" kern="0" dirty="0">
                <a:solidFill>
                  <a:srgbClr val="002060"/>
                </a:solidFill>
              </a:rPr>
              <a:t>Median </a:t>
            </a:r>
            <a:r>
              <a:rPr lang="en-US" sz="1800" kern="0" dirty="0" smtClean="0">
                <a:solidFill>
                  <a:srgbClr val="002060"/>
                </a:solidFill>
              </a:rPr>
              <a:t>Recipient </a:t>
            </a:r>
            <a:r>
              <a:rPr lang="en-US" sz="1800" kern="0" dirty="0">
                <a:solidFill>
                  <a:srgbClr val="002060"/>
                </a:solidFill>
              </a:rPr>
              <a:t>BMI by Location</a:t>
            </a:r>
          </a:p>
        </p:txBody>
      </p:sp>
      <p:graphicFrame>
        <p:nvGraphicFramePr>
          <p:cNvPr id="1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516607"/>
              </p:ext>
            </p:extLst>
          </p:nvPr>
        </p:nvGraphicFramePr>
        <p:xfrm>
          <a:off x="4131334" y="1543344"/>
          <a:ext cx="4538932" cy="475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 bwMode="auto">
          <a:xfrm>
            <a:off x="-430215" y="1287944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600" kern="0" dirty="0">
                <a:solidFill>
                  <a:srgbClr val="002060"/>
                </a:solidFill>
              </a:rPr>
              <a:t>(Transplants: Jan 1992 – Jun 2018)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3749988" y="1276840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600" kern="0" dirty="0">
                <a:solidFill>
                  <a:srgbClr val="002060"/>
                </a:solidFill>
              </a:rPr>
              <a:t>(Transplants: Jan </a:t>
            </a:r>
            <a:r>
              <a:rPr lang="en-US" sz="1600" kern="0" dirty="0" smtClean="0">
                <a:solidFill>
                  <a:srgbClr val="002060"/>
                </a:solidFill>
              </a:rPr>
              <a:t>1992 </a:t>
            </a:r>
            <a:r>
              <a:rPr lang="en-US" sz="1600" kern="0" dirty="0">
                <a:solidFill>
                  <a:srgbClr val="002060"/>
                </a:solidFill>
              </a:rPr>
              <a:t>– Jun 2018)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7875572" y="850141"/>
            <a:ext cx="5625704" cy="75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800" kern="0" dirty="0">
                <a:solidFill>
                  <a:srgbClr val="002060"/>
                </a:solidFill>
              </a:rPr>
              <a:t>Median </a:t>
            </a:r>
            <a:r>
              <a:rPr lang="en-US" sz="1800" kern="0" dirty="0" smtClean="0">
                <a:solidFill>
                  <a:srgbClr val="002060"/>
                </a:solidFill>
              </a:rPr>
              <a:t>Recipient GFR* by Location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7875572" y="1255929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600" kern="0" dirty="0">
                <a:solidFill>
                  <a:srgbClr val="002060"/>
                </a:solidFill>
              </a:rPr>
              <a:t>(Transplants: Jan </a:t>
            </a:r>
            <a:r>
              <a:rPr lang="en-US" sz="1600" kern="0" dirty="0" smtClean="0">
                <a:solidFill>
                  <a:srgbClr val="002060"/>
                </a:solidFill>
              </a:rPr>
              <a:t>1994 </a:t>
            </a:r>
            <a:r>
              <a:rPr lang="en-US" sz="1600" kern="0" dirty="0">
                <a:solidFill>
                  <a:srgbClr val="002060"/>
                </a:solidFill>
              </a:rPr>
              <a:t>– Jun 2018)</a:t>
            </a:r>
          </a:p>
        </p:txBody>
      </p:sp>
      <p:graphicFrame>
        <p:nvGraphicFramePr>
          <p:cNvPr id="22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181404"/>
              </p:ext>
            </p:extLst>
          </p:nvPr>
        </p:nvGraphicFramePr>
        <p:xfrm>
          <a:off x="8379421" y="1602884"/>
          <a:ext cx="4337939" cy="475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logo_citation"/>
          <p:cNvSpPr txBox="1"/>
          <p:nvPr/>
        </p:nvSpPr>
        <p:spPr>
          <a:xfrm>
            <a:off x="2841935" y="6984326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99745" y="6202603"/>
            <a:ext cx="3553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2060"/>
                </a:solidFill>
              </a:rPr>
              <a:t>*GFR was estimated using the Cockcroft-Gault formula</a:t>
            </a:r>
            <a:endParaRPr lang="en-US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4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5837" y="160818"/>
            <a:ext cx="6405165" cy="549360"/>
          </a:xfrm>
        </p:spPr>
        <p:txBody>
          <a:bodyPr/>
          <a:lstStyle/>
          <a:p>
            <a:r>
              <a:rPr lang="en-US" sz="3400" dirty="0">
                <a:solidFill>
                  <a:srgbClr val="002060"/>
                </a:solidFill>
              </a:rPr>
              <a:t>Adult </a:t>
            </a:r>
            <a:r>
              <a:rPr lang="en-US" sz="3400" dirty="0" smtClean="0">
                <a:solidFill>
                  <a:srgbClr val="002060"/>
                </a:solidFill>
              </a:rPr>
              <a:t>Lung Transplants </a:t>
            </a:r>
            <a:endParaRPr lang="en-US" sz="3400" dirty="0">
              <a:solidFill>
                <a:srgbClr val="00206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707783"/>
              </p:ext>
            </p:extLst>
          </p:nvPr>
        </p:nvGraphicFramePr>
        <p:xfrm>
          <a:off x="4231392" y="1297870"/>
          <a:ext cx="4419600" cy="5064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98655" y="6500875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9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8027366" y="788957"/>
            <a:ext cx="5603519" cy="68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600" kern="0" dirty="0" smtClean="0">
                <a:solidFill>
                  <a:srgbClr val="002060"/>
                </a:solidFill>
              </a:rPr>
              <a:t>Recipients with History of Smoking*</a:t>
            </a:r>
            <a:endParaRPr lang="en-US" sz="1600" kern="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783148" y="755593"/>
            <a:ext cx="5715000" cy="76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600" kern="0" dirty="0" smtClean="0">
                <a:solidFill>
                  <a:srgbClr val="002060"/>
                </a:solidFill>
              </a:rPr>
              <a:t>Recipients with Diabetes</a:t>
            </a:r>
            <a:endParaRPr lang="en-US" sz="1600" kern="0" dirty="0">
              <a:solidFill>
                <a:srgbClr val="002060"/>
              </a:solidFill>
            </a:endParaRPr>
          </a:p>
        </p:txBody>
      </p:sp>
      <p:graphicFrame>
        <p:nvGraphicFramePr>
          <p:cNvPr id="1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4841122"/>
              </p:ext>
            </p:extLst>
          </p:nvPr>
        </p:nvGraphicFramePr>
        <p:xfrm>
          <a:off x="8419251" y="1358022"/>
          <a:ext cx="4251755" cy="4870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 bwMode="auto">
          <a:xfrm>
            <a:off x="7866813" y="1145499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400" kern="0" dirty="0" smtClean="0">
                <a:solidFill>
                  <a:srgbClr val="002060"/>
                </a:solidFill>
              </a:rPr>
              <a:t>(Transplants: Jan 2004 – Jun 2018)</a:t>
            </a:r>
            <a:endParaRPr lang="en-US" sz="1400" kern="0" dirty="0">
              <a:solidFill>
                <a:srgbClr val="002060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4689577" y="1189490"/>
            <a:ext cx="4134369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400" kern="0" dirty="0" smtClean="0">
                <a:solidFill>
                  <a:srgbClr val="002060"/>
                </a:solidFill>
              </a:rPr>
              <a:t>(Transplants: </a:t>
            </a:r>
            <a:r>
              <a:rPr lang="en-US" sz="1400" kern="0" dirty="0">
                <a:solidFill>
                  <a:srgbClr val="002060"/>
                </a:solidFill>
              </a:rPr>
              <a:t>Jan </a:t>
            </a:r>
            <a:r>
              <a:rPr lang="en-US" sz="1400" kern="0" dirty="0" smtClean="0">
                <a:solidFill>
                  <a:srgbClr val="002060"/>
                </a:solidFill>
              </a:rPr>
              <a:t>1994 </a:t>
            </a:r>
            <a:r>
              <a:rPr lang="en-US" sz="1400" kern="0" dirty="0">
                <a:solidFill>
                  <a:srgbClr val="002060"/>
                </a:solidFill>
              </a:rPr>
              <a:t>– Jun 2018)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75785" y="1545307"/>
            <a:ext cx="342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2"/>
                </a:solidFill>
              </a:rPr>
              <a:t>*Cigarette use for </a:t>
            </a:r>
            <a:r>
              <a:rPr lang="en-US" sz="1050" dirty="0">
                <a:solidFill>
                  <a:schemeClr val="bg2"/>
                </a:solidFill>
              </a:rPr>
              <a:t>more than 20 pack </a:t>
            </a:r>
            <a:r>
              <a:rPr lang="en-US" sz="1050" dirty="0" smtClean="0">
                <a:solidFill>
                  <a:schemeClr val="bg2"/>
                </a:solidFill>
              </a:rPr>
              <a:t>years </a:t>
            </a:r>
            <a:endParaRPr lang="en-US" sz="1050" dirty="0">
              <a:solidFill>
                <a:schemeClr val="bg2"/>
              </a:solidFill>
            </a:endParaRPr>
          </a:p>
        </p:txBody>
      </p:sp>
      <p:sp>
        <p:nvSpPr>
          <p:cNvPr id="21" name="logo_citation"/>
          <p:cNvSpPr txBox="1"/>
          <p:nvPr/>
        </p:nvSpPr>
        <p:spPr>
          <a:xfrm>
            <a:off x="2923345" y="6964006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22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156137"/>
              </p:ext>
            </p:extLst>
          </p:nvPr>
        </p:nvGraphicFramePr>
        <p:xfrm>
          <a:off x="98655" y="1325667"/>
          <a:ext cx="4300582" cy="489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itle 1"/>
          <p:cNvSpPr txBox="1">
            <a:spLocks/>
          </p:cNvSpPr>
          <p:nvPr/>
        </p:nvSpPr>
        <p:spPr bwMode="auto">
          <a:xfrm>
            <a:off x="43648" y="789394"/>
            <a:ext cx="4781718" cy="76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600" kern="0" dirty="0" smtClean="0">
                <a:solidFill>
                  <a:srgbClr val="002060"/>
                </a:solidFill>
              </a:rPr>
              <a:t>Recipients with History of Malignancy</a:t>
            </a:r>
            <a:endParaRPr lang="en-US" sz="1600" kern="0" dirty="0">
              <a:solidFill>
                <a:srgbClr val="002060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-454215" y="1194637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400" kern="0" dirty="0" smtClean="0">
                <a:solidFill>
                  <a:srgbClr val="002060"/>
                </a:solidFill>
              </a:rPr>
              <a:t>(Transplants: </a:t>
            </a:r>
            <a:r>
              <a:rPr lang="en-US" sz="1400" kern="0" dirty="0">
                <a:solidFill>
                  <a:srgbClr val="002060"/>
                </a:solidFill>
              </a:rPr>
              <a:t>Jan </a:t>
            </a:r>
            <a:r>
              <a:rPr lang="en-US" sz="1400" kern="0" dirty="0" smtClean="0">
                <a:solidFill>
                  <a:srgbClr val="002060"/>
                </a:solidFill>
              </a:rPr>
              <a:t>1994 </a:t>
            </a:r>
            <a:r>
              <a:rPr lang="en-US" sz="1400" kern="0" dirty="0">
                <a:solidFill>
                  <a:srgbClr val="002060"/>
                </a:solidFill>
              </a:rPr>
              <a:t>– Jun 2018)</a:t>
            </a:r>
          </a:p>
        </p:txBody>
      </p:sp>
    </p:spTree>
    <p:extLst>
      <p:ext uri="{BB962C8B-B14F-4D97-AF65-F5344CB8AC3E}">
        <p14:creationId xmlns:p14="http://schemas.microsoft.com/office/powerpoint/2010/main" val="396590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3786" y="6501671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2133600" y="2057400"/>
            <a:ext cx="883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Survival Analyses</a:t>
            </a:r>
          </a:p>
        </p:txBody>
      </p:sp>
      <p:sp>
        <p:nvSpPr>
          <p:cNvPr id="8" name="logo_citation"/>
          <p:cNvSpPr txBox="1"/>
          <p:nvPr/>
        </p:nvSpPr>
        <p:spPr>
          <a:xfrm>
            <a:off x="2923345" y="6964006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371600" y="3067593"/>
            <a:ext cx="10058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200" b="1" dirty="0" smtClean="0">
                <a:solidFill>
                  <a:srgbClr val="0070C0"/>
                </a:solidFill>
              </a:rPr>
              <a:t>Kaplan-Meier Patient Survival within 12 Months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1828800" y="-145556"/>
            <a:ext cx="9725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400" kern="0" dirty="0">
                <a:solidFill>
                  <a:srgbClr val="002060"/>
                </a:solidFill>
              </a:rPr>
              <a:t>Adult </a:t>
            </a:r>
            <a:r>
              <a:rPr lang="en-US" sz="3400" kern="0" dirty="0" smtClean="0">
                <a:solidFill>
                  <a:srgbClr val="002060"/>
                </a:solidFill>
              </a:rPr>
              <a:t>Lung Transplants</a:t>
            </a:r>
            <a:br>
              <a:rPr lang="en-US" sz="3400" kern="0" dirty="0" smtClean="0">
                <a:solidFill>
                  <a:srgbClr val="002060"/>
                </a:solidFill>
              </a:rPr>
            </a:br>
            <a:r>
              <a:rPr lang="en-US" sz="2800" kern="0" dirty="0" smtClean="0">
                <a:solidFill>
                  <a:srgbClr val="002060"/>
                </a:solidFill>
              </a:rPr>
              <a:t>Kaplan-Meier Survival within 12 Months by Era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5888" y="652724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2172241"/>
              </p:ext>
            </p:extLst>
          </p:nvPr>
        </p:nvGraphicFramePr>
        <p:xfrm>
          <a:off x="622300" y="1149844"/>
          <a:ext cx="11417300" cy="5471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2209800" y="4343400"/>
            <a:ext cx="4776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All pairwise comparisons were significant at p &lt; 0.05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3801586" y="848759"/>
            <a:ext cx="5943600" cy="68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600" kern="0" dirty="0" smtClean="0">
                <a:solidFill>
                  <a:srgbClr val="002060"/>
                </a:solidFill>
              </a:rPr>
              <a:t>(Transplants: Jan 2000 – Jun 2017)</a:t>
            </a:r>
            <a:endParaRPr lang="en-US" sz="2600" kern="0" dirty="0">
              <a:solidFill>
                <a:srgbClr val="002060"/>
              </a:solidFill>
            </a:endParaRPr>
          </a:p>
        </p:txBody>
      </p:sp>
      <p:sp>
        <p:nvSpPr>
          <p:cNvPr id="11" name="logo_citation"/>
          <p:cNvSpPr txBox="1"/>
          <p:nvPr/>
        </p:nvSpPr>
        <p:spPr>
          <a:xfrm>
            <a:off x="2863970" y="6984326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38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550069" y="-82965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3347" kern="0" dirty="0">
                <a:solidFill>
                  <a:srgbClr val="002060"/>
                </a:solidFill>
                <a:latin typeface="Arial"/>
              </a:rPr>
              <a:t>Adult </a:t>
            </a:r>
            <a:r>
              <a:rPr lang="en-US" sz="3347" kern="0" dirty="0" smtClean="0">
                <a:solidFill>
                  <a:srgbClr val="002060"/>
                </a:solidFill>
                <a:latin typeface="Arial"/>
              </a:rPr>
              <a:t>Lung </a:t>
            </a:r>
            <a:r>
              <a:rPr lang="en-US" sz="3347" kern="0" dirty="0">
                <a:solidFill>
                  <a:srgbClr val="002060"/>
                </a:solidFill>
                <a:latin typeface="Arial"/>
              </a:rPr>
              <a:t>Transplants</a:t>
            </a:r>
          </a:p>
          <a:p>
            <a:pPr defTabSz="950519"/>
            <a:r>
              <a:rPr lang="en-US" sz="2756" kern="0" dirty="0">
                <a:solidFill>
                  <a:srgbClr val="002060"/>
                </a:solidFill>
                <a:latin typeface="Arial"/>
              </a:rPr>
              <a:t>Kaplan-Meier Survival within 12 Months by </a:t>
            </a:r>
            <a:r>
              <a:rPr lang="en-US" sz="2756" kern="0" dirty="0" smtClean="0">
                <a:solidFill>
                  <a:srgbClr val="002060"/>
                </a:solidFill>
                <a:latin typeface="Arial"/>
              </a:rPr>
              <a:t>Location and Era</a:t>
            </a:r>
            <a:endParaRPr lang="en-US" sz="2756" kern="0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7963" y="6523288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/>
          </p:nvPr>
        </p:nvGraphicFramePr>
        <p:xfrm>
          <a:off x="0" y="1346911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250407" y="1110341"/>
            <a:ext cx="7125891" cy="2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756" kern="0" dirty="0">
                <a:solidFill>
                  <a:srgbClr val="002060"/>
                </a:solidFill>
                <a:latin typeface="Arial"/>
              </a:rPr>
              <a:t>(Transplants: Jan 2000 - Jun 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504992"/>
              </p:ext>
            </p:extLst>
          </p:nvPr>
        </p:nvGraphicFramePr>
        <p:xfrm>
          <a:off x="4262446" y="1922985"/>
          <a:ext cx="5002108" cy="4357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5990461" y="6106334"/>
            <a:ext cx="1621140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North America</a:t>
            </a: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/>
          </p:nvPr>
        </p:nvGraphicFramePr>
        <p:xfrm>
          <a:off x="8450895" y="1730834"/>
          <a:ext cx="5320907" cy="513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1"/>
          <p:cNvSpPr txBox="1"/>
          <p:nvPr/>
        </p:nvSpPr>
        <p:spPr>
          <a:xfrm>
            <a:off x="10425930" y="6106333"/>
            <a:ext cx="698243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Other</a:t>
            </a:r>
          </a:p>
        </p:txBody>
      </p:sp>
      <p:sp>
        <p:nvSpPr>
          <p:cNvPr id="21" name="logo_citation"/>
          <p:cNvSpPr txBox="1"/>
          <p:nvPr/>
        </p:nvSpPr>
        <p:spPr>
          <a:xfrm>
            <a:off x="2840219" y="6964006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2081379" y="1594800"/>
            <a:ext cx="1683932" cy="37858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2"/>
                </a:solidFill>
              </a:rPr>
              <a:t>Transplant Era:</a:t>
            </a:r>
            <a:endParaRPr lang="en-US" sz="1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2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533400" y="-127121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3347" kern="0" dirty="0">
                <a:solidFill>
                  <a:srgbClr val="002060"/>
                </a:solidFill>
                <a:latin typeface="Arial"/>
              </a:rPr>
              <a:t>Adult </a:t>
            </a:r>
            <a:r>
              <a:rPr lang="en-US" sz="3347" kern="0" dirty="0" smtClean="0">
                <a:solidFill>
                  <a:srgbClr val="002060"/>
                </a:solidFill>
                <a:latin typeface="Arial"/>
              </a:rPr>
              <a:t>Lung </a:t>
            </a:r>
            <a:r>
              <a:rPr lang="en-US" sz="3347" kern="0" dirty="0">
                <a:solidFill>
                  <a:srgbClr val="002060"/>
                </a:solidFill>
                <a:latin typeface="Arial"/>
              </a:rPr>
              <a:t>Transplants</a:t>
            </a:r>
          </a:p>
          <a:p>
            <a:pPr defTabSz="950519"/>
            <a:r>
              <a:rPr lang="en-US" sz="2756" kern="0" dirty="0">
                <a:solidFill>
                  <a:srgbClr val="002060"/>
                </a:solidFill>
                <a:latin typeface="Arial"/>
              </a:rPr>
              <a:t>Kaplan-Meier Survival within 12 Months by </a:t>
            </a:r>
            <a:r>
              <a:rPr lang="en-US" sz="2756" kern="0" dirty="0">
                <a:solidFill>
                  <a:srgbClr val="002060"/>
                </a:solidFill>
              </a:rPr>
              <a:t>Location and Recipient Age </a:t>
            </a:r>
            <a:endParaRPr lang="en-US" sz="2756" kern="0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9686" y="6523288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/>
          </p:nvPr>
        </p:nvGraphicFramePr>
        <p:xfrm>
          <a:off x="0" y="1346911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250407" y="1110341"/>
            <a:ext cx="7125891" cy="2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800" kern="0" dirty="0">
                <a:solidFill>
                  <a:srgbClr val="002060"/>
                </a:solidFill>
                <a:latin typeface="Arial"/>
              </a:rPr>
              <a:t>(</a:t>
            </a:r>
            <a:r>
              <a:rPr lang="en-US" sz="2600" kern="0" dirty="0">
                <a:solidFill>
                  <a:srgbClr val="002060"/>
                </a:solidFill>
                <a:latin typeface="Arial"/>
              </a:rPr>
              <a:t>Transplants</a:t>
            </a:r>
            <a:r>
              <a:rPr lang="en-US" sz="2800" kern="0" dirty="0">
                <a:solidFill>
                  <a:srgbClr val="002060"/>
                </a:solidFill>
                <a:latin typeface="Arial"/>
              </a:rPr>
              <a:t>: Jan 2000 - Jun 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/>
          </p:nvPr>
        </p:nvGraphicFramePr>
        <p:xfrm>
          <a:off x="4262446" y="1922985"/>
          <a:ext cx="5002108" cy="4357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5990461" y="6106334"/>
            <a:ext cx="1621140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North America</a:t>
            </a: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/>
          </p:nvPr>
        </p:nvGraphicFramePr>
        <p:xfrm>
          <a:off x="8463719" y="1746935"/>
          <a:ext cx="5320907" cy="513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1"/>
          <p:cNvSpPr txBox="1"/>
          <p:nvPr/>
        </p:nvSpPr>
        <p:spPr>
          <a:xfrm>
            <a:off x="10425930" y="6106333"/>
            <a:ext cx="698243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Other</a:t>
            </a:r>
          </a:p>
        </p:txBody>
      </p:sp>
      <p:sp>
        <p:nvSpPr>
          <p:cNvPr id="21" name="logo_citation"/>
          <p:cNvSpPr txBox="1"/>
          <p:nvPr/>
        </p:nvSpPr>
        <p:spPr>
          <a:xfrm>
            <a:off x="2863970" y="6960668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2261766" y="1537032"/>
            <a:ext cx="2404137" cy="3785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2"/>
                </a:solidFill>
              </a:rPr>
              <a:t>Recipient Age:</a:t>
            </a:r>
            <a:endParaRPr lang="en-US" sz="1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550069" y="-82965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3347" kern="0" dirty="0">
                <a:solidFill>
                  <a:srgbClr val="002060"/>
                </a:solidFill>
                <a:latin typeface="Arial"/>
              </a:rPr>
              <a:t>Adult </a:t>
            </a:r>
            <a:r>
              <a:rPr lang="en-US" sz="3347" kern="0" dirty="0" smtClean="0">
                <a:solidFill>
                  <a:srgbClr val="002060"/>
                </a:solidFill>
                <a:latin typeface="Arial"/>
              </a:rPr>
              <a:t>Lung </a:t>
            </a:r>
            <a:r>
              <a:rPr lang="en-US" sz="3347" kern="0" dirty="0">
                <a:solidFill>
                  <a:srgbClr val="002060"/>
                </a:solidFill>
                <a:latin typeface="Arial"/>
              </a:rPr>
              <a:t>Transplants</a:t>
            </a:r>
          </a:p>
          <a:p>
            <a:pPr defTabSz="950519"/>
            <a:r>
              <a:rPr lang="en-US" sz="2756" kern="0" dirty="0">
                <a:solidFill>
                  <a:srgbClr val="002060"/>
                </a:solidFill>
                <a:latin typeface="Arial"/>
              </a:rPr>
              <a:t>Kaplan-Meier Survival within 12 Months by </a:t>
            </a:r>
            <a:r>
              <a:rPr lang="en-US" sz="2756" kern="0" dirty="0" smtClean="0">
                <a:solidFill>
                  <a:srgbClr val="002060"/>
                </a:solidFill>
                <a:latin typeface="Arial"/>
              </a:rPr>
              <a:t>Recipient Age and Era</a:t>
            </a:r>
            <a:endParaRPr lang="en-US" sz="2756" kern="0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9686" y="6535011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454470"/>
              </p:ext>
            </p:extLst>
          </p:nvPr>
        </p:nvGraphicFramePr>
        <p:xfrm>
          <a:off x="0" y="1346911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250407" y="1110341"/>
            <a:ext cx="7125891" cy="2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756" kern="0" dirty="0">
                <a:solidFill>
                  <a:srgbClr val="002060"/>
                </a:solidFill>
                <a:latin typeface="Arial"/>
              </a:rPr>
              <a:t>(Transplants: Jan 2000 - Jun 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3658208"/>
              </p:ext>
            </p:extLst>
          </p:nvPr>
        </p:nvGraphicFramePr>
        <p:xfrm>
          <a:off x="4312297" y="1902077"/>
          <a:ext cx="5002108" cy="4357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5915714" y="6099207"/>
            <a:ext cx="2310884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Age 40-59 years</a:t>
            </a:r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983183"/>
              </p:ext>
            </p:extLst>
          </p:nvPr>
        </p:nvGraphicFramePr>
        <p:xfrm>
          <a:off x="8422249" y="1735534"/>
          <a:ext cx="5139050" cy="513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1"/>
          <p:cNvSpPr txBox="1"/>
          <p:nvPr/>
        </p:nvSpPr>
        <p:spPr>
          <a:xfrm>
            <a:off x="9836332" y="6066322"/>
            <a:ext cx="2310884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Age ≥ 60 years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21" name="logo_citation"/>
          <p:cNvSpPr txBox="1"/>
          <p:nvPr/>
        </p:nvSpPr>
        <p:spPr>
          <a:xfrm>
            <a:off x="2842894" y="6986938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2440808" y="1575115"/>
            <a:ext cx="2404194" cy="3785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2"/>
                </a:solidFill>
              </a:rPr>
              <a:t>Transplant Era:</a:t>
            </a:r>
            <a:endParaRPr lang="en-US" sz="1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6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0" y="-82965"/>
            <a:ext cx="12649199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3347" kern="0" dirty="0" smtClean="0">
                <a:solidFill>
                  <a:srgbClr val="002060"/>
                </a:solidFill>
                <a:latin typeface="Arial"/>
              </a:rPr>
              <a:t>Adult Lung Transplants</a:t>
            </a:r>
            <a:endParaRPr lang="en-US" sz="3347" kern="0" dirty="0">
              <a:solidFill>
                <a:srgbClr val="002060"/>
              </a:solidFill>
              <a:latin typeface="Arial"/>
            </a:endParaRPr>
          </a:p>
          <a:p>
            <a:pPr defTabSz="950519"/>
            <a:r>
              <a:rPr lang="en-US" sz="2756" kern="0" dirty="0">
                <a:solidFill>
                  <a:srgbClr val="002060"/>
                </a:solidFill>
                <a:latin typeface="Arial"/>
              </a:rPr>
              <a:t>Kaplan-Meier Survival within 12 Months by </a:t>
            </a:r>
            <a:r>
              <a:rPr lang="en-US" sz="2756" kern="0" dirty="0" smtClean="0">
                <a:solidFill>
                  <a:srgbClr val="002060"/>
                </a:solidFill>
                <a:latin typeface="Arial"/>
              </a:rPr>
              <a:t>Diagnosis and Era</a:t>
            </a:r>
            <a:endParaRPr lang="en-US" sz="2756" kern="0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7963" y="6523288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772239"/>
              </p:ext>
            </p:extLst>
          </p:nvPr>
        </p:nvGraphicFramePr>
        <p:xfrm>
          <a:off x="0" y="1346911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250407" y="1110341"/>
            <a:ext cx="7125891" cy="2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756" kern="0" dirty="0">
                <a:solidFill>
                  <a:srgbClr val="002060"/>
                </a:solidFill>
                <a:latin typeface="Arial"/>
              </a:rPr>
              <a:t>(Transplants: Jan 2000 - Jun 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948721"/>
              </p:ext>
            </p:extLst>
          </p:nvPr>
        </p:nvGraphicFramePr>
        <p:xfrm>
          <a:off x="6182319" y="1887149"/>
          <a:ext cx="6182319" cy="453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8131722" y="6181614"/>
            <a:ext cx="762000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Diagnosis: COPD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2630580" y="1600200"/>
            <a:ext cx="2114548" cy="3785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2"/>
                </a:solidFill>
              </a:rPr>
              <a:t>Transplant Era: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25" name="logo_citation"/>
          <p:cNvSpPr txBox="1"/>
          <p:nvPr/>
        </p:nvSpPr>
        <p:spPr>
          <a:xfrm>
            <a:off x="2839175" y="6974536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467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0" y="-82965"/>
            <a:ext cx="12649199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3347" kern="0" dirty="0" smtClean="0">
                <a:solidFill>
                  <a:srgbClr val="002060"/>
                </a:solidFill>
                <a:latin typeface="Arial"/>
              </a:rPr>
              <a:t>Adult Lung Transplants</a:t>
            </a:r>
            <a:endParaRPr lang="en-US" sz="3347" kern="0" dirty="0">
              <a:solidFill>
                <a:srgbClr val="002060"/>
              </a:solidFill>
              <a:latin typeface="Arial"/>
            </a:endParaRPr>
          </a:p>
          <a:p>
            <a:pPr defTabSz="950519"/>
            <a:r>
              <a:rPr lang="en-US" sz="2756" kern="0" dirty="0">
                <a:solidFill>
                  <a:srgbClr val="002060"/>
                </a:solidFill>
                <a:latin typeface="Arial"/>
              </a:rPr>
              <a:t>Kaplan-Meier Survival within 12 Months by </a:t>
            </a:r>
            <a:r>
              <a:rPr lang="en-US" sz="2756" kern="0" dirty="0">
                <a:solidFill>
                  <a:srgbClr val="002060"/>
                </a:solidFill>
              </a:rPr>
              <a:t>Diagnosis and </a:t>
            </a:r>
            <a:r>
              <a:rPr lang="en-US" sz="2756" kern="0" dirty="0" smtClean="0">
                <a:solidFill>
                  <a:srgbClr val="002060"/>
                </a:solidFill>
              </a:rPr>
              <a:t>Era</a:t>
            </a:r>
            <a:endParaRPr lang="en-US" sz="2756" kern="0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7963" y="6523288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785060"/>
              </p:ext>
            </p:extLst>
          </p:nvPr>
        </p:nvGraphicFramePr>
        <p:xfrm>
          <a:off x="0" y="1346911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250407" y="1110341"/>
            <a:ext cx="7125891" cy="2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756" kern="0" dirty="0">
                <a:solidFill>
                  <a:srgbClr val="002060"/>
                </a:solidFill>
                <a:latin typeface="Arial"/>
              </a:rPr>
              <a:t>(Transplants: Jan 2000 - Jun 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532432"/>
              </p:ext>
            </p:extLst>
          </p:nvPr>
        </p:nvGraphicFramePr>
        <p:xfrm>
          <a:off x="6182319" y="1887149"/>
          <a:ext cx="6182319" cy="453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7924800" y="6136573"/>
            <a:ext cx="1524000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Diagnosis: Retransplant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2630580" y="1600200"/>
            <a:ext cx="2114548" cy="3785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2"/>
                </a:solidFill>
              </a:rPr>
              <a:t>Transplant Era: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25" name="logo_citation"/>
          <p:cNvSpPr txBox="1"/>
          <p:nvPr/>
        </p:nvSpPr>
        <p:spPr>
          <a:xfrm>
            <a:off x="2837195" y="6977656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53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533400" y="-134730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3347" kern="0" dirty="0" smtClean="0">
                <a:solidFill>
                  <a:srgbClr val="002060"/>
                </a:solidFill>
                <a:latin typeface="Arial"/>
              </a:rPr>
              <a:t>Adult Lung </a:t>
            </a:r>
            <a:r>
              <a:rPr lang="en-US" sz="3347" kern="0" dirty="0">
                <a:solidFill>
                  <a:srgbClr val="002060"/>
                </a:solidFill>
                <a:latin typeface="Arial"/>
              </a:rPr>
              <a:t>Transplants</a:t>
            </a:r>
          </a:p>
          <a:p>
            <a:pPr defTabSz="950519"/>
            <a:r>
              <a:rPr lang="en-US" sz="2756" kern="0" dirty="0">
                <a:solidFill>
                  <a:srgbClr val="002060"/>
                </a:solidFill>
                <a:latin typeface="Arial"/>
              </a:rPr>
              <a:t>Kaplan-Meier Survival within 12 Months by </a:t>
            </a:r>
            <a:r>
              <a:rPr lang="en-US" sz="2756" kern="0" dirty="0" smtClean="0">
                <a:solidFill>
                  <a:srgbClr val="002060"/>
                </a:solidFill>
                <a:latin typeface="Arial"/>
              </a:rPr>
              <a:t>Recipient GFR* and Era</a:t>
            </a:r>
            <a:endParaRPr lang="en-US" sz="2756" kern="0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7963" y="6523288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110395"/>
              </p:ext>
            </p:extLst>
          </p:nvPr>
        </p:nvGraphicFramePr>
        <p:xfrm>
          <a:off x="-35560" y="1430422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250405" y="1032760"/>
            <a:ext cx="7125891" cy="2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756" kern="0" dirty="0">
                <a:solidFill>
                  <a:srgbClr val="002060"/>
                </a:solidFill>
                <a:latin typeface="Arial"/>
              </a:rPr>
              <a:t>(Transplants: Jan 2000 - Jun 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448652"/>
              </p:ext>
            </p:extLst>
          </p:nvPr>
        </p:nvGraphicFramePr>
        <p:xfrm>
          <a:off x="4312297" y="1902077"/>
          <a:ext cx="5002108" cy="4357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5135269" y="6136095"/>
            <a:ext cx="2310884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GFR </a:t>
            </a:r>
            <a:r>
              <a:rPr lang="en-US" sz="1600" b="1" dirty="0" smtClean="0">
                <a:solidFill>
                  <a:srgbClr val="0070C0"/>
                </a:solidFill>
              </a:rPr>
              <a:t>60-89 </a:t>
            </a:r>
            <a:r>
              <a:rPr lang="en-US" sz="1600" b="1" dirty="0">
                <a:solidFill>
                  <a:srgbClr val="0070C0"/>
                </a:solidFill>
              </a:rPr>
              <a:t>(mL/min/1.73 m²)</a:t>
            </a: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217288"/>
              </p:ext>
            </p:extLst>
          </p:nvPr>
        </p:nvGraphicFramePr>
        <p:xfrm>
          <a:off x="8422249" y="1735534"/>
          <a:ext cx="5139050" cy="513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1"/>
          <p:cNvSpPr txBox="1"/>
          <p:nvPr/>
        </p:nvSpPr>
        <p:spPr>
          <a:xfrm>
            <a:off x="9430630" y="6136094"/>
            <a:ext cx="2310884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GFR </a:t>
            </a:r>
            <a:r>
              <a:rPr lang="en-US" sz="1600" b="1" dirty="0" smtClean="0">
                <a:solidFill>
                  <a:srgbClr val="0070C0"/>
                </a:solidFill>
              </a:rPr>
              <a:t>≥ 90 </a:t>
            </a:r>
            <a:r>
              <a:rPr lang="en-US" sz="1600" b="1" dirty="0">
                <a:solidFill>
                  <a:srgbClr val="0070C0"/>
                </a:solidFill>
              </a:rPr>
              <a:t>(mL/min/1.73 m²)</a:t>
            </a:r>
          </a:p>
        </p:txBody>
      </p:sp>
      <p:sp>
        <p:nvSpPr>
          <p:cNvPr id="21" name="logo_citation"/>
          <p:cNvSpPr txBox="1"/>
          <p:nvPr/>
        </p:nvSpPr>
        <p:spPr>
          <a:xfrm>
            <a:off x="2856476" y="6974536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1450" y="6964006"/>
            <a:ext cx="4248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* GFR was estimated using the Cockcroft-Gault formula</a:t>
            </a:r>
            <a:endParaRPr 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610600" cy="1066800"/>
          </a:xfrm>
        </p:spPr>
        <p:txBody>
          <a:bodyPr/>
          <a:lstStyle/>
          <a:p>
            <a:r>
              <a:rPr lang="en-US" sz="4400" dirty="0">
                <a:solidFill>
                  <a:srgbClr val="002060"/>
                </a:solidFill>
              </a:rPr>
              <a:t>Table of Contents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1000" y="914400"/>
            <a:ext cx="12115800" cy="5257800"/>
          </a:xfrm>
        </p:spPr>
        <p:txBody>
          <a:bodyPr vert="horz" wrap="square" lIns="9144" tIns="45720" rIns="9144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400" b="1" dirty="0" smtClean="0">
                <a:solidFill>
                  <a:srgbClr val="002060"/>
                </a:solidFill>
              </a:rPr>
              <a:t>Characteristics of Recipients of Deceased Donor Transplants by Transplant Year/Era: slides 3-11</a:t>
            </a:r>
            <a:endParaRPr lang="en-US" sz="2400" b="1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400" b="1" dirty="0" smtClean="0">
                <a:solidFill>
                  <a:srgbClr val="002060"/>
                </a:solidFill>
              </a:rPr>
              <a:t>Kaplan-Meier Survival Analyses: slides 12-37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000" b="1" dirty="0" smtClean="0"/>
              <a:t>Survival within 12 months: slides 12-22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000" b="1" dirty="0" smtClean="0"/>
              <a:t>Survival </a:t>
            </a:r>
            <a:r>
              <a:rPr lang="en-US" sz="2000" b="1" dirty="0"/>
              <a:t>within </a:t>
            </a:r>
            <a:r>
              <a:rPr lang="en-US" sz="2000" b="1" dirty="0" smtClean="0"/>
              <a:t>5 years conditional on survival to 1 year: </a:t>
            </a:r>
            <a:r>
              <a:rPr lang="en-US" sz="2000" b="1" dirty="0"/>
              <a:t>slides </a:t>
            </a:r>
            <a:r>
              <a:rPr lang="en-US" sz="2000" b="1" dirty="0" smtClean="0"/>
              <a:t>23-33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000" b="1" dirty="0" smtClean="0"/>
              <a:t>Freedom from BOS conditional on survival to discharge: slides 34-40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400" b="1" dirty="0" smtClean="0">
                <a:solidFill>
                  <a:srgbClr val="002060"/>
                </a:solidFill>
              </a:rPr>
              <a:t>Multivariable Cox Analyses: slides 41-81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000" b="1" dirty="0" smtClean="0"/>
              <a:t>Mortality within 12 months: slides 41-55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000" b="1" dirty="0" smtClean="0"/>
              <a:t>Mortality within </a:t>
            </a:r>
            <a:r>
              <a:rPr lang="en-US" sz="2000" b="1" dirty="0"/>
              <a:t>5 </a:t>
            </a:r>
            <a:r>
              <a:rPr lang="en-US" sz="2000" b="1" dirty="0" smtClean="0"/>
              <a:t>years </a:t>
            </a:r>
            <a:r>
              <a:rPr lang="en-US" sz="2000" b="1" dirty="0"/>
              <a:t>conditional on survival to 1 year: slides </a:t>
            </a:r>
            <a:r>
              <a:rPr lang="en-US" sz="2000" b="1" dirty="0" smtClean="0"/>
              <a:t>56-67</a:t>
            </a:r>
            <a:endParaRPr lang="en-US" sz="2000" b="1" dirty="0"/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000" b="1" dirty="0" smtClean="0"/>
              <a:t>BOS within 5 years conditional </a:t>
            </a:r>
            <a:r>
              <a:rPr lang="en-US" sz="2000" b="1" dirty="0"/>
              <a:t>on survival to discharge: slides </a:t>
            </a:r>
            <a:r>
              <a:rPr lang="en-US" sz="2000" b="1" dirty="0" smtClean="0"/>
              <a:t>66-81</a:t>
            </a:r>
            <a:endParaRPr lang="en-US" sz="2000" b="1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None/>
            </a:pPr>
            <a:endParaRPr lang="en-US" sz="2400" b="1" dirty="0">
              <a:solidFill>
                <a:srgbClr val="00206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3787" y="6514397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5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" name="logo_citation"/>
          <p:cNvSpPr txBox="1"/>
          <p:nvPr/>
        </p:nvSpPr>
        <p:spPr>
          <a:xfrm>
            <a:off x="2903025" y="6964006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95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0" y="-82965"/>
            <a:ext cx="12649199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3347" kern="0" dirty="0" smtClean="0">
                <a:solidFill>
                  <a:srgbClr val="002060"/>
                </a:solidFill>
                <a:latin typeface="Arial"/>
              </a:rPr>
              <a:t>Adult Lung Transplants</a:t>
            </a:r>
            <a:endParaRPr lang="en-US" sz="3347" kern="0" dirty="0">
              <a:solidFill>
                <a:srgbClr val="002060"/>
              </a:solidFill>
              <a:latin typeface="Arial"/>
            </a:endParaRPr>
          </a:p>
          <a:p>
            <a:pPr defTabSz="950519"/>
            <a:r>
              <a:rPr lang="en-US" sz="2756" kern="0" dirty="0">
                <a:solidFill>
                  <a:srgbClr val="002060"/>
                </a:solidFill>
              </a:rPr>
              <a:t>Kaplan-Meier Survival within 12 Months by </a:t>
            </a:r>
            <a:r>
              <a:rPr lang="en-US" sz="2756" kern="0" dirty="0" smtClean="0">
                <a:solidFill>
                  <a:srgbClr val="002060"/>
                </a:solidFill>
              </a:rPr>
              <a:t>Recipient Diabetes and Era</a:t>
            </a:r>
            <a:endParaRPr lang="en-US" sz="2756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7963" y="6523288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9062965"/>
              </p:ext>
            </p:extLst>
          </p:nvPr>
        </p:nvGraphicFramePr>
        <p:xfrm>
          <a:off x="0" y="1346911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250407" y="1110341"/>
            <a:ext cx="7125891" cy="2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756" kern="0" dirty="0">
                <a:solidFill>
                  <a:srgbClr val="002060"/>
                </a:solidFill>
                <a:latin typeface="Arial"/>
              </a:rPr>
              <a:t>(Transplants: Jan 2000 - Jun 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275607"/>
              </p:ext>
            </p:extLst>
          </p:nvPr>
        </p:nvGraphicFramePr>
        <p:xfrm>
          <a:off x="6182319" y="1887149"/>
          <a:ext cx="6182319" cy="453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7848600" y="6136573"/>
            <a:ext cx="1524000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Recipient with No Diabetes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2630580" y="1600200"/>
            <a:ext cx="2114548" cy="3785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2"/>
                </a:solidFill>
              </a:rPr>
              <a:t>Transplant Era: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25" name="logo_citation"/>
          <p:cNvSpPr txBox="1"/>
          <p:nvPr/>
        </p:nvSpPr>
        <p:spPr>
          <a:xfrm>
            <a:off x="2848800" y="6966031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149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1838037" y="-75491"/>
            <a:ext cx="913529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kern="0" dirty="0">
                <a:solidFill>
                  <a:srgbClr val="002060"/>
                </a:solidFill>
              </a:rPr>
              <a:t>Adult </a:t>
            </a:r>
            <a:r>
              <a:rPr lang="en-US" sz="2800" kern="0" dirty="0" smtClean="0">
                <a:solidFill>
                  <a:srgbClr val="002060"/>
                </a:solidFill>
              </a:rPr>
              <a:t>Lung Transplants</a:t>
            </a:r>
            <a:br>
              <a:rPr lang="en-US" sz="2800" kern="0" dirty="0" smtClean="0">
                <a:solidFill>
                  <a:srgbClr val="002060"/>
                </a:solidFill>
              </a:rPr>
            </a:br>
            <a:r>
              <a:rPr lang="en-US" sz="2800" kern="0" dirty="0" smtClean="0">
                <a:solidFill>
                  <a:srgbClr val="002060"/>
                </a:solidFill>
              </a:rPr>
              <a:t>Kaplan-Meier Survival within 12 Months 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9089" y="6514957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2647186"/>
              </p:ext>
            </p:extLst>
          </p:nvPr>
        </p:nvGraphicFramePr>
        <p:xfrm>
          <a:off x="1219200" y="1488912"/>
          <a:ext cx="10287000" cy="5015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2766538" y="4267200"/>
            <a:ext cx="1126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p =  </a:t>
            </a:r>
            <a:r>
              <a:rPr lang="en-US" sz="1400" b="1" dirty="0" smtClean="0">
                <a:solidFill>
                  <a:schemeClr val="bg2"/>
                </a:solidFill>
              </a:rPr>
              <a:t>0.9827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881183" y="950906"/>
            <a:ext cx="11049000" cy="53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By Recipient </a:t>
            </a:r>
            <a:r>
              <a:rPr lang="en-US" sz="2400" kern="0" dirty="0">
                <a:solidFill>
                  <a:srgbClr val="002060"/>
                </a:solidFill>
              </a:rPr>
              <a:t>History </a:t>
            </a:r>
            <a:r>
              <a:rPr lang="en-US" sz="2400" kern="0" dirty="0" smtClean="0">
                <a:solidFill>
                  <a:srgbClr val="002060"/>
                </a:solidFill>
              </a:rPr>
              <a:t>of </a:t>
            </a:r>
            <a:r>
              <a:rPr lang="en-US" sz="2400" kern="0" dirty="0">
                <a:solidFill>
                  <a:srgbClr val="002060"/>
                </a:solidFill>
              </a:rPr>
              <a:t>Malignancy (Transplants: Jan 1994 - Jun 2017</a:t>
            </a:r>
            <a:r>
              <a:rPr lang="en-US" sz="2400" kern="0" dirty="0" smtClean="0">
                <a:solidFill>
                  <a:srgbClr val="002060"/>
                </a:solidFill>
              </a:rPr>
              <a:t>)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6827007" y="1428247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6" name="logo_citation"/>
          <p:cNvSpPr txBox="1"/>
          <p:nvPr/>
        </p:nvSpPr>
        <p:spPr>
          <a:xfrm>
            <a:off x="2872193" y="6973727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271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0" y="-82965"/>
            <a:ext cx="12649199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3347" kern="0" dirty="0" smtClean="0">
                <a:solidFill>
                  <a:srgbClr val="002060"/>
                </a:solidFill>
                <a:latin typeface="Arial"/>
              </a:rPr>
              <a:t>Adult Lung Transplants</a:t>
            </a:r>
            <a:endParaRPr lang="en-US" sz="3347" kern="0" dirty="0">
              <a:solidFill>
                <a:srgbClr val="002060"/>
              </a:solidFill>
              <a:latin typeface="Arial"/>
            </a:endParaRPr>
          </a:p>
          <a:p>
            <a:pPr defTabSz="950519"/>
            <a:r>
              <a:rPr lang="en-US" sz="2756" kern="0" dirty="0">
                <a:solidFill>
                  <a:srgbClr val="002060"/>
                </a:solidFill>
              </a:rPr>
              <a:t>Kaplan-Meier Survival within 12 Months by Procedure Type and </a:t>
            </a:r>
            <a:r>
              <a:rPr lang="en-US" sz="2756" kern="0" dirty="0" smtClean="0">
                <a:solidFill>
                  <a:srgbClr val="002060"/>
                </a:solidFill>
              </a:rPr>
              <a:t>Era</a:t>
            </a:r>
            <a:endParaRPr lang="en-US" sz="2756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7963" y="6523288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2084247"/>
              </p:ext>
            </p:extLst>
          </p:nvPr>
        </p:nvGraphicFramePr>
        <p:xfrm>
          <a:off x="0" y="1346911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250407" y="1110341"/>
            <a:ext cx="7125891" cy="2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756" kern="0" dirty="0">
                <a:solidFill>
                  <a:srgbClr val="002060"/>
                </a:solidFill>
                <a:latin typeface="Arial"/>
              </a:rPr>
              <a:t>(Transplants: Jan 2000 - Jun 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8949283"/>
              </p:ext>
            </p:extLst>
          </p:nvPr>
        </p:nvGraphicFramePr>
        <p:xfrm>
          <a:off x="6182319" y="1887149"/>
          <a:ext cx="6182319" cy="453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8004717" y="6187529"/>
            <a:ext cx="2537522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Bilateral/Double Lung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2630580" y="1600200"/>
            <a:ext cx="2114548" cy="3785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2"/>
                </a:solidFill>
              </a:rPr>
              <a:t>Transplant Era: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25" name="logo_citation"/>
          <p:cNvSpPr txBox="1"/>
          <p:nvPr/>
        </p:nvSpPr>
        <p:spPr>
          <a:xfrm>
            <a:off x="2827513" y="6976545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07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3786" y="6501671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2209800" y="1676400"/>
            <a:ext cx="883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Survival Analyses</a:t>
            </a:r>
          </a:p>
        </p:txBody>
      </p:sp>
      <p:sp>
        <p:nvSpPr>
          <p:cNvPr id="8" name="logo_citation"/>
          <p:cNvSpPr txBox="1"/>
          <p:nvPr/>
        </p:nvSpPr>
        <p:spPr>
          <a:xfrm>
            <a:off x="2854640" y="6963277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371600" y="3067593"/>
            <a:ext cx="10058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200" b="1" dirty="0" smtClean="0">
                <a:solidFill>
                  <a:srgbClr val="0070C0"/>
                </a:solidFill>
              </a:rPr>
              <a:t>Kaplan-Meier Patient Survival within 5 Years Conditional on Survival to 1 Year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42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830788"/>
              </p:ext>
            </p:extLst>
          </p:nvPr>
        </p:nvGraphicFramePr>
        <p:xfrm>
          <a:off x="152400" y="1395471"/>
          <a:ext cx="11506200" cy="5333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304800" y="0"/>
            <a:ext cx="12115800" cy="86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000" kern="0" dirty="0">
                <a:solidFill>
                  <a:srgbClr val="002060"/>
                </a:solidFill>
              </a:rPr>
              <a:t>Adult </a:t>
            </a:r>
            <a:r>
              <a:rPr lang="en-US" sz="3000" kern="0" dirty="0" smtClean="0">
                <a:solidFill>
                  <a:srgbClr val="002060"/>
                </a:solidFill>
              </a:rPr>
              <a:t>Lung Transplants</a:t>
            </a:r>
          </a:p>
          <a:p>
            <a:r>
              <a:rPr lang="en-US" sz="2800" kern="0" dirty="0" smtClean="0">
                <a:solidFill>
                  <a:srgbClr val="002060"/>
                </a:solidFill>
              </a:rPr>
              <a:t>Kaplan-Meier </a:t>
            </a:r>
            <a:r>
              <a:rPr lang="en-US" sz="2800" kern="0" dirty="0">
                <a:solidFill>
                  <a:srgbClr val="002060"/>
                </a:solidFill>
              </a:rPr>
              <a:t>Survival </a:t>
            </a:r>
            <a:r>
              <a:rPr lang="en-US" sz="2800" kern="0" dirty="0" smtClean="0">
                <a:solidFill>
                  <a:srgbClr val="002060"/>
                </a:solidFill>
              </a:rPr>
              <a:t>within 5 Years Conditional </a:t>
            </a:r>
            <a:r>
              <a:rPr lang="en-US" sz="2800" kern="0" dirty="0">
                <a:solidFill>
                  <a:srgbClr val="002060"/>
                </a:solidFill>
              </a:rPr>
              <a:t>on Survival to </a:t>
            </a:r>
            <a:r>
              <a:rPr lang="en-US" sz="2800" kern="0" dirty="0" smtClean="0">
                <a:solidFill>
                  <a:srgbClr val="002060"/>
                </a:solidFill>
              </a:rPr>
              <a:t>1 Year</a:t>
            </a:r>
            <a:endParaRPr lang="en-US" sz="2800" kern="0" dirty="0">
              <a:solidFill>
                <a:srgbClr val="002060"/>
              </a:solidFill>
            </a:endParaRPr>
          </a:p>
          <a:p>
            <a:endParaRPr lang="en-US" sz="3000" kern="0" dirty="0">
              <a:solidFill>
                <a:srgbClr val="002060"/>
              </a:solidFill>
            </a:endParaRPr>
          </a:p>
        </p:txBody>
      </p:sp>
      <p:sp>
        <p:nvSpPr>
          <p:cNvPr id="9" name="pvalues"/>
          <p:cNvSpPr txBox="1"/>
          <p:nvPr/>
        </p:nvSpPr>
        <p:spPr>
          <a:xfrm>
            <a:off x="1524000" y="4572000"/>
            <a:ext cx="8301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 </a:t>
            </a:r>
            <a:r>
              <a:rPr lang="en-US" sz="1400" b="1" dirty="0">
                <a:solidFill>
                  <a:schemeClr val="bg2"/>
                </a:solidFill>
              </a:rPr>
              <a:t>All  pairwise comparisons were significant at p &lt; 0.05 except 2002-2007 vs. </a:t>
            </a:r>
            <a:r>
              <a:rPr lang="en-US" sz="1400" b="1" dirty="0" smtClean="0">
                <a:solidFill>
                  <a:schemeClr val="bg2"/>
                </a:solidFill>
              </a:rPr>
              <a:t>2008-2013</a:t>
            </a:r>
            <a:endParaRPr lang="en-US" sz="1400" b="1" dirty="0">
              <a:solidFill>
                <a:schemeClr val="bg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1251" y="6522752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 bwMode="auto">
          <a:xfrm>
            <a:off x="1524000" y="820320"/>
            <a:ext cx="10386060" cy="59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600" kern="0" dirty="0" smtClean="0">
                <a:solidFill>
                  <a:srgbClr val="002060"/>
                </a:solidFill>
              </a:rPr>
              <a:t>By Era (Transplants</a:t>
            </a:r>
            <a:r>
              <a:rPr lang="en-US" sz="2600" kern="0" dirty="0">
                <a:solidFill>
                  <a:srgbClr val="002060"/>
                </a:solidFill>
              </a:rPr>
              <a:t>: Jan </a:t>
            </a:r>
            <a:r>
              <a:rPr lang="en-US" sz="2600" kern="0" dirty="0" smtClean="0">
                <a:solidFill>
                  <a:srgbClr val="002060"/>
                </a:solidFill>
              </a:rPr>
              <a:t>1996 </a:t>
            </a:r>
            <a:r>
              <a:rPr lang="en-US" sz="2600" kern="0" dirty="0">
                <a:solidFill>
                  <a:srgbClr val="002060"/>
                </a:solidFill>
              </a:rPr>
              <a:t>- Jun 2013</a:t>
            </a:r>
            <a:r>
              <a:rPr lang="en-US" sz="2600" kern="0" dirty="0" smtClean="0">
                <a:solidFill>
                  <a:srgbClr val="002060"/>
                </a:solidFill>
              </a:rPr>
              <a:t>)</a:t>
            </a:r>
            <a:endParaRPr lang="en-US" sz="2600" kern="0" dirty="0">
              <a:solidFill>
                <a:srgbClr val="002060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459600" y="1678208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19" name="logo_citation"/>
          <p:cNvSpPr txBox="1"/>
          <p:nvPr/>
        </p:nvSpPr>
        <p:spPr>
          <a:xfrm>
            <a:off x="2889435" y="6984326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304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25040" y="-147991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60" kern="0" dirty="0">
                <a:solidFill>
                  <a:srgbClr val="002060"/>
                </a:solidFill>
              </a:rPr>
              <a:t>Adult </a:t>
            </a:r>
            <a:r>
              <a:rPr lang="en-US" sz="2560" kern="0" dirty="0" smtClean="0">
                <a:solidFill>
                  <a:srgbClr val="002060"/>
                </a:solidFill>
              </a:rPr>
              <a:t>Lung </a:t>
            </a:r>
            <a:r>
              <a:rPr lang="en-US" sz="2560" kern="0" dirty="0">
                <a:solidFill>
                  <a:srgbClr val="002060"/>
                </a:solidFill>
              </a:rPr>
              <a:t>Transplants </a:t>
            </a:r>
          </a:p>
          <a:p>
            <a:r>
              <a:rPr lang="en-US" sz="2560" kern="0" dirty="0">
                <a:solidFill>
                  <a:srgbClr val="002060"/>
                </a:solidFill>
              </a:rPr>
              <a:t>Kaplan-Meier Survival within 5 Years Conditional on Survival to 1 Year</a:t>
            </a:r>
            <a:r>
              <a:rPr lang="en-US" sz="2756" kern="0" dirty="0">
                <a:solidFill>
                  <a:srgbClr val="002060"/>
                </a:solidFill>
              </a:rPr>
              <a:t> </a:t>
            </a:r>
            <a:endParaRPr lang="en-US" sz="2363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9686" y="6519845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/>
          </p:nvPr>
        </p:nvGraphicFramePr>
        <p:xfrm>
          <a:off x="0" y="1335256"/>
          <a:ext cx="12505267" cy="56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587574" y="800705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560" kern="0" dirty="0">
                <a:solidFill>
                  <a:srgbClr val="002060"/>
                </a:solidFill>
              </a:rPr>
              <a:t>by </a:t>
            </a:r>
            <a:r>
              <a:rPr lang="en-US" sz="2560" kern="0" dirty="0" smtClean="0">
                <a:solidFill>
                  <a:srgbClr val="002060"/>
                </a:solidFill>
              </a:rPr>
              <a:t>Location and Era (Transplants</a:t>
            </a:r>
            <a:r>
              <a:rPr lang="en-US" sz="2560" kern="0" dirty="0">
                <a:solidFill>
                  <a:srgbClr val="002060"/>
                </a:solidFill>
              </a:rPr>
              <a:t>: Jan </a:t>
            </a:r>
            <a:r>
              <a:rPr lang="en-US" sz="2560" kern="0" dirty="0" smtClean="0">
                <a:solidFill>
                  <a:srgbClr val="002060"/>
                </a:solidFill>
              </a:rPr>
              <a:t>1996 </a:t>
            </a:r>
            <a:r>
              <a:rPr lang="en-US" sz="2560" kern="0" dirty="0">
                <a:solidFill>
                  <a:srgbClr val="002060"/>
                </a:solidFill>
              </a:rPr>
              <a:t>- Jun 2013)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59644" y="6757923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2036288" y="6213127"/>
            <a:ext cx="1265264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Europe</a:t>
            </a: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/>
          </p:nvPr>
        </p:nvGraphicFramePr>
        <p:xfrm>
          <a:off x="4274212" y="1844835"/>
          <a:ext cx="4341840" cy="467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5630620" y="6228768"/>
            <a:ext cx="1629025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75" b="1" dirty="0">
                <a:solidFill>
                  <a:srgbClr val="0070C0"/>
                </a:solidFill>
              </a:rPr>
              <a:t>North </a:t>
            </a:r>
            <a:r>
              <a:rPr lang="en-US" sz="1600" b="1" dirty="0">
                <a:solidFill>
                  <a:srgbClr val="0070C0"/>
                </a:solidFill>
              </a:rPr>
              <a:t>America</a:t>
            </a:r>
          </a:p>
        </p:txBody>
      </p:sp>
      <p:graphicFrame>
        <p:nvGraphicFramePr>
          <p:cNvPr id="23" name="Content Placeholder 3"/>
          <p:cNvGraphicFramePr>
            <a:graphicFrameLocks/>
          </p:cNvGraphicFramePr>
          <p:nvPr>
            <p:extLst/>
          </p:nvPr>
        </p:nvGraphicFramePr>
        <p:xfrm>
          <a:off x="8427720" y="1844835"/>
          <a:ext cx="4297679" cy="4530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logo_citation"/>
          <p:cNvSpPr txBox="1"/>
          <p:nvPr/>
        </p:nvSpPr>
        <p:spPr>
          <a:xfrm>
            <a:off x="2842894" y="6977214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2464459" y="1485928"/>
            <a:ext cx="1955141" cy="37862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2"/>
                </a:solidFill>
              </a:rPr>
              <a:t>Transplant Era:</a:t>
            </a:r>
            <a:endParaRPr lang="en-US" sz="1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5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ontent Placeholder 3"/>
          <p:cNvGraphicFramePr>
            <a:graphicFrameLocks/>
          </p:cNvGraphicFramePr>
          <p:nvPr>
            <p:extLst/>
          </p:nvPr>
        </p:nvGraphicFramePr>
        <p:xfrm>
          <a:off x="8375448" y="1790976"/>
          <a:ext cx="4373879" cy="455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325040" y="-147991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60" kern="0" dirty="0">
                <a:solidFill>
                  <a:srgbClr val="002060"/>
                </a:solidFill>
              </a:rPr>
              <a:t>Adult </a:t>
            </a:r>
            <a:r>
              <a:rPr lang="en-US" sz="2560" kern="0" dirty="0" smtClean="0">
                <a:solidFill>
                  <a:srgbClr val="002060"/>
                </a:solidFill>
              </a:rPr>
              <a:t>Lung </a:t>
            </a:r>
            <a:r>
              <a:rPr lang="en-US" sz="2560" kern="0" dirty="0">
                <a:solidFill>
                  <a:srgbClr val="002060"/>
                </a:solidFill>
              </a:rPr>
              <a:t>Transplants </a:t>
            </a:r>
          </a:p>
          <a:p>
            <a:r>
              <a:rPr lang="en-US" sz="2560" kern="0" dirty="0">
                <a:solidFill>
                  <a:srgbClr val="002060"/>
                </a:solidFill>
              </a:rPr>
              <a:t>Kaplan-Meier Survival within 5 Years Conditional on Survival to 1 Year</a:t>
            </a:r>
            <a:r>
              <a:rPr lang="en-US" sz="2756" kern="0" dirty="0">
                <a:solidFill>
                  <a:srgbClr val="002060"/>
                </a:solidFill>
              </a:rPr>
              <a:t> </a:t>
            </a:r>
            <a:endParaRPr lang="en-US" sz="2363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9686" y="6519845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/>
          </p:nvPr>
        </p:nvGraphicFramePr>
        <p:xfrm>
          <a:off x="0" y="1271238"/>
          <a:ext cx="12505267" cy="56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587574" y="800705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560" kern="0" dirty="0">
                <a:solidFill>
                  <a:srgbClr val="002060"/>
                </a:solidFill>
              </a:rPr>
              <a:t>by </a:t>
            </a:r>
            <a:r>
              <a:rPr lang="en-US" sz="2560" kern="0" dirty="0" smtClean="0">
                <a:solidFill>
                  <a:srgbClr val="002060"/>
                </a:solidFill>
              </a:rPr>
              <a:t>Location and </a:t>
            </a:r>
            <a:r>
              <a:rPr lang="en-US" sz="2560" kern="0" dirty="0">
                <a:solidFill>
                  <a:srgbClr val="002060"/>
                </a:solidFill>
              </a:rPr>
              <a:t>Recipient Age (Transplants: Jan </a:t>
            </a:r>
            <a:r>
              <a:rPr lang="en-US" sz="2560" kern="0" dirty="0" smtClean="0">
                <a:solidFill>
                  <a:srgbClr val="002060"/>
                </a:solidFill>
              </a:rPr>
              <a:t>1996 </a:t>
            </a:r>
            <a:r>
              <a:rPr lang="en-US" sz="2560" kern="0" dirty="0">
                <a:solidFill>
                  <a:srgbClr val="002060"/>
                </a:solidFill>
              </a:rPr>
              <a:t>- Jun 2013) 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2084861" y="6239226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Europe</a:t>
            </a:r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/>
          </p:nvPr>
        </p:nvGraphicFramePr>
        <p:xfrm>
          <a:off x="4243672" y="1783703"/>
          <a:ext cx="4341840" cy="467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5784665" y="6239226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North America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24" name="pvalues"/>
          <p:cNvSpPr txBox="1"/>
          <p:nvPr/>
        </p:nvSpPr>
        <p:spPr>
          <a:xfrm>
            <a:off x="4601791" y="4618532"/>
            <a:ext cx="3529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bg2"/>
                </a:solidFill>
              </a:rPr>
              <a:t>All pairwise comparisons were significant at p </a:t>
            </a:r>
            <a:r>
              <a:rPr lang="en-US" sz="1000" b="1" dirty="0" smtClean="0">
                <a:solidFill>
                  <a:schemeClr val="bg2"/>
                </a:solidFill>
              </a:rPr>
              <a:t>&lt; 0.05 </a:t>
            </a:r>
            <a:r>
              <a:rPr lang="en-US" sz="1000" b="1" dirty="0">
                <a:solidFill>
                  <a:schemeClr val="bg2"/>
                </a:solidFill>
              </a:rPr>
              <a:t>except </a:t>
            </a:r>
            <a:r>
              <a:rPr lang="en-US" sz="1000" b="1" dirty="0" smtClean="0">
                <a:solidFill>
                  <a:schemeClr val="bg2"/>
                </a:solidFill>
              </a:rPr>
              <a:t>recipient 18-39 years vs</a:t>
            </a:r>
            <a:r>
              <a:rPr lang="en-US" sz="1000" b="1" dirty="0">
                <a:solidFill>
                  <a:schemeClr val="bg2"/>
                </a:solidFill>
              </a:rPr>
              <a:t>. </a:t>
            </a:r>
            <a:r>
              <a:rPr lang="en-US" sz="1000" b="1" dirty="0" smtClean="0">
                <a:solidFill>
                  <a:schemeClr val="bg2"/>
                </a:solidFill>
              </a:rPr>
              <a:t>40-59 years</a:t>
            </a:r>
          </a:p>
        </p:txBody>
      </p:sp>
      <p:sp>
        <p:nvSpPr>
          <p:cNvPr id="25" name="pvalues"/>
          <p:cNvSpPr txBox="1"/>
          <p:nvPr/>
        </p:nvSpPr>
        <p:spPr>
          <a:xfrm>
            <a:off x="8784445" y="4618539"/>
            <a:ext cx="39197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smtClean="0">
                <a:solidFill>
                  <a:schemeClr val="bg2"/>
                </a:solidFill>
              </a:rPr>
              <a:t>All pairwise </a:t>
            </a:r>
            <a:r>
              <a:rPr lang="en-US" sz="1050" b="1" dirty="0">
                <a:solidFill>
                  <a:schemeClr val="bg2"/>
                </a:solidFill>
              </a:rPr>
              <a:t>comparisons were significant at p </a:t>
            </a:r>
            <a:r>
              <a:rPr lang="en-US" sz="1050" b="1" dirty="0" smtClean="0">
                <a:solidFill>
                  <a:schemeClr val="bg2"/>
                </a:solidFill>
              </a:rPr>
              <a:t>&lt; 0.05</a:t>
            </a:r>
            <a:endParaRPr lang="en-US" sz="1050" b="1" dirty="0">
              <a:solidFill>
                <a:schemeClr val="bg2"/>
              </a:solidFill>
            </a:endParaRPr>
          </a:p>
        </p:txBody>
      </p:sp>
      <p:sp>
        <p:nvSpPr>
          <p:cNvPr id="19" name="logo_citation"/>
          <p:cNvSpPr txBox="1"/>
          <p:nvPr/>
        </p:nvSpPr>
        <p:spPr>
          <a:xfrm>
            <a:off x="2859350" y="6978647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2420776" y="1428796"/>
            <a:ext cx="1700866" cy="37862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2"/>
                </a:solidFill>
              </a:rPr>
              <a:t>Recipient Age:</a:t>
            </a:r>
            <a:endParaRPr lang="en-US" sz="1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1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25040" y="-147991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60" kern="0" dirty="0">
                <a:solidFill>
                  <a:srgbClr val="002060"/>
                </a:solidFill>
              </a:rPr>
              <a:t>Adult </a:t>
            </a:r>
            <a:r>
              <a:rPr lang="en-US" sz="2560" kern="0" dirty="0" smtClean="0">
                <a:solidFill>
                  <a:srgbClr val="002060"/>
                </a:solidFill>
              </a:rPr>
              <a:t>Lung </a:t>
            </a:r>
            <a:r>
              <a:rPr lang="en-US" sz="2560" kern="0" dirty="0">
                <a:solidFill>
                  <a:srgbClr val="002060"/>
                </a:solidFill>
              </a:rPr>
              <a:t>Transplants </a:t>
            </a:r>
          </a:p>
          <a:p>
            <a:r>
              <a:rPr lang="en-US" sz="2560" kern="0" dirty="0">
                <a:solidFill>
                  <a:srgbClr val="002060"/>
                </a:solidFill>
              </a:rPr>
              <a:t>Kaplan-Meier Survival within 5 Years Conditional on Survival to 1 Year</a:t>
            </a:r>
            <a:r>
              <a:rPr lang="en-US" sz="2756" kern="0" dirty="0">
                <a:solidFill>
                  <a:srgbClr val="002060"/>
                </a:solidFill>
              </a:rPr>
              <a:t> </a:t>
            </a:r>
            <a:endParaRPr lang="en-US" sz="2363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9686" y="6519845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7563592"/>
              </p:ext>
            </p:extLst>
          </p:nvPr>
        </p:nvGraphicFramePr>
        <p:xfrm>
          <a:off x="0" y="1271238"/>
          <a:ext cx="12505267" cy="56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587574" y="800705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560" kern="0" dirty="0">
                <a:solidFill>
                  <a:srgbClr val="002060"/>
                </a:solidFill>
              </a:rPr>
              <a:t>by Recipient Age and </a:t>
            </a:r>
            <a:r>
              <a:rPr lang="en-US" sz="2560" kern="0" dirty="0" smtClean="0">
                <a:solidFill>
                  <a:srgbClr val="002060"/>
                </a:solidFill>
              </a:rPr>
              <a:t>Era </a:t>
            </a:r>
            <a:r>
              <a:rPr lang="en-US" sz="2560" kern="0" dirty="0">
                <a:solidFill>
                  <a:srgbClr val="002060"/>
                </a:solidFill>
              </a:rPr>
              <a:t>(Transplants: Jan </a:t>
            </a:r>
            <a:r>
              <a:rPr lang="en-US" sz="2560" kern="0" dirty="0" smtClean="0">
                <a:solidFill>
                  <a:srgbClr val="002060"/>
                </a:solidFill>
              </a:rPr>
              <a:t>1996 </a:t>
            </a:r>
            <a:r>
              <a:rPr lang="en-US" sz="2560" kern="0" dirty="0">
                <a:solidFill>
                  <a:srgbClr val="002060"/>
                </a:solidFill>
              </a:rPr>
              <a:t>- Jun 2013) 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1410730" y="6180846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Recipient 18-39 years</a:t>
            </a:r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205686"/>
              </p:ext>
            </p:extLst>
          </p:nvPr>
        </p:nvGraphicFramePr>
        <p:xfrm>
          <a:off x="4243672" y="1783703"/>
          <a:ext cx="4341840" cy="467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5354384" y="6196974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Recipient </a:t>
            </a:r>
            <a:r>
              <a:rPr lang="en-US" sz="1600" b="1" dirty="0" smtClean="0">
                <a:solidFill>
                  <a:srgbClr val="0070C0"/>
                </a:solidFill>
              </a:rPr>
              <a:t>40-59 </a:t>
            </a:r>
            <a:r>
              <a:rPr lang="en-US" sz="1600" b="1" dirty="0">
                <a:solidFill>
                  <a:srgbClr val="0070C0"/>
                </a:solidFill>
              </a:rPr>
              <a:t>years</a:t>
            </a:r>
          </a:p>
        </p:txBody>
      </p:sp>
      <p:graphicFrame>
        <p:nvGraphicFramePr>
          <p:cNvPr id="2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788328"/>
              </p:ext>
            </p:extLst>
          </p:nvPr>
        </p:nvGraphicFramePr>
        <p:xfrm>
          <a:off x="8371790" y="1783736"/>
          <a:ext cx="4373879" cy="4504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pvalues"/>
          <p:cNvSpPr txBox="1"/>
          <p:nvPr/>
        </p:nvSpPr>
        <p:spPr>
          <a:xfrm>
            <a:off x="4649793" y="4627584"/>
            <a:ext cx="39623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chemeClr val="bg2"/>
                </a:solidFill>
              </a:rPr>
              <a:t>All pairwise comparisons were significant at p </a:t>
            </a:r>
            <a:r>
              <a:rPr lang="en-US" sz="1050" b="1" dirty="0" smtClean="0">
                <a:solidFill>
                  <a:schemeClr val="bg2"/>
                </a:solidFill>
              </a:rPr>
              <a:t>&lt; 0.05</a:t>
            </a:r>
          </a:p>
        </p:txBody>
      </p:sp>
      <p:sp>
        <p:nvSpPr>
          <p:cNvPr id="25" name="pvalues"/>
          <p:cNvSpPr txBox="1"/>
          <p:nvPr/>
        </p:nvSpPr>
        <p:spPr>
          <a:xfrm>
            <a:off x="8759213" y="4612195"/>
            <a:ext cx="3919755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smtClean="0">
                <a:solidFill>
                  <a:schemeClr val="bg2"/>
                </a:solidFill>
              </a:rPr>
              <a:t>All </a:t>
            </a:r>
            <a:r>
              <a:rPr lang="en-US" sz="1050" b="1" dirty="0">
                <a:solidFill>
                  <a:schemeClr val="bg2"/>
                </a:solidFill>
              </a:rPr>
              <a:t>pairwise comparisons were </a:t>
            </a:r>
            <a:r>
              <a:rPr lang="en-US" sz="1050" b="1" dirty="0" smtClean="0">
                <a:solidFill>
                  <a:schemeClr val="bg2"/>
                </a:solidFill>
              </a:rPr>
              <a:t>significant </a:t>
            </a:r>
            <a:r>
              <a:rPr lang="en-US" sz="1050" b="1" dirty="0">
                <a:solidFill>
                  <a:schemeClr val="bg2"/>
                </a:solidFill>
              </a:rPr>
              <a:t>at p &lt; 0.05 </a:t>
            </a:r>
            <a:r>
              <a:rPr lang="en-US" sz="1050" b="1" dirty="0" smtClean="0">
                <a:solidFill>
                  <a:schemeClr val="bg2"/>
                </a:solidFill>
              </a:rPr>
              <a:t>except 2002-2007 </a:t>
            </a:r>
            <a:r>
              <a:rPr lang="en-US" sz="1050" b="1" dirty="0">
                <a:solidFill>
                  <a:schemeClr val="bg2"/>
                </a:solidFill>
              </a:rPr>
              <a:t>vs. 2008-2013 </a:t>
            </a:r>
          </a:p>
        </p:txBody>
      </p:sp>
      <p:sp>
        <p:nvSpPr>
          <p:cNvPr id="19" name="logo_citation"/>
          <p:cNvSpPr txBox="1"/>
          <p:nvPr/>
        </p:nvSpPr>
        <p:spPr>
          <a:xfrm>
            <a:off x="2849837" y="6965755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2247628" y="1438389"/>
            <a:ext cx="2404137" cy="3785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2"/>
                </a:solidFill>
              </a:rPr>
              <a:t>Transplant Era:</a:t>
            </a:r>
            <a:endParaRPr lang="en-US" sz="1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1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25040" y="-147991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60" kern="0" dirty="0" smtClean="0">
                <a:solidFill>
                  <a:srgbClr val="002060"/>
                </a:solidFill>
              </a:rPr>
              <a:t>Adult Lung Transplants </a:t>
            </a:r>
            <a:endParaRPr lang="en-US" sz="2560" kern="0" dirty="0">
              <a:solidFill>
                <a:srgbClr val="002060"/>
              </a:solidFill>
            </a:endParaRPr>
          </a:p>
          <a:p>
            <a:r>
              <a:rPr lang="en-US" sz="2560" kern="0" dirty="0">
                <a:solidFill>
                  <a:srgbClr val="002060"/>
                </a:solidFill>
              </a:rPr>
              <a:t>Kaplan-Meier Survival within 5 Years Conditional on Survival to 1 Year</a:t>
            </a:r>
            <a:r>
              <a:rPr lang="en-US" sz="2756" kern="0" dirty="0">
                <a:solidFill>
                  <a:srgbClr val="002060"/>
                </a:solidFill>
              </a:rPr>
              <a:t> </a:t>
            </a:r>
            <a:endParaRPr lang="en-US" sz="2363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9686" y="6519845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595906"/>
              </p:ext>
            </p:extLst>
          </p:nvPr>
        </p:nvGraphicFramePr>
        <p:xfrm>
          <a:off x="-88165" y="1193956"/>
          <a:ext cx="12505267" cy="56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587574" y="800705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560" kern="0" dirty="0">
                <a:solidFill>
                  <a:srgbClr val="002060"/>
                </a:solidFill>
              </a:rPr>
              <a:t>by Recipient Diagnosis and </a:t>
            </a:r>
            <a:r>
              <a:rPr lang="en-US" sz="2560" kern="0" dirty="0" smtClean="0">
                <a:solidFill>
                  <a:srgbClr val="002060"/>
                </a:solidFill>
              </a:rPr>
              <a:t>Era (Transplants</a:t>
            </a:r>
            <a:r>
              <a:rPr lang="en-US" sz="2560" kern="0" dirty="0">
                <a:solidFill>
                  <a:srgbClr val="002060"/>
                </a:solidFill>
              </a:rPr>
              <a:t>: Jan </a:t>
            </a:r>
            <a:r>
              <a:rPr lang="en-US" sz="2560" kern="0" dirty="0" smtClean="0">
                <a:solidFill>
                  <a:srgbClr val="002060"/>
                </a:solidFill>
              </a:rPr>
              <a:t>1996 </a:t>
            </a:r>
            <a:r>
              <a:rPr lang="en-US" sz="2560" kern="0" dirty="0">
                <a:solidFill>
                  <a:srgbClr val="002060"/>
                </a:solidFill>
              </a:rPr>
              <a:t>- Jun 2013) 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2397561" y="6158901"/>
            <a:ext cx="418070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Diagnosis: CF</a:t>
            </a:r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5574211"/>
              </p:ext>
            </p:extLst>
          </p:nvPr>
        </p:nvGraphicFramePr>
        <p:xfrm>
          <a:off x="6164469" y="1724790"/>
          <a:ext cx="6052651" cy="467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pvalues"/>
          <p:cNvSpPr txBox="1"/>
          <p:nvPr/>
        </p:nvSpPr>
        <p:spPr>
          <a:xfrm>
            <a:off x="7010400" y="4191000"/>
            <a:ext cx="3962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smtClean="0">
                <a:solidFill>
                  <a:schemeClr val="bg2"/>
                </a:solidFill>
              </a:rPr>
              <a:t>All </a:t>
            </a:r>
            <a:r>
              <a:rPr lang="en-US" sz="1050" b="1" dirty="0">
                <a:solidFill>
                  <a:schemeClr val="bg2"/>
                </a:solidFill>
              </a:rPr>
              <a:t>pairwise comparisons were </a:t>
            </a:r>
            <a:r>
              <a:rPr lang="en-US" sz="1050" b="1" dirty="0" smtClean="0">
                <a:solidFill>
                  <a:schemeClr val="bg2"/>
                </a:solidFill>
              </a:rPr>
              <a:t>significant </a:t>
            </a:r>
            <a:r>
              <a:rPr lang="en-US" sz="1050" b="1" dirty="0">
                <a:solidFill>
                  <a:schemeClr val="bg2"/>
                </a:solidFill>
              </a:rPr>
              <a:t>at p </a:t>
            </a:r>
            <a:r>
              <a:rPr lang="en-US" sz="1050" b="1" dirty="0" smtClean="0">
                <a:solidFill>
                  <a:schemeClr val="bg2"/>
                </a:solidFill>
              </a:rPr>
              <a:t>&lt; 0.05 except </a:t>
            </a:r>
            <a:r>
              <a:rPr lang="en-US" sz="1050" b="1" dirty="0">
                <a:solidFill>
                  <a:schemeClr val="bg2"/>
                </a:solidFill>
              </a:rPr>
              <a:t>2002-2007 vs. 2008-2013</a:t>
            </a:r>
            <a:endParaRPr lang="en-US" sz="1050" b="1" dirty="0" smtClean="0">
              <a:solidFill>
                <a:schemeClr val="bg2"/>
              </a:solidFill>
            </a:endParaRPr>
          </a:p>
        </p:txBody>
      </p:sp>
      <p:sp>
        <p:nvSpPr>
          <p:cNvPr id="26" name="logo_citation"/>
          <p:cNvSpPr txBox="1"/>
          <p:nvPr/>
        </p:nvSpPr>
        <p:spPr>
          <a:xfrm>
            <a:off x="2868624" y="6978647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2923345" y="1393489"/>
            <a:ext cx="2404137" cy="3785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2"/>
                </a:solidFill>
              </a:rPr>
              <a:t>Transplant Era: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8572994" y="6114494"/>
            <a:ext cx="990542" cy="40535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Diagnosis: COPD</a:t>
            </a:r>
            <a:endParaRPr 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28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25040" y="-147991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60" kern="0" dirty="0" smtClean="0">
                <a:solidFill>
                  <a:srgbClr val="002060"/>
                </a:solidFill>
              </a:rPr>
              <a:t>Adult Lung Transplants </a:t>
            </a:r>
            <a:endParaRPr lang="en-US" sz="2560" kern="0" dirty="0">
              <a:solidFill>
                <a:srgbClr val="002060"/>
              </a:solidFill>
            </a:endParaRPr>
          </a:p>
          <a:p>
            <a:r>
              <a:rPr lang="en-US" sz="2560" kern="0" dirty="0">
                <a:solidFill>
                  <a:srgbClr val="002060"/>
                </a:solidFill>
              </a:rPr>
              <a:t>Kaplan-Meier Survival within 5 Years Conditional on Survival to 1 Year</a:t>
            </a:r>
            <a:r>
              <a:rPr lang="en-US" sz="2756" kern="0" dirty="0">
                <a:solidFill>
                  <a:srgbClr val="002060"/>
                </a:solidFill>
              </a:rPr>
              <a:t> </a:t>
            </a:r>
            <a:endParaRPr lang="en-US" sz="2363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9686" y="6519845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80081"/>
              </p:ext>
            </p:extLst>
          </p:nvPr>
        </p:nvGraphicFramePr>
        <p:xfrm>
          <a:off x="0" y="1227876"/>
          <a:ext cx="12505267" cy="56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587574" y="800705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560" kern="0" dirty="0" smtClean="0">
                <a:solidFill>
                  <a:srgbClr val="002060"/>
                </a:solidFill>
              </a:rPr>
              <a:t>By Recipient Diagnosis and Era (Transplants</a:t>
            </a:r>
            <a:r>
              <a:rPr lang="en-US" sz="2560" kern="0" dirty="0">
                <a:solidFill>
                  <a:srgbClr val="002060"/>
                </a:solidFill>
              </a:rPr>
              <a:t>: Jan </a:t>
            </a:r>
            <a:r>
              <a:rPr lang="en-US" sz="2560" kern="0" dirty="0" smtClean="0">
                <a:solidFill>
                  <a:srgbClr val="002060"/>
                </a:solidFill>
              </a:rPr>
              <a:t>1996 </a:t>
            </a:r>
            <a:r>
              <a:rPr lang="en-US" sz="2560" kern="0" dirty="0">
                <a:solidFill>
                  <a:srgbClr val="002060"/>
                </a:solidFill>
              </a:rPr>
              <a:t>- Jun 2013) 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2362200" y="6164296"/>
            <a:ext cx="1970477" cy="3513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Diagnosis: IPF</a:t>
            </a:r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350722"/>
              </p:ext>
            </p:extLst>
          </p:nvPr>
        </p:nvGraphicFramePr>
        <p:xfrm>
          <a:off x="6198895" y="1793607"/>
          <a:ext cx="6039490" cy="467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pvalues"/>
          <p:cNvSpPr txBox="1"/>
          <p:nvPr/>
        </p:nvSpPr>
        <p:spPr>
          <a:xfrm>
            <a:off x="7086600" y="4724400"/>
            <a:ext cx="39623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smtClean="0">
                <a:solidFill>
                  <a:schemeClr val="bg2"/>
                </a:solidFill>
              </a:rPr>
              <a:t>No pairwise comparisons were </a:t>
            </a:r>
            <a:r>
              <a:rPr lang="en-US" sz="1050" b="1" dirty="0">
                <a:solidFill>
                  <a:schemeClr val="bg2"/>
                </a:solidFill>
              </a:rPr>
              <a:t>significant at p </a:t>
            </a:r>
            <a:r>
              <a:rPr lang="en-US" sz="1050" b="1" dirty="0" smtClean="0">
                <a:solidFill>
                  <a:schemeClr val="bg2"/>
                </a:solidFill>
              </a:rPr>
              <a:t>&lt; 0.05</a:t>
            </a:r>
          </a:p>
        </p:txBody>
      </p:sp>
      <p:sp>
        <p:nvSpPr>
          <p:cNvPr id="26" name="logo_citation"/>
          <p:cNvSpPr txBox="1"/>
          <p:nvPr/>
        </p:nvSpPr>
        <p:spPr>
          <a:xfrm>
            <a:off x="2862773" y="6968192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2690540" y="1415038"/>
            <a:ext cx="2404137" cy="3785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2"/>
                </a:solidFill>
              </a:rPr>
              <a:t>Transplant Era: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8420128" y="6173835"/>
            <a:ext cx="990542" cy="40535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Diagnosis: Retransplant</a:t>
            </a:r>
            <a:endParaRPr 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0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1676400" y="2438401"/>
            <a:ext cx="895664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Recipient </a:t>
            </a:r>
            <a:r>
              <a:rPr lang="en-US" sz="40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Characteristics by Transplant Era/Year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3786" y="6516072"/>
            <a:ext cx="4715932" cy="711201"/>
            <a:chOff x="2" y="6146792"/>
            <a:chExt cx="4715932" cy="711201"/>
          </a:xfrm>
        </p:grpSpPr>
        <p:grpSp>
          <p:nvGrpSpPr>
            <p:cNvPr id="13" name="Group 12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6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4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8" name="logo_citation"/>
          <p:cNvSpPr txBox="1"/>
          <p:nvPr/>
        </p:nvSpPr>
        <p:spPr>
          <a:xfrm>
            <a:off x="2913185" y="6984326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28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25040" y="-147991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60" kern="0" dirty="0" smtClean="0">
                <a:solidFill>
                  <a:srgbClr val="002060"/>
                </a:solidFill>
              </a:rPr>
              <a:t>Adult Lung </a:t>
            </a:r>
            <a:r>
              <a:rPr lang="en-US" sz="2560" kern="0" dirty="0">
                <a:solidFill>
                  <a:srgbClr val="002060"/>
                </a:solidFill>
              </a:rPr>
              <a:t>Transplants </a:t>
            </a:r>
          </a:p>
          <a:p>
            <a:r>
              <a:rPr lang="en-US" sz="2560" kern="0" dirty="0">
                <a:solidFill>
                  <a:srgbClr val="002060"/>
                </a:solidFill>
              </a:rPr>
              <a:t>Kaplan-Meier Survival within 5 Years Conditional on Survival to 1 Year</a:t>
            </a:r>
            <a:r>
              <a:rPr lang="en-US" sz="2756" kern="0" dirty="0">
                <a:solidFill>
                  <a:srgbClr val="002060"/>
                </a:solidFill>
              </a:rPr>
              <a:t> </a:t>
            </a:r>
            <a:endParaRPr lang="en-US" sz="2363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9686" y="6508122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710702"/>
              </p:ext>
            </p:extLst>
          </p:nvPr>
        </p:nvGraphicFramePr>
        <p:xfrm>
          <a:off x="0" y="1271238"/>
          <a:ext cx="12505267" cy="56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587574" y="800705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560" kern="0" dirty="0">
                <a:solidFill>
                  <a:srgbClr val="002060"/>
                </a:solidFill>
              </a:rPr>
              <a:t>by </a:t>
            </a:r>
            <a:r>
              <a:rPr lang="en-US" sz="2560" kern="0" dirty="0" smtClean="0">
                <a:solidFill>
                  <a:srgbClr val="002060"/>
                </a:solidFill>
              </a:rPr>
              <a:t>Recipient GFR* and Era (Transplants</a:t>
            </a:r>
            <a:r>
              <a:rPr lang="en-US" sz="2560" kern="0" dirty="0">
                <a:solidFill>
                  <a:srgbClr val="002060"/>
                </a:solidFill>
              </a:rPr>
              <a:t>: Jan </a:t>
            </a:r>
            <a:r>
              <a:rPr lang="en-US" sz="2560" kern="0" dirty="0" smtClean="0">
                <a:solidFill>
                  <a:srgbClr val="002060"/>
                </a:solidFill>
              </a:rPr>
              <a:t>1996 </a:t>
            </a:r>
            <a:r>
              <a:rPr lang="en-US" sz="2560" kern="0" dirty="0">
                <a:solidFill>
                  <a:srgbClr val="002060"/>
                </a:solidFill>
              </a:rPr>
              <a:t>- Jun 2013) 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1224012" y="6167709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GFR  &lt;60 (mL/min/1.73 </a:t>
            </a:r>
            <a:r>
              <a:rPr lang="en-US" sz="1600" b="1" dirty="0">
                <a:solidFill>
                  <a:srgbClr val="0070C0"/>
                </a:solidFill>
              </a:rPr>
              <a:t>m²)</a:t>
            </a: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346387"/>
              </p:ext>
            </p:extLst>
          </p:nvPr>
        </p:nvGraphicFramePr>
        <p:xfrm>
          <a:off x="4243672" y="1783703"/>
          <a:ext cx="4341840" cy="467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5215860" y="6167709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GFR  </a:t>
            </a:r>
            <a:r>
              <a:rPr lang="en-US" sz="1600" b="1" dirty="0" smtClean="0">
                <a:solidFill>
                  <a:srgbClr val="0070C0"/>
                </a:solidFill>
              </a:rPr>
              <a:t>60-89 </a:t>
            </a:r>
            <a:r>
              <a:rPr lang="en-US" sz="1600" b="1" dirty="0">
                <a:solidFill>
                  <a:srgbClr val="0070C0"/>
                </a:solidFill>
              </a:rPr>
              <a:t>(mL/min/1.73 m²)</a:t>
            </a:r>
          </a:p>
        </p:txBody>
      </p:sp>
      <p:graphicFrame>
        <p:nvGraphicFramePr>
          <p:cNvPr id="2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098274"/>
              </p:ext>
            </p:extLst>
          </p:nvPr>
        </p:nvGraphicFramePr>
        <p:xfrm>
          <a:off x="8358450" y="1752268"/>
          <a:ext cx="4373879" cy="4589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pvalues"/>
          <p:cNvSpPr txBox="1"/>
          <p:nvPr/>
        </p:nvSpPr>
        <p:spPr>
          <a:xfrm>
            <a:off x="4702217" y="4653150"/>
            <a:ext cx="36562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smtClean="0">
                <a:solidFill>
                  <a:schemeClr val="bg2"/>
                </a:solidFill>
              </a:rPr>
              <a:t>No </a:t>
            </a:r>
            <a:r>
              <a:rPr lang="en-US" sz="1050" b="1" dirty="0">
                <a:solidFill>
                  <a:schemeClr val="bg2"/>
                </a:solidFill>
              </a:rPr>
              <a:t>pairwise comparisons were significant at p </a:t>
            </a:r>
            <a:r>
              <a:rPr lang="en-US" sz="1050" b="1" dirty="0" smtClean="0">
                <a:solidFill>
                  <a:schemeClr val="bg2"/>
                </a:solidFill>
              </a:rPr>
              <a:t>&lt; 0.05 </a:t>
            </a:r>
            <a:endParaRPr lang="en-US" sz="1050" b="1" baseline="30000" dirty="0" smtClean="0">
              <a:solidFill>
                <a:schemeClr val="bg2"/>
              </a:solidFill>
            </a:endParaRPr>
          </a:p>
        </p:txBody>
      </p:sp>
      <p:sp>
        <p:nvSpPr>
          <p:cNvPr id="25" name="pvalues"/>
          <p:cNvSpPr txBox="1"/>
          <p:nvPr/>
        </p:nvSpPr>
        <p:spPr>
          <a:xfrm>
            <a:off x="8840745" y="4622192"/>
            <a:ext cx="3688273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smtClean="0">
                <a:solidFill>
                  <a:schemeClr val="bg2"/>
                </a:solidFill>
              </a:rPr>
              <a:t>No pairwise </a:t>
            </a:r>
            <a:r>
              <a:rPr lang="en-US" sz="1050" b="1" dirty="0">
                <a:solidFill>
                  <a:schemeClr val="bg2"/>
                </a:solidFill>
              </a:rPr>
              <a:t>comparisons were </a:t>
            </a:r>
            <a:r>
              <a:rPr lang="en-US" sz="1050" b="1" dirty="0" smtClean="0">
                <a:solidFill>
                  <a:schemeClr val="bg2"/>
                </a:solidFill>
              </a:rPr>
              <a:t>significant </a:t>
            </a:r>
            <a:r>
              <a:rPr lang="en-US" sz="1050" b="1" dirty="0">
                <a:solidFill>
                  <a:schemeClr val="bg2"/>
                </a:solidFill>
              </a:rPr>
              <a:t>at p &lt; </a:t>
            </a:r>
            <a:r>
              <a:rPr lang="en-US" sz="1050" b="1" dirty="0" smtClean="0">
                <a:solidFill>
                  <a:schemeClr val="bg2"/>
                </a:solidFill>
              </a:rPr>
              <a:t>0.05 except </a:t>
            </a:r>
            <a:r>
              <a:rPr lang="en-US" sz="1050" b="1" dirty="0">
                <a:solidFill>
                  <a:schemeClr val="bg2"/>
                </a:solidFill>
              </a:rPr>
              <a:t>1996-2001 vs. 2008-2013</a:t>
            </a:r>
            <a:endParaRPr lang="en-US" sz="1050" b="1" baseline="30000" dirty="0">
              <a:solidFill>
                <a:schemeClr val="bg2"/>
              </a:solidFill>
            </a:endParaRPr>
          </a:p>
        </p:txBody>
      </p:sp>
      <p:sp>
        <p:nvSpPr>
          <p:cNvPr id="26" name="logo_citation"/>
          <p:cNvSpPr txBox="1"/>
          <p:nvPr/>
        </p:nvSpPr>
        <p:spPr>
          <a:xfrm>
            <a:off x="2864143" y="6950224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41450" y="6964006"/>
            <a:ext cx="4248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* GFR was estimated using the Cockcroft-Gault formula</a:t>
            </a:r>
            <a:endParaRPr 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3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25040" y="-147991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60" kern="0" dirty="0" smtClean="0">
                <a:solidFill>
                  <a:srgbClr val="002060"/>
                </a:solidFill>
              </a:rPr>
              <a:t>Adult Lung </a:t>
            </a:r>
            <a:r>
              <a:rPr lang="en-US" sz="2560" kern="0" dirty="0">
                <a:solidFill>
                  <a:srgbClr val="002060"/>
                </a:solidFill>
              </a:rPr>
              <a:t>Transplants </a:t>
            </a:r>
          </a:p>
          <a:p>
            <a:r>
              <a:rPr lang="en-US" sz="2560" kern="0" dirty="0">
                <a:solidFill>
                  <a:srgbClr val="002060"/>
                </a:solidFill>
              </a:rPr>
              <a:t>Kaplan-Meier Survival within 5 Years Conditional on Survival to 1 Year</a:t>
            </a:r>
            <a:r>
              <a:rPr lang="en-US" sz="2756" kern="0" dirty="0">
                <a:solidFill>
                  <a:srgbClr val="002060"/>
                </a:solidFill>
              </a:rPr>
              <a:t> </a:t>
            </a:r>
            <a:endParaRPr lang="en-US" sz="2363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7963" y="6519845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215388"/>
              </p:ext>
            </p:extLst>
          </p:nvPr>
        </p:nvGraphicFramePr>
        <p:xfrm>
          <a:off x="0" y="1271238"/>
          <a:ext cx="12505267" cy="56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587574" y="800705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560" kern="0" dirty="0">
                <a:solidFill>
                  <a:srgbClr val="002060"/>
                </a:solidFill>
              </a:rPr>
              <a:t>by Recipient Diabetes and </a:t>
            </a:r>
            <a:r>
              <a:rPr lang="en-US" sz="2560" kern="0" dirty="0" smtClean="0">
                <a:solidFill>
                  <a:srgbClr val="002060"/>
                </a:solidFill>
              </a:rPr>
              <a:t>Era (</a:t>
            </a:r>
            <a:r>
              <a:rPr lang="en-US" sz="2560" kern="0" dirty="0">
                <a:solidFill>
                  <a:srgbClr val="002060"/>
                </a:solidFill>
              </a:rPr>
              <a:t>Transplants: Jan </a:t>
            </a:r>
            <a:r>
              <a:rPr lang="en-US" sz="2560" kern="0" dirty="0" smtClean="0">
                <a:solidFill>
                  <a:srgbClr val="002060"/>
                </a:solidFill>
              </a:rPr>
              <a:t>1996 </a:t>
            </a:r>
            <a:r>
              <a:rPr lang="en-US" sz="2560" kern="0" dirty="0">
                <a:solidFill>
                  <a:srgbClr val="002060"/>
                </a:solidFill>
              </a:rPr>
              <a:t>- Jun 2013) 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2074675" y="6189076"/>
            <a:ext cx="1637270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Recipient with Diabetes</a:t>
            </a:r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021654"/>
              </p:ext>
            </p:extLst>
          </p:nvPr>
        </p:nvGraphicFramePr>
        <p:xfrm>
          <a:off x="6019800" y="1771926"/>
          <a:ext cx="5791199" cy="467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7620000" y="6189076"/>
            <a:ext cx="1612615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Recipient with No Diabetes 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24" name="pvalues"/>
          <p:cNvSpPr txBox="1"/>
          <p:nvPr/>
        </p:nvSpPr>
        <p:spPr>
          <a:xfrm>
            <a:off x="6908803" y="4648200"/>
            <a:ext cx="3962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smtClean="0">
                <a:solidFill>
                  <a:schemeClr val="bg2"/>
                </a:solidFill>
              </a:rPr>
              <a:t>All pairwise </a:t>
            </a:r>
            <a:r>
              <a:rPr lang="en-US" sz="1050" b="1" dirty="0">
                <a:solidFill>
                  <a:schemeClr val="bg2"/>
                </a:solidFill>
              </a:rPr>
              <a:t>comparisons were </a:t>
            </a:r>
            <a:r>
              <a:rPr lang="en-US" sz="1050" b="1" dirty="0" smtClean="0">
                <a:solidFill>
                  <a:schemeClr val="bg2"/>
                </a:solidFill>
              </a:rPr>
              <a:t>significant </a:t>
            </a:r>
            <a:r>
              <a:rPr lang="en-US" sz="1050" b="1" dirty="0">
                <a:solidFill>
                  <a:schemeClr val="bg2"/>
                </a:solidFill>
              </a:rPr>
              <a:t>at </a:t>
            </a:r>
            <a:r>
              <a:rPr lang="en-US" sz="1050" b="1" dirty="0" smtClean="0">
                <a:solidFill>
                  <a:schemeClr val="bg2"/>
                </a:solidFill>
              </a:rPr>
              <a:t>p&lt;0.05 except </a:t>
            </a:r>
            <a:r>
              <a:rPr lang="en-US" sz="1050" b="1" dirty="0">
                <a:solidFill>
                  <a:schemeClr val="bg2"/>
                </a:solidFill>
              </a:rPr>
              <a:t>2002-2007 vs. 2008-2013 </a:t>
            </a:r>
          </a:p>
          <a:p>
            <a:endParaRPr lang="en-US" sz="1050" b="1" dirty="0">
              <a:solidFill>
                <a:schemeClr val="bg2"/>
              </a:solidFill>
            </a:endParaRPr>
          </a:p>
        </p:txBody>
      </p:sp>
      <p:sp>
        <p:nvSpPr>
          <p:cNvPr id="26" name="logo_citation"/>
          <p:cNvSpPr txBox="1"/>
          <p:nvPr/>
        </p:nvSpPr>
        <p:spPr>
          <a:xfrm>
            <a:off x="2838098" y="6965492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6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464012" y="115267"/>
            <a:ext cx="11926491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700" kern="0" dirty="0">
                <a:solidFill>
                  <a:srgbClr val="002060"/>
                </a:solidFill>
              </a:rPr>
              <a:t>Adult </a:t>
            </a:r>
            <a:r>
              <a:rPr lang="en-US" sz="2700" kern="0" dirty="0" smtClean="0">
                <a:solidFill>
                  <a:srgbClr val="002060"/>
                </a:solidFill>
              </a:rPr>
              <a:t>Lung </a:t>
            </a:r>
            <a:r>
              <a:rPr lang="en-US" sz="2700" kern="0" dirty="0">
                <a:solidFill>
                  <a:srgbClr val="002060"/>
                </a:solidFill>
              </a:rPr>
              <a:t>Transplants </a:t>
            </a:r>
          </a:p>
          <a:p>
            <a:r>
              <a:rPr lang="en-US" sz="2700" kern="0" dirty="0">
                <a:solidFill>
                  <a:srgbClr val="002060"/>
                </a:solidFill>
              </a:rPr>
              <a:t>Kaplan-Meier Survival within 5 Years Conditional on Survival to 1 Year</a:t>
            </a:r>
          </a:p>
          <a:p>
            <a:endParaRPr lang="en-US" sz="27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2657" y="6517020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7954293"/>
              </p:ext>
            </p:extLst>
          </p:nvPr>
        </p:nvGraphicFramePr>
        <p:xfrm>
          <a:off x="1143000" y="1426981"/>
          <a:ext cx="10591800" cy="5182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2672378" y="4876800"/>
            <a:ext cx="4123450" cy="274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81" b="1" dirty="0">
                <a:solidFill>
                  <a:schemeClr val="bg2"/>
                </a:solidFill>
              </a:rPr>
              <a:t> p  </a:t>
            </a:r>
            <a:r>
              <a:rPr lang="en-US" sz="1181" b="1" dirty="0" smtClean="0">
                <a:solidFill>
                  <a:schemeClr val="bg2"/>
                </a:solidFill>
              </a:rPr>
              <a:t>= 0.1106</a:t>
            </a:r>
            <a:endParaRPr lang="en-US" sz="1181" b="1" dirty="0">
              <a:solidFill>
                <a:schemeClr val="bg2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974334" y="1138638"/>
            <a:ext cx="11453258" cy="46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400" kern="0" dirty="0">
                <a:solidFill>
                  <a:srgbClr val="002060"/>
                </a:solidFill>
              </a:rPr>
              <a:t>By </a:t>
            </a:r>
            <a:r>
              <a:rPr lang="en-US" sz="2400" kern="0" dirty="0" smtClean="0">
                <a:solidFill>
                  <a:srgbClr val="002060"/>
                </a:solidFill>
              </a:rPr>
              <a:t>Recipient History of Malignancy </a:t>
            </a:r>
            <a:r>
              <a:rPr lang="en-US" sz="2400" kern="0" dirty="0">
                <a:solidFill>
                  <a:srgbClr val="002060"/>
                </a:solidFill>
              </a:rPr>
              <a:t>(Transplants: Jan 1996 - Jun 2013)</a:t>
            </a:r>
          </a:p>
          <a:p>
            <a:pPr defTabSz="900113"/>
            <a:endParaRPr lang="en-US" sz="2400" kern="0" dirty="0">
              <a:solidFill>
                <a:srgbClr val="002060"/>
              </a:solidFill>
            </a:endParaRPr>
          </a:p>
        </p:txBody>
      </p:sp>
      <p:sp>
        <p:nvSpPr>
          <p:cNvPr id="24" name="logo_citation"/>
          <p:cNvSpPr txBox="1"/>
          <p:nvPr/>
        </p:nvSpPr>
        <p:spPr>
          <a:xfrm>
            <a:off x="2837740" y="6965367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877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25040" y="-147991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60" kern="0" dirty="0" smtClean="0">
                <a:solidFill>
                  <a:srgbClr val="002060"/>
                </a:solidFill>
              </a:rPr>
              <a:t>Adult Lung </a:t>
            </a:r>
            <a:r>
              <a:rPr lang="en-US" sz="2560" kern="0" dirty="0">
                <a:solidFill>
                  <a:srgbClr val="002060"/>
                </a:solidFill>
              </a:rPr>
              <a:t>Transplants </a:t>
            </a:r>
          </a:p>
          <a:p>
            <a:r>
              <a:rPr lang="en-US" sz="2560" kern="0" dirty="0">
                <a:solidFill>
                  <a:srgbClr val="002060"/>
                </a:solidFill>
              </a:rPr>
              <a:t>Kaplan-Meier Survival within 5 Years Conditional on Survival to 1 Year</a:t>
            </a:r>
            <a:r>
              <a:rPr lang="en-US" sz="2756" kern="0" dirty="0">
                <a:solidFill>
                  <a:srgbClr val="002060"/>
                </a:solidFill>
              </a:rPr>
              <a:t> </a:t>
            </a:r>
            <a:endParaRPr lang="en-US" sz="2363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7963" y="6519845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055941"/>
              </p:ext>
            </p:extLst>
          </p:nvPr>
        </p:nvGraphicFramePr>
        <p:xfrm>
          <a:off x="0" y="1269595"/>
          <a:ext cx="12505267" cy="56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587574" y="800705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560" kern="0" dirty="0">
                <a:solidFill>
                  <a:srgbClr val="002060"/>
                </a:solidFill>
              </a:rPr>
              <a:t>by Procedure Type and </a:t>
            </a:r>
            <a:r>
              <a:rPr lang="en-US" sz="2560" kern="0" dirty="0" smtClean="0">
                <a:solidFill>
                  <a:srgbClr val="002060"/>
                </a:solidFill>
              </a:rPr>
              <a:t>Era </a:t>
            </a:r>
            <a:r>
              <a:rPr lang="en-US" sz="2560" kern="0" dirty="0">
                <a:solidFill>
                  <a:srgbClr val="002060"/>
                </a:solidFill>
              </a:rPr>
              <a:t>(Transplants: Jan </a:t>
            </a:r>
            <a:r>
              <a:rPr lang="en-US" sz="2560" kern="0" dirty="0" smtClean="0">
                <a:solidFill>
                  <a:srgbClr val="002060"/>
                </a:solidFill>
              </a:rPr>
              <a:t>1996 </a:t>
            </a:r>
            <a:r>
              <a:rPr lang="en-US" sz="2560" kern="0" dirty="0">
                <a:solidFill>
                  <a:srgbClr val="002060"/>
                </a:solidFill>
              </a:rPr>
              <a:t>- Jun 2013) 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2573295" y="6181299"/>
            <a:ext cx="1389105" cy="4022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Single Lung</a:t>
            </a:r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1700268"/>
              </p:ext>
            </p:extLst>
          </p:nvPr>
        </p:nvGraphicFramePr>
        <p:xfrm>
          <a:off x="6019800" y="1771926"/>
          <a:ext cx="5791199" cy="467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8001000" y="6189076"/>
            <a:ext cx="2362199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Bilateral/Double Lung</a:t>
            </a:r>
          </a:p>
        </p:txBody>
      </p:sp>
      <p:sp>
        <p:nvSpPr>
          <p:cNvPr id="24" name="pvalues"/>
          <p:cNvSpPr txBox="1"/>
          <p:nvPr/>
        </p:nvSpPr>
        <p:spPr>
          <a:xfrm>
            <a:off x="6705600" y="4648200"/>
            <a:ext cx="365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smtClean="0">
                <a:solidFill>
                  <a:schemeClr val="bg2"/>
                </a:solidFill>
              </a:rPr>
              <a:t>All pairwise </a:t>
            </a:r>
            <a:r>
              <a:rPr lang="en-US" sz="1050" b="1" dirty="0">
                <a:solidFill>
                  <a:schemeClr val="bg2"/>
                </a:solidFill>
              </a:rPr>
              <a:t>comparisons were </a:t>
            </a:r>
            <a:r>
              <a:rPr lang="en-US" sz="1050" b="1" dirty="0" smtClean="0">
                <a:solidFill>
                  <a:schemeClr val="bg2"/>
                </a:solidFill>
              </a:rPr>
              <a:t>significant </a:t>
            </a:r>
            <a:r>
              <a:rPr lang="en-US" sz="1050" b="1" dirty="0">
                <a:solidFill>
                  <a:schemeClr val="bg2"/>
                </a:solidFill>
              </a:rPr>
              <a:t>at </a:t>
            </a:r>
            <a:r>
              <a:rPr lang="en-US" sz="1050" b="1" dirty="0" smtClean="0">
                <a:solidFill>
                  <a:schemeClr val="bg2"/>
                </a:solidFill>
              </a:rPr>
              <a:t>p&lt;0.05 except </a:t>
            </a:r>
            <a:r>
              <a:rPr lang="en-US" sz="1050" b="1" dirty="0">
                <a:solidFill>
                  <a:schemeClr val="bg2"/>
                </a:solidFill>
              </a:rPr>
              <a:t>2002-2007 vs. 2008-2013 </a:t>
            </a:r>
          </a:p>
          <a:p>
            <a:endParaRPr lang="en-US" sz="1050" b="1" dirty="0">
              <a:solidFill>
                <a:schemeClr val="bg2"/>
              </a:solidFill>
            </a:endParaRPr>
          </a:p>
        </p:txBody>
      </p:sp>
      <p:sp>
        <p:nvSpPr>
          <p:cNvPr id="26" name="logo_citation"/>
          <p:cNvSpPr txBox="1"/>
          <p:nvPr/>
        </p:nvSpPr>
        <p:spPr>
          <a:xfrm>
            <a:off x="2844123" y="6966350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212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1600200" y="2713983"/>
            <a:ext cx="10058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200" b="1" dirty="0" smtClean="0">
                <a:solidFill>
                  <a:srgbClr val="0070C0"/>
                </a:solidFill>
              </a:rPr>
              <a:t>Kaplan-Meier Freedom from BOS within 5 Years                                     Conditional on Survival to Discharge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3786" y="6501671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2286000" y="1149976"/>
            <a:ext cx="883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Survival Analyses</a:t>
            </a:r>
          </a:p>
        </p:txBody>
      </p:sp>
      <p:sp>
        <p:nvSpPr>
          <p:cNvPr id="10" name="logo_citation"/>
          <p:cNvSpPr txBox="1"/>
          <p:nvPr/>
        </p:nvSpPr>
        <p:spPr>
          <a:xfrm>
            <a:off x="2891592" y="6973945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579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502629"/>
              </p:ext>
            </p:extLst>
          </p:nvPr>
        </p:nvGraphicFramePr>
        <p:xfrm>
          <a:off x="314940" y="1247834"/>
          <a:ext cx="11907540" cy="568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106680" y="-3388"/>
            <a:ext cx="12115800" cy="88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000" kern="0" dirty="0">
                <a:solidFill>
                  <a:srgbClr val="002060"/>
                </a:solidFill>
              </a:rPr>
              <a:t>Adult </a:t>
            </a:r>
            <a:r>
              <a:rPr lang="en-US" sz="3000" kern="0" dirty="0" smtClean="0">
                <a:solidFill>
                  <a:srgbClr val="002060"/>
                </a:solidFill>
              </a:rPr>
              <a:t>Lung Transplants </a:t>
            </a:r>
          </a:p>
          <a:p>
            <a:r>
              <a:rPr lang="en-US" sz="3000" kern="0" dirty="0" smtClean="0">
                <a:solidFill>
                  <a:srgbClr val="002060"/>
                </a:solidFill>
              </a:rPr>
              <a:t>Freedom from BOS</a:t>
            </a:r>
            <a:r>
              <a:rPr lang="en-US" sz="2800" kern="0" dirty="0" smtClean="0">
                <a:solidFill>
                  <a:srgbClr val="002060"/>
                </a:solidFill>
              </a:rPr>
              <a:t> Conditional </a:t>
            </a:r>
            <a:r>
              <a:rPr lang="en-US" sz="2800" kern="0" dirty="0">
                <a:solidFill>
                  <a:srgbClr val="002060"/>
                </a:solidFill>
              </a:rPr>
              <a:t>on Survival to </a:t>
            </a:r>
            <a:r>
              <a:rPr lang="en-US" sz="2800" kern="0" dirty="0" smtClean="0">
                <a:solidFill>
                  <a:srgbClr val="002060"/>
                </a:solidFill>
              </a:rPr>
              <a:t>Discharge</a:t>
            </a:r>
            <a:endParaRPr lang="en-US" sz="2800" kern="0" dirty="0">
              <a:solidFill>
                <a:srgbClr val="002060"/>
              </a:solidFill>
            </a:endParaRPr>
          </a:p>
          <a:p>
            <a:endParaRPr lang="en-US" sz="30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3003" y="6505917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9" name="pvalues"/>
          <p:cNvSpPr txBox="1"/>
          <p:nvPr/>
        </p:nvSpPr>
        <p:spPr>
          <a:xfrm>
            <a:off x="1828800" y="4876800"/>
            <a:ext cx="7848600" cy="384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All pairwise </a:t>
            </a:r>
            <a:r>
              <a:rPr lang="en-US" sz="1400" b="1" dirty="0">
                <a:solidFill>
                  <a:schemeClr val="bg2"/>
                </a:solidFill>
              </a:rPr>
              <a:t>comparisons were significant at p &lt; </a:t>
            </a:r>
            <a:r>
              <a:rPr lang="en-US" sz="1400" b="1" dirty="0" smtClean="0">
                <a:solidFill>
                  <a:schemeClr val="bg2"/>
                </a:solidFill>
              </a:rPr>
              <a:t>0.05 except </a:t>
            </a:r>
            <a:r>
              <a:rPr lang="en-US" sz="1400" b="1" dirty="0">
                <a:solidFill>
                  <a:schemeClr val="bg2"/>
                </a:solidFill>
              </a:rPr>
              <a:t>2002-2007 vs. 2008-2013 </a:t>
            </a:r>
            <a:r>
              <a:rPr lang="en-US" dirty="0"/>
              <a:t>= 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838200" y="904682"/>
            <a:ext cx="10584902" cy="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600" kern="0" dirty="0" smtClean="0">
                <a:solidFill>
                  <a:srgbClr val="002060"/>
                </a:solidFill>
              </a:rPr>
              <a:t>By Era (Transplants</a:t>
            </a:r>
            <a:r>
              <a:rPr lang="en-US" sz="2600" kern="0" dirty="0">
                <a:solidFill>
                  <a:srgbClr val="002060"/>
                </a:solidFill>
              </a:rPr>
              <a:t>: Jan </a:t>
            </a:r>
            <a:r>
              <a:rPr lang="en-US" sz="2600" kern="0" dirty="0" smtClean="0">
                <a:solidFill>
                  <a:srgbClr val="002060"/>
                </a:solidFill>
              </a:rPr>
              <a:t>1996 </a:t>
            </a:r>
            <a:r>
              <a:rPr lang="en-US" sz="2600" kern="0" dirty="0">
                <a:solidFill>
                  <a:srgbClr val="002060"/>
                </a:solidFill>
              </a:rPr>
              <a:t>- Jun </a:t>
            </a:r>
            <a:r>
              <a:rPr lang="en-US" sz="2600" kern="0" dirty="0" smtClean="0">
                <a:solidFill>
                  <a:srgbClr val="002060"/>
                </a:solidFill>
              </a:rPr>
              <a:t>2013)</a:t>
            </a:r>
            <a:endParaRPr lang="en-US" sz="2600" kern="0" dirty="0">
              <a:solidFill>
                <a:srgbClr val="002060"/>
              </a:solidFill>
            </a:endParaRPr>
          </a:p>
        </p:txBody>
      </p:sp>
      <p:sp>
        <p:nvSpPr>
          <p:cNvPr id="11" name="logo_citation"/>
          <p:cNvSpPr txBox="1"/>
          <p:nvPr/>
        </p:nvSpPr>
        <p:spPr>
          <a:xfrm>
            <a:off x="2899595" y="6964006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198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597040" y="-19420"/>
            <a:ext cx="11926491" cy="87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954" kern="0" dirty="0" smtClean="0">
                <a:solidFill>
                  <a:srgbClr val="002060"/>
                </a:solidFill>
              </a:rPr>
              <a:t>Adult Lung Transplants</a:t>
            </a:r>
            <a:br>
              <a:rPr lang="en-US" sz="2954" kern="0" dirty="0" smtClean="0">
                <a:solidFill>
                  <a:srgbClr val="002060"/>
                </a:solidFill>
              </a:rPr>
            </a:br>
            <a:r>
              <a:rPr lang="en-US" sz="2954" kern="0" dirty="0" smtClean="0">
                <a:solidFill>
                  <a:srgbClr val="002060"/>
                </a:solidFill>
              </a:rPr>
              <a:t>Freedom from BOS</a:t>
            </a:r>
            <a:r>
              <a:rPr lang="en-US" sz="2756" kern="0" dirty="0" smtClean="0">
                <a:solidFill>
                  <a:srgbClr val="002060"/>
                </a:solidFill>
              </a:rPr>
              <a:t> Conditional on Survival to Discharge</a:t>
            </a:r>
          </a:p>
          <a:p>
            <a:endParaRPr lang="en-US" sz="2954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9685" y="6519845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734321"/>
              </p:ext>
            </p:extLst>
          </p:nvPr>
        </p:nvGraphicFramePr>
        <p:xfrm>
          <a:off x="90192" y="1330218"/>
          <a:ext cx="12469177" cy="513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1981200" y="853164"/>
            <a:ext cx="959108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2500" b="1" kern="0" dirty="0">
                <a:solidFill>
                  <a:srgbClr val="002060"/>
                </a:solidFill>
              </a:rPr>
              <a:t>By </a:t>
            </a:r>
            <a:r>
              <a:rPr lang="en-US" sz="2500" b="1" kern="0" dirty="0" smtClean="0">
                <a:solidFill>
                  <a:srgbClr val="002060"/>
                </a:solidFill>
              </a:rPr>
              <a:t>Recipient Age </a:t>
            </a:r>
            <a:r>
              <a:rPr lang="en-US" sz="2500" b="1" kern="0" dirty="0">
                <a:solidFill>
                  <a:srgbClr val="002060"/>
                </a:solidFill>
              </a:rPr>
              <a:t>and Era </a:t>
            </a:r>
            <a:r>
              <a:rPr lang="en-US" sz="2500" b="1" kern="0" dirty="0" smtClean="0">
                <a:solidFill>
                  <a:srgbClr val="002060"/>
                </a:solidFill>
              </a:rPr>
              <a:t>(Transplants</a:t>
            </a:r>
            <a:r>
              <a:rPr lang="en-US" sz="2500" b="1" kern="0" dirty="0">
                <a:solidFill>
                  <a:srgbClr val="002060"/>
                </a:solidFill>
              </a:rPr>
              <a:t>: Jan 1996 - Jun 2013)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1471244" y="6175580"/>
            <a:ext cx="1561858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Recipient 18-39 years</a:t>
            </a:r>
          </a:p>
          <a:p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658643"/>
              </p:ext>
            </p:extLst>
          </p:nvPr>
        </p:nvGraphicFramePr>
        <p:xfrm>
          <a:off x="4313631" y="1525708"/>
          <a:ext cx="5241431" cy="5040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499312"/>
              </p:ext>
            </p:extLst>
          </p:nvPr>
        </p:nvGraphicFramePr>
        <p:xfrm>
          <a:off x="8382000" y="1525708"/>
          <a:ext cx="4419600" cy="5248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TextBox 1"/>
          <p:cNvSpPr txBox="1"/>
          <p:nvPr/>
        </p:nvSpPr>
        <p:spPr>
          <a:xfrm>
            <a:off x="5566887" y="6170521"/>
            <a:ext cx="1561858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Recipient </a:t>
            </a:r>
            <a:r>
              <a:rPr lang="en-US" sz="1600" b="1" dirty="0" smtClean="0">
                <a:solidFill>
                  <a:srgbClr val="0070C0"/>
                </a:solidFill>
              </a:rPr>
              <a:t>40-59 </a:t>
            </a:r>
            <a:r>
              <a:rPr lang="en-US" sz="1600" b="1" dirty="0">
                <a:solidFill>
                  <a:srgbClr val="0070C0"/>
                </a:solidFill>
              </a:rPr>
              <a:t>years</a:t>
            </a:r>
          </a:p>
          <a:p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9555062" y="6130156"/>
            <a:ext cx="1561843" cy="43594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Recipient </a:t>
            </a:r>
            <a:r>
              <a:rPr lang="en-US" sz="1600" b="1" dirty="0" smtClean="0">
                <a:solidFill>
                  <a:srgbClr val="0070C0"/>
                </a:solidFill>
              </a:rPr>
              <a:t> ≥ 60 </a:t>
            </a:r>
            <a:r>
              <a:rPr lang="en-US" sz="1600" b="1" dirty="0">
                <a:solidFill>
                  <a:srgbClr val="0070C0"/>
                </a:solidFill>
              </a:rPr>
              <a:t>years</a:t>
            </a:r>
          </a:p>
          <a:p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22" name="logo_citation"/>
          <p:cNvSpPr txBox="1"/>
          <p:nvPr/>
        </p:nvSpPr>
        <p:spPr>
          <a:xfrm>
            <a:off x="2838229" y="6977820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7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25040" y="-147991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60" kern="0" dirty="0" smtClean="0">
                <a:solidFill>
                  <a:srgbClr val="002060"/>
                </a:solidFill>
              </a:rPr>
              <a:t>Adult Lung Transplants </a:t>
            </a:r>
            <a:endParaRPr lang="en-US" sz="2560" kern="0" dirty="0">
              <a:solidFill>
                <a:srgbClr val="002060"/>
              </a:solidFill>
            </a:endParaRPr>
          </a:p>
          <a:p>
            <a:r>
              <a:rPr lang="en-US" sz="2800" kern="0" dirty="0">
                <a:solidFill>
                  <a:srgbClr val="002060"/>
                </a:solidFill>
              </a:rPr>
              <a:t>Freedom from BOS</a:t>
            </a:r>
            <a:r>
              <a:rPr lang="en-US" sz="2400" kern="0" dirty="0">
                <a:solidFill>
                  <a:srgbClr val="002060"/>
                </a:solidFill>
              </a:rPr>
              <a:t> Conditional on Survival to Discharge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19686" y="6519845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9515102"/>
              </p:ext>
            </p:extLst>
          </p:nvPr>
        </p:nvGraphicFramePr>
        <p:xfrm>
          <a:off x="0" y="1271238"/>
          <a:ext cx="12505267" cy="56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587574" y="800705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560" kern="0" dirty="0">
                <a:solidFill>
                  <a:srgbClr val="002060"/>
                </a:solidFill>
              </a:rPr>
              <a:t>by </a:t>
            </a:r>
            <a:r>
              <a:rPr lang="en-US" sz="2560" kern="0" dirty="0" smtClean="0">
                <a:solidFill>
                  <a:srgbClr val="002060"/>
                </a:solidFill>
              </a:rPr>
              <a:t>Recipient Diagnosis </a:t>
            </a:r>
            <a:r>
              <a:rPr lang="en-US" sz="2560" kern="0" dirty="0">
                <a:solidFill>
                  <a:srgbClr val="002060"/>
                </a:solidFill>
              </a:rPr>
              <a:t>and </a:t>
            </a:r>
            <a:r>
              <a:rPr lang="en-US" sz="2560" kern="0" dirty="0" smtClean="0">
                <a:solidFill>
                  <a:srgbClr val="002060"/>
                </a:solidFill>
              </a:rPr>
              <a:t>Era (Transplants</a:t>
            </a:r>
            <a:r>
              <a:rPr lang="en-US" sz="2560" kern="0" dirty="0">
                <a:solidFill>
                  <a:srgbClr val="002060"/>
                </a:solidFill>
              </a:rPr>
              <a:t>: Jan </a:t>
            </a:r>
            <a:r>
              <a:rPr lang="en-US" sz="2560" kern="0" dirty="0" smtClean="0">
                <a:solidFill>
                  <a:srgbClr val="002060"/>
                </a:solidFill>
              </a:rPr>
              <a:t>1996 </a:t>
            </a:r>
            <a:r>
              <a:rPr lang="en-US" sz="2560" kern="0" dirty="0">
                <a:solidFill>
                  <a:srgbClr val="002060"/>
                </a:solidFill>
              </a:rPr>
              <a:t>- Jun 2013) 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2714847" y="6153654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Diagnosis: CF</a:t>
            </a:r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5580464"/>
              </p:ext>
            </p:extLst>
          </p:nvPr>
        </p:nvGraphicFramePr>
        <p:xfrm>
          <a:off x="6468451" y="1847219"/>
          <a:ext cx="6010235" cy="467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pvalues"/>
          <p:cNvSpPr txBox="1"/>
          <p:nvPr/>
        </p:nvSpPr>
        <p:spPr>
          <a:xfrm>
            <a:off x="7162800" y="4215430"/>
            <a:ext cx="369764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smtClean="0">
                <a:solidFill>
                  <a:schemeClr val="bg2"/>
                </a:solidFill>
              </a:rPr>
              <a:t>All pairwise </a:t>
            </a:r>
            <a:r>
              <a:rPr lang="en-US" sz="1050" b="1" dirty="0">
                <a:solidFill>
                  <a:schemeClr val="bg2"/>
                </a:solidFill>
              </a:rPr>
              <a:t>comparison were </a:t>
            </a:r>
            <a:r>
              <a:rPr lang="en-US" sz="1050" b="1" dirty="0" smtClean="0">
                <a:solidFill>
                  <a:schemeClr val="bg2"/>
                </a:solidFill>
              </a:rPr>
              <a:t>significant </a:t>
            </a:r>
            <a:r>
              <a:rPr lang="en-US" sz="1050" b="1" dirty="0">
                <a:solidFill>
                  <a:schemeClr val="bg2"/>
                </a:solidFill>
              </a:rPr>
              <a:t>at p </a:t>
            </a:r>
            <a:r>
              <a:rPr lang="en-US" sz="1050" b="1" dirty="0" smtClean="0">
                <a:solidFill>
                  <a:schemeClr val="bg2"/>
                </a:solidFill>
              </a:rPr>
              <a:t>&lt; 0.05 except 2002-2007 </a:t>
            </a:r>
            <a:r>
              <a:rPr lang="en-US" sz="1050" b="1" dirty="0">
                <a:solidFill>
                  <a:schemeClr val="bg2"/>
                </a:solidFill>
              </a:rPr>
              <a:t>vs. 2008-2013</a:t>
            </a:r>
            <a:endParaRPr lang="en-US" sz="1050" b="1" dirty="0" smtClean="0">
              <a:solidFill>
                <a:schemeClr val="bg2"/>
              </a:solidFill>
            </a:endParaRPr>
          </a:p>
          <a:p>
            <a:r>
              <a:rPr lang="en-US" sz="1050" b="1" dirty="0" smtClean="0">
                <a:solidFill>
                  <a:schemeClr val="bg2"/>
                </a:solidFill>
              </a:rPr>
              <a:t>  </a:t>
            </a:r>
          </a:p>
        </p:txBody>
      </p:sp>
      <p:sp>
        <p:nvSpPr>
          <p:cNvPr id="26" name="logo_citation"/>
          <p:cNvSpPr txBox="1"/>
          <p:nvPr/>
        </p:nvSpPr>
        <p:spPr>
          <a:xfrm>
            <a:off x="2842144" y="6963649"/>
            <a:ext cx="2017973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2743200" y="1404718"/>
            <a:ext cx="2404137" cy="3785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2"/>
                </a:solidFill>
              </a:rPr>
              <a:t>Transplant Era: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8610600" y="6177006"/>
            <a:ext cx="2354616" cy="402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Diagnosis: COPD</a:t>
            </a:r>
            <a:endParaRPr 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4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25040" y="-147991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60" kern="0" dirty="0" smtClean="0">
                <a:solidFill>
                  <a:srgbClr val="002060"/>
                </a:solidFill>
              </a:rPr>
              <a:t>Adult Lung Transplants </a:t>
            </a:r>
            <a:endParaRPr lang="en-US" sz="2560" kern="0" dirty="0">
              <a:solidFill>
                <a:srgbClr val="002060"/>
              </a:solidFill>
            </a:endParaRPr>
          </a:p>
          <a:p>
            <a:r>
              <a:rPr lang="en-US" sz="2800" kern="0" dirty="0">
                <a:solidFill>
                  <a:srgbClr val="002060"/>
                </a:solidFill>
              </a:rPr>
              <a:t>Freedom from BOS</a:t>
            </a:r>
            <a:r>
              <a:rPr lang="en-US" sz="2400" kern="0" dirty="0">
                <a:solidFill>
                  <a:srgbClr val="002060"/>
                </a:solidFill>
              </a:rPr>
              <a:t> Conditional on Survival to Discharge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19686" y="6519845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5352993"/>
              </p:ext>
            </p:extLst>
          </p:nvPr>
        </p:nvGraphicFramePr>
        <p:xfrm>
          <a:off x="0" y="1256275"/>
          <a:ext cx="12505267" cy="56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587574" y="800705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560" kern="0" dirty="0">
                <a:solidFill>
                  <a:srgbClr val="002060"/>
                </a:solidFill>
              </a:rPr>
              <a:t>by Recipient Diagnosis and </a:t>
            </a:r>
            <a:r>
              <a:rPr lang="en-US" sz="2560" kern="0" dirty="0" smtClean="0">
                <a:solidFill>
                  <a:srgbClr val="002060"/>
                </a:solidFill>
              </a:rPr>
              <a:t>Era (Transplants</a:t>
            </a:r>
            <a:r>
              <a:rPr lang="en-US" sz="2560" kern="0" dirty="0">
                <a:solidFill>
                  <a:srgbClr val="002060"/>
                </a:solidFill>
              </a:rPr>
              <a:t>: Jan </a:t>
            </a:r>
            <a:r>
              <a:rPr lang="en-US" sz="2560" kern="0" dirty="0" smtClean="0">
                <a:solidFill>
                  <a:srgbClr val="002060"/>
                </a:solidFill>
              </a:rPr>
              <a:t>1996 </a:t>
            </a:r>
            <a:r>
              <a:rPr lang="en-US" sz="2560" kern="0" dirty="0">
                <a:solidFill>
                  <a:srgbClr val="002060"/>
                </a:solidFill>
              </a:rPr>
              <a:t>- Jun 2013) 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2620131" y="6146562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Diagnosis: IPF</a:t>
            </a:r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624896"/>
              </p:ext>
            </p:extLst>
          </p:nvPr>
        </p:nvGraphicFramePr>
        <p:xfrm>
          <a:off x="6502119" y="1847219"/>
          <a:ext cx="5827513" cy="467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pvalues"/>
          <p:cNvSpPr txBox="1"/>
          <p:nvPr/>
        </p:nvSpPr>
        <p:spPr>
          <a:xfrm>
            <a:off x="7239000" y="4648200"/>
            <a:ext cx="36976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smtClean="0">
                <a:solidFill>
                  <a:schemeClr val="bg2"/>
                </a:solidFill>
              </a:rPr>
              <a:t>No pairwise comparisons were </a:t>
            </a:r>
            <a:r>
              <a:rPr lang="en-US" sz="1050" b="1" dirty="0">
                <a:solidFill>
                  <a:schemeClr val="bg2"/>
                </a:solidFill>
              </a:rPr>
              <a:t>significant at p </a:t>
            </a:r>
            <a:r>
              <a:rPr lang="en-US" sz="1050" b="1" dirty="0" smtClean="0">
                <a:solidFill>
                  <a:schemeClr val="bg2"/>
                </a:solidFill>
              </a:rPr>
              <a:t>&lt; 0.05  </a:t>
            </a:r>
          </a:p>
        </p:txBody>
      </p:sp>
      <p:sp>
        <p:nvSpPr>
          <p:cNvPr id="26" name="logo_citation"/>
          <p:cNvSpPr txBox="1"/>
          <p:nvPr/>
        </p:nvSpPr>
        <p:spPr>
          <a:xfrm>
            <a:off x="2833272" y="6968242"/>
            <a:ext cx="2223992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2743200" y="1404718"/>
            <a:ext cx="2404137" cy="3785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2"/>
                </a:solidFill>
              </a:rPr>
              <a:t>Transplant Era: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8382000" y="6179989"/>
            <a:ext cx="2354617" cy="402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Diagnosis: Retransplant</a:t>
            </a:r>
            <a:endParaRPr 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98503" y="-203573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kern="0" dirty="0" smtClean="0">
                <a:solidFill>
                  <a:srgbClr val="002060"/>
                </a:solidFill>
              </a:rPr>
              <a:t>Adult Lung </a:t>
            </a:r>
            <a:r>
              <a:rPr lang="en-US" sz="2800" kern="0" dirty="0">
                <a:solidFill>
                  <a:srgbClr val="002060"/>
                </a:solidFill>
              </a:rPr>
              <a:t>Transplants </a:t>
            </a:r>
          </a:p>
          <a:p>
            <a:r>
              <a:rPr lang="en-US" sz="2700" kern="0" dirty="0">
                <a:solidFill>
                  <a:srgbClr val="002060"/>
                </a:solidFill>
              </a:rPr>
              <a:t>Freedom from BOS Conditional on Survival to Discharge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7963" y="6531568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060108"/>
              </p:ext>
            </p:extLst>
          </p:nvPr>
        </p:nvGraphicFramePr>
        <p:xfrm>
          <a:off x="0" y="1281617"/>
          <a:ext cx="12505267" cy="56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587574" y="800705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700" kern="0" dirty="0">
                <a:solidFill>
                  <a:srgbClr val="002060"/>
                </a:solidFill>
              </a:rPr>
              <a:t>by </a:t>
            </a:r>
            <a:r>
              <a:rPr lang="en-US" sz="2700" kern="0" dirty="0" smtClean="0">
                <a:solidFill>
                  <a:srgbClr val="002060"/>
                </a:solidFill>
              </a:rPr>
              <a:t>Recipient GFR* </a:t>
            </a:r>
            <a:r>
              <a:rPr lang="en-US" sz="2700" kern="0" dirty="0">
                <a:solidFill>
                  <a:srgbClr val="002060"/>
                </a:solidFill>
              </a:rPr>
              <a:t>and </a:t>
            </a:r>
            <a:r>
              <a:rPr lang="en-US" sz="2700" kern="0" dirty="0" smtClean="0">
                <a:solidFill>
                  <a:srgbClr val="002060"/>
                </a:solidFill>
              </a:rPr>
              <a:t>Era (Transplants</a:t>
            </a:r>
            <a:r>
              <a:rPr lang="en-US" sz="2700" kern="0" dirty="0">
                <a:solidFill>
                  <a:srgbClr val="002060"/>
                </a:solidFill>
              </a:rPr>
              <a:t>: Jan </a:t>
            </a:r>
            <a:r>
              <a:rPr lang="en-US" sz="2700" kern="0" dirty="0" smtClean="0">
                <a:solidFill>
                  <a:srgbClr val="002060"/>
                </a:solidFill>
              </a:rPr>
              <a:t>1996 </a:t>
            </a:r>
            <a:r>
              <a:rPr lang="en-US" sz="2700" kern="0" dirty="0">
                <a:solidFill>
                  <a:srgbClr val="002060"/>
                </a:solidFill>
              </a:rPr>
              <a:t>- Jun 2013) 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1228022" y="6117702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GFR </a:t>
            </a:r>
            <a:r>
              <a:rPr lang="en-US" sz="1600" b="1" dirty="0" smtClean="0">
                <a:solidFill>
                  <a:srgbClr val="0070C0"/>
                </a:solidFill>
              </a:rPr>
              <a:t>&lt;60 (mL/min/1.73 </a:t>
            </a:r>
            <a:r>
              <a:rPr lang="en-US" sz="1600" b="1" dirty="0">
                <a:solidFill>
                  <a:srgbClr val="0070C0"/>
                </a:solidFill>
              </a:rPr>
              <a:t>m²</a:t>
            </a:r>
            <a:r>
              <a:rPr lang="en-US" sz="1600" b="1" dirty="0" smtClean="0">
                <a:solidFill>
                  <a:srgbClr val="0070C0"/>
                </a:solidFill>
              </a:rPr>
              <a:t>)</a:t>
            </a:r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3490475"/>
              </p:ext>
            </p:extLst>
          </p:nvPr>
        </p:nvGraphicFramePr>
        <p:xfrm>
          <a:off x="4243672" y="1783703"/>
          <a:ext cx="4341840" cy="4617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5276745" y="6152772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GFR </a:t>
            </a:r>
            <a:r>
              <a:rPr lang="en-US" sz="1600" b="1" dirty="0" smtClean="0">
                <a:solidFill>
                  <a:srgbClr val="0070C0"/>
                </a:solidFill>
              </a:rPr>
              <a:t>60-89 </a:t>
            </a:r>
            <a:r>
              <a:rPr lang="en-US" sz="1600" b="1" dirty="0">
                <a:solidFill>
                  <a:srgbClr val="0070C0"/>
                </a:solidFill>
              </a:rPr>
              <a:t>(mL/min/1.73 </a:t>
            </a:r>
            <a:r>
              <a:rPr lang="en-US" sz="1600" b="1" dirty="0" smtClean="0">
                <a:solidFill>
                  <a:srgbClr val="0070C0"/>
                </a:solidFill>
              </a:rPr>
              <a:t>m²)</a:t>
            </a:r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204445"/>
              </p:ext>
            </p:extLst>
          </p:nvPr>
        </p:nvGraphicFramePr>
        <p:xfrm>
          <a:off x="8370034" y="1746128"/>
          <a:ext cx="4373879" cy="4617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pvalues"/>
          <p:cNvSpPr txBox="1"/>
          <p:nvPr/>
        </p:nvSpPr>
        <p:spPr>
          <a:xfrm>
            <a:off x="4682153" y="4602229"/>
            <a:ext cx="35000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smtClean="0">
                <a:solidFill>
                  <a:schemeClr val="bg2"/>
                </a:solidFill>
              </a:rPr>
              <a:t>All pairwise </a:t>
            </a:r>
            <a:r>
              <a:rPr lang="en-US" sz="1050" b="1" dirty="0">
                <a:solidFill>
                  <a:schemeClr val="bg2"/>
                </a:solidFill>
              </a:rPr>
              <a:t>comparison were </a:t>
            </a:r>
            <a:r>
              <a:rPr lang="en-US" sz="1050" b="1" dirty="0" smtClean="0">
                <a:solidFill>
                  <a:schemeClr val="bg2"/>
                </a:solidFill>
              </a:rPr>
              <a:t>significant </a:t>
            </a:r>
            <a:r>
              <a:rPr lang="en-US" sz="1050" b="1" dirty="0">
                <a:solidFill>
                  <a:schemeClr val="bg2"/>
                </a:solidFill>
              </a:rPr>
              <a:t>at p </a:t>
            </a:r>
            <a:r>
              <a:rPr lang="en-US" sz="1050" b="1" dirty="0" smtClean="0">
                <a:solidFill>
                  <a:schemeClr val="bg2"/>
                </a:solidFill>
              </a:rPr>
              <a:t>&lt; 0.05 except </a:t>
            </a:r>
            <a:r>
              <a:rPr lang="en-US" sz="1050" b="1" dirty="0">
                <a:solidFill>
                  <a:schemeClr val="bg2"/>
                </a:solidFill>
              </a:rPr>
              <a:t>2002-2007 vs. 2008-2013</a:t>
            </a:r>
            <a:endParaRPr lang="en-US" sz="1050" b="1" dirty="0" smtClean="0">
              <a:solidFill>
                <a:schemeClr val="bg2"/>
              </a:solidFill>
            </a:endParaRPr>
          </a:p>
        </p:txBody>
      </p:sp>
      <p:sp>
        <p:nvSpPr>
          <p:cNvPr id="25" name="pvalues"/>
          <p:cNvSpPr txBox="1"/>
          <p:nvPr/>
        </p:nvSpPr>
        <p:spPr>
          <a:xfrm>
            <a:off x="8824880" y="4602229"/>
            <a:ext cx="35782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smtClean="0">
                <a:solidFill>
                  <a:schemeClr val="bg2"/>
                </a:solidFill>
              </a:rPr>
              <a:t>All </a:t>
            </a:r>
            <a:r>
              <a:rPr lang="en-US" sz="1050" b="1" dirty="0">
                <a:solidFill>
                  <a:schemeClr val="bg2"/>
                </a:solidFill>
              </a:rPr>
              <a:t>pairwise comparison were </a:t>
            </a:r>
            <a:r>
              <a:rPr lang="en-US" sz="1050" b="1" dirty="0" smtClean="0">
                <a:solidFill>
                  <a:schemeClr val="bg2"/>
                </a:solidFill>
              </a:rPr>
              <a:t>significant at p </a:t>
            </a:r>
            <a:r>
              <a:rPr lang="en-US" sz="1050" b="1" dirty="0">
                <a:solidFill>
                  <a:schemeClr val="bg2"/>
                </a:solidFill>
              </a:rPr>
              <a:t>&lt; </a:t>
            </a:r>
            <a:r>
              <a:rPr lang="en-US" sz="1050" b="1" dirty="0" smtClean="0">
                <a:solidFill>
                  <a:schemeClr val="bg2"/>
                </a:solidFill>
              </a:rPr>
              <a:t>0.05 except 2002-2007 </a:t>
            </a:r>
            <a:r>
              <a:rPr lang="en-US" sz="1050" b="1" dirty="0">
                <a:solidFill>
                  <a:schemeClr val="bg2"/>
                </a:solidFill>
              </a:rPr>
              <a:t>vs. 2008-2013</a:t>
            </a:r>
          </a:p>
        </p:txBody>
      </p:sp>
      <p:sp>
        <p:nvSpPr>
          <p:cNvPr id="26" name="logo_citation"/>
          <p:cNvSpPr txBox="1"/>
          <p:nvPr/>
        </p:nvSpPr>
        <p:spPr>
          <a:xfrm>
            <a:off x="2840216" y="6975881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41450" y="6964006"/>
            <a:ext cx="4248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* GFR was estimated using the Cockcroft-Gault formula</a:t>
            </a:r>
            <a:endParaRPr 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3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078" y="-179939"/>
            <a:ext cx="9144000" cy="990600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Adult </a:t>
            </a:r>
            <a:r>
              <a:rPr lang="en-US" sz="3200" dirty="0" smtClean="0">
                <a:solidFill>
                  <a:srgbClr val="002060"/>
                </a:solidFill>
              </a:rPr>
              <a:t>Lung Transplants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6636299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Continuous factors are expressed as median (5</a:t>
            </a:r>
            <a:r>
              <a:rPr lang="en-US" sz="1200" b="1" baseline="30000" dirty="0">
                <a:solidFill>
                  <a:srgbClr val="002060"/>
                </a:solidFill>
              </a:rPr>
              <a:t>th </a:t>
            </a:r>
            <a:r>
              <a:rPr lang="en-US" sz="1200" b="1" dirty="0">
                <a:solidFill>
                  <a:srgbClr val="002060"/>
                </a:solidFill>
              </a:rPr>
              <a:t>– 95</a:t>
            </a:r>
            <a:r>
              <a:rPr lang="en-US" sz="1200" b="1" baseline="30000" dirty="0">
                <a:solidFill>
                  <a:srgbClr val="002060"/>
                </a:solidFill>
              </a:rPr>
              <a:t>th</a:t>
            </a:r>
            <a:r>
              <a:rPr lang="en-US" sz="1200" b="1" dirty="0">
                <a:solidFill>
                  <a:srgbClr val="002060"/>
                </a:solidFill>
              </a:rPr>
              <a:t> percentiles</a:t>
            </a:r>
            <a:r>
              <a:rPr lang="en-US" sz="1200" b="1" dirty="0" smtClean="0">
                <a:solidFill>
                  <a:srgbClr val="002060"/>
                </a:solidFill>
              </a:rPr>
              <a:t>) </a:t>
            </a:r>
            <a:endParaRPr lang="en-US" sz="1200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3787" y="6520979"/>
            <a:ext cx="4715932" cy="711201"/>
            <a:chOff x="2" y="6146792"/>
            <a:chExt cx="4715932" cy="711201"/>
          </a:xfrm>
        </p:grpSpPr>
        <p:grpSp>
          <p:nvGrpSpPr>
            <p:cNvPr id="17" name="Group 16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1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9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67400" y="6899345"/>
            <a:ext cx="649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Summary statistics included transplants with known/non-missing data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838198" y="527192"/>
            <a:ext cx="10667999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Recipient Characteristics (Transplants: Jan 1992 – Jun 2018) 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52429"/>
              </p:ext>
            </p:extLst>
          </p:nvPr>
        </p:nvGraphicFramePr>
        <p:xfrm>
          <a:off x="838197" y="1165253"/>
          <a:ext cx="11201403" cy="5170885"/>
        </p:xfrm>
        <a:graphic>
          <a:graphicData uri="http://schemas.openxmlformats.org/drawingml/2006/table">
            <a:tbl>
              <a:tblPr firstRow="1" bandRow="1"/>
              <a:tblGrid>
                <a:gridCol w="1981203">
                  <a:extLst>
                    <a:ext uri="{9D8B030D-6E8A-4147-A177-3AD203B41FA5}">
                      <a16:colId xmlns:a16="http://schemas.microsoft.com/office/drawing/2014/main" val="382137496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67829528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67024197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84861971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144288831"/>
                    </a:ext>
                  </a:extLst>
                </a:gridCol>
              </a:tblGrid>
              <a:tr h="617293">
                <a:tc>
                  <a:txBody>
                    <a:bodyPr/>
                    <a:lstStyle/>
                    <a:p>
                      <a:pPr algn="l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 1992-Dec 2000</a:t>
                      </a:r>
                    </a:p>
                    <a:p>
                      <a:pPr algn="ctr" rtl="0" fontAlgn="ctr"/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(N = 11,796)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 2001-Dec 2009</a:t>
                      </a:r>
                    </a:p>
                    <a:p>
                      <a:pPr algn="ctr" rtl="0" fontAlgn="ctr"/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(N = 21,806)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 2010-Jun 2018</a:t>
                      </a:r>
                    </a:p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(N = 33,891)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P-value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80387"/>
                  </a:ext>
                </a:extLst>
              </a:tr>
              <a:tr h="3086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Geographi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 location: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645163"/>
                  </a:ext>
                </a:extLst>
              </a:tr>
              <a:tr h="3086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Europe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3751 (31.8%)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7818 (35.9%)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12414 (36.6%)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843374"/>
                  </a:ext>
                </a:extLst>
              </a:tr>
              <a:tr h="3086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North America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7324 (62.1%)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12545 (57.5%)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18594 (54.9%)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704081"/>
                  </a:ext>
                </a:extLst>
              </a:tr>
              <a:tr h="3086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721 (6.1%)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1443 (6.6%)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2883 (8.5%)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996891"/>
                  </a:ext>
                </a:extLst>
              </a:tr>
              <a:tr h="3086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Age (years)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</a:t>
                      </a:r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</a:t>
                      </a:r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 </a:t>
                      </a:r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</a:t>
                      </a:r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66) 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 </a:t>
                      </a:r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</a:t>
                      </a:r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69)  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&lt;0.0001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1682939"/>
                  </a:ext>
                </a:extLst>
              </a:tr>
              <a:tr h="3086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Male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51.9%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55.6%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58.0%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&lt;0.0001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5911639"/>
                  </a:ext>
                </a:extLst>
              </a:tr>
              <a:tr h="41887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Weight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(kg)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75.7 (53.5 - 101.6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78.0 (54.0 - 106.1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80.0 (54.4 - 108.9) 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507579"/>
                  </a:ext>
                </a:extLst>
              </a:tr>
              <a:tr h="41887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Height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(cm)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174.0 (157.0 - 188.0)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174.0 (157.5 - 188.0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174.0 (157.5 - 188.0) 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0.0463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050525"/>
                  </a:ext>
                </a:extLst>
              </a:tr>
              <a:tr h="30864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BMI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kg/m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²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25.0 (19.1 - 32.4)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25.7 (19.3 - 33.7)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26.5 (19.6 - 34.6)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361028"/>
                  </a:ext>
                </a:extLst>
              </a:tr>
              <a:tr h="3086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ABO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42338"/>
                  </a:ext>
                </a:extLst>
              </a:tr>
              <a:tr h="32073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45.2%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43.3%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42.0%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&lt;0.0001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2846834"/>
                  </a:ext>
                </a:extLst>
              </a:tr>
              <a:tr h="3086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532571"/>
                  </a:ext>
                </a:extLst>
              </a:tr>
              <a:tr h="3086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12.2%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13.1%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14.1%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080676"/>
                  </a:ext>
                </a:extLst>
              </a:tr>
              <a:tr h="3086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37.4%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38.2%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38.1%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346811"/>
                  </a:ext>
                </a:extLst>
              </a:tr>
            </a:tbl>
          </a:graphicData>
        </a:graphic>
      </p:graphicFrame>
      <p:sp>
        <p:nvSpPr>
          <p:cNvPr id="12" name="logo_citation"/>
          <p:cNvSpPr txBox="1"/>
          <p:nvPr/>
        </p:nvSpPr>
        <p:spPr>
          <a:xfrm>
            <a:off x="2882705" y="6984326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04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25040" y="-147991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60" kern="0" dirty="0" smtClean="0">
                <a:solidFill>
                  <a:srgbClr val="002060"/>
                </a:solidFill>
              </a:rPr>
              <a:t>Adult Lung </a:t>
            </a:r>
            <a:r>
              <a:rPr lang="en-US" sz="2560" kern="0" dirty="0">
                <a:solidFill>
                  <a:srgbClr val="002060"/>
                </a:solidFill>
              </a:rPr>
              <a:t>Transplants </a:t>
            </a:r>
          </a:p>
          <a:p>
            <a:r>
              <a:rPr lang="en-US" sz="2800" kern="0" dirty="0">
                <a:solidFill>
                  <a:srgbClr val="002060"/>
                </a:solidFill>
              </a:rPr>
              <a:t>Freedom from BOS</a:t>
            </a:r>
            <a:r>
              <a:rPr lang="en-US" sz="2400" kern="0" dirty="0">
                <a:solidFill>
                  <a:srgbClr val="002060"/>
                </a:solidFill>
              </a:rPr>
              <a:t> Conditional on Survival to Discharge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7963" y="6519845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783962"/>
              </p:ext>
            </p:extLst>
          </p:nvPr>
        </p:nvGraphicFramePr>
        <p:xfrm>
          <a:off x="3313" y="1243746"/>
          <a:ext cx="12505267" cy="56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587574" y="800705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560" kern="0" dirty="0">
                <a:solidFill>
                  <a:srgbClr val="002060"/>
                </a:solidFill>
              </a:rPr>
              <a:t>by Recipient Diabetes and </a:t>
            </a:r>
            <a:r>
              <a:rPr lang="en-US" sz="2560" kern="0" dirty="0" smtClean="0">
                <a:solidFill>
                  <a:srgbClr val="002060"/>
                </a:solidFill>
              </a:rPr>
              <a:t>Era (</a:t>
            </a:r>
            <a:r>
              <a:rPr lang="en-US" sz="2560" kern="0" dirty="0">
                <a:solidFill>
                  <a:srgbClr val="002060"/>
                </a:solidFill>
              </a:rPr>
              <a:t>Transplants: Jan </a:t>
            </a:r>
            <a:r>
              <a:rPr lang="en-US" sz="2560" kern="0" dirty="0" smtClean="0">
                <a:solidFill>
                  <a:srgbClr val="002060"/>
                </a:solidFill>
              </a:rPr>
              <a:t>1996 </a:t>
            </a:r>
            <a:r>
              <a:rPr lang="en-US" sz="2560" kern="0" dirty="0">
                <a:solidFill>
                  <a:srgbClr val="002060"/>
                </a:solidFill>
              </a:rPr>
              <a:t>- Jun 2013) 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2120002" y="6181064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Recipient with Diabetes</a:t>
            </a:r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087992"/>
              </p:ext>
            </p:extLst>
          </p:nvPr>
        </p:nvGraphicFramePr>
        <p:xfrm>
          <a:off x="6661529" y="1744434"/>
          <a:ext cx="5616440" cy="467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8458200" y="6146967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Recipient with No Diabetes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24" name="pvalues"/>
          <p:cNvSpPr txBox="1"/>
          <p:nvPr/>
        </p:nvSpPr>
        <p:spPr>
          <a:xfrm>
            <a:off x="7203877" y="4572000"/>
            <a:ext cx="36157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2"/>
                </a:solidFill>
              </a:rPr>
              <a:t>All pairwise comparisons were significant </a:t>
            </a:r>
            <a:r>
              <a:rPr lang="en-US" b="1" dirty="0">
                <a:solidFill>
                  <a:schemeClr val="bg2"/>
                </a:solidFill>
              </a:rPr>
              <a:t>at </a:t>
            </a:r>
            <a:r>
              <a:rPr lang="en-US" b="1" dirty="0" smtClean="0">
                <a:solidFill>
                  <a:schemeClr val="bg2"/>
                </a:solidFill>
              </a:rPr>
              <a:t>p&lt;0.05 except </a:t>
            </a:r>
            <a:r>
              <a:rPr lang="en-US" b="1" dirty="0">
                <a:solidFill>
                  <a:schemeClr val="bg2"/>
                </a:solidFill>
              </a:rPr>
              <a:t>2002-2007 vs. 2008-2013 </a:t>
            </a:r>
          </a:p>
        </p:txBody>
      </p:sp>
      <p:sp>
        <p:nvSpPr>
          <p:cNvPr id="26" name="logo_citation"/>
          <p:cNvSpPr txBox="1"/>
          <p:nvPr/>
        </p:nvSpPr>
        <p:spPr>
          <a:xfrm>
            <a:off x="2854716" y="6966772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598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3786" y="6501671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2209800" y="1676400"/>
            <a:ext cx="883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Multivariable Cox Analyses</a:t>
            </a:r>
            <a:endParaRPr lang="en-US" sz="440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logo_citation"/>
          <p:cNvSpPr txBox="1"/>
          <p:nvPr/>
        </p:nvSpPr>
        <p:spPr>
          <a:xfrm>
            <a:off x="2923345" y="6964006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371600" y="3067593"/>
            <a:ext cx="10058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200" b="1" dirty="0" smtClean="0">
                <a:solidFill>
                  <a:srgbClr val="0070C0"/>
                </a:solidFill>
              </a:rPr>
              <a:t>Mortality within 12 Months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19200"/>
            <a:ext cx="7447280" cy="5283200"/>
          </a:xfrm>
        </p:spPr>
      </p:pic>
      <p:sp>
        <p:nvSpPr>
          <p:cNvPr id="4" name="nvalue"/>
          <p:cNvSpPr txBox="1"/>
          <p:nvPr/>
        </p:nvSpPr>
        <p:spPr>
          <a:xfrm>
            <a:off x="9960524" y="6412786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53,072)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1513840" y="521161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1-Year Mortality with 95% Confidence Limits
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Transplants (2000-6/2017)
</a:t>
            </a:r>
          </a:p>
        </p:txBody>
      </p:sp>
      <p:grpSp>
        <p:nvGrpSpPr>
          <p:cNvPr id="8" name="logo"/>
          <p:cNvGrpSpPr/>
          <p:nvPr/>
        </p:nvGrpSpPr>
        <p:grpSpPr>
          <a:xfrm>
            <a:off x="118780" y="6462030"/>
            <a:ext cx="5030327" cy="758614"/>
            <a:chOff x="1" y="6067776"/>
            <a:chExt cx="4952999" cy="7902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02817" y="6967346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59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1" y="1108775"/>
            <a:ext cx="8229617" cy="5486411"/>
          </a:xfrm>
          <a:prstGeom prst="rect">
            <a:avLst/>
          </a:prstGeom>
        </p:spPr>
      </p:pic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127002" y="6436331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23" name="logo_citation"/>
          <p:cNvSpPr txBox="1"/>
          <p:nvPr/>
        </p:nvSpPr>
        <p:spPr>
          <a:xfrm>
            <a:off x="3167323" y="6930285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54892" y="469317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 smtClean="0">
                <a:solidFill>
                  <a:srgbClr val="0070C0"/>
                </a:solidFill>
              </a:rPr>
              <a:t>Transplant </a:t>
            </a:r>
            <a:r>
              <a:rPr lang="en-US" sz="2133" kern="0" dirty="0">
                <a:solidFill>
                  <a:srgbClr val="0070C0"/>
                </a:solidFill>
              </a:rPr>
              <a:t>era </a:t>
            </a:r>
            <a:r>
              <a:rPr lang="en-US" sz="2133" kern="0" dirty="0" smtClean="0">
                <a:solidFill>
                  <a:srgbClr val="0070C0"/>
                </a:solidFill>
              </a:rPr>
              <a:t>and diagnosis interaction</a:t>
            </a:r>
            <a:endParaRPr lang="en-US" sz="2133" kern="0" dirty="0">
              <a:solidFill>
                <a:srgbClr val="0070C0"/>
              </a:solidFill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 bwMode="auto">
          <a:xfrm>
            <a:off x="457200" y="321694"/>
            <a:ext cx="118110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</a:t>
            </a:r>
            <a:r>
              <a:rPr lang="en-US" sz="2133" kern="0" dirty="0" smtClean="0">
                <a:solidFill>
                  <a:srgbClr val="002060"/>
                </a:solidFill>
              </a:rPr>
              <a:t>Statistically Significant </a:t>
            </a:r>
            <a:r>
              <a:rPr lang="en-US" sz="2133" kern="0" dirty="0">
                <a:solidFill>
                  <a:srgbClr val="002060"/>
                </a:solidFill>
              </a:rPr>
              <a:t>Risk Factors For </a:t>
            </a:r>
            <a:r>
              <a:rPr lang="en-US" sz="2133" kern="0" dirty="0" smtClean="0">
                <a:solidFill>
                  <a:srgbClr val="002060"/>
                </a:solidFill>
              </a:rPr>
              <a:t>1-Year </a:t>
            </a:r>
            <a:r>
              <a:rPr lang="en-US" sz="2133" kern="0" dirty="0">
                <a:solidFill>
                  <a:srgbClr val="002060"/>
                </a:solidFill>
              </a:rPr>
              <a:t>Mortality with 95% Confidence Limits
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677530" y="327556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Transplants (2000-6/2017)
</a:t>
            </a:r>
          </a:p>
        </p:txBody>
      </p:sp>
      <p:sp>
        <p:nvSpPr>
          <p:cNvPr id="16" name="nvalue"/>
          <p:cNvSpPr txBox="1"/>
          <p:nvPr/>
        </p:nvSpPr>
        <p:spPr>
          <a:xfrm>
            <a:off x="10062968" y="6403388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53,072)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08830" y="6944410"/>
            <a:ext cx="6285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p-value for </a:t>
            </a:r>
            <a:r>
              <a:rPr lang="en-US" sz="1200" b="1" dirty="0">
                <a:solidFill>
                  <a:schemeClr val="bg2"/>
                </a:solidFill>
              </a:rPr>
              <a:t>era </a:t>
            </a:r>
            <a:r>
              <a:rPr lang="en-US" sz="1200" b="1" dirty="0" smtClean="0">
                <a:solidFill>
                  <a:schemeClr val="bg2"/>
                </a:solidFill>
              </a:rPr>
              <a:t>&lt; 0.0001; </a:t>
            </a:r>
            <a:r>
              <a:rPr lang="en-US" sz="1200" b="1" dirty="0">
                <a:solidFill>
                  <a:schemeClr val="bg2"/>
                </a:solidFill>
              </a:rPr>
              <a:t>p-value diagnosis &lt; 0.0001; </a:t>
            </a:r>
            <a:r>
              <a:rPr lang="en-US" sz="1200" b="1" dirty="0" smtClean="0">
                <a:solidFill>
                  <a:schemeClr val="bg2"/>
                </a:solidFill>
              </a:rPr>
              <a:t>p-value for interaction = 0.0002</a:t>
            </a:r>
            <a:endParaRPr 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383681"/>
            <a:ext cx="7620000" cy="5168006"/>
          </a:xfrm>
          <a:prstGeom prst="rect">
            <a:avLst/>
          </a:prstGeom>
        </p:spPr>
      </p:pic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116823" y="6461556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23" name="logo_citation"/>
          <p:cNvSpPr txBox="1"/>
          <p:nvPr/>
        </p:nvSpPr>
        <p:spPr>
          <a:xfrm>
            <a:off x="3135019" y="6948350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44595" y="653016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 smtClean="0">
                <a:solidFill>
                  <a:srgbClr val="0070C0"/>
                </a:solidFill>
              </a:rPr>
              <a:t>Transplant </a:t>
            </a:r>
            <a:r>
              <a:rPr lang="en-US" sz="2133" kern="0" dirty="0">
                <a:solidFill>
                  <a:srgbClr val="0070C0"/>
                </a:solidFill>
              </a:rPr>
              <a:t>era </a:t>
            </a:r>
            <a:r>
              <a:rPr lang="en-US" sz="2133" kern="0" dirty="0" smtClean="0">
                <a:solidFill>
                  <a:srgbClr val="0070C0"/>
                </a:solidFill>
              </a:rPr>
              <a:t>and recipient </a:t>
            </a:r>
            <a:r>
              <a:rPr lang="en-US" sz="2133" kern="0" dirty="0">
                <a:solidFill>
                  <a:srgbClr val="0070C0"/>
                </a:solidFill>
              </a:rPr>
              <a:t>d</a:t>
            </a:r>
            <a:r>
              <a:rPr lang="en-US" sz="2133" kern="0" dirty="0" smtClean="0">
                <a:solidFill>
                  <a:srgbClr val="0070C0"/>
                </a:solidFill>
              </a:rPr>
              <a:t>iabetes interaction</a:t>
            </a:r>
            <a:endParaRPr lang="en-US" sz="2133" kern="0" dirty="0">
              <a:solidFill>
                <a:srgbClr val="0070C0"/>
              </a:solidFill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 bwMode="auto">
          <a:xfrm>
            <a:off x="677824" y="347215"/>
            <a:ext cx="11314307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300" kern="0" dirty="0">
                <a:solidFill>
                  <a:srgbClr val="002060"/>
                </a:solidFill>
              </a:rPr>
              <a:t>
</a:t>
            </a:r>
            <a:r>
              <a:rPr lang="en-US" sz="2300" kern="0" dirty="0" smtClean="0">
                <a:solidFill>
                  <a:srgbClr val="002060"/>
                </a:solidFill>
              </a:rPr>
              <a:t>Risk </a:t>
            </a:r>
            <a:r>
              <a:rPr lang="en-US" sz="2300" kern="0" dirty="0">
                <a:solidFill>
                  <a:srgbClr val="002060"/>
                </a:solidFill>
              </a:rPr>
              <a:t>Factors For </a:t>
            </a:r>
            <a:r>
              <a:rPr lang="en-US" sz="2300" kern="0" dirty="0" smtClean="0">
                <a:solidFill>
                  <a:srgbClr val="002060"/>
                </a:solidFill>
              </a:rPr>
              <a:t>1-Year </a:t>
            </a:r>
            <a:r>
              <a:rPr lang="en-US" sz="2300" kern="0" dirty="0">
                <a:solidFill>
                  <a:srgbClr val="002060"/>
                </a:solidFill>
              </a:rPr>
              <a:t>Mortality with 95% Confidence Limits
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677530" y="327556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Transplants (2000-6/2017)
</a:t>
            </a:r>
          </a:p>
        </p:txBody>
      </p:sp>
      <p:sp>
        <p:nvSpPr>
          <p:cNvPr id="25" name="nvalue"/>
          <p:cNvSpPr txBox="1"/>
          <p:nvPr/>
        </p:nvSpPr>
        <p:spPr>
          <a:xfrm>
            <a:off x="9905393" y="6390549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53,072)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51326" y="6939025"/>
            <a:ext cx="64379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p-value for </a:t>
            </a:r>
            <a:r>
              <a:rPr lang="en-US" sz="1200" b="1" dirty="0">
                <a:solidFill>
                  <a:schemeClr val="bg2"/>
                </a:solidFill>
              </a:rPr>
              <a:t>era </a:t>
            </a:r>
            <a:r>
              <a:rPr lang="en-US" sz="1200" b="1" dirty="0" smtClean="0">
                <a:solidFill>
                  <a:schemeClr val="bg2"/>
                </a:solidFill>
              </a:rPr>
              <a:t>&lt; 0.0001; p-value for diabetes = </a:t>
            </a:r>
            <a:r>
              <a:rPr lang="en-US" sz="1200" b="1" dirty="0">
                <a:solidFill>
                  <a:schemeClr val="bg2"/>
                </a:solidFill>
              </a:rPr>
              <a:t>0.8999; </a:t>
            </a:r>
            <a:r>
              <a:rPr lang="en-US" sz="1200" b="1" dirty="0" smtClean="0">
                <a:solidFill>
                  <a:schemeClr val="bg2"/>
                </a:solidFill>
              </a:rPr>
              <a:t>p-value for interaction = 0.8285</a:t>
            </a:r>
            <a:endParaRPr 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5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Tab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96877"/>
              </p:ext>
            </p:extLst>
          </p:nvPr>
        </p:nvGraphicFramePr>
        <p:xfrm>
          <a:off x="2057400" y="1484710"/>
          <a:ext cx="8859520" cy="3386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9760">
                  <a:extLst>
                    <a:ext uri="{9D8B030D-6E8A-4147-A177-3AD203B41FA5}">
                      <a16:colId xmlns:a16="http://schemas.microsoft.com/office/drawing/2014/main" val="3532245089"/>
                    </a:ext>
                  </a:extLst>
                </a:gridCol>
                <a:gridCol w="4429760">
                  <a:extLst>
                    <a:ext uri="{9D8B030D-6E8A-4147-A177-3AD203B41FA5}">
                      <a16:colId xmlns:a16="http://schemas.microsoft.com/office/drawing/2014/main" val="2854622177"/>
                    </a:ext>
                  </a:extLst>
                </a:gridCol>
              </a:tblGrid>
              <a:tr h="67733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6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</a:rPr>
                        <a:t>Continuous Factors (see figures)</a:t>
                      </a:r>
                      <a:endParaRPr lang="en-US" sz="26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901941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Recipient age (years)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Donor age (years)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279931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PCW (mm/Hg)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Recipient BMI (kg/m</a:t>
                      </a:r>
                      <a:r>
                        <a:rPr lang="en-US" sz="19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²</a:t>
                      </a:r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516014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Recipient GFR* (mL/min/1.73 m</a:t>
                      </a:r>
                      <a:r>
                        <a:rPr lang="en-US" sz="19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²</a:t>
                      </a:r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Center volume in previous 3 yrs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291944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Ischemic time (hours)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Recipient bilirubin (mg/dl)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324920"/>
                  </a:ext>
                </a:extLst>
              </a:tr>
            </a:tbl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 bwMode="auto">
          <a:xfrm>
            <a:off x="1524000" y="406406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2450" kern="0" dirty="0" smtClean="0">
              <a:solidFill>
                <a:srgbClr val="002060"/>
              </a:solidFill>
            </a:endParaRPr>
          </a:p>
          <a:p>
            <a:r>
              <a:rPr lang="en-US" sz="2450" kern="0" dirty="0">
                <a:solidFill>
                  <a:srgbClr val="002060"/>
                </a:solidFill>
              </a:rPr>
              <a:t>
Statistically Significant Risk Factors For 1-Year Mortality
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0" y="467867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Transplants (2000-6/2017)
</a:t>
            </a:r>
          </a:p>
        </p:txBody>
      </p:sp>
      <p:grpSp>
        <p:nvGrpSpPr>
          <p:cNvPr id="7" name="logo"/>
          <p:cNvGrpSpPr/>
          <p:nvPr/>
        </p:nvGrpSpPr>
        <p:grpSpPr>
          <a:xfrm>
            <a:off x="152400" y="6420415"/>
            <a:ext cx="5030327" cy="758614"/>
            <a:chOff x="1" y="6067776"/>
            <a:chExt cx="4952999" cy="7902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69852" y="6917466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63020" y="5180273"/>
            <a:ext cx="4592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* GFR was estimated using the Cockcroft-Gault formula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704164"/>
              </p:ext>
            </p:extLst>
          </p:nvPr>
        </p:nvGraphicFramePr>
        <p:xfrm>
          <a:off x="1524000" y="1520594"/>
          <a:ext cx="9753600" cy="5409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425440" y="2113280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&lt; 0.0001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829800" y="6390212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53,072)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85265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dirty="0">
                <a:solidFill>
                  <a:srgbClr val="0070C0"/>
                </a:solidFill>
              </a:rPr>
              <a:t>
</a:t>
            </a:r>
            <a:r>
              <a:rPr lang="en-US" sz="2400" kern="0" dirty="0" smtClean="0">
                <a:solidFill>
                  <a:srgbClr val="0070C0"/>
                </a:solidFill>
              </a:rPr>
              <a:t>Recipient </a:t>
            </a:r>
            <a:r>
              <a:rPr lang="en-US" sz="2400" kern="0" dirty="0">
                <a:solidFill>
                  <a:srgbClr val="0070C0"/>
                </a:solidFill>
              </a:rPr>
              <a:t>age (years)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4745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00" kern="0" dirty="0">
                <a:solidFill>
                  <a:srgbClr val="002060"/>
                </a:solidFill>
              </a:rPr>
              <a:t>
Statistically Significant Risk Factors For 1-Year Mortality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48459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Transplants (2000-6/2017)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133855" y="6439456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23" name="logo_citation"/>
          <p:cNvSpPr txBox="1"/>
          <p:nvPr/>
        </p:nvSpPr>
        <p:spPr>
          <a:xfrm>
            <a:off x="3143321" y="6942639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766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568894"/>
              </p:ext>
            </p:extLst>
          </p:nvPr>
        </p:nvGraphicFramePr>
        <p:xfrm>
          <a:off x="1676400" y="1420348"/>
          <a:ext cx="9458960" cy="5357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135612" y="6436463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23" name="logo_citation"/>
          <p:cNvSpPr txBox="1"/>
          <p:nvPr/>
        </p:nvSpPr>
        <p:spPr>
          <a:xfrm>
            <a:off x="3153322" y="6933909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73152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dirty="0">
                <a:solidFill>
                  <a:srgbClr val="0070C0"/>
                </a:solidFill>
              </a:rPr>
              <a:t>
</a:t>
            </a:r>
            <a:r>
              <a:rPr lang="en-US" sz="2400" kern="0" dirty="0" smtClean="0">
                <a:solidFill>
                  <a:srgbClr val="0070C0"/>
                </a:solidFill>
              </a:rPr>
              <a:t>Transplant </a:t>
            </a:r>
            <a:r>
              <a:rPr lang="en-US" sz="2400" kern="0" dirty="0">
                <a:solidFill>
                  <a:srgbClr val="0070C0"/>
                </a:solidFill>
              </a:rPr>
              <a:t>era </a:t>
            </a:r>
            <a:r>
              <a:rPr lang="en-US" sz="2400" kern="0" dirty="0" smtClean="0">
                <a:solidFill>
                  <a:srgbClr val="0070C0"/>
                </a:solidFill>
              </a:rPr>
              <a:t>and recipient </a:t>
            </a:r>
            <a:r>
              <a:rPr lang="en-US" sz="2400" kern="0" dirty="0">
                <a:solidFill>
                  <a:srgbClr val="0070C0"/>
                </a:solidFill>
              </a:rPr>
              <a:t>age </a:t>
            </a:r>
            <a:r>
              <a:rPr lang="en-US" sz="2400" kern="0" dirty="0" smtClean="0">
                <a:solidFill>
                  <a:srgbClr val="0070C0"/>
                </a:solidFill>
              </a:rPr>
              <a:t>interaction</a:t>
            </a:r>
            <a:r>
              <a:rPr lang="en-US" sz="2400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5" name="Title 2"/>
          <p:cNvSpPr txBox="1">
            <a:spLocks/>
          </p:cNvSpPr>
          <p:nvPr/>
        </p:nvSpPr>
        <p:spPr bwMode="auto">
          <a:xfrm>
            <a:off x="1802022" y="482101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kern="0" dirty="0">
                <a:solidFill>
                  <a:srgbClr val="002060"/>
                </a:solidFill>
              </a:rPr>
              <a:t>
Statistically Significant Risk Factors For 1 Year Mortality
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676400" y="410860"/>
            <a:ext cx="9753600" cy="1056640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Adult Lung Transplants (2000-6/2017)
</a:t>
            </a:r>
          </a:p>
        </p:txBody>
      </p:sp>
      <p:sp>
        <p:nvSpPr>
          <p:cNvPr id="13" name="nvalue"/>
          <p:cNvSpPr txBox="1"/>
          <p:nvPr/>
        </p:nvSpPr>
        <p:spPr>
          <a:xfrm>
            <a:off x="9982200" y="6273688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53,072)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77507" y="6923825"/>
            <a:ext cx="659828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chemeClr val="bg2"/>
                </a:solidFill>
              </a:rPr>
              <a:t>p-value for </a:t>
            </a:r>
            <a:r>
              <a:rPr lang="en-US" sz="1300" b="1" dirty="0">
                <a:solidFill>
                  <a:schemeClr val="bg2"/>
                </a:solidFill>
              </a:rPr>
              <a:t>era </a:t>
            </a:r>
            <a:r>
              <a:rPr lang="en-US" sz="1300" b="1" dirty="0" smtClean="0">
                <a:solidFill>
                  <a:schemeClr val="bg2"/>
                </a:solidFill>
              </a:rPr>
              <a:t>&lt; 0.0001; </a:t>
            </a:r>
            <a:r>
              <a:rPr lang="en-US" sz="1300" b="1" dirty="0">
                <a:solidFill>
                  <a:schemeClr val="bg2"/>
                </a:solidFill>
              </a:rPr>
              <a:t>p-value </a:t>
            </a:r>
            <a:r>
              <a:rPr lang="en-US" sz="1300" b="1" dirty="0" smtClean="0">
                <a:solidFill>
                  <a:schemeClr val="bg2"/>
                </a:solidFill>
              </a:rPr>
              <a:t>for age </a:t>
            </a:r>
            <a:r>
              <a:rPr lang="en-US" sz="1300" b="1" dirty="0">
                <a:solidFill>
                  <a:schemeClr val="bg2"/>
                </a:solidFill>
              </a:rPr>
              <a:t>&lt; 0.0001; </a:t>
            </a:r>
            <a:r>
              <a:rPr lang="en-US" sz="1300" b="1" dirty="0" smtClean="0">
                <a:solidFill>
                  <a:schemeClr val="bg2"/>
                </a:solidFill>
              </a:rPr>
              <a:t>p-value for interaction = 0.0029</a:t>
            </a:r>
            <a:endParaRPr lang="en-US" sz="13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7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333535"/>
              </p:ext>
            </p:extLst>
          </p:nvPr>
        </p:nvGraphicFramePr>
        <p:xfrm>
          <a:off x="1808480" y="1589958"/>
          <a:ext cx="9316720" cy="5188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425440" y="2113280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= 0.0014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829800" y="6374244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53,072)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623259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PCW (mm/Hg)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453649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1-Year Mortality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25756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Transplants (2000-6/2017)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152305" y="6429866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78183" y="6923290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076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2549648"/>
              </p:ext>
            </p:extLst>
          </p:nvPr>
        </p:nvGraphicFramePr>
        <p:xfrm>
          <a:off x="1808480" y="1542174"/>
          <a:ext cx="9184640" cy="503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425440" y="2113280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&lt; 0.0001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936480" y="6350809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53,072)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623259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Recipient BMI (</a:t>
            </a:r>
            <a:r>
              <a:rPr lang="en-US" sz="2133" kern="0" dirty="0" smtClean="0">
                <a:solidFill>
                  <a:srgbClr val="0070C0"/>
                </a:solidFill>
              </a:rPr>
              <a:t>kg/m</a:t>
            </a:r>
            <a:r>
              <a:rPr lang="en-US" sz="2133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en-US" sz="2133" kern="0" dirty="0" smtClean="0">
                <a:solidFill>
                  <a:srgbClr val="0070C0"/>
                </a:solidFill>
              </a:rPr>
              <a:t>)</a:t>
            </a:r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450207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1-Year Mortality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Transplants (2000-6/2017)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91008" y="6458972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09204" y="6939433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586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186346"/>
            <a:ext cx="9144000" cy="990600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Adult </a:t>
            </a:r>
            <a:r>
              <a:rPr lang="en-US" sz="3200" dirty="0" smtClean="0">
                <a:solidFill>
                  <a:srgbClr val="002060"/>
                </a:solidFill>
              </a:rPr>
              <a:t>Lung Transplants</a:t>
            </a:r>
            <a:endParaRPr 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455775"/>
              </p:ext>
            </p:extLst>
          </p:nvPr>
        </p:nvGraphicFramePr>
        <p:xfrm>
          <a:off x="914400" y="1122457"/>
          <a:ext cx="10744200" cy="50181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0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2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2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3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6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 1992-Dec 2000</a:t>
                      </a:r>
                    </a:p>
                    <a:p>
                      <a:pPr algn="ctr" rtl="0" fontAlgn="ctr"/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(N = 11,796)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 2001-Dec 2009</a:t>
                      </a:r>
                    </a:p>
                    <a:p>
                      <a:pPr algn="ctr" rtl="0" fontAlgn="ctr"/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(N = 21,806)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 2010-Jun 2018</a:t>
                      </a:r>
                    </a:p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(N = 33,891)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P-value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665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PRA ≥ 20%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6.2%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14.6%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234373"/>
                  </a:ext>
                </a:extLst>
              </a:tr>
              <a:tr h="32366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PRA ≥ 80%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844280"/>
                  </a:ext>
                </a:extLst>
              </a:tr>
              <a:tr h="323665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CMV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antibody positive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62.9%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59.5%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56.2%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938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EBV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antibody positive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76.7% </a:t>
                      </a:r>
                      <a:r>
                        <a:rPr lang="en-US" sz="14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86.0%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90.5%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938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Hep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 antibody positive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2.4% </a:t>
                      </a:r>
                      <a:r>
                        <a:rPr lang="en-US" sz="14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938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Hep C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antibody positive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1.7% </a:t>
                      </a:r>
                      <a:r>
                        <a:rPr lang="en-US" sz="14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0.8656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119519"/>
                  </a:ext>
                </a:extLst>
              </a:tr>
              <a:tr h="372938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Diabetes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6.1% </a:t>
                      </a:r>
                      <a:r>
                        <a:rPr lang="en-US" sz="14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15.2%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20.1%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731942"/>
                  </a:ext>
                </a:extLst>
              </a:tr>
              <a:tr h="393892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History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malignancy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2.7% </a:t>
                      </a:r>
                      <a:r>
                        <a:rPr lang="en-US" sz="14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7.9%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892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History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smoking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62.5%</a:t>
                      </a:r>
                      <a:r>
                        <a:rPr lang="en-US" sz="14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57.9%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36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Previous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lung surgery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25.7% </a:t>
                      </a:r>
                      <a:r>
                        <a:rPr lang="en-US" sz="14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b="1" i="0" u="none" strike="noStrike" kern="1200" baseline="300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21.8%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15.0%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9917140"/>
                  </a:ext>
                </a:extLst>
              </a:tr>
              <a:tr h="38036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Ventilator use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6.5%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3468617"/>
                  </a:ext>
                </a:extLst>
              </a:tr>
              <a:tr h="38036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Hospitalized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9.2%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12.0%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21.7%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1706748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93788" y="6520979"/>
            <a:ext cx="4715932" cy="711201"/>
            <a:chOff x="2" y="6146792"/>
            <a:chExt cx="4715932" cy="711201"/>
          </a:xfrm>
        </p:grpSpPr>
        <p:grpSp>
          <p:nvGrpSpPr>
            <p:cNvPr id="17" name="Group 16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1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9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854345" y="6737575"/>
            <a:ext cx="3765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 smtClean="0">
                <a:solidFill>
                  <a:srgbClr val="002060"/>
                </a:solidFill>
              </a:rPr>
              <a:t>1</a:t>
            </a:r>
            <a:r>
              <a:rPr lang="en-US" sz="1200" b="1" dirty="0" smtClean="0">
                <a:solidFill>
                  <a:srgbClr val="002060"/>
                </a:solidFill>
              </a:rPr>
              <a:t> Based on </a:t>
            </a:r>
            <a:r>
              <a:rPr lang="en-US" sz="1200" b="1" dirty="0">
                <a:solidFill>
                  <a:srgbClr val="002060"/>
                </a:solidFill>
              </a:rPr>
              <a:t>O</a:t>
            </a:r>
            <a:r>
              <a:rPr lang="en-US" sz="1200" b="1" dirty="0" smtClean="0">
                <a:solidFill>
                  <a:srgbClr val="002060"/>
                </a:solidFill>
              </a:rPr>
              <a:t>ct 1999– Dec 2000 transplants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0022" y="6979749"/>
            <a:ext cx="3353979" cy="22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>
                <a:solidFill>
                  <a:srgbClr val="002060"/>
                </a:solidFill>
              </a:rPr>
              <a:t>3</a:t>
            </a:r>
            <a:r>
              <a:rPr lang="en-US" sz="1200" b="1" dirty="0" smtClean="0">
                <a:solidFill>
                  <a:srgbClr val="002060"/>
                </a:solidFill>
              </a:rPr>
              <a:t> Based on Jul 2004 – Dec 2009 transplants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6507388"/>
            <a:ext cx="649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Summary statistics included transplants with known/non-missing data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5257800" y="524658"/>
            <a:ext cx="64008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(Transplants: Jan 1992 – Jun 2018)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04800" y="543014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Recipient Characteristics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81206" y="6728400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 smtClean="0">
                <a:solidFill>
                  <a:srgbClr val="002060"/>
                </a:solidFill>
              </a:rPr>
              <a:t>2</a:t>
            </a:r>
            <a:r>
              <a:rPr lang="en-US" sz="1200" b="1" dirty="0" smtClean="0">
                <a:solidFill>
                  <a:srgbClr val="002060"/>
                </a:solidFill>
              </a:rPr>
              <a:t> Based on Apr 1994 – Dec 2000 transplants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6" name="logo_citation"/>
          <p:cNvSpPr txBox="1"/>
          <p:nvPr/>
        </p:nvSpPr>
        <p:spPr>
          <a:xfrm>
            <a:off x="2892865" y="6984326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95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412650"/>
              </p:ext>
            </p:extLst>
          </p:nvPr>
        </p:nvGraphicFramePr>
        <p:xfrm>
          <a:off x="1805911" y="1608474"/>
          <a:ext cx="9184640" cy="503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425440" y="2113280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&lt; 0.0001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936480" y="6382774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53,072)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738171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Recipient </a:t>
            </a:r>
            <a:r>
              <a:rPr lang="en-US" sz="2133" kern="0" dirty="0" smtClean="0">
                <a:solidFill>
                  <a:srgbClr val="0070C0"/>
                </a:solidFill>
              </a:rPr>
              <a:t>GFR* </a:t>
            </a:r>
            <a:r>
              <a:rPr lang="en-US" sz="2133" kern="0" dirty="0">
                <a:solidFill>
                  <a:srgbClr val="0070C0"/>
                </a:solidFill>
              </a:rPr>
              <a:t>(mL/min/1.73 </a:t>
            </a:r>
            <a:r>
              <a:rPr lang="en-US" sz="2133" kern="0" dirty="0" smtClean="0">
                <a:solidFill>
                  <a:srgbClr val="0070C0"/>
                </a:solidFill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en-US" sz="2133" kern="0" dirty="0" smtClean="0">
                <a:solidFill>
                  <a:srgbClr val="0070C0"/>
                </a:solidFill>
              </a:rPr>
              <a:t>)</a:t>
            </a:r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512681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200" kern="0" dirty="0">
                <a:solidFill>
                  <a:srgbClr val="002060"/>
                </a:solidFill>
              </a:rPr>
              <a:t>
Statistically Significant Risk Factors For 1-Year Mortality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654" y="3341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Transplants (2000-6/2017)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120114" y="6432018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65683" y="6910790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41450" y="6964006"/>
            <a:ext cx="4248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* GFR was estimated using the Cockcroft-Gault formula</a:t>
            </a:r>
            <a:endParaRPr 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0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402629"/>
              </p:ext>
            </p:extLst>
          </p:nvPr>
        </p:nvGraphicFramePr>
        <p:xfrm>
          <a:off x="1742440" y="1263133"/>
          <a:ext cx="9316720" cy="5166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293399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115271" y="6462502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23" name="logo_citation"/>
          <p:cNvSpPr txBox="1"/>
          <p:nvPr/>
        </p:nvSpPr>
        <p:spPr>
          <a:xfrm>
            <a:off x="3151827" y="6947171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38416" y="454974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  <a:r>
              <a:rPr lang="en-US" sz="2133" kern="0" dirty="0" smtClean="0">
                <a:solidFill>
                  <a:srgbClr val="0070C0"/>
                </a:solidFill>
              </a:rPr>
              <a:t>Transplant </a:t>
            </a:r>
            <a:r>
              <a:rPr lang="en-US" sz="2133" kern="0" dirty="0">
                <a:solidFill>
                  <a:srgbClr val="0070C0"/>
                </a:solidFill>
              </a:rPr>
              <a:t>era </a:t>
            </a:r>
            <a:r>
              <a:rPr lang="en-US" sz="2133" kern="0" dirty="0" smtClean="0">
                <a:solidFill>
                  <a:srgbClr val="0070C0"/>
                </a:solidFill>
              </a:rPr>
              <a:t>and recipient GFR* interaction</a:t>
            </a:r>
            <a:endParaRPr lang="en-US" sz="2133" kern="0" dirty="0">
              <a:solidFill>
                <a:srgbClr val="0070C0"/>
              </a:solidFill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 bwMode="auto">
          <a:xfrm>
            <a:off x="1673550" y="407822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300" kern="0" dirty="0">
                <a:solidFill>
                  <a:srgbClr val="002060"/>
                </a:solidFill>
              </a:rPr>
              <a:t>
Risk Factors For </a:t>
            </a:r>
            <a:r>
              <a:rPr lang="en-US" sz="2300" kern="0" dirty="0" smtClean="0">
                <a:solidFill>
                  <a:srgbClr val="002060"/>
                </a:solidFill>
              </a:rPr>
              <a:t>1-Year </a:t>
            </a:r>
            <a:r>
              <a:rPr lang="en-US" sz="2300" kern="0" dirty="0">
                <a:solidFill>
                  <a:srgbClr val="002060"/>
                </a:solidFill>
              </a:rPr>
              <a:t>Mortality
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702402" y="378170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Transplants (2005-6/2017)
</a:t>
            </a:r>
          </a:p>
        </p:txBody>
      </p:sp>
      <p:sp>
        <p:nvSpPr>
          <p:cNvPr id="13" name="nvalue"/>
          <p:cNvSpPr txBox="1"/>
          <p:nvPr/>
        </p:nvSpPr>
        <p:spPr>
          <a:xfrm>
            <a:off x="9887577" y="6302714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53,072)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37402" y="6984471"/>
            <a:ext cx="670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Overall p-value for </a:t>
            </a:r>
            <a:r>
              <a:rPr lang="en-US" sz="1200" b="1" dirty="0">
                <a:solidFill>
                  <a:schemeClr val="bg2"/>
                </a:solidFill>
              </a:rPr>
              <a:t>era </a:t>
            </a:r>
            <a:r>
              <a:rPr lang="en-US" sz="1200" b="1" dirty="0" smtClean="0">
                <a:solidFill>
                  <a:schemeClr val="bg2"/>
                </a:solidFill>
              </a:rPr>
              <a:t>&lt; 0.0001; </a:t>
            </a:r>
            <a:r>
              <a:rPr lang="en-US" sz="1200" b="1" dirty="0">
                <a:solidFill>
                  <a:schemeClr val="bg2"/>
                </a:solidFill>
              </a:rPr>
              <a:t>p-value </a:t>
            </a:r>
            <a:r>
              <a:rPr lang="en-US" sz="1200" b="1" dirty="0" smtClean="0">
                <a:solidFill>
                  <a:schemeClr val="bg2"/>
                </a:solidFill>
              </a:rPr>
              <a:t>for GFR &lt; </a:t>
            </a:r>
            <a:r>
              <a:rPr lang="en-US" sz="1200" b="1" dirty="0">
                <a:solidFill>
                  <a:schemeClr val="bg2"/>
                </a:solidFill>
              </a:rPr>
              <a:t>0.0001; </a:t>
            </a:r>
            <a:r>
              <a:rPr lang="en-US" sz="1200" b="1" dirty="0" smtClean="0">
                <a:solidFill>
                  <a:schemeClr val="bg2"/>
                </a:solidFill>
              </a:rPr>
              <a:t>p-value for interaction = 0.3627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00154" y="6748237"/>
            <a:ext cx="4248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* GFR was estimated using the Cockcroft-Gault formula</a:t>
            </a:r>
            <a:endParaRPr 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8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042273"/>
              </p:ext>
            </p:extLst>
          </p:nvPr>
        </p:nvGraphicFramePr>
        <p:xfrm>
          <a:off x="1808480" y="1570757"/>
          <a:ext cx="9392920" cy="5069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486400" y="1937903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&lt; 0.0001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906000" y="6346524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53,072)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700445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Recipient bilirubin (mg/dl)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08759" y="512681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1-Year Mortality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Transplants (2000-6/2017)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121309" y="6451777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201308" y="6941915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467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666004"/>
              </p:ext>
            </p:extLst>
          </p:nvPr>
        </p:nvGraphicFramePr>
        <p:xfrm>
          <a:off x="1676400" y="1467500"/>
          <a:ext cx="9316720" cy="5310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425440" y="2113280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&lt; 0.0001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829800" y="6325282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53,072)</a:t>
            </a:r>
          </a:p>
        </p:txBody>
      </p:sp>
      <p:sp>
        <p:nvSpPr>
          <p:cNvPr id="18" name="Title 4" hidden="1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700487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Donor age (years)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479196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200" kern="0" dirty="0">
                <a:solidFill>
                  <a:srgbClr val="002060"/>
                </a:solidFill>
              </a:rPr>
              <a:t>
Statistically Significant Risk Factors For 1-Year Mortality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Transplants (2000-6/2017)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121309" y="6420782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77558" y="6906290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34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329327"/>
              </p:ext>
            </p:extLst>
          </p:nvPr>
        </p:nvGraphicFramePr>
        <p:xfrm>
          <a:off x="1580654" y="1467500"/>
          <a:ext cx="9925546" cy="5446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425440" y="2113280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= 0.0007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829800" y="6312903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53,072)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655136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Ischemic time (hours)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666627" y="459473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200" kern="0" dirty="0">
                <a:solidFill>
                  <a:srgbClr val="002060"/>
                </a:solidFill>
              </a:rPr>
              <a:t>
Statistically Significant Risk Factors For 1-Year Mortality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Transplants (2000-6/2017)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120114" y="6429866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65683" y="6906290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49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664821"/>
              </p:ext>
            </p:extLst>
          </p:nvPr>
        </p:nvGraphicFramePr>
        <p:xfrm>
          <a:off x="1819985" y="1571922"/>
          <a:ext cx="9240520" cy="5101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425440" y="2113280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&lt; 0.0001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753600" y="6375161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53,072)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63445" y="875811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  <a:r>
              <a:rPr lang="en-US" sz="2133" kern="0" dirty="0" smtClean="0">
                <a:solidFill>
                  <a:srgbClr val="0070C0"/>
                </a:solidFill>
              </a:rPr>
              <a:t>Center </a:t>
            </a:r>
            <a:r>
              <a:rPr lang="en-US" sz="2133" kern="0" dirty="0">
                <a:solidFill>
                  <a:srgbClr val="0070C0"/>
                </a:solidFill>
              </a:rPr>
              <a:t>volume in previous 3 yrs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493484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1-Year Mortality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Transplants (2000-6/2017)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135612" y="6432018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89433" y="6918165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288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3786" y="6501671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2209800" y="1676400"/>
            <a:ext cx="883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Multivariable Cox Analyses</a:t>
            </a:r>
            <a:endParaRPr lang="en-US" sz="440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logo_citation"/>
          <p:cNvSpPr txBox="1"/>
          <p:nvPr/>
        </p:nvSpPr>
        <p:spPr>
          <a:xfrm>
            <a:off x="2899595" y="6964006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371600" y="3169506"/>
            <a:ext cx="10515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2800" b="1" dirty="0" smtClean="0">
                <a:solidFill>
                  <a:srgbClr val="0070C0"/>
                </a:solidFill>
              </a:rPr>
              <a:t>Mortality within 5 Years Conditional on Survival to 1 Year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1143000"/>
            <a:ext cx="7391400" cy="538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value"/>
          <p:cNvSpPr txBox="1"/>
          <p:nvPr/>
        </p:nvSpPr>
        <p:spPr>
          <a:xfrm>
            <a:off x="9915525" y="6328636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35,214)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1524000" y="451107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5-Year Mortality Conditional on Survival to 1 Year with 95% Confidence Limits
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Transplants (1996-6/2013)
</a:t>
            </a:r>
          </a:p>
        </p:txBody>
      </p:sp>
      <p:grpSp>
        <p:nvGrpSpPr>
          <p:cNvPr id="8" name="logo"/>
          <p:cNvGrpSpPr/>
          <p:nvPr/>
        </p:nvGrpSpPr>
        <p:grpSpPr>
          <a:xfrm>
            <a:off x="86139" y="6477333"/>
            <a:ext cx="5030327" cy="758614"/>
            <a:chOff x="1" y="6067776"/>
            <a:chExt cx="4952999" cy="7902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13960" y="6967303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75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102565"/>
            <a:ext cx="8229617" cy="5486411"/>
          </a:xfrm>
          <a:prstGeom prst="rect">
            <a:avLst/>
          </a:prstGeom>
        </p:spPr>
      </p:pic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92766" y="6480001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23" name="logo_citation"/>
          <p:cNvSpPr txBox="1"/>
          <p:nvPr/>
        </p:nvSpPr>
        <p:spPr>
          <a:xfrm>
            <a:off x="3120587" y="6967973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828800" y="501251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 smtClean="0">
                <a:solidFill>
                  <a:srgbClr val="0070C0"/>
                </a:solidFill>
              </a:rPr>
              <a:t>Transplant </a:t>
            </a:r>
            <a:r>
              <a:rPr lang="en-US" sz="2133" kern="0" dirty="0">
                <a:solidFill>
                  <a:srgbClr val="0070C0"/>
                </a:solidFill>
              </a:rPr>
              <a:t>era </a:t>
            </a:r>
            <a:r>
              <a:rPr lang="en-US" sz="2133" kern="0" dirty="0" smtClean="0">
                <a:solidFill>
                  <a:srgbClr val="0070C0"/>
                </a:solidFill>
              </a:rPr>
              <a:t>and diagnosis interaction</a:t>
            </a:r>
            <a:endParaRPr lang="en-US" sz="2133" kern="0" dirty="0">
              <a:solidFill>
                <a:srgbClr val="0070C0"/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362200" y="294281"/>
            <a:ext cx="90678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Transplants (1996-6/2013)
</a:t>
            </a:r>
          </a:p>
        </p:txBody>
      </p:sp>
      <p:sp>
        <p:nvSpPr>
          <p:cNvPr id="13" name="nvalue"/>
          <p:cNvSpPr txBox="1"/>
          <p:nvPr/>
        </p:nvSpPr>
        <p:spPr>
          <a:xfrm>
            <a:off x="9867909" y="6438399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(N = 35,214)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0" y="302752"/>
            <a:ext cx="1280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50" kern="0" dirty="0" smtClean="0">
                <a:solidFill>
                  <a:srgbClr val="002060"/>
                </a:solidFill>
              </a:rPr>
              <a:t>
Risk Factors For 5-Year Mortality Conditional on Survival to 1 Year with 95% Confidence Limits
</a:t>
            </a:r>
            <a:endParaRPr lang="en-US" sz="2150" kern="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0" y="6964196"/>
            <a:ext cx="6534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p-value for </a:t>
            </a:r>
            <a:r>
              <a:rPr lang="en-US" sz="1200" b="1" dirty="0">
                <a:solidFill>
                  <a:schemeClr val="bg2"/>
                </a:solidFill>
              </a:rPr>
              <a:t>era </a:t>
            </a:r>
            <a:r>
              <a:rPr lang="en-US" sz="1200" b="1" dirty="0" smtClean="0">
                <a:solidFill>
                  <a:schemeClr val="bg2"/>
                </a:solidFill>
              </a:rPr>
              <a:t>&lt; 0.0001; </a:t>
            </a:r>
            <a:r>
              <a:rPr lang="en-US" sz="1200" b="1" dirty="0">
                <a:solidFill>
                  <a:schemeClr val="bg2"/>
                </a:solidFill>
              </a:rPr>
              <a:t>p-value </a:t>
            </a:r>
            <a:r>
              <a:rPr lang="en-US" sz="1200" b="1" dirty="0" smtClean="0">
                <a:solidFill>
                  <a:schemeClr val="bg2"/>
                </a:solidFill>
              </a:rPr>
              <a:t>for diagnosis &lt; 0.0001; p-value for interaction = 0.0003</a:t>
            </a:r>
            <a:endParaRPr 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5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203293"/>
            <a:ext cx="8001009" cy="5334006"/>
          </a:xfrm>
          <a:prstGeom prst="rect">
            <a:avLst/>
          </a:prstGeom>
        </p:spPr>
      </p:pic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85355" y="6477333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23" name="logo_citation"/>
          <p:cNvSpPr txBox="1"/>
          <p:nvPr/>
        </p:nvSpPr>
        <p:spPr>
          <a:xfrm>
            <a:off x="3113176" y="6968550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537557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  <a:r>
              <a:rPr lang="en-US" sz="2133" kern="0" dirty="0" smtClean="0">
                <a:solidFill>
                  <a:srgbClr val="0070C0"/>
                </a:solidFill>
              </a:rPr>
              <a:t>Transplant </a:t>
            </a:r>
            <a:r>
              <a:rPr lang="en-US" sz="2133" kern="0" dirty="0">
                <a:solidFill>
                  <a:srgbClr val="0070C0"/>
                </a:solidFill>
              </a:rPr>
              <a:t>era </a:t>
            </a:r>
            <a:r>
              <a:rPr lang="en-US" sz="2133" kern="0" dirty="0" smtClean="0">
                <a:solidFill>
                  <a:srgbClr val="0070C0"/>
                </a:solidFill>
              </a:rPr>
              <a:t>and recipient diabetes interaction</a:t>
            </a:r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828800" y="390212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Transplants (1996-6/2013)
</a:t>
            </a:r>
          </a:p>
        </p:txBody>
      </p:sp>
      <p:sp>
        <p:nvSpPr>
          <p:cNvPr id="13" name="nvalue"/>
          <p:cNvSpPr txBox="1"/>
          <p:nvPr/>
        </p:nvSpPr>
        <p:spPr>
          <a:xfrm>
            <a:off x="9957535" y="6346747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(N = 35,214)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6977" y="360463"/>
            <a:ext cx="1248764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00" kern="0" dirty="0" smtClean="0">
                <a:solidFill>
                  <a:srgbClr val="002060"/>
                </a:solidFill>
              </a:rPr>
              <a:t>
Risk Factors For 5-Year Mortality Conditional on Survival to 1 Year with 95% Confidence Limits
</a:t>
            </a:r>
            <a:endParaRPr lang="en-US" sz="2100" kern="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6941074"/>
            <a:ext cx="64379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p-value for </a:t>
            </a:r>
            <a:r>
              <a:rPr lang="en-US" sz="1200" b="1" dirty="0">
                <a:solidFill>
                  <a:schemeClr val="bg2"/>
                </a:solidFill>
              </a:rPr>
              <a:t>era </a:t>
            </a:r>
            <a:r>
              <a:rPr lang="en-US" sz="1200" b="1" dirty="0" smtClean="0">
                <a:solidFill>
                  <a:schemeClr val="bg2"/>
                </a:solidFill>
              </a:rPr>
              <a:t>&lt; 0.0001; </a:t>
            </a:r>
            <a:r>
              <a:rPr lang="en-US" sz="1200" b="1" dirty="0">
                <a:solidFill>
                  <a:schemeClr val="bg2"/>
                </a:solidFill>
              </a:rPr>
              <a:t>p-value </a:t>
            </a:r>
            <a:r>
              <a:rPr lang="en-US" sz="1200" b="1" dirty="0" smtClean="0">
                <a:solidFill>
                  <a:schemeClr val="bg2"/>
                </a:solidFill>
              </a:rPr>
              <a:t>for diabetes </a:t>
            </a:r>
            <a:r>
              <a:rPr lang="en-US" sz="1200" b="1" dirty="0">
                <a:solidFill>
                  <a:schemeClr val="bg2"/>
                </a:solidFill>
              </a:rPr>
              <a:t>= </a:t>
            </a:r>
            <a:r>
              <a:rPr lang="en-US" sz="1200" b="1" dirty="0" smtClean="0">
                <a:solidFill>
                  <a:schemeClr val="bg2"/>
                </a:solidFill>
              </a:rPr>
              <a:t>0.0971; p-value for interaction = 0.3842</a:t>
            </a:r>
            <a:endParaRPr 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9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186346"/>
            <a:ext cx="9144000" cy="990600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Adult </a:t>
            </a:r>
            <a:r>
              <a:rPr lang="en-US" sz="3200" dirty="0" smtClean="0">
                <a:solidFill>
                  <a:srgbClr val="002060"/>
                </a:solidFill>
              </a:rPr>
              <a:t>Lung Transplants</a:t>
            </a:r>
            <a:endParaRPr 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215127"/>
              </p:ext>
            </p:extLst>
          </p:nvPr>
        </p:nvGraphicFramePr>
        <p:xfrm>
          <a:off x="978618" y="1344305"/>
          <a:ext cx="10881360" cy="3383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66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1992-Dec 2000 </a:t>
                      </a:r>
                      <a:br>
                        <a:rPr lang="nl-N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l-N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 = 11,796)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2001-Dec 2009</a:t>
                      </a:r>
                      <a:br>
                        <a:rPr lang="nl-N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l-N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 = 21,806)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2010-Jun 2018</a:t>
                      </a:r>
                      <a:b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 = 33,891)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P-value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Bilirubin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(mg/dl)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 (0.2 - 1.3) </a:t>
                      </a:r>
                      <a:r>
                        <a:rPr lang="pt-BR" sz="14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 (0.2 - 1.2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 (0.2 - 1.2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Creatinine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(mg/dl)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0.9 (0.5 - 1.4) </a:t>
                      </a:r>
                      <a:r>
                        <a:rPr lang="pt-BR" sz="14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 (0.5 - 1.3) 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 (0.5 - 1.3) 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1039297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GFR (mL/min/1.73 m²) *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90.5 (50.8 - 154.1) </a:t>
                      </a:r>
                      <a:r>
                        <a:rPr lang="pt-BR" sz="14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93.5 (53.0 - 157.5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97.9 (55.5 - 169.9)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0.0001 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PCW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 (mmHg)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 (4.0 - 21.0) </a:t>
                      </a:r>
                      <a:r>
                        <a:rPr lang="pt-BR" sz="14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 (4.0 - 22.0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 (3.0 - 21.0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119519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 (mmHg)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25.0 (15.0 - 54.0) </a:t>
                      </a:r>
                      <a:r>
                        <a:rPr lang="pt-BR" sz="14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25.0 (14.0 - 49.0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25.0 (14.0 - 49.0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731942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PVR (Wood units)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 (1.0 - 7.6) </a:t>
                      </a:r>
                      <a:r>
                        <a:rPr lang="pt-BR" sz="14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 (1.0 - 7.3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 (1.1 - 7.9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382636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FEV1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predicted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23.0 (12.0 - 78.0) </a:t>
                      </a:r>
                      <a:endParaRPr lang="pt-BR" sz="1400" b="1" i="0" u="none" strike="noStrike" kern="1200" baseline="300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29.0 (13.0 - 77.0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35.0 (14.0 - 78.0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985629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FVC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predicted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48.0 (24.0 - 86.0)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47.0 (25.0 - 82.0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46.0 (25.0 - 82.0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821778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93788" y="6520979"/>
            <a:ext cx="4715932" cy="711201"/>
            <a:chOff x="2" y="6146792"/>
            <a:chExt cx="4715932" cy="711201"/>
          </a:xfrm>
        </p:grpSpPr>
        <p:grpSp>
          <p:nvGrpSpPr>
            <p:cNvPr id="17" name="Group 16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1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9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126348" y="6900887"/>
            <a:ext cx="3765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 smtClean="0">
                <a:solidFill>
                  <a:srgbClr val="002060"/>
                </a:solidFill>
              </a:rPr>
              <a:t>1</a:t>
            </a:r>
            <a:r>
              <a:rPr lang="en-US" sz="1200" b="1" dirty="0" smtClean="0">
                <a:solidFill>
                  <a:srgbClr val="002060"/>
                </a:solidFill>
              </a:rPr>
              <a:t> Based on Apr 1994 - Dec 2000 transplants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8357" y="6659478"/>
            <a:ext cx="649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Summary statistics included transplants with known/non-missing data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5150810" y="548916"/>
            <a:ext cx="64008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(Transplants: Jan 1992 – Jun 2018)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04800" y="543014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Recipient Characteristics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8618" y="4796758"/>
            <a:ext cx="649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*GFR was estimated using the Cockcroft-Gault formula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8" name="logo_citation"/>
          <p:cNvSpPr txBox="1"/>
          <p:nvPr/>
        </p:nvSpPr>
        <p:spPr>
          <a:xfrm>
            <a:off x="2913185" y="6984326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635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auto">
          <a:xfrm>
            <a:off x="1524000" y="570271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dirty="0">
                <a:solidFill>
                  <a:srgbClr val="002060"/>
                </a:solidFill>
              </a:rPr>
              <a:t>
Statistically Significant Risk Factors For 5-Year Mortality Conditional on Survival to 1 Year
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Transplants (1996-6/2013)
</a:t>
            </a:r>
          </a:p>
        </p:txBody>
      </p:sp>
      <p:grpSp>
        <p:nvGrpSpPr>
          <p:cNvPr id="7" name="logo"/>
          <p:cNvGrpSpPr/>
          <p:nvPr/>
        </p:nvGrpSpPr>
        <p:grpSpPr>
          <a:xfrm>
            <a:off x="92766" y="6477000"/>
            <a:ext cx="5030327" cy="758614"/>
            <a:chOff x="1" y="6067776"/>
            <a:chExt cx="4952999" cy="7902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2" name="logo_citation"/>
          <p:cNvSpPr txBox="1"/>
          <p:nvPr/>
        </p:nvSpPr>
        <p:spPr>
          <a:xfrm>
            <a:off x="3134311" y="6970820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175239"/>
              </p:ext>
            </p:extLst>
          </p:nvPr>
        </p:nvGraphicFramePr>
        <p:xfrm>
          <a:off x="2438398" y="1674063"/>
          <a:ext cx="8475330" cy="30240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37665">
                  <a:extLst>
                    <a:ext uri="{9D8B030D-6E8A-4147-A177-3AD203B41FA5}">
                      <a16:colId xmlns:a16="http://schemas.microsoft.com/office/drawing/2014/main" val="795378121"/>
                    </a:ext>
                  </a:extLst>
                </a:gridCol>
                <a:gridCol w="4237665">
                  <a:extLst>
                    <a:ext uri="{9D8B030D-6E8A-4147-A177-3AD203B41FA5}">
                      <a16:colId xmlns:a16="http://schemas.microsoft.com/office/drawing/2014/main" val="481721699"/>
                    </a:ext>
                  </a:extLst>
                </a:gridCol>
              </a:tblGrid>
              <a:tr h="92764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</a:rPr>
                        <a:t>Continuous Factors (see figures)</a:t>
                      </a:r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947761"/>
                  </a:ext>
                </a:extLst>
              </a:tr>
              <a:tr h="69879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Recipient age (years)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Ischemic time (hours)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331275"/>
                  </a:ext>
                </a:extLst>
              </a:tr>
              <a:tr h="6987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Recipient BMI (kg/m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²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 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Center volume in previous 3 yrs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447657"/>
                  </a:ext>
                </a:extLst>
              </a:tr>
              <a:tr h="6987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Recipient GFR* (mL/min/1.73 m2)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197179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51923" y="5047546"/>
            <a:ext cx="4592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* GFR was estimated using the Cockcroft-Gault formula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5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value"/>
          <p:cNvSpPr txBox="1"/>
          <p:nvPr/>
        </p:nvSpPr>
        <p:spPr>
          <a:xfrm>
            <a:off x="9906000" y="6395837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35,214)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67437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Recipient age (years)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4745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5-Year Mortality Conditional on Survival to 1 Year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Transplants (1996-6/2013)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92766" y="6467394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23" name="logo_citation"/>
          <p:cNvSpPr txBox="1"/>
          <p:nvPr/>
        </p:nvSpPr>
        <p:spPr>
          <a:xfrm>
            <a:off x="3123655" y="6957033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5" name="char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566216"/>
              </p:ext>
            </p:extLst>
          </p:nvPr>
        </p:nvGraphicFramePr>
        <p:xfrm>
          <a:off x="1676400" y="1578301"/>
          <a:ext cx="9525000" cy="529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2097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8823158"/>
              </p:ext>
            </p:extLst>
          </p:nvPr>
        </p:nvGraphicFramePr>
        <p:xfrm>
          <a:off x="1505943" y="1420348"/>
          <a:ext cx="9557689" cy="5470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100252" y="6477333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23" name="logo_citation"/>
          <p:cNvSpPr txBox="1"/>
          <p:nvPr/>
        </p:nvSpPr>
        <p:spPr>
          <a:xfrm>
            <a:off x="3118448" y="6961528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590502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300" kern="0" dirty="0">
                <a:solidFill>
                  <a:srgbClr val="0070C0"/>
                </a:solidFill>
              </a:rPr>
              <a:t>
</a:t>
            </a:r>
            <a:r>
              <a:rPr lang="en-US" sz="2300" kern="0" dirty="0" smtClean="0">
                <a:solidFill>
                  <a:srgbClr val="0070C0"/>
                </a:solidFill>
              </a:rPr>
              <a:t>Transplant </a:t>
            </a:r>
            <a:r>
              <a:rPr lang="en-US" sz="2300" kern="0" dirty="0">
                <a:solidFill>
                  <a:srgbClr val="0070C0"/>
                </a:solidFill>
              </a:rPr>
              <a:t>era </a:t>
            </a:r>
            <a:r>
              <a:rPr lang="en-US" sz="2300" kern="0" dirty="0" smtClean="0">
                <a:solidFill>
                  <a:srgbClr val="0070C0"/>
                </a:solidFill>
              </a:rPr>
              <a:t>and recipient </a:t>
            </a:r>
            <a:r>
              <a:rPr lang="en-US" sz="2300" kern="0" dirty="0">
                <a:solidFill>
                  <a:srgbClr val="0070C0"/>
                </a:solidFill>
              </a:rPr>
              <a:t>age </a:t>
            </a:r>
            <a:r>
              <a:rPr lang="en-US" sz="2300" kern="0" dirty="0" smtClean="0">
                <a:solidFill>
                  <a:srgbClr val="0070C0"/>
                </a:solidFill>
              </a:rPr>
              <a:t>interaction</a:t>
            </a:r>
            <a:endParaRPr lang="en-US" sz="2300" kern="0" dirty="0">
              <a:solidFill>
                <a:srgbClr val="0070C0"/>
              </a:solidFill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 bwMode="auto">
          <a:xfrm>
            <a:off x="1295400" y="455384"/>
            <a:ext cx="10134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300" kern="0" dirty="0">
                <a:solidFill>
                  <a:srgbClr val="002060"/>
                </a:solidFill>
              </a:rPr>
              <a:t>
Risk Factors For 5 Year </a:t>
            </a:r>
            <a:r>
              <a:rPr lang="en-US" sz="2300" kern="0" dirty="0" smtClean="0">
                <a:solidFill>
                  <a:srgbClr val="002060"/>
                </a:solidFill>
              </a:rPr>
              <a:t>Mortality Conditional on Survival to 1 Year</a:t>
            </a:r>
            <a:r>
              <a:rPr lang="en-US" sz="2300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785289" y="387284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Transplants (1996-6/2013)
</a:t>
            </a:r>
          </a:p>
        </p:txBody>
      </p:sp>
      <p:sp>
        <p:nvSpPr>
          <p:cNvPr id="13" name="nvalue"/>
          <p:cNvSpPr txBox="1"/>
          <p:nvPr/>
        </p:nvSpPr>
        <p:spPr>
          <a:xfrm>
            <a:off x="9922258" y="6334436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35,214)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78516" y="6951300"/>
            <a:ext cx="6078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p-value for </a:t>
            </a:r>
            <a:r>
              <a:rPr lang="en-US" sz="1200" b="1" dirty="0">
                <a:solidFill>
                  <a:schemeClr val="bg2"/>
                </a:solidFill>
              </a:rPr>
              <a:t>era </a:t>
            </a:r>
            <a:r>
              <a:rPr lang="en-US" sz="1200" b="1" dirty="0" smtClean="0">
                <a:solidFill>
                  <a:schemeClr val="bg2"/>
                </a:solidFill>
              </a:rPr>
              <a:t>&lt; 0.0001; </a:t>
            </a:r>
            <a:r>
              <a:rPr lang="en-US" sz="1200" b="1" dirty="0">
                <a:solidFill>
                  <a:schemeClr val="bg2"/>
                </a:solidFill>
              </a:rPr>
              <a:t>p-value </a:t>
            </a:r>
            <a:r>
              <a:rPr lang="en-US" sz="1200" b="1" dirty="0" smtClean="0">
                <a:solidFill>
                  <a:schemeClr val="bg2"/>
                </a:solidFill>
              </a:rPr>
              <a:t>for age </a:t>
            </a:r>
            <a:r>
              <a:rPr lang="en-US" sz="1200" b="1" dirty="0">
                <a:solidFill>
                  <a:schemeClr val="bg2"/>
                </a:solidFill>
              </a:rPr>
              <a:t>&lt; 0.0001; </a:t>
            </a:r>
            <a:r>
              <a:rPr lang="en-US" sz="1200" b="1" dirty="0" smtClean="0">
                <a:solidFill>
                  <a:schemeClr val="bg2"/>
                </a:solidFill>
              </a:rPr>
              <a:t>p-value for interaction = 0.2675</a:t>
            </a:r>
            <a:endParaRPr 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1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value"/>
          <p:cNvSpPr txBox="1"/>
          <p:nvPr/>
        </p:nvSpPr>
        <p:spPr>
          <a:xfrm>
            <a:off x="9940196" y="6369902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35,214)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796023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Recipient BMI (</a:t>
            </a:r>
            <a:r>
              <a:rPr lang="en-US" sz="2133" kern="0" dirty="0" smtClean="0">
                <a:solidFill>
                  <a:srgbClr val="0070C0"/>
                </a:solidFill>
              </a:rPr>
              <a:t>kg/m</a:t>
            </a:r>
            <a:r>
              <a:rPr lang="en-US" sz="2133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en-US" sz="2133" kern="0" dirty="0" smtClean="0">
                <a:solidFill>
                  <a:srgbClr val="0070C0"/>
                </a:solidFill>
              </a:rPr>
              <a:t>)</a:t>
            </a:r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504993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200" kern="0" dirty="0">
                <a:solidFill>
                  <a:srgbClr val="002060"/>
                </a:solidFill>
              </a:rPr>
              <a:t>
Statistically Significant Risk Factors For 5-Year Mortality Conditional on Survival to 1 Year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600" dirty="0">
                <a:solidFill>
                  <a:srgbClr val="002060"/>
                </a:solidFill>
              </a:rPr>
              <a:t>Adult Lung Transplants (1996-6/2013)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90313" y="6477333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69307" y="6982311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5" name="char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308140"/>
              </p:ext>
            </p:extLst>
          </p:nvPr>
        </p:nvGraphicFramePr>
        <p:xfrm>
          <a:off x="1660478" y="1582416"/>
          <a:ext cx="9199880" cy="5030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0665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value"/>
          <p:cNvSpPr txBox="1"/>
          <p:nvPr/>
        </p:nvSpPr>
        <p:spPr>
          <a:xfrm>
            <a:off x="9906000" y="6336822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35,214)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684835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Recipient </a:t>
            </a:r>
            <a:r>
              <a:rPr lang="en-US" sz="2133" kern="0" dirty="0" smtClean="0">
                <a:solidFill>
                  <a:srgbClr val="0070C0"/>
                </a:solidFill>
              </a:rPr>
              <a:t>GFR* </a:t>
            </a:r>
            <a:r>
              <a:rPr lang="en-US" sz="2133" kern="0" dirty="0">
                <a:solidFill>
                  <a:srgbClr val="0070C0"/>
                </a:solidFill>
              </a:rPr>
              <a:t>(mL/min/1.73 </a:t>
            </a:r>
            <a:r>
              <a:rPr lang="en-US" sz="2133" kern="0" dirty="0" smtClean="0">
                <a:solidFill>
                  <a:srgbClr val="0070C0"/>
                </a:solidFill>
              </a:rPr>
              <a:t>m</a:t>
            </a:r>
            <a:r>
              <a:rPr lang="en-US" sz="2133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en-US" sz="2133" kern="0" dirty="0" smtClean="0">
                <a:solidFill>
                  <a:srgbClr val="0070C0"/>
                </a:solidFill>
              </a:rPr>
              <a:t>)</a:t>
            </a:r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49399" y="512681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5-Year Mortality Conditional on Survival to 1 Year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Transplants (1996-6/2013)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80374" y="6479719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35618" y="6978301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5" name="char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384604"/>
              </p:ext>
            </p:extLst>
          </p:nvPr>
        </p:nvGraphicFramePr>
        <p:xfrm>
          <a:off x="1693164" y="1420348"/>
          <a:ext cx="9415272" cy="5079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419844" y="6901093"/>
            <a:ext cx="4248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* GFR was estimated using the Cockcroft-Gault formula</a:t>
            </a:r>
            <a:endParaRPr 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663131"/>
              </p:ext>
            </p:extLst>
          </p:nvPr>
        </p:nvGraphicFramePr>
        <p:xfrm>
          <a:off x="1593213" y="1274352"/>
          <a:ext cx="9456882" cy="5357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90313" y="6477333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23" name="logo_citation"/>
          <p:cNvSpPr txBox="1"/>
          <p:nvPr/>
        </p:nvSpPr>
        <p:spPr>
          <a:xfrm>
            <a:off x="3135013" y="6976155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627129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  <a:r>
              <a:rPr lang="en-US" sz="2133" kern="0" dirty="0" smtClean="0">
                <a:solidFill>
                  <a:srgbClr val="0070C0"/>
                </a:solidFill>
              </a:rPr>
              <a:t>Transplant </a:t>
            </a:r>
            <a:r>
              <a:rPr lang="en-US" sz="2133" kern="0" dirty="0">
                <a:solidFill>
                  <a:srgbClr val="0070C0"/>
                </a:solidFill>
              </a:rPr>
              <a:t>era </a:t>
            </a:r>
            <a:r>
              <a:rPr lang="en-US" sz="2133" kern="0" dirty="0" smtClean="0">
                <a:solidFill>
                  <a:srgbClr val="0070C0"/>
                </a:solidFill>
              </a:rPr>
              <a:t>and recipient GFR* interaction</a:t>
            </a:r>
            <a:endParaRPr lang="en-US" sz="2133" kern="0" dirty="0">
              <a:solidFill>
                <a:srgbClr val="0070C0"/>
              </a:solidFill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 bwMode="auto">
          <a:xfrm>
            <a:off x="1800979" y="293705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200" kern="0" dirty="0">
                <a:solidFill>
                  <a:srgbClr val="002060"/>
                </a:solidFill>
              </a:rPr>
              <a:t>
Risk Factors For 5 Year </a:t>
            </a:r>
            <a:r>
              <a:rPr lang="en-US" sz="2200" kern="0" dirty="0" smtClean="0">
                <a:solidFill>
                  <a:srgbClr val="002060"/>
                </a:solidFill>
              </a:rPr>
              <a:t>Mortality Conditional on Survival to 1 Year</a:t>
            </a:r>
            <a:r>
              <a:rPr lang="en-US" sz="2200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661045" y="345834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Transplants (1996-6/2013)
</a:t>
            </a:r>
          </a:p>
        </p:txBody>
      </p:sp>
      <p:sp>
        <p:nvSpPr>
          <p:cNvPr id="13" name="nvalue"/>
          <p:cNvSpPr txBox="1"/>
          <p:nvPr/>
        </p:nvSpPr>
        <p:spPr>
          <a:xfrm>
            <a:off x="9946877" y="6323713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35,214)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4757" y="6972853"/>
            <a:ext cx="6139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p-value for </a:t>
            </a:r>
            <a:r>
              <a:rPr lang="en-US" sz="1200" b="1" dirty="0">
                <a:solidFill>
                  <a:schemeClr val="bg2"/>
                </a:solidFill>
              </a:rPr>
              <a:t>era </a:t>
            </a:r>
            <a:r>
              <a:rPr lang="en-US" sz="1200" b="1" dirty="0" smtClean="0">
                <a:solidFill>
                  <a:schemeClr val="bg2"/>
                </a:solidFill>
              </a:rPr>
              <a:t>&lt; 0.0001; </a:t>
            </a:r>
            <a:r>
              <a:rPr lang="en-US" sz="1200" b="1" dirty="0">
                <a:solidFill>
                  <a:schemeClr val="bg2"/>
                </a:solidFill>
              </a:rPr>
              <a:t>p-value </a:t>
            </a:r>
            <a:r>
              <a:rPr lang="en-US" sz="1200" b="1" dirty="0" smtClean="0">
                <a:solidFill>
                  <a:schemeClr val="bg2"/>
                </a:solidFill>
              </a:rPr>
              <a:t>for GFR </a:t>
            </a:r>
            <a:r>
              <a:rPr lang="en-US" sz="1200" b="1" dirty="0">
                <a:solidFill>
                  <a:schemeClr val="bg2"/>
                </a:solidFill>
              </a:rPr>
              <a:t>= </a:t>
            </a:r>
            <a:r>
              <a:rPr lang="en-US" sz="1200" b="1" dirty="0" smtClean="0">
                <a:solidFill>
                  <a:schemeClr val="bg2"/>
                </a:solidFill>
              </a:rPr>
              <a:t>0.0109; p-value for interaction = 0.7915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5409619" y="6752927"/>
            <a:ext cx="4248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bg2"/>
                </a:solidFill>
              </a:rPr>
              <a:t>* GFR was estimated using the Cockcroft-Gault formula</a:t>
            </a:r>
            <a:endParaRPr 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value"/>
          <p:cNvSpPr txBox="1"/>
          <p:nvPr/>
        </p:nvSpPr>
        <p:spPr>
          <a:xfrm>
            <a:off x="9964598" y="6327630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35,214)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664303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Ischemic time (hours)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676400" y="463955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200" kern="0" dirty="0">
                <a:solidFill>
                  <a:srgbClr val="002060"/>
                </a:solidFill>
              </a:rPr>
              <a:t>
Statistically Significant Risk Factors For 5-Year Mortality Conditional on Survival to 1 Year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100584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Transplants (1996-6/2013)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82827" y="6477333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22958" y="6971153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5" name="char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985608"/>
              </p:ext>
            </p:extLst>
          </p:nvPr>
        </p:nvGraphicFramePr>
        <p:xfrm>
          <a:off x="1842448" y="1665027"/>
          <a:ext cx="9130352" cy="5213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538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value"/>
          <p:cNvSpPr txBox="1"/>
          <p:nvPr/>
        </p:nvSpPr>
        <p:spPr>
          <a:xfrm>
            <a:off x="9888398" y="6368563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35,214)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72447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Center volume in previous 3 yrs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509603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200" kern="0" dirty="0">
                <a:solidFill>
                  <a:srgbClr val="002060"/>
                </a:solidFill>
              </a:rPr>
              <a:t>
Statistically Significant Risk Factors For 5-Year Mortality Conditional on Survival to 1 Year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Transplants (1996-6/2013)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90313" y="6477333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21051" y="6982311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5" name="char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331354"/>
              </p:ext>
            </p:extLst>
          </p:nvPr>
        </p:nvGraphicFramePr>
        <p:xfrm>
          <a:off x="1600200" y="1587027"/>
          <a:ext cx="9296400" cy="5136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245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3786" y="6501671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2209800" y="1676400"/>
            <a:ext cx="883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Multivariable Cox Analyses</a:t>
            </a:r>
            <a:endParaRPr lang="en-US" sz="440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logo_citation"/>
          <p:cNvSpPr txBox="1"/>
          <p:nvPr/>
        </p:nvSpPr>
        <p:spPr>
          <a:xfrm>
            <a:off x="2899595" y="6961756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371600" y="3169506"/>
            <a:ext cx="10515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2800" b="1" dirty="0" smtClean="0">
                <a:solidFill>
                  <a:srgbClr val="0070C0"/>
                </a:solidFill>
              </a:rPr>
              <a:t>BOS within 5 Years Conditional on Survival to Discharge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98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1"/>
          <p:cNvPicPr>
            <a:picLocks noGr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9631" y="1143000"/>
            <a:ext cx="733356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value"/>
          <p:cNvSpPr txBox="1"/>
          <p:nvPr/>
        </p:nvSpPr>
        <p:spPr>
          <a:xfrm>
            <a:off x="9863742" y="6412724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18,830)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1524000" y="407692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BOS within 
5 Years Conditional on Survival to Discharge with 95% Confidence Limits
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Transplants (1996-6/2013)
</a:t>
            </a:r>
          </a:p>
        </p:txBody>
      </p:sp>
      <p:grpSp>
        <p:nvGrpSpPr>
          <p:cNvPr id="8" name="logo"/>
          <p:cNvGrpSpPr/>
          <p:nvPr/>
        </p:nvGrpSpPr>
        <p:grpSpPr>
          <a:xfrm>
            <a:off x="88825" y="6469581"/>
            <a:ext cx="5030327" cy="758614"/>
            <a:chOff x="1" y="6067776"/>
            <a:chExt cx="4952999" cy="7902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095384" y="6953776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43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95854"/>
            <a:ext cx="10744200" cy="812800"/>
          </a:xfrm>
        </p:spPr>
        <p:txBody>
          <a:bodyPr/>
          <a:lstStyle/>
          <a:p>
            <a:r>
              <a:rPr lang="en-US" sz="3400" dirty="0">
                <a:solidFill>
                  <a:srgbClr val="002060"/>
                </a:solidFill>
              </a:rPr>
              <a:t>Adult </a:t>
            </a:r>
            <a:r>
              <a:rPr lang="en-US" sz="3400" dirty="0" smtClean="0">
                <a:solidFill>
                  <a:srgbClr val="002060"/>
                </a:solidFill>
              </a:rPr>
              <a:t>Lung Transplants</a:t>
            </a:r>
            <a:r>
              <a:rPr lang="en-US" sz="3400" dirty="0">
                <a:solidFill>
                  <a:srgbClr val="002060"/>
                </a:solidFill>
              </a:rPr>
              <a:t/>
            </a:r>
            <a:br>
              <a:rPr lang="en-US" sz="3400" dirty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Recipient </a:t>
            </a:r>
            <a:r>
              <a:rPr lang="en-US" sz="2800" dirty="0">
                <a:solidFill>
                  <a:srgbClr val="002060"/>
                </a:solidFill>
              </a:rPr>
              <a:t>Blood Type Distribution by Location and Era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3787" y="6513486"/>
            <a:ext cx="4715932" cy="711201"/>
            <a:chOff x="2" y="6146792"/>
            <a:chExt cx="4715932" cy="711201"/>
          </a:xfrm>
        </p:grpSpPr>
        <p:grpSp>
          <p:nvGrpSpPr>
            <p:cNvPr id="14" name="Group 13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516584"/>
              </p:ext>
            </p:extLst>
          </p:nvPr>
        </p:nvGraphicFramePr>
        <p:xfrm>
          <a:off x="685800" y="1294055"/>
          <a:ext cx="11506200" cy="5348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1"/>
          <p:cNvSpPr txBox="1"/>
          <p:nvPr/>
        </p:nvSpPr>
        <p:spPr>
          <a:xfrm>
            <a:off x="3124200" y="1502448"/>
            <a:ext cx="2336128" cy="42542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 smtClean="0">
                <a:solidFill>
                  <a:schemeClr val="bg2"/>
                </a:solidFill>
              </a:rPr>
              <a:t>Blood Type:</a:t>
            </a:r>
            <a:endParaRPr lang="en-US" sz="1800" b="1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7555" y="6125388"/>
            <a:ext cx="1091966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Europe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3394" y="6125387"/>
            <a:ext cx="1924501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North America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63200" y="6125387"/>
            <a:ext cx="835485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Other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057245" y="915097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(Transplants: Jan 1992 – Jun 2018)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sp>
        <p:nvSpPr>
          <p:cNvPr id="18" name="logo_citation"/>
          <p:cNvSpPr txBox="1"/>
          <p:nvPr/>
        </p:nvSpPr>
        <p:spPr>
          <a:xfrm>
            <a:off x="2923345" y="6964006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919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value"/>
          <p:cNvSpPr txBox="1"/>
          <p:nvPr/>
        </p:nvSpPr>
        <p:spPr>
          <a:xfrm>
            <a:off x="9892538" y="6305063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18,830)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Transplants (1996-6/2013)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79663" y="6475488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23" name="logo_citation"/>
          <p:cNvSpPr txBox="1"/>
          <p:nvPr/>
        </p:nvSpPr>
        <p:spPr>
          <a:xfrm>
            <a:off x="3117275" y="6968585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80654" y="758952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 smtClean="0">
                <a:solidFill>
                  <a:srgbClr val="0070C0"/>
                </a:solidFill>
              </a:rPr>
              <a:t>Transplant </a:t>
            </a:r>
            <a:r>
              <a:rPr lang="en-US" sz="2133" kern="0" dirty="0">
                <a:solidFill>
                  <a:srgbClr val="0070C0"/>
                </a:solidFill>
              </a:rPr>
              <a:t>era </a:t>
            </a:r>
            <a:r>
              <a:rPr lang="en-US" sz="2133" kern="0" dirty="0" smtClean="0">
                <a:solidFill>
                  <a:srgbClr val="0070C0"/>
                </a:solidFill>
              </a:rPr>
              <a:t>and diagnosis interaction</a:t>
            </a:r>
            <a:endParaRPr lang="en-US" sz="2133" kern="0" dirty="0">
              <a:solidFill>
                <a:srgbClr val="0070C0"/>
              </a:solidFill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470700"/>
            <a:ext cx="103632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200" kern="0" dirty="0">
                <a:solidFill>
                  <a:srgbClr val="002060"/>
                </a:solidFill>
              </a:rPr>
              <a:t>
Risk Factors for BOS within 5 Years Conditional on Survival to Discharge with 95% Confidence Limits
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71657" y="6974869"/>
            <a:ext cx="6534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p-value for </a:t>
            </a:r>
            <a:r>
              <a:rPr lang="en-US" sz="1200" b="1" dirty="0">
                <a:solidFill>
                  <a:schemeClr val="bg2"/>
                </a:solidFill>
              </a:rPr>
              <a:t>era </a:t>
            </a:r>
            <a:r>
              <a:rPr lang="en-US" sz="1200" b="1" dirty="0" smtClean="0">
                <a:solidFill>
                  <a:schemeClr val="bg2"/>
                </a:solidFill>
              </a:rPr>
              <a:t>&lt; 0.0001; </a:t>
            </a:r>
            <a:r>
              <a:rPr lang="en-US" sz="1200" b="1" dirty="0">
                <a:solidFill>
                  <a:schemeClr val="bg2"/>
                </a:solidFill>
              </a:rPr>
              <a:t>p-value </a:t>
            </a:r>
            <a:r>
              <a:rPr lang="en-US" sz="1200" b="1" dirty="0" smtClean="0">
                <a:solidFill>
                  <a:schemeClr val="bg2"/>
                </a:solidFill>
              </a:rPr>
              <a:t>for diagnosis </a:t>
            </a:r>
            <a:r>
              <a:rPr lang="en-US" sz="1200" b="1" dirty="0">
                <a:solidFill>
                  <a:schemeClr val="bg2"/>
                </a:solidFill>
              </a:rPr>
              <a:t>&lt; 0.0001; </a:t>
            </a:r>
            <a:r>
              <a:rPr lang="en-US" sz="1200" b="1" dirty="0" smtClean="0">
                <a:solidFill>
                  <a:schemeClr val="bg2"/>
                </a:solidFill>
              </a:rPr>
              <a:t>p-value for interaction = 0.0401</a:t>
            </a:r>
            <a:endParaRPr lang="en-US" sz="1200" b="1" dirty="0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1" y="1487606"/>
            <a:ext cx="7511501" cy="500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3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472473"/>
            <a:ext cx="7778242" cy="5185495"/>
          </a:xfrm>
          <a:prstGeom prst="rect">
            <a:avLst/>
          </a:prstGeom>
        </p:spPr>
      </p:pic>
      <p:sp>
        <p:nvSpPr>
          <p:cNvPr id="14" name="nvalue"/>
          <p:cNvSpPr txBox="1"/>
          <p:nvPr/>
        </p:nvSpPr>
        <p:spPr>
          <a:xfrm>
            <a:off x="9906000" y="6380906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18,830)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653" y="318145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Transplants (1996-6/2013)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99504" y="6474976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23" name="logo_citation"/>
          <p:cNvSpPr txBox="1"/>
          <p:nvPr/>
        </p:nvSpPr>
        <p:spPr>
          <a:xfrm>
            <a:off x="3153325" y="6967645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65024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  <a:r>
              <a:rPr lang="en-US" sz="2133" kern="0" dirty="0" smtClean="0">
                <a:solidFill>
                  <a:srgbClr val="0070C0"/>
                </a:solidFill>
              </a:rPr>
              <a:t>Transplant </a:t>
            </a:r>
            <a:r>
              <a:rPr lang="en-US" sz="2133" kern="0" dirty="0">
                <a:solidFill>
                  <a:srgbClr val="0070C0"/>
                </a:solidFill>
              </a:rPr>
              <a:t>era </a:t>
            </a:r>
            <a:r>
              <a:rPr lang="en-US" sz="2133" kern="0" dirty="0" smtClean="0">
                <a:solidFill>
                  <a:srgbClr val="0070C0"/>
                </a:solidFill>
              </a:rPr>
              <a:t>and recipient </a:t>
            </a:r>
            <a:r>
              <a:rPr lang="en-US" sz="2133" kern="0" dirty="0">
                <a:solidFill>
                  <a:srgbClr val="0070C0"/>
                </a:solidFill>
              </a:rPr>
              <a:t>diabetes </a:t>
            </a:r>
            <a:r>
              <a:rPr lang="en-US" sz="2133" kern="0" dirty="0" smtClean="0">
                <a:solidFill>
                  <a:srgbClr val="0070C0"/>
                </a:solidFill>
              </a:rPr>
              <a:t>interaction</a:t>
            </a:r>
            <a:endParaRPr lang="en-US" sz="2133" kern="0" dirty="0">
              <a:solidFill>
                <a:srgbClr val="0070C0"/>
              </a:solidFill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436124" y="429797"/>
            <a:ext cx="102108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200" kern="0" dirty="0">
                <a:solidFill>
                  <a:srgbClr val="002060"/>
                </a:solidFill>
              </a:rPr>
              <a:t>
Risk Factors for BOS </a:t>
            </a:r>
            <a:r>
              <a:rPr lang="en-US" sz="2200" kern="0" dirty="0" smtClean="0">
                <a:solidFill>
                  <a:srgbClr val="002060"/>
                </a:solidFill>
              </a:rPr>
              <a:t>within 5 </a:t>
            </a:r>
            <a:r>
              <a:rPr lang="en-US" sz="2200" kern="0" dirty="0">
                <a:solidFill>
                  <a:srgbClr val="002060"/>
                </a:solidFill>
              </a:rPr>
              <a:t>Years Conditional on Survival to Discharge with 95% Confidence Limits
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0680" y="6949131"/>
            <a:ext cx="662713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chemeClr val="bg2"/>
                </a:solidFill>
              </a:rPr>
              <a:t>p-value for </a:t>
            </a:r>
            <a:r>
              <a:rPr lang="en-US" sz="1300" b="1" dirty="0">
                <a:solidFill>
                  <a:schemeClr val="bg2"/>
                </a:solidFill>
              </a:rPr>
              <a:t>era </a:t>
            </a:r>
            <a:r>
              <a:rPr lang="en-US" sz="1300" b="1" dirty="0" smtClean="0">
                <a:solidFill>
                  <a:schemeClr val="bg2"/>
                </a:solidFill>
              </a:rPr>
              <a:t>&lt; 0.0001; </a:t>
            </a:r>
            <a:r>
              <a:rPr lang="en-US" sz="1300" b="1" dirty="0">
                <a:solidFill>
                  <a:schemeClr val="bg2"/>
                </a:solidFill>
              </a:rPr>
              <a:t>p-value diabetes = </a:t>
            </a:r>
            <a:r>
              <a:rPr lang="en-US" sz="1300" b="1" dirty="0" smtClean="0">
                <a:solidFill>
                  <a:schemeClr val="bg2"/>
                </a:solidFill>
              </a:rPr>
              <a:t>0.388; p-value for interaction = 0.8869</a:t>
            </a:r>
            <a:endParaRPr lang="en-US" sz="13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Tab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826672"/>
              </p:ext>
            </p:extLst>
          </p:nvPr>
        </p:nvGraphicFramePr>
        <p:xfrm>
          <a:off x="1971040" y="1788160"/>
          <a:ext cx="8859520" cy="3386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9760">
                  <a:extLst>
                    <a:ext uri="{9D8B030D-6E8A-4147-A177-3AD203B41FA5}">
                      <a16:colId xmlns:a16="http://schemas.microsoft.com/office/drawing/2014/main" val="2551185311"/>
                    </a:ext>
                  </a:extLst>
                </a:gridCol>
                <a:gridCol w="4429760">
                  <a:extLst>
                    <a:ext uri="{9D8B030D-6E8A-4147-A177-3AD203B41FA5}">
                      <a16:colId xmlns:a16="http://schemas.microsoft.com/office/drawing/2014/main" val="4131164820"/>
                    </a:ext>
                  </a:extLst>
                </a:gridCol>
              </a:tblGrid>
              <a:tr h="67733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6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</a:rPr>
                        <a:t>Continuous Factors (see figures)</a:t>
                      </a:r>
                      <a:endParaRPr lang="en-US" sz="26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927788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Recipient age (years)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Donor age (years)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340638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Recipient BMI (kg/m</a:t>
                      </a:r>
                      <a:r>
                        <a:rPr lang="en-US" sz="19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²</a:t>
                      </a:r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Ischemic time (hours) </a:t>
                      </a:r>
                    </a:p>
                    <a:p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206712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PA mean (mm/Hg) 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Center volume in previous 3 yrs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7556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Recipient bilirubin (mg/dl)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748891"/>
                  </a:ext>
                </a:extLst>
              </a:tr>
            </a:tbl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 bwMode="auto">
          <a:xfrm>
            <a:off x="914400" y="730023"/>
            <a:ext cx="10553469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dirty="0">
                <a:solidFill>
                  <a:srgbClr val="002060"/>
                </a:solidFill>
              </a:rPr>
              <a:t>
Statistically Significant Risk Factors for BOS </a:t>
            </a:r>
            <a:r>
              <a:rPr lang="en-US" sz="2400" kern="0" dirty="0" smtClean="0">
                <a:solidFill>
                  <a:srgbClr val="002060"/>
                </a:solidFill>
              </a:rPr>
              <a:t>within 5 </a:t>
            </a:r>
            <a:r>
              <a:rPr lang="en-US" sz="2400" kern="0" dirty="0">
                <a:solidFill>
                  <a:srgbClr val="002060"/>
                </a:solidFill>
              </a:rPr>
              <a:t>Years Conditional on Survival to Discharge
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Transplants (1996-6/2013)
</a:t>
            </a:r>
          </a:p>
        </p:txBody>
      </p:sp>
      <p:grpSp>
        <p:nvGrpSpPr>
          <p:cNvPr id="7" name="logo"/>
          <p:cNvGrpSpPr/>
          <p:nvPr/>
        </p:nvGrpSpPr>
        <p:grpSpPr>
          <a:xfrm>
            <a:off x="96982" y="6477000"/>
            <a:ext cx="5030327" cy="758614"/>
            <a:chOff x="1" y="6067776"/>
            <a:chExt cx="4952999" cy="7902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2" name="logo_citation"/>
          <p:cNvSpPr txBox="1"/>
          <p:nvPr/>
        </p:nvSpPr>
        <p:spPr>
          <a:xfrm>
            <a:off x="3151731" y="6973815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277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value"/>
          <p:cNvSpPr txBox="1"/>
          <p:nvPr/>
        </p:nvSpPr>
        <p:spPr>
          <a:xfrm>
            <a:off x="9903809" y="6371900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18,830)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600200" y="686334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Recipient age (years)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905000" y="463955"/>
            <a:ext cx="95250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200" kern="0" dirty="0">
                <a:solidFill>
                  <a:srgbClr val="002060"/>
                </a:solidFill>
              </a:rPr>
              <a:t>
Statistically Significant Risk Factors for BOS within </a:t>
            </a:r>
            <a:r>
              <a:rPr lang="en-US" sz="2200" kern="0" dirty="0" smtClean="0">
                <a:solidFill>
                  <a:srgbClr val="002060"/>
                </a:solidFill>
              </a:rPr>
              <a:t>5 </a:t>
            </a:r>
            <a:r>
              <a:rPr lang="en-US" sz="2200" kern="0" dirty="0">
                <a:solidFill>
                  <a:srgbClr val="002060"/>
                </a:solidFill>
              </a:rPr>
              <a:t>Years Conditional on Survival to Discharge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Transplants (1996-6/2013)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90313" y="6468298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23" name="logo_citation"/>
          <p:cNvSpPr txBox="1"/>
          <p:nvPr/>
        </p:nvSpPr>
        <p:spPr>
          <a:xfrm>
            <a:off x="3108509" y="6952493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24" name="char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015208"/>
              </p:ext>
            </p:extLst>
          </p:nvPr>
        </p:nvGraphicFramePr>
        <p:xfrm>
          <a:off x="1905000" y="1620841"/>
          <a:ext cx="8991600" cy="4994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1146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856188"/>
              </p:ext>
            </p:extLst>
          </p:nvPr>
        </p:nvGraphicFramePr>
        <p:xfrm>
          <a:off x="1524000" y="1420348"/>
          <a:ext cx="9525000" cy="5357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nvalue"/>
          <p:cNvSpPr txBox="1"/>
          <p:nvPr/>
        </p:nvSpPr>
        <p:spPr>
          <a:xfrm>
            <a:off x="9926320" y="6332185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18,830)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Transplants (1996-6/2013)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93517" y="6468298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23" name="logo_citation"/>
          <p:cNvSpPr txBox="1"/>
          <p:nvPr/>
        </p:nvSpPr>
        <p:spPr>
          <a:xfrm>
            <a:off x="3094181" y="6965895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65836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 smtClean="0">
                <a:solidFill>
                  <a:srgbClr val="0070C0"/>
                </a:solidFill>
              </a:rPr>
              <a:t>Transplant </a:t>
            </a:r>
            <a:r>
              <a:rPr lang="en-US" sz="2133" kern="0" dirty="0">
                <a:solidFill>
                  <a:srgbClr val="0070C0"/>
                </a:solidFill>
              </a:rPr>
              <a:t>era </a:t>
            </a:r>
            <a:r>
              <a:rPr lang="en-US" sz="2133" kern="0" dirty="0" smtClean="0">
                <a:solidFill>
                  <a:srgbClr val="0070C0"/>
                </a:solidFill>
              </a:rPr>
              <a:t>and recipient </a:t>
            </a:r>
            <a:r>
              <a:rPr lang="en-US" sz="2133" kern="0" dirty="0">
                <a:solidFill>
                  <a:srgbClr val="0070C0"/>
                </a:solidFill>
              </a:rPr>
              <a:t>age </a:t>
            </a:r>
            <a:r>
              <a:rPr lang="en-US" sz="2133" kern="0" dirty="0" smtClean="0">
                <a:solidFill>
                  <a:srgbClr val="0070C0"/>
                </a:solidFill>
              </a:rPr>
              <a:t>interaction</a:t>
            </a:r>
            <a:endParaRPr lang="en-US" sz="2133" kern="0" dirty="0">
              <a:solidFill>
                <a:srgbClr val="0070C0"/>
              </a:solidFill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533400" y="467565"/>
            <a:ext cx="117348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300" kern="0" dirty="0">
                <a:solidFill>
                  <a:srgbClr val="002060"/>
                </a:solidFill>
              </a:rPr>
              <a:t>
Risk Factors for BOS within </a:t>
            </a:r>
            <a:r>
              <a:rPr lang="en-US" sz="2300" kern="0" dirty="0" smtClean="0">
                <a:solidFill>
                  <a:srgbClr val="002060"/>
                </a:solidFill>
              </a:rPr>
              <a:t>5 </a:t>
            </a:r>
            <a:r>
              <a:rPr lang="en-US" sz="2300" kern="0" dirty="0">
                <a:solidFill>
                  <a:srgbClr val="002060"/>
                </a:solidFill>
              </a:rPr>
              <a:t>Years Conditional on Survival to Discharge
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6400" y="6931208"/>
            <a:ext cx="632897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chemeClr val="bg2"/>
                </a:solidFill>
              </a:rPr>
              <a:t>p-value for </a:t>
            </a:r>
            <a:r>
              <a:rPr lang="en-US" sz="1300" b="1" dirty="0">
                <a:solidFill>
                  <a:schemeClr val="bg2"/>
                </a:solidFill>
              </a:rPr>
              <a:t>era </a:t>
            </a:r>
            <a:r>
              <a:rPr lang="en-US" sz="1300" b="1" dirty="0" smtClean="0">
                <a:solidFill>
                  <a:schemeClr val="bg2"/>
                </a:solidFill>
              </a:rPr>
              <a:t>&lt; 0.0001; </a:t>
            </a:r>
            <a:r>
              <a:rPr lang="en-US" sz="1300" b="1" dirty="0">
                <a:solidFill>
                  <a:schemeClr val="bg2"/>
                </a:solidFill>
              </a:rPr>
              <a:t>p-value age &lt; 0.0001; </a:t>
            </a:r>
            <a:r>
              <a:rPr lang="en-US" sz="1300" b="1" dirty="0" smtClean="0">
                <a:solidFill>
                  <a:schemeClr val="bg2"/>
                </a:solidFill>
              </a:rPr>
              <a:t>p-value for interaction = 0.4661</a:t>
            </a:r>
            <a:endParaRPr lang="en-US" sz="13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09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59230"/>
              </p:ext>
            </p:extLst>
          </p:nvPr>
        </p:nvGraphicFramePr>
        <p:xfrm>
          <a:off x="1365504" y="1115485"/>
          <a:ext cx="9621520" cy="5357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nvalue"/>
          <p:cNvSpPr txBox="1"/>
          <p:nvPr/>
        </p:nvSpPr>
        <p:spPr>
          <a:xfrm>
            <a:off x="9930384" y="6337237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18,830)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341120" y="316556"/>
            <a:ext cx="10823403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300" kern="0" dirty="0">
                <a:solidFill>
                  <a:srgbClr val="002060"/>
                </a:solidFill>
              </a:rPr>
              <a:t>
Risk Factors for BOS </a:t>
            </a:r>
            <a:r>
              <a:rPr lang="en-US" sz="2300" kern="0" dirty="0" smtClean="0">
                <a:solidFill>
                  <a:srgbClr val="002060"/>
                </a:solidFill>
              </a:rPr>
              <a:t>within 5 </a:t>
            </a:r>
            <a:r>
              <a:rPr lang="en-US" sz="2300" kern="0" dirty="0">
                <a:solidFill>
                  <a:srgbClr val="002060"/>
                </a:solidFill>
              </a:rPr>
              <a:t>Years Conditional on Survival to Discharge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Transplants (1996-6/2013)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93517" y="6468298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23" name="logo_citation"/>
          <p:cNvSpPr txBox="1"/>
          <p:nvPr/>
        </p:nvSpPr>
        <p:spPr>
          <a:xfrm>
            <a:off x="3115177" y="6965207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9930" y="497921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 smtClean="0">
                <a:solidFill>
                  <a:srgbClr val="0070C0"/>
                </a:solidFill>
              </a:rPr>
              <a:t>Transplant </a:t>
            </a:r>
            <a:r>
              <a:rPr lang="en-US" sz="2133" kern="0" dirty="0">
                <a:solidFill>
                  <a:srgbClr val="0070C0"/>
                </a:solidFill>
              </a:rPr>
              <a:t>era </a:t>
            </a:r>
            <a:r>
              <a:rPr lang="en-US" sz="2133" kern="0" dirty="0" smtClean="0">
                <a:solidFill>
                  <a:srgbClr val="0070C0"/>
                </a:solidFill>
              </a:rPr>
              <a:t>and recipient GFR* interaction</a:t>
            </a:r>
            <a:endParaRPr lang="en-US" sz="2133" kern="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6974832"/>
            <a:ext cx="63930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chemeClr val="bg2"/>
                </a:solidFill>
              </a:rPr>
              <a:t>p-value for </a:t>
            </a:r>
            <a:r>
              <a:rPr lang="en-US" sz="1300" b="1" dirty="0">
                <a:solidFill>
                  <a:schemeClr val="bg2"/>
                </a:solidFill>
              </a:rPr>
              <a:t>era </a:t>
            </a:r>
            <a:r>
              <a:rPr lang="en-US" sz="1300" b="1" dirty="0" smtClean="0">
                <a:solidFill>
                  <a:schemeClr val="bg2"/>
                </a:solidFill>
              </a:rPr>
              <a:t>&lt; 0.0001; </a:t>
            </a:r>
            <a:r>
              <a:rPr lang="en-US" sz="1300" b="1" dirty="0">
                <a:solidFill>
                  <a:schemeClr val="bg2"/>
                </a:solidFill>
              </a:rPr>
              <a:t>p-value GFR = </a:t>
            </a:r>
            <a:r>
              <a:rPr lang="en-US" sz="1300" b="1" dirty="0" smtClean="0">
                <a:solidFill>
                  <a:schemeClr val="bg2"/>
                </a:solidFill>
              </a:rPr>
              <a:t>0.8297; p-value for interaction = 0.4776</a:t>
            </a:r>
            <a:endParaRPr lang="en-US" sz="1300" b="1" dirty="0">
              <a:solidFill>
                <a:schemeClr val="bg2"/>
              </a:solidFill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5417990" y="6759228"/>
            <a:ext cx="4248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bg2"/>
                </a:solidFill>
              </a:rPr>
              <a:t>* GFR was estimated using the Cockcroft-Gault formula</a:t>
            </a:r>
            <a:endParaRPr 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8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value"/>
          <p:cNvSpPr txBox="1"/>
          <p:nvPr/>
        </p:nvSpPr>
        <p:spPr>
          <a:xfrm>
            <a:off x="9932142" y="6361379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18,830)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732156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Recipient BMI (</a:t>
            </a:r>
            <a:r>
              <a:rPr lang="en-US" sz="2133" kern="0" dirty="0" smtClean="0">
                <a:solidFill>
                  <a:srgbClr val="0070C0"/>
                </a:solidFill>
              </a:rPr>
              <a:t>kg/m</a:t>
            </a:r>
            <a:r>
              <a:rPr lang="en-US" sz="2133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en-US" sz="2133" kern="0" dirty="0" smtClean="0">
                <a:solidFill>
                  <a:srgbClr val="0070C0"/>
                </a:solidFill>
              </a:rPr>
              <a:t>)</a:t>
            </a:r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808480" y="504744"/>
            <a:ext cx="96774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300" kern="0" dirty="0">
                <a:solidFill>
                  <a:srgbClr val="002060"/>
                </a:solidFill>
              </a:rPr>
              <a:t>
Statistically Significant Risk Factors for BOS within </a:t>
            </a:r>
            <a:r>
              <a:rPr lang="en-US" sz="2300" kern="0" dirty="0" smtClean="0">
                <a:solidFill>
                  <a:srgbClr val="002060"/>
                </a:solidFill>
              </a:rPr>
              <a:t>Years </a:t>
            </a:r>
            <a:r>
              <a:rPr lang="en-US" sz="2300" kern="0" dirty="0">
                <a:solidFill>
                  <a:srgbClr val="002060"/>
                </a:solidFill>
              </a:rPr>
              <a:t>Conditional on Survival to Discharge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Transplants (1996-6/2013)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111826" y="6468298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15177" y="6965207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5" name="char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587138"/>
              </p:ext>
            </p:extLst>
          </p:nvPr>
        </p:nvGraphicFramePr>
        <p:xfrm>
          <a:off x="1981200" y="1520595"/>
          <a:ext cx="8915400" cy="508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166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value"/>
          <p:cNvSpPr txBox="1"/>
          <p:nvPr/>
        </p:nvSpPr>
        <p:spPr>
          <a:xfrm>
            <a:off x="9906000" y="6410171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18,830)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807044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  <a:r>
              <a:rPr lang="en-US" sz="2133" kern="0" dirty="0" smtClean="0">
                <a:solidFill>
                  <a:srgbClr val="0070C0"/>
                </a:solidFill>
              </a:rPr>
              <a:t>PA </a:t>
            </a:r>
            <a:r>
              <a:rPr lang="en-US" sz="2133" kern="0" dirty="0">
                <a:solidFill>
                  <a:srgbClr val="0070C0"/>
                </a:solidFill>
              </a:rPr>
              <a:t>mean (mm/Hg)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697615" y="482180"/>
            <a:ext cx="9696946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200" kern="0" dirty="0">
                <a:solidFill>
                  <a:srgbClr val="002060"/>
                </a:solidFill>
              </a:rPr>
              <a:t>
Statistically Significant Risk Factors for BOS within </a:t>
            </a:r>
            <a:r>
              <a:rPr lang="en-US" sz="2200" kern="0" dirty="0" smtClean="0">
                <a:solidFill>
                  <a:srgbClr val="002060"/>
                </a:solidFill>
              </a:rPr>
              <a:t>5 </a:t>
            </a:r>
            <a:r>
              <a:rPr lang="en-US" sz="2200" kern="0" dirty="0">
                <a:solidFill>
                  <a:srgbClr val="002060"/>
                </a:solidFill>
              </a:rPr>
              <a:t>Years Conditional on Survival to Discharge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Transplants (1996-6/2013)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114438" y="6459415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51884" y="6955675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5" name="char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01205"/>
              </p:ext>
            </p:extLst>
          </p:nvPr>
        </p:nvGraphicFramePr>
        <p:xfrm>
          <a:off x="1955038" y="1460315"/>
          <a:ext cx="9182100" cy="5382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061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value"/>
          <p:cNvSpPr txBox="1"/>
          <p:nvPr/>
        </p:nvSpPr>
        <p:spPr>
          <a:xfrm>
            <a:off x="9935210" y="6328710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18,830)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86968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  <a:r>
              <a:rPr lang="en-US" sz="2133" kern="0" dirty="0" smtClean="0">
                <a:solidFill>
                  <a:srgbClr val="0070C0"/>
                </a:solidFill>
              </a:rPr>
              <a:t>Recipient </a:t>
            </a:r>
            <a:r>
              <a:rPr lang="en-US" sz="2133" kern="0" dirty="0">
                <a:solidFill>
                  <a:srgbClr val="0070C0"/>
                </a:solidFill>
              </a:rPr>
              <a:t>bilirubin (mg/dl)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808480" y="509603"/>
            <a:ext cx="946912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200" kern="0" dirty="0">
                <a:solidFill>
                  <a:srgbClr val="002060"/>
                </a:solidFill>
              </a:rPr>
              <a:t>
Statistically Significant Risk Factors for BOS </a:t>
            </a:r>
            <a:r>
              <a:rPr lang="en-US" sz="2200" kern="0" dirty="0" smtClean="0">
                <a:solidFill>
                  <a:srgbClr val="002060"/>
                </a:solidFill>
              </a:rPr>
              <a:t>within 5 </a:t>
            </a:r>
            <a:r>
              <a:rPr lang="en-US" sz="2200" kern="0" dirty="0">
                <a:solidFill>
                  <a:srgbClr val="002060"/>
                </a:solidFill>
              </a:rPr>
              <a:t>Years Conditional on Survival to Discharge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Transplants (1996-6/2013)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93517" y="6471607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15177" y="6965207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23" name="char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470279"/>
              </p:ext>
            </p:extLst>
          </p:nvPr>
        </p:nvGraphicFramePr>
        <p:xfrm>
          <a:off x="2095500" y="1741579"/>
          <a:ext cx="8610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374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value"/>
          <p:cNvSpPr txBox="1"/>
          <p:nvPr/>
        </p:nvSpPr>
        <p:spPr>
          <a:xfrm>
            <a:off x="9990033" y="6319823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18,830)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747656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  <a:r>
              <a:rPr lang="en-US" sz="2133" kern="0" dirty="0" smtClean="0">
                <a:solidFill>
                  <a:srgbClr val="0070C0"/>
                </a:solidFill>
              </a:rPr>
              <a:t>Donor </a:t>
            </a:r>
            <a:r>
              <a:rPr lang="en-US" sz="2133" kern="0" dirty="0">
                <a:solidFill>
                  <a:srgbClr val="0070C0"/>
                </a:solidFill>
              </a:rPr>
              <a:t>age (years)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422862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200" kern="0" dirty="0">
                <a:solidFill>
                  <a:srgbClr val="002060"/>
                </a:solidFill>
              </a:rPr>
              <a:t>
Statistically Significant Risk Factors for BOS within </a:t>
            </a:r>
            <a:r>
              <a:rPr lang="en-US" sz="2200" kern="0" dirty="0" smtClean="0">
                <a:solidFill>
                  <a:srgbClr val="002060"/>
                </a:solidFill>
              </a:rPr>
              <a:t>5 </a:t>
            </a:r>
            <a:r>
              <a:rPr lang="en-US" sz="2200" kern="0" dirty="0">
                <a:solidFill>
                  <a:srgbClr val="002060"/>
                </a:solidFill>
              </a:rPr>
              <a:t>Years Conditional on Survival to Discharge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653" y="333024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Transplants (1996-6/2013)
</a:t>
            </a:r>
          </a:p>
        </p:txBody>
      </p:sp>
      <p:grpSp>
        <p:nvGrpSpPr>
          <p:cNvPr id="13" name="logo"/>
          <p:cNvGrpSpPr/>
          <p:nvPr/>
        </p:nvGrpSpPr>
        <p:grpSpPr>
          <a:xfrm>
            <a:off x="93517" y="6468298"/>
            <a:ext cx="5030327" cy="758614"/>
            <a:chOff x="1" y="6067776"/>
            <a:chExt cx="4952999" cy="79022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25" name="logo_citation"/>
          <p:cNvSpPr txBox="1"/>
          <p:nvPr/>
        </p:nvSpPr>
        <p:spPr>
          <a:xfrm>
            <a:off x="3115177" y="6965207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9" name="char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039878"/>
              </p:ext>
            </p:extLst>
          </p:nvPr>
        </p:nvGraphicFramePr>
        <p:xfrm>
          <a:off x="1905000" y="1489911"/>
          <a:ext cx="8991600" cy="506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209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949" y="97411"/>
            <a:ext cx="10744200" cy="812800"/>
          </a:xfrm>
        </p:spPr>
        <p:txBody>
          <a:bodyPr/>
          <a:lstStyle/>
          <a:p>
            <a:r>
              <a:rPr lang="en-US" sz="3400" dirty="0">
                <a:solidFill>
                  <a:srgbClr val="002060"/>
                </a:solidFill>
              </a:rPr>
              <a:t>Adult </a:t>
            </a:r>
            <a:r>
              <a:rPr lang="en-US" sz="3400" dirty="0" smtClean="0">
                <a:solidFill>
                  <a:srgbClr val="002060"/>
                </a:solidFill>
              </a:rPr>
              <a:t>Lung Transplants</a:t>
            </a:r>
            <a:br>
              <a:rPr lang="en-US" sz="34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Recipient Diagnosis Distribution </a:t>
            </a:r>
            <a:r>
              <a:rPr lang="en-US" sz="2800" dirty="0">
                <a:solidFill>
                  <a:srgbClr val="002060"/>
                </a:solidFill>
              </a:rPr>
              <a:t>by </a:t>
            </a:r>
            <a:r>
              <a:rPr lang="en-US" sz="2800" dirty="0" smtClean="0">
                <a:solidFill>
                  <a:srgbClr val="002060"/>
                </a:solidFill>
              </a:rPr>
              <a:t>Location and Era</a:t>
            </a:r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3787" y="6513486"/>
            <a:ext cx="4715932" cy="711201"/>
            <a:chOff x="2" y="6146792"/>
            <a:chExt cx="4715932" cy="711201"/>
          </a:xfrm>
        </p:grpSpPr>
        <p:grpSp>
          <p:nvGrpSpPr>
            <p:cNvPr id="14" name="Group 13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415496"/>
              </p:ext>
            </p:extLst>
          </p:nvPr>
        </p:nvGraphicFramePr>
        <p:xfrm>
          <a:off x="495300" y="1156806"/>
          <a:ext cx="11810999" cy="5348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47901" y="5985436"/>
            <a:ext cx="1024639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Europe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39428" y="5984038"/>
            <a:ext cx="1857175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North America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63491" y="5979262"/>
            <a:ext cx="902811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Other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057245" y="915097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(Transplants: Jan 1992 – Jun 2018)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sp>
        <p:nvSpPr>
          <p:cNvPr id="18" name="logo_citation"/>
          <p:cNvSpPr txBox="1"/>
          <p:nvPr/>
        </p:nvSpPr>
        <p:spPr>
          <a:xfrm>
            <a:off x="2923345" y="6964006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55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value"/>
          <p:cNvSpPr txBox="1"/>
          <p:nvPr/>
        </p:nvSpPr>
        <p:spPr>
          <a:xfrm>
            <a:off x="9829800" y="6360763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18,830)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711322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Ischemic time (hours)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905000" y="462621"/>
            <a:ext cx="950468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200" kern="0" dirty="0">
                <a:solidFill>
                  <a:srgbClr val="002060"/>
                </a:solidFill>
              </a:rPr>
              <a:t>
Statistically Significant Risk Factors for BOS within </a:t>
            </a:r>
            <a:r>
              <a:rPr lang="en-US" sz="2200" kern="0" dirty="0" smtClean="0">
                <a:solidFill>
                  <a:srgbClr val="002060"/>
                </a:solidFill>
              </a:rPr>
              <a:t>5 </a:t>
            </a:r>
            <a:r>
              <a:rPr lang="en-US" sz="2200" kern="0" dirty="0">
                <a:solidFill>
                  <a:srgbClr val="002060"/>
                </a:solidFill>
              </a:rPr>
              <a:t>Years Conditional on Survival to Discharge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Transplants (1996-6/2013)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79922" y="6478570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15177" y="6974832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5" name="char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948572"/>
              </p:ext>
            </p:extLst>
          </p:nvPr>
        </p:nvGraphicFramePr>
        <p:xfrm>
          <a:off x="1809750" y="1649492"/>
          <a:ext cx="9182100" cy="5181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2530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value"/>
          <p:cNvSpPr txBox="1"/>
          <p:nvPr/>
        </p:nvSpPr>
        <p:spPr>
          <a:xfrm>
            <a:off x="9935886" y="6329131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18,830)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78915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Center volume in previous 3 yrs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607820" y="387284"/>
            <a:ext cx="958596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200" kern="0" dirty="0">
                <a:solidFill>
                  <a:srgbClr val="002060"/>
                </a:solidFill>
              </a:rPr>
              <a:t>
Statistically Significant Risk Factors for BOS within </a:t>
            </a:r>
            <a:r>
              <a:rPr lang="en-US" sz="2200" kern="0" dirty="0" smtClean="0">
                <a:solidFill>
                  <a:srgbClr val="002060"/>
                </a:solidFill>
              </a:rPr>
              <a:t>5 </a:t>
            </a:r>
            <a:r>
              <a:rPr lang="en-US" sz="2200" kern="0" dirty="0">
                <a:solidFill>
                  <a:srgbClr val="002060"/>
                </a:solidFill>
              </a:rPr>
              <a:t>Years Conditional on Survival to Discharge with 95% Confidence </a:t>
            </a:r>
            <a:r>
              <a:rPr lang="en-US" sz="2200" kern="0" dirty="0" smtClean="0">
                <a:solidFill>
                  <a:srgbClr val="002060"/>
                </a:solidFill>
              </a:rPr>
              <a:t>Limits</a:t>
            </a:r>
            <a:r>
              <a:rPr lang="en-US" sz="2200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Transplants (1996-6/2013)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90313" y="6472028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15177" y="6974832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5" name="char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942961"/>
              </p:ext>
            </p:extLst>
          </p:nvPr>
        </p:nvGraphicFramePr>
        <p:xfrm>
          <a:off x="2095500" y="1520594"/>
          <a:ext cx="8953500" cy="5119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202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949" y="97411"/>
            <a:ext cx="10744200" cy="812800"/>
          </a:xfrm>
        </p:spPr>
        <p:txBody>
          <a:bodyPr/>
          <a:lstStyle/>
          <a:p>
            <a:r>
              <a:rPr lang="en-US" sz="3400" dirty="0">
                <a:solidFill>
                  <a:srgbClr val="002060"/>
                </a:solidFill>
              </a:rPr>
              <a:t>Adult </a:t>
            </a:r>
            <a:r>
              <a:rPr lang="en-US" sz="3400" dirty="0" smtClean="0">
                <a:solidFill>
                  <a:srgbClr val="002060"/>
                </a:solidFill>
              </a:rPr>
              <a:t>Lung Transplants</a:t>
            </a:r>
            <a:br>
              <a:rPr lang="en-US" sz="34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Donor-Recipient Sex Distribution </a:t>
            </a:r>
            <a:r>
              <a:rPr lang="en-US" sz="2800" dirty="0">
                <a:solidFill>
                  <a:srgbClr val="002060"/>
                </a:solidFill>
              </a:rPr>
              <a:t>by </a:t>
            </a:r>
            <a:r>
              <a:rPr lang="en-US" sz="2800" dirty="0" smtClean="0">
                <a:solidFill>
                  <a:srgbClr val="002060"/>
                </a:solidFill>
              </a:rPr>
              <a:t>Location and Era</a:t>
            </a:r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3787" y="6513486"/>
            <a:ext cx="4715932" cy="711201"/>
            <a:chOff x="2" y="6146792"/>
            <a:chExt cx="4715932" cy="711201"/>
          </a:xfrm>
        </p:grpSpPr>
        <p:grpSp>
          <p:nvGrpSpPr>
            <p:cNvPr id="14" name="Group 13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382821"/>
              </p:ext>
            </p:extLst>
          </p:nvPr>
        </p:nvGraphicFramePr>
        <p:xfrm>
          <a:off x="304800" y="1036308"/>
          <a:ext cx="12115800" cy="5348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57400" y="5879138"/>
            <a:ext cx="1024639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Europe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06549" y="5861399"/>
            <a:ext cx="1857175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North America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89350" y="5851032"/>
            <a:ext cx="902811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Other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038600" y="897644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(Transplants: Jan 1992 – Jun 2018)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sp>
        <p:nvSpPr>
          <p:cNvPr id="18" name="logo_citation"/>
          <p:cNvSpPr txBox="1"/>
          <p:nvPr/>
        </p:nvSpPr>
        <p:spPr>
          <a:xfrm>
            <a:off x="2923345" y="6964006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308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OSTemplate">
  <a:themeElements>
    <a:clrScheme name="Blank Presentation 13">
      <a:dk1>
        <a:srgbClr val="000000"/>
      </a:dk1>
      <a:lt1>
        <a:srgbClr val="FFFFFF"/>
      </a:lt1>
      <a:dk2>
        <a:srgbClr val="00004C"/>
      </a:dk2>
      <a:lt2>
        <a:srgbClr val="FFCC00"/>
      </a:lt2>
      <a:accent1>
        <a:srgbClr val="99CC66"/>
      </a:accent1>
      <a:accent2>
        <a:srgbClr val="B97E33"/>
      </a:accent2>
      <a:accent3>
        <a:srgbClr val="AAAAB2"/>
      </a:accent3>
      <a:accent4>
        <a:srgbClr val="DADADA"/>
      </a:accent4>
      <a:accent5>
        <a:srgbClr val="CAE2B8"/>
      </a:accent5>
      <a:accent6>
        <a:srgbClr val="A7722D"/>
      </a:accent6>
      <a:hlink>
        <a:srgbClr val="4C97CC"/>
      </a:hlink>
      <a:folHlink>
        <a:srgbClr val="6633CC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4C"/>
        </a:dk2>
        <a:lt2>
          <a:srgbClr val="FFCC00"/>
        </a:lt2>
        <a:accent1>
          <a:srgbClr val="99CC66"/>
        </a:accent1>
        <a:accent2>
          <a:srgbClr val="B97E33"/>
        </a:accent2>
        <a:accent3>
          <a:srgbClr val="AAAAB2"/>
        </a:accent3>
        <a:accent4>
          <a:srgbClr val="DADADA"/>
        </a:accent4>
        <a:accent5>
          <a:srgbClr val="CAE2B8"/>
        </a:accent5>
        <a:accent6>
          <a:srgbClr val="A7722D"/>
        </a:accent6>
        <a:hlink>
          <a:srgbClr val="4C97CC"/>
        </a:hlink>
        <a:folHlink>
          <a:srgbClr val="6633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>http://departments/research/PMO/Private/Document Management and Control/Templates/Document Request and Tracking Form.doc</xsnLocation>
  <cached>True</cached>
  <openByDefault>False</openByDefault>
  <xsnScope>http://departments/research/Staff/ISHLT</xsnScope>
</customXs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4A9236091AB348876378E1F235635F" ma:contentTypeVersion="0" ma:contentTypeDescription="Create a new document." ma:contentTypeScope="" ma:versionID="b8d2993a86a15f6ae2380fc1e2ee2d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4F47D93-CF7B-48CB-914C-4409E5554C1C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867B47CE-0255-4774-B4EC-289B3F01EA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D85F45-2805-4E22-A331-84FE720F96B6}"/>
</file>

<file path=customXml/itemProps4.xml><?xml version="1.0" encoding="utf-8"?>
<ds:datastoreItem xmlns:ds="http://schemas.openxmlformats.org/officeDocument/2006/customXml" ds:itemID="{C91805D6-AC72-435D-A51A-1C2C01D7BD28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1df23a4e-d417-4e0a-a778-b7db59ac479a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UNOSTemplate</Template>
  <TotalTime>58510</TotalTime>
  <Words>6172</Words>
  <Application>Microsoft Office PowerPoint</Application>
  <PresentationFormat>Custom</PresentationFormat>
  <Paragraphs>1189</Paragraphs>
  <Slides>81</Slides>
  <Notes>76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6" baseType="lpstr">
      <vt:lpstr>Arial</vt:lpstr>
      <vt:lpstr>Calibri</vt:lpstr>
      <vt:lpstr>Times</vt:lpstr>
      <vt:lpstr>Webdings</vt:lpstr>
      <vt:lpstr>UNOSTemplate</vt:lpstr>
      <vt:lpstr>FOCUS THEME:  TRENDS IN RECIPIENT CHARACTERISTICS AND  IMPACT ON OUTCOMES    LUNG TRANSPLANTATION  </vt:lpstr>
      <vt:lpstr>Table of Contents</vt:lpstr>
      <vt:lpstr>PowerPoint Presentation</vt:lpstr>
      <vt:lpstr>Adult Lung Transplants</vt:lpstr>
      <vt:lpstr>Adult Lung Transplants</vt:lpstr>
      <vt:lpstr>Adult Lung Transplants</vt:lpstr>
      <vt:lpstr>Adult Lung Transplants Recipient Blood Type Distribution by Location and Era</vt:lpstr>
      <vt:lpstr>Adult Lung Transplants Recipient Diagnosis Distribution by Location and Era</vt:lpstr>
      <vt:lpstr>Adult Lung Transplants Donor-Recipient Sex Distribution by Location and Era</vt:lpstr>
      <vt:lpstr>Adult Lung Transplants</vt:lpstr>
      <vt:lpstr>Adult Lung Transplants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Adult Lung Transplants (2000-6/2017)
</vt:lpstr>
      <vt:lpstr>Adult Lung Transplants (2000-6/2017)
</vt:lpstr>
      <vt:lpstr>Adult Lung Transplants (2000-6/2017)
</vt:lpstr>
      <vt:lpstr>Adult Lung Transplants (2000-6/2017)
</vt:lpstr>
      <vt:lpstr>Adult Lung Transplants (2000-6/2017)
</vt:lpstr>
      <vt:lpstr>Adult Lung Transplants (2000-6/2017)
</vt:lpstr>
      <vt:lpstr>Adult Lung Transplants (2000-6/2017)
</vt:lpstr>
      <vt:lpstr>Adult Lung Transplants (2000-6/2017)
</vt:lpstr>
      <vt:lpstr>Adult Lung Transplants (2000-6/2017)
</vt:lpstr>
      <vt:lpstr>Adult Lung Transplants (2005-6/2017)
</vt:lpstr>
      <vt:lpstr>Adult Lung Transplants (2000-6/2017)
</vt:lpstr>
      <vt:lpstr>Adult Lung Transplants (2000-6/2017)
</vt:lpstr>
      <vt:lpstr>Adult Lung Transplants (2000-6/2017)
</vt:lpstr>
      <vt:lpstr>Adult Lung Transplants (2000-6/2017)
</vt:lpstr>
      <vt:lpstr>PowerPoint Presentation</vt:lpstr>
      <vt:lpstr>Adult Lung Transplants (1996-6/2013)
</vt:lpstr>
      <vt:lpstr>Adult Lung Transplants (1996-6/2013)
</vt:lpstr>
      <vt:lpstr>Adult Lung Transplants (1996-6/2013)
</vt:lpstr>
      <vt:lpstr>Adult Lung Transplants (1996-6/2013)
</vt:lpstr>
      <vt:lpstr>Adult Lung Transplants (1996-6/2013)
</vt:lpstr>
      <vt:lpstr>Adult Lung Transplants (1996-6/2013)
</vt:lpstr>
      <vt:lpstr>Adult Lung Transplants (1996-6/2013)
</vt:lpstr>
      <vt:lpstr>Adult Lung Transplants (1996-6/2013)
</vt:lpstr>
      <vt:lpstr>Adult Lung Transplants (1996-6/2013)
</vt:lpstr>
      <vt:lpstr>Adult Lung Transplants (1996-6/2013)
</vt:lpstr>
      <vt:lpstr>Adult Lung Transplants (1996-6/2013)
</vt:lpstr>
      <vt:lpstr>PowerPoint Presentation</vt:lpstr>
      <vt:lpstr>Adult Lung Transplants (1996-6/2013)
</vt:lpstr>
      <vt:lpstr>Adult Lung Transplants (1996-6/2013)
</vt:lpstr>
      <vt:lpstr>Adult Lung Transplants (1996-6/2013)
</vt:lpstr>
      <vt:lpstr>Adult Lung Transplants (1996-6/2013)
</vt:lpstr>
      <vt:lpstr>Adult Lung Transplants (1996-6/2013)
</vt:lpstr>
      <vt:lpstr>Adult Lung Transplants (1996-6/2013)
</vt:lpstr>
      <vt:lpstr>Adult Lung Transplants (1996-6/2013)
</vt:lpstr>
      <vt:lpstr>Adult Lung Transplants (1996-6/2013)
</vt:lpstr>
      <vt:lpstr>Adult Lung Transplants (1996-6/2013)
</vt:lpstr>
      <vt:lpstr>Adult Lung Transplants (1996-6/2013)
</vt:lpstr>
      <vt:lpstr>Adult Lung Transplants (1996-6/2013)
</vt:lpstr>
      <vt:lpstr>Adult Lung Transplants (1996-6/2013)
</vt:lpstr>
      <vt:lpstr>Adult Lung Transplants (1996-6/2013)
</vt:lpstr>
    </vt:vector>
  </TitlesOfParts>
  <Company>UNOS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ISHLT Registry Slides</dc:title>
  <dc:creator>Manny Carwile</dc:creator>
  <cp:lastModifiedBy>Wida Cherikh</cp:lastModifiedBy>
  <cp:revision>4213</cp:revision>
  <dcterms:created xsi:type="dcterms:W3CDTF">2009-06-30T12:53:17Z</dcterms:created>
  <dcterms:modified xsi:type="dcterms:W3CDTF">2021-10-11T13:15:58Z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0x0101003C4A9236091AB348876378E1F235635F</vt:lpwstr>
  </property>
</Properties>
</file>