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24.xml" ContentType="application/vnd.openxmlformats-officedocument.drawingml.chart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drawings/drawing11.xml" ContentType="application/vnd.openxmlformats-officedocument.drawingml.chartshapes+xml"/>
  <Override PartName="/ppt/charts/chart28.xml" ContentType="application/vnd.openxmlformats-officedocument.drawingml.chart+xml"/>
  <Override PartName="/ppt/drawings/drawing12.xml" ContentType="application/vnd.openxmlformats-officedocument.drawingml.chartshapes+xml"/>
  <Override PartName="/ppt/charts/chart29.xml" ContentType="application/vnd.openxmlformats-officedocument.drawingml.chart+xml"/>
  <Override PartName="/ppt/drawings/drawing13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6.xml" ContentType="application/vnd.openxmlformats-officedocument.presentationml.notesSlide+xml"/>
  <Override PartName="/ppt/charts/chart32.xml" ContentType="application/vnd.openxmlformats-officedocument.drawingml.chart+xml"/>
  <Override PartName="/ppt/notesSlides/notesSlide27.xml" ContentType="application/vnd.openxmlformats-officedocument.presentationml.notesSlide+xml"/>
  <Override PartName="/ppt/charts/chart33.xml" ContentType="application/vnd.openxmlformats-officedocument.drawingml.chart+xml"/>
  <Override PartName="/ppt/drawings/drawing1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4.xml" ContentType="application/vnd.openxmlformats-officedocument.drawingml.chart+xml"/>
  <Override PartName="/ppt/notesSlides/notesSlide29.xml" ContentType="application/vnd.openxmlformats-officedocument.presentationml.notesSlide+xml"/>
  <Override PartName="/ppt/charts/chart35.xml" ContentType="application/vnd.openxmlformats-officedocument.drawingml.chart+xml"/>
  <Override PartName="/ppt/drawings/drawing15.xml" ContentType="application/vnd.openxmlformats-officedocument.drawingml.chartshapes+xml"/>
  <Override PartName="/ppt/charts/chart3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7.xml" ContentType="application/vnd.openxmlformats-officedocument.drawingml.chart+xml"/>
  <Override PartName="/ppt/drawings/drawing16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17.xml" ContentType="application/vnd.openxmlformats-officedocument.drawingml.chartshapes+xml"/>
  <Override PartName="/ppt/notesSlides/notesSlide33.xml" ContentType="application/vnd.openxmlformats-officedocument.presentationml.notesSlide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9"/>
  </p:notesMasterIdLst>
  <p:sldIdLst>
    <p:sldId id="1268" r:id="rId6"/>
    <p:sldId id="1269" r:id="rId7"/>
    <p:sldId id="1270" r:id="rId8"/>
    <p:sldId id="1753" r:id="rId9"/>
    <p:sldId id="1692" r:id="rId10"/>
    <p:sldId id="1726" r:id="rId11"/>
    <p:sldId id="1715" r:id="rId12"/>
    <p:sldId id="1747" r:id="rId13"/>
    <p:sldId id="1728" r:id="rId14"/>
    <p:sldId id="1729" r:id="rId15"/>
    <p:sldId id="1294" r:id="rId16"/>
    <p:sldId id="1693" r:id="rId17"/>
    <p:sldId id="1734" r:id="rId18"/>
    <p:sldId id="1730" r:id="rId19"/>
    <p:sldId id="1748" r:id="rId20"/>
    <p:sldId id="1732" r:id="rId21"/>
    <p:sldId id="1733" r:id="rId22"/>
    <p:sldId id="1736" r:id="rId23"/>
    <p:sldId id="1735" r:id="rId24"/>
    <p:sldId id="1722" r:id="rId25"/>
    <p:sldId id="1718" r:id="rId26"/>
    <p:sldId id="1670" r:id="rId27"/>
    <p:sldId id="1739" r:id="rId28"/>
    <p:sldId id="1737" r:id="rId29"/>
    <p:sldId id="1749" r:id="rId30"/>
    <p:sldId id="1744" r:id="rId31"/>
    <p:sldId id="1755" r:id="rId32"/>
    <p:sldId id="1741" r:id="rId33"/>
    <p:sldId id="1740" r:id="rId34"/>
    <p:sldId id="1719" r:id="rId35"/>
    <p:sldId id="1754" r:id="rId36"/>
    <p:sldId id="1750" r:id="rId37"/>
    <p:sldId id="1752" r:id="rId38"/>
  </p:sldIdLst>
  <p:sldSz cx="12801600" cy="7315200"/>
  <p:notesSz cx="6858000" cy="9144000"/>
  <p:defaultTextStyle>
    <a:defPPr>
      <a:defRPr lang="en-US"/>
    </a:defPPr>
    <a:lvl1pPr marL="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9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ah Edwards" initials="LBE" lastIdx="5" clrIdx="0"/>
  <p:cmAuthor id="1" name="Christine M. Flavin" initials="CMF" lastIdx="30" clrIdx="1">
    <p:extLst>
      <p:ext uri="{19B8F6BF-5375-455C-9EA6-DF929625EA0E}">
        <p15:presenceInfo xmlns:p15="http://schemas.microsoft.com/office/powerpoint/2012/main" userId="S-1-5-21-3838001524-2532167733-2738084025-9616" providerId="AD"/>
      </p:ext>
    </p:extLst>
  </p:cmAuthor>
  <p:cmAuthor id="2" name="Wida Cherikh" initials="WC" lastIdx="162" clrIdx="2">
    <p:extLst>
      <p:ext uri="{19B8F6BF-5375-455C-9EA6-DF929625EA0E}">
        <p15:presenceInfo xmlns:p15="http://schemas.microsoft.com/office/powerpoint/2012/main" userId="S-1-5-21-3838001524-2532167733-2738084025-2225" providerId="AD"/>
      </p:ext>
    </p:extLst>
  </p:cmAuthor>
  <p:cmAuthor id="3" name="Aparna Sadavarte" initials="AS" lastIdx="76" clrIdx="3">
    <p:extLst>
      <p:ext uri="{19B8F6BF-5375-455C-9EA6-DF929625EA0E}">
        <p15:presenceInfo xmlns:p15="http://schemas.microsoft.com/office/powerpoint/2012/main" userId="S-1-5-21-3838001524-2532167733-2738084025-157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FF"/>
    <a:srgbClr val="FF99FF"/>
    <a:srgbClr val="33CC33"/>
    <a:srgbClr val="0070C0"/>
    <a:srgbClr val="B97E33"/>
    <a:srgbClr val="ECDDC9"/>
    <a:srgbClr val="006600"/>
    <a:srgbClr val="B3D98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8" autoAdjust="0"/>
    <p:restoredTop sz="91163" autoAdjust="0"/>
  </p:normalViewPr>
  <p:slideViewPr>
    <p:cSldViewPr>
      <p:cViewPr>
        <p:scale>
          <a:sx n="95" d="100"/>
          <a:sy n="95" d="100"/>
        </p:scale>
        <p:origin x="186" y="108"/>
      </p:cViewPr>
      <p:guideLst>
        <p:guide orient="horz" pos="2304"/>
        <p:guide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40" Type="http://schemas.openxmlformats.org/officeDocument/2006/relationships/commentAuthors" Target="commentAuthors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22135663893078"/>
          <c:y val="0.10359625676617758"/>
          <c:w val="0.82087707786526687"/>
          <c:h val="0.753231100479129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28</c:v>
                </c:pt>
                <c:pt idx="1">
                  <c:v>14</c:v>
                </c:pt>
                <c:pt idx="2">
                  <c:v>13</c:v>
                </c:pt>
                <c:pt idx="3">
                  <c:v>17</c:v>
                </c:pt>
                <c:pt idx="4">
                  <c:v>20</c:v>
                </c:pt>
                <c:pt idx="5">
                  <c:v>16</c:v>
                </c:pt>
                <c:pt idx="6">
                  <c:v>21</c:v>
                </c:pt>
                <c:pt idx="7">
                  <c:v>19</c:v>
                </c:pt>
                <c:pt idx="8">
                  <c:v>17</c:v>
                </c:pt>
                <c:pt idx="9">
                  <c:v>18</c:v>
                </c:pt>
                <c:pt idx="10">
                  <c:v>21.5</c:v>
                </c:pt>
                <c:pt idx="11">
                  <c:v>13</c:v>
                </c:pt>
                <c:pt idx="12">
                  <c:v>29.5</c:v>
                </c:pt>
                <c:pt idx="13">
                  <c:v>18</c:v>
                </c:pt>
                <c:pt idx="14">
                  <c:v>21</c:v>
                </c:pt>
                <c:pt idx="15">
                  <c:v>17</c:v>
                </c:pt>
                <c:pt idx="16">
                  <c:v>22.5</c:v>
                </c:pt>
                <c:pt idx="17">
                  <c:v>25.5</c:v>
                </c:pt>
                <c:pt idx="18">
                  <c:v>25</c:v>
                </c:pt>
                <c:pt idx="19">
                  <c:v>36</c:v>
                </c:pt>
                <c:pt idx="20">
                  <c:v>27</c:v>
                </c:pt>
                <c:pt idx="21">
                  <c:v>19</c:v>
                </c:pt>
                <c:pt idx="22">
                  <c:v>23</c:v>
                </c:pt>
                <c:pt idx="23">
                  <c:v>20</c:v>
                </c:pt>
                <c:pt idx="24">
                  <c:v>22</c:v>
                </c:pt>
                <c:pt idx="25">
                  <c:v>19.5</c:v>
                </c:pt>
                <c:pt idx="26">
                  <c:v>26.5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3-4FE6-933B-ED0B1A9E48C3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9.5</c:v>
                </c:pt>
                <c:pt idx="10">
                  <c:v>10</c:v>
                </c:pt>
                <c:pt idx="11">
                  <c:v>10</c:v>
                </c:pt>
                <c:pt idx="12">
                  <c:v>15.5</c:v>
                </c:pt>
                <c:pt idx="13">
                  <c:v>13</c:v>
                </c:pt>
                <c:pt idx="14">
                  <c:v>11</c:v>
                </c:pt>
                <c:pt idx="15">
                  <c:v>14</c:v>
                </c:pt>
                <c:pt idx="16">
                  <c:v>14</c:v>
                </c:pt>
                <c:pt idx="17">
                  <c:v>14.5</c:v>
                </c:pt>
                <c:pt idx="18">
                  <c:v>13</c:v>
                </c:pt>
                <c:pt idx="19">
                  <c:v>12</c:v>
                </c:pt>
                <c:pt idx="20">
                  <c:v>13</c:v>
                </c:pt>
                <c:pt idx="21">
                  <c:v>14.5</c:v>
                </c:pt>
                <c:pt idx="22">
                  <c:v>13</c:v>
                </c:pt>
                <c:pt idx="23">
                  <c:v>13.5</c:v>
                </c:pt>
                <c:pt idx="24">
                  <c:v>11.5</c:v>
                </c:pt>
                <c:pt idx="25">
                  <c:v>14</c:v>
                </c:pt>
                <c:pt idx="26">
                  <c:v>14.5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3-4FE6-933B-ED0B1A9E48C3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Sheet1!$E$2:$E$28</c:f>
              <c:numCache>
                <c:formatCode>General</c:formatCode>
                <c:ptCount val="27"/>
                <c:pt idx="3">
                  <c:v>17</c:v>
                </c:pt>
                <c:pt idx="4">
                  <c:v>20.5</c:v>
                </c:pt>
                <c:pt idx="5">
                  <c:v>18</c:v>
                </c:pt>
                <c:pt idx="6">
                  <c:v>10</c:v>
                </c:pt>
                <c:pt idx="7">
                  <c:v>18.5</c:v>
                </c:pt>
                <c:pt idx="8">
                  <c:v>16</c:v>
                </c:pt>
                <c:pt idx="9">
                  <c:v>12</c:v>
                </c:pt>
                <c:pt idx="10">
                  <c:v>30.5</c:v>
                </c:pt>
                <c:pt idx="11">
                  <c:v>17</c:v>
                </c:pt>
                <c:pt idx="12">
                  <c:v>25</c:v>
                </c:pt>
                <c:pt idx="13">
                  <c:v>38</c:v>
                </c:pt>
                <c:pt idx="14">
                  <c:v>14</c:v>
                </c:pt>
                <c:pt idx="15">
                  <c:v>37.5</c:v>
                </c:pt>
                <c:pt idx="16">
                  <c:v>19</c:v>
                </c:pt>
                <c:pt idx="17">
                  <c:v>21</c:v>
                </c:pt>
                <c:pt idx="18">
                  <c:v>12.5</c:v>
                </c:pt>
                <c:pt idx="19">
                  <c:v>21</c:v>
                </c:pt>
                <c:pt idx="20">
                  <c:v>21.5</c:v>
                </c:pt>
                <c:pt idx="21">
                  <c:v>17.5</c:v>
                </c:pt>
                <c:pt idx="22">
                  <c:v>32.5</c:v>
                </c:pt>
                <c:pt idx="23">
                  <c:v>29</c:v>
                </c:pt>
                <c:pt idx="24">
                  <c:v>39</c:v>
                </c:pt>
                <c:pt idx="25">
                  <c:v>13</c:v>
                </c:pt>
                <c:pt idx="2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61-4EF6-AC9A-DA737078ECF3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10</c:v>
                </c:pt>
                <c:pt idx="1">
                  <c:v>11.5</c:v>
                </c:pt>
                <c:pt idx="2">
                  <c:v>9</c:v>
                </c:pt>
                <c:pt idx="3">
                  <c:v>10</c:v>
                </c:pt>
                <c:pt idx="4">
                  <c:v>13</c:v>
                </c:pt>
                <c:pt idx="5">
                  <c:v>11</c:v>
                </c:pt>
                <c:pt idx="6">
                  <c:v>10</c:v>
                </c:pt>
                <c:pt idx="7">
                  <c:v>12</c:v>
                </c:pt>
                <c:pt idx="8">
                  <c:v>11</c:v>
                </c:pt>
                <c:pt idx="9">
                  <c:v>13</c:v>
                </c:pt>
                <c:pt idx="10">
                  <c:v>14.5</c:v>
                </c:pt>
                <c:pt idx="11">
                  <c:v>13</c:v>
                </c:pt>
                <c:pt idx="12">
                  <c:v>17</c:v>
                </c:pt>
                <c:pt idx="13">
                  <c:v>14.5</c:v>
                </c:pt>
                <c:pt idx="14">
                  <c:v>13</c:v>
                </c:pt>
                <c:pt idx="15">
                  <c:v>15.5</c:v>
                </c:pt>
                <c:pt idx="16">
                  <c:v>16</c:v>
                </c:pt>
                <c:pt idx="17">
                  <c:v>16</c:v>
                </c:pt>
                <c:pt idx="18">
                  <c:v>15.5</c:v>
                </c:pt>
                <c:pt idx="19">
                  <c:v>16</c:v>
                </c:pt>
                <c:pt idx="20">
                  <c:v>17.5</c:v>
                </c:pt>
                <c:pt idx="21">
                  <c:v>16</c:v>
                </c:pt>
                <c:pt idx="22">
                  <c:v>15</c:v>
                </c:pt>
                <c:pt idx="23">
                  <c:v>16.5</c:v>
                </c:pt>
                <c:pt idx="24">
                  <c:v>16</c:v>
                </c:pt>
                <c:pt idx="25">
                  <c:v>15</c:v>
                </c:pt>
                <c:pt idx="26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85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b="1" i="0" baseline="0" dirty="0" smtClean="0">
                    <a:effectLst/>
                  </a:rPr>
                  <a:t>Median donor age (years)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53676946610812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523245099681687"/>
          <c:y val="7.3849059500245388E-3"/>
          <c:w val="0.81862097689916424"/>
          <c:h val="7.6989873568859502E-2"/>
        </c:manualLayout>
      </c:layout>
      <c:overlay val="1"/>
      <c:spPr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5963794966806"/>
          <c:y val="0.12519635762884543"/>
          <c:w val="0.83721395243764307"/>
          <c:h val="0.7373708099973366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(N=550)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95.441999999999993</c:v>
                </c:pt>
                <c:pt idx="2">
                  <c:v>93.225999999999999</c:v>
                </c:pt>
                <c:pt idx="3">
                  <c:v>91.548000000000002</c:v>
                </c:pt>
                <c:pt idx="4">
                  <c:v>91.174000000000007</c:v>
                </c:pt>
                <c:pt idx="5">
                  <c:v>90.236000000000004</c:v>
                </c:pt>
                <c:pt idx="6">
                  <c:v>88.917000000000002</c:v>
                </c:pt>
                <c:pt idx="7">
                  <c:v>88.162000000000006</c:v>
                </c:pt>
                <c:pt idx="8">
                  <c:v>87.406000000000006</c:v>
                </c:pt>
                <c:pt idx="9">
                  <c:v>86.837000000000003</c:v>
                </c:pt>
                <c:pt idx="10">
                  <c:v>85.507999999999996</c:v>
                </c:pt>
                <c:pt idx="11">
                  <c:v>84.935000000000002</c:v>
                </c:pt>
                <c:pt idx="12">
                  <c:v>83.787999999999997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 (N=463)</c:v>
                </c:pt>
              </c:strCache>
            </c:strRef>
          </c:tx>
          <c:spPr>
            <a:ln w="38100">
              <a:solidFill>
                <a:schemeClr val="accent6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95.450999999999993</c:v>
                </c:pt>
                <c:pt idx="2">
                  <c:v>94.799000000000007</c:v>
                </c:pt>
                <c:pt idx="3">
                  <c:v>94.144000000000005</c:v>
                </c:pt>
                <c:pt idx="4">
                  <c:v>93.489000000000004</c:v>
                </c:pt>
                <c:pt idx="5">
                  <c:v>93.051000000000002</c:v>
                </c:pt>
                <c:pt idx="6">
                  <c:v>91.296000000000006</c:v>
                </c:pt>
                <c:pt idx="7">
                  <c:v>91.075000000000003</c:v>
                </c:pt>
                <c:pt idx="8">
                  <c:v>90.634</c:v>
                </c:pt>
                <c:pt idx="9">
                  <c:v>89.745000000000005</c:v>
                </c:pt>
                <c:pt idx="10">
                  <c:v>87.962999999999994</c:v>
                </c:pt>
                <c:pt idx="11">
                  <c:v>87.072000000000003</c:v>
                </c:pt>
                <c:pt idx="12">
                  <c:v>86.399000000000001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 (N=30)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91.93</c:v>
                </c:pt>
                <c:pt idx="2">
                  <c:v>89.32</c:v>
                </c:pt>
                <c:pt idx="3">
                  <c:v>87.757000000000005</c:v>
                </c:pt>
                <c:pt idx="4">
                  <c:v>86.656999999999996</c:v>
                </c:pt>
                <c:pt idx="5">
                  <c:v>85.397000000000006</c:v>
                </c:pt>
                <c:pt idx="6">
                  <c:v>85.239000000000004</c:v>
                </c:pt>
                <c:pt idx="7">
                  <c:v>84.921999999999997</c:v>
                </c:pt>
                <c:pt idx="8">
                  <c:v>84.445999999999998</c:v>
                </c:pt>
                <c:pt idx="9">
                  <c:v>83.968000000000004</c:v>
                </c:pt>
                <c:pt idx="10">
                  <c:v>82.85</c:v>
                </c:pt>
                <c:pt idx="11">
                  <c:v>81.41</c:v>
                </c:pt>
                <c:pt idx="12">
                  <c:v>80.926000000000002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9.945019567808952E-2"/>
          <c:y val="1.488095238095238E-2"/>
          <c:w val="0.83675250499165321"/>
          <c:h val="9.675006472305054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59577664313881E-2"/>
          <c:y val="0.12387079563706677"/>
          <c:w val="0.38239777015712068"/>
          <c:h val="0.636181894532499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93.980999999999995</c:v>
                </c:pt>
                <c:pt idx="2">
                  <c:v>91.771000000000001</c:v>
                </c:pt>
                <c:pt idx="3">
                  <c:v>89.268000000000001</c:v>
                </c:pt>
                <c:pt idx="4">
                  <c:v>88.989000000000004</c:v>
                </c:pt>
                <c:pt idx="5">
                  <c:v>87.588999999999999</c:v>
                </c:pt>
                <c:pt idx="6">
                  <c:v>86.748000000000005</c:v>
                </c:pt>
                <c:pt idx="7">
                  <c:v>86.185000000000002</c:v>
                </c:pt>
                <c:pt idx="8">
                  <c:v>85.34</c:v>
                </c:pt>
                <c:pt idx="9">
                  <c:v>84.775999999999996</c:v>
                </c:pt>
                <c:pt idx="10">
                  <c:v>84.495000000000005</c:v>
                </c:pt>
                <c:pt idx="11">
                  <c:v>83.927999999999997</c:v>
                </c:pt>
                <c:pt idx="12">
                  <c:v>82.792000000000002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96.153999999999996</c:v>
                </c:pt>
                <c:pt idx="11">
                  <c:v>96.153999999999996</c:v>
                </c:pt>
                <c:pt idx="12">
                  <c:v>96.153999999999996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96.296000000000006</c:v>
                </c:pt>
                <c:pt idx="2">
                  <c:v>92.593000000000004</c:v>
                </c:pt>
                <c:pt idx="3">
                  <c:v>92.593000000000004</c:v>
                </c:pt>
                <c:pt idx="4">
                  <c:v>88.888999999999996</c:v>
                </c:pt>
                <c:pt idx="5">
                  <c:v>81.480999999999995</c:v>
                </c:pt>
                <c:pt idx="6">
                  <c:v>81.480999999999995</c:v>
                </c:pt>
                <c:pt idx="7">
                  <c:v>77.778000000000006</c:v>
                </c:pt>
                <c:pt idx="8">
                  <c:v>77.778000000000006</c:v>
                </c:pt>
                <c:pt idx="9">
                  <c:v>77.778000000000006</c:v>
                </c:pt>
                <c:pt idx="10">
                  <c:v>77.778000000000006</c:v>
                </c:pt>
                <c:pt idx="11">
                  <c:v>77.778000000000006</c:v>
                </c:pt>
                <c:pt idx="12">
                  <c:v>77.778000000000006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982569162154201"/>
              <c:y val="0.8137766559882070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5622988719928557"/>
          <c:y val="3.1111606798462886E-2"/>
          <c:w val="0.68731452500312917"/>
          <c:h val="6.729086452763717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5911936972454"/>
          <c:y val="3.6650700778632216E-2"/>
          <c:w val="0.8523238790477391"/>
          <c:h val="0.812314726673707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98.361000000000004</c:v>
                </c:pt>
                <c:pt idx="2">
                  <c:v>96.144000000000005</c:v>
                </c:pt>
                <c:pt idx="3">
                  <c:v>96.144000000000005</c:v>
                </c:pt>
                <c:pt idx="4">
                  <c:v>95.578000000000003</c:v>
                </c:pt>
                <c:pt idx="5">
                  <c:v>95.578000000000003</c:v>
                </c:pt>
                <c:pt idx="6">
                  <c:v>93.289000000000001</c:v>
                </c:pt>
                <c:pt idx="7">
                  <c:v>92.144000000000005</c:v>
                </c:pt>
                <c:pt idx="8">
                  <c:v>91.567999999999998</c:v>
                </c:pt>
                <c:pt idx="9">
                  <c:v>90.989000000000004</c:v>
                </c:pt>
                <c:pt idx="10">
                  <c:v>87.507999999999996</c:v>
                </c:pt>
                <c:pt idx="11">
                  <c:v>86.924000000000007</c:v>
                </c:pt>
                <c:pt idx="12">
                  <c:v>85.753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8575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95.146000000000001</c:v>
                </c:pt>
                <c:pt idx="2">
                  <c:v>94.45</c:v>
                </c:pt>
                <c:pt idx="3">
                  <c:v>93.751999999999995</c:v>
                </c:pt>
                <c:pt idx="4">
                  <c:v>93.054000000000002</c:v>
                </c:pt>
                <c:pt idx="5">
                  <c:v>92.588999999999999</c:v>
                </c:pt>
                <c:pt idx="6">
                  <c:v>90.724000000000004</c:v>
                </c:pt>
                <c:pt idx="7">
                  <c:v>90.489000000000004</c:v>
                </c:pt>
                <c:pt idx="8">
                  <c:v>90.02</c:v>
                </c:pt>
                <c:pt idx="9">
                  <c:v>89.075000000000003</c:v>
                </c:pt>
                <c:pt idx="10">
                  <c:v>87.421000000000006</c:v>
                </c:pt>
                <c:pt idx="11">
                  <c:v>86.475999999999999</c:v>
                </c:pt>
                <c:pt idx="12">
                  <c:v>85.762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91.727000000000004</c:v>
                </c:pt>
                <c:pt idx="2">
                  <c:v>89.162999999999997</c:v>
                </c:pt>
                <c:pt idx="3">
                  <c:v>87.531000000000006</c:v>
                </c:pt>
                <c:pt idx="4">
                  <c:v>86.546999999999997</c:v>
                </c:pt>
                <c:pt idx="5">
                  <c:v>85.56</c:v>
                </c:pt>
                <c:pt idx="6">
                  <c:v>85.394999999999996</c:v>
                </c:pt>
                <c:pt idx="7">
                  <c:v>85.228999999999999</c:v>
                </c:pt>
                <c:pt idx="8">
                  <c:v>84.731999999999999</c:v>
                </c:pt>
                <c:pt idx="9">
                  <c:v>84.233000000000004</c:v>
                </c:pt>
                <c:pt idx="10">
                  <c:v>83.066000000000003</c:v>
                </c:pt>
                <c:pt idx="11">
                  <c:v>81.564999999999998</c:v>
                </c:pt>
                <c:pt idx="12">
                  <c:v>81.06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 at risk (0-10)</c:v>
                </c:pt>
              </c:strCache>
            </c:strRef>
          </c:tx>
          <c:spPr>
            <a:ln w="44450">
              <a:solidFill>
                <a:srgbClr val="CC66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183</c:v>
                </c:pt>
                <c:pt idx="1">
                  <c:v>179</c:v>
                </c:pt>
                <c:pt idx="2">
                  <c:v>170</c:v>
                </c:pt>
                <c:pt idx="3">
                  <c:v>170</c:v>
                </c:pt>
                <c:pt idx="4">
                  <c:v>169</c:v>
                </c:pt>
                <c:pt idx="5">
                  <c:v>168</c:v>
                </c:pt>
                <c:pt idx="6">
                  <c:v>163</c:v>
                </c:pt>
                <c:pt idx="7">
                  <c:v>161</c:v>
                </c:pt>
                <c:pt idx="8">
                  <c:v>158</c:v>
                </c:pt>
                <c:pt idx="9">
                  <c:v>157</c:v>
                </c:pt>
                <c:pt idx="10">
                  <c:v>150</c:v>
                </c:pt>
                <c:pt idx="11">
                  <c:v>149</c:v>
                </c:pt>
                <c:pt idx="12">
                  <c:v>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 at risk (11-17)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434</c:v>
                </c:pt>
                <c:pt idx="1">
                  <c:v>411</c:v>
                </c:pt>
                <c:pt idx="2">
                  <c:v>406</c:v>
                </c:pt>
                <c:pt idx="3">
                  <c:v>403</c:v>
                </c:pt>
                <c:pt idx="4">
                  <c:v>400</c:v>
                </c:pt>
                <c:pt idx="5">
                  <c:v>398</c:v>
                </c:pt>
                <c:pt idx="6">
                  <c:v>389</c:v>
                </c:pt>
                <c:pt idx="7">
                  <c:v>386</c:v>
                </c:pt>
                <c:pt idx="8">
                  <c:v>381</c:v>
                </c:pt>
                <c:pt idx="9">
                  <c:v>377</c:v>
                </c:pt>
                <c:pt idx="10">
                  <c:v>370</c:v>
                </c:pt>
                <c:pt idx="11">
                  <c:v>364</c:v>
                </c:pt>
                <c:pt idx="12">
                  <c:v>354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2F2-4767-9715-3A4A2C2BFB6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 at risk (18+)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643</c:v>
                </c:pt>
                <c:pt idx="1">
                  <c:v>582</c:v>
                </c:pt>
                <c:pt idx="2">
                  <c:v>547</c:v>
                </c:pt>
                <c:pt idx="3">
                  <c:v>534</c:v>
                </c:pt>
                <c:pt idx="4">
                  <c:v>527</c:v>
                </c:pt>
                <c:pt idx="5">
                  <c:v>520</c:v>
                </c:pt>
                <c:pt idx="6">
                  <c:v>517</c:v>
                </c:pt>
                <c:pt idx="7">
                  <c:v>514</c:v>
                </c:pt>
                <c:pt idx="8">
                  <c:v>509</c:v>
                </c:pt>
                <c:pt idx="9">
                  <c:v>506</c:v>
                </c:pt>
                <c:pt idx="10">
                  <c:v>498</c:v>
                </c:pt>
                <c:pt idx="11">
                  <c:v>489</c:v>
                </c:pt>
                <c:pt idx="12">
                  <c:v>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2F2-4767-9715-3A4A2C2BFB63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.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Sheet1!$I$2:$I$14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2F2-4767-9715-3A4A2C2BFB63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. </c:v>
                </c:pt>
              </c:strCache>
            </c:strRef>
          </c:tx>
          <c:spPr>
            <a:ln w="44450">
              <a:solidFill>
                <a:schemeClr val="accent5">
                  <a:lumMod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Sheet1!$J$2:$J$14</c:f>
              <c:numCache>
                <c:formatCode>General</c:formatCode>
                <c:ptCount val="13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168203826202151"/>
              <c:y val="0.9098130173108313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384445568451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95.307000000000002</c:v>
                </c:pt>
                <c:pt idx="2">
                  <c:v>93.512</c:v>
                </c:pt>
                <c:pt idx="3">
                  <c:v>92.281999999999996</c:v>
                </c:pt>
                <c:pt idx="4">
                  <c:v>92.281999999999996</c:v>
                </c:pt>
                <c:pt idx="5">
                  <c:v>92.281999999999996</c:v>
                </c:pt>
                <c:pt idx="6">
                  <c:v>89.138000000000005</c:v>
                </c:pt>
                <c:pt idx="7">
                  <c:v>88.506</c:v>
                </c:pt>
                <c:pt idx="8">
                  <c:v>87.242000000000004</c:v>
                </c:pt>
                <c:pt idx="9">
                  <c:v>87.242000000000004</c:v>
                </c:pt>
                <c:pt idx="10">
                  <c:v>85.331000000000003</c:v>
                </c:pt>
                <c:pt idx="11">
                  <c:v>85.331000000000003</c:v>
                </c:pt>
                <c:pt idx="12">
                  <c:v>84.685000000000002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92.382999999999996</c:v>
                </c:pt>
                <c:pt idx="2">
                  <c:v>91.619</c:v>
                </c:pt>
                <c:pt idx="3">
                  <c:v>91.619</c:v>
                </c:pt>
                <c:pt idx="4">
                  <c:v>91.619</c:v>
                </c:pt>
                <c:pt idx="5">
                  <c:v>90.843000000000004</c:v>
                </c:pt>
                <c:pt idx="6">
                  <c:v>90.843000000000004</c:v>
                </c:pt>
                <c:pt idx="7">
                  <c:v>90.06</c:v>
                </c:pt>
                <c:pt idx="8">
                  <c:v>89.277000000000001</c:v>
                </c:pt>
                <c:pt idx="9">
                  <c:v>88.492999999999995</c:v>
                </c:pt>
                <c:pt idx="10">
                  <c:v>88.492999999999995</c:v>
                </c:pt>
                <c:pt idx="11">
                  <c:v>88.492999999999995</c:v>
                </c:pt>
                <c:pt idx="12">
                  <c:v>87.695999999999998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90.951999999999998</c:v>
                </c:pt>
                <c:pt idx="2">
                  <c:v>88.468000000000004</c:v>
                </c:pt>
                <c:pt idx="3">
                  <c:v>86.781999999999996</c:v>
                </c:pt>
                <c:pt idx="4">
                  <c:v>86.5</c:v>
                </c:pt>
                <c:pt idx="5">
                  <c:v>84.793000000000006</c:v>
                </c:pt>
                <c:pt idx="6">
                  <c:v>84.507000000000005</c:v>
                </c:pt>
                <c:pt idx="7">
                  <c:v>83.933000000000007</c:v>
                </c:pt>
                <c:pt idx="8">
                  <c:v>83.067999999999998</c:v>
                </c:pt>
                <c:pt idx="9">
                  <c:v>82.489000000000004</c:v>
                </c:pt>
                <c:pt idx="10">
                  <c:v>81.617000000000004</c:v>
                </c:pt>
                <c:pt idx="11">
                  <c:v>80.456000000000003</c:v>
                </c:pt>
                <c:pt idx="12">
                  <c:v>80.164000000000001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 at risk (0-10)</c:v>
                      </c:pt>
                    </c:strCache>
                  </c:strRef>
                </c:tx>
                <c:spPr>
                  <a:ln w="31750">
                    <a:solidFill>
                      <a:schemeClr val="accent2"/>
                    </a:solidFill>
                  </a:ln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Sheet1!$E$2:$E$14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171</c:v>
                      </c:pt>
                      <c:pt idx="1">
                        <c:v>162</c:v>
                      </c:pt>
                      <c:pt idx="2">
                        <c:v>152</c:v>
                      </c:pt>
                      <c:pt idx="3">
                        <c:v>149</c:v>
                      </c:pt>
                      <c:pt idx="4">
                        <c:v>149</c:v>
                      </c:pt>
                      <c:pt idx="5">
                        <c:v>148</c:v>
                      </c:pt>
                      <c:pt idx="6">
                        <c:v>141</c:v>
                      </c:pt>
                      <c:pt idx="7">
                        <c:v>140</c:v>
                      </c:pt>
                      <c:pt idx="8">
                        <c:v>137</c:v>
                      </c:pt>
                      <c:pt idx="9">
                        <c:v>137</c:v>
                      </c:pt>
                      <c:pt idx="10">
                        <c:v>132</c:v>
                      </c:pt>
                      <c:pt idx="11">
                        <c:v>132</c:v>
                      </c:pt>
                      <c:pt idx="12">
                        <c:v>129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7744-4034-AE84-719A39282819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 at risk (11-17)</c:v>
                      </c:pt>
                    </c:strCache>
                  </c:strRef>
                </c:tx>
                <c:spPr>
                  <a:ln w="44450"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132</c:v>
                      </c:pt>
                      <c:pt idx="1">
                        <c:v>121</c:v>
                      </c:pt>
                      <c:pt idx="2">
                        <c:v>119</c:v>
                      </c:pt>
                      <c:pt idx="3">
                        <c:v>119</c:v>
                      </c:pt>
                      <c:pt idx="4">
                        <c:v>119</c:v>
                      </c:pt>
                      <c:pt idx="5">
                        <c:v>117</c:v>
                      </c:pt>
                      <c:pt idx="6">
                        <c:v>117</c:v>
                      </c:pt>
                      <c:pt idx="7">
                        <c:v>115</c:v>
                      </c:pt>
                      <c:pt idx="8">
                        <c:v>114</c:v>
                      </c:pt>
                      <c:pt idx="9">
                        <c:v>112</c:v>
                      </c:pt>
                      <c:pt idx="10">
                        <c:v>112</c:v>
                      </c:pt>
                      <c:pt idx="11">
                        <c:v>111</c:v>
                      </c:pt>
                      <c:pt idx="12">
                        <c:v>106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744-4034-AE84-719A39282819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N at risk (18+)</c:v>
                      </c:pt>
                    </c:strCache>
                  </c:strRef>
                </c:tx>
                <c:spPr>
                  <a:ln w="44450">
                    <a:solidFill>
                      <a:srgbClr val="FFC000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380</c:v>
                      </c:pt>
                      <c:pt idx="1">
                        <c:v>336</c:v>
                      </c:pt>
                      <c:pt idx="2">
                        <c:v>316</c:v>
                      </c:pt>
                      <c:pt idx="3">
                        <c:v>307</c:v>
                      </c:pt>
                      <c:pt idx="4">
                        <c:v>305</c:v>
                      </c:pt>
                      <c:pt idx="5">
                        <c:v>298</c:v>
                      </c:pt>
                      <c:pt idx="6">
                        <c:v>295</c:v>
                      </c:pt>
                      <c:pt idx="7">
                        <c:v>291</c:v>
                      </c:pt>
                      <c:pt idx="8">
                        <c:v>287</c:v>
                      </c:pt>
                      <c:pt idx="9">
                        <c:v>285</c:v>
                      </c:pt>
                      <c:pt idx="10">
                        <c:v>281</c:v>
                      </c:pt>
                      <c:pt idx="11">
                        <c:v>277</c:v>
                      </c:pt>
                      <c:pt idx="12">
                        <c:v>269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744-4034-AE84-719A39282819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. </c:v>
                      </c:pt>
                    </c:strCache>
                  </c:strRef>
                </c:tx>
                <c:spPr>
                  <a:ln w="31750"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744-4034-AE84-719A39282819}"/>
                  </c:ext>
                </c:extLst>
              </c15:ser>
            </c15:filteredScatterSeries>
            <c15:filteredScatte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. </c:v>
                      </c:pt>
                    </c:strCache>
                  </c:strRef>
                </c:tx>
                <c:spPr>
                  <a:ln w="44450">
                    <a:solidFill>
                      <a:schemeClr val="accent5">
                        <a:lumMod val="75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744-4034-AE84-719A39282819}"/>
                  </c:ext>
                </c:extLst>
              </c15:ser>
            </c15:filteredScatterSeries>
            <c15:filteredScatte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. </c:v>
                      </c:pt>
                    </c:strCache>
                  </c:strRef>
                </c:tx>
                <c:spPr>
                  <a:ln w="44450">
                    <a:solidFill>
                      <a:schemeClr val="accent5">
                        <a:lumMod val="25000"/>
                      </a:schemeClr>
                    </a:solidFill>
                  </a:ln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Sheet1!$J$2:$J$14</c15:sqref>
                        </c15:formulaRef>
                      </c:ext>
                    </c:extLst>
                    <c:numCache>
                      <c:formatCode>General</c:formatCode>
                      <c:ptCount val="13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744-4034-AE84-719A39282819}"/>
                  </c:ext>
                </c:extLst>
              </c15:ser>
            </c15:filteredScatterSeries>
          </c:ext>
        </c:extLst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15517267873107"/>
              <c:y val="0.811513993675591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423343341956067"/>
          <c:y val="3.5636932058609939E-2"/>
          <c:w val="0.68731452500312917"/>
          <c:h val="7.6341513778099113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2987477518492E-2"/>
          <c:y val="3.6650700778632216E-2"/>
          <c:w val="0.75304245754329646"/>
          <c:h val="0.8217559057123836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95.52</c:v>
                </c:pt>
                <c:pt idx="2">
                  <c:v>93.277000000000001</c:v>
                </c:pt>
                <c:pt idx="3">
                  <c:v>91.31</c:v>
                </c:pt>
                <c:pt idx="4">
                  <c:v>90.748000000000005</c:v>
                </c:pt>
                <c:pt idx="5">
                  <c:v>89.338999999999999</c:v>
                </c:pt>
                <c:pt idx="6">
                  <c:v>88.774000000000001</c:v>
                </c:pt>
                <c:pt idx="7">
                  <c:v>87.926000000000002</c:v>
                </c:pt>
                <c:pt idx="8">
                  <c:v>87.358999999999995</c:v>
                </c:pt>
                <c:pt idx="9">
                  <c:v>86.792000000000002</c:v>
                </c:pt>
                <c:pt idx="10">
                  <c:v>85.656999999999996</c:v>
                </c:pt>
                <c:pt idx="11">
                  <c:v>84.802999999999997</c:v>
                </c:pt>
                <c:pt idx="12">
                  <c:v>83.38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3175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96.974999999999994</c:v>
                </c:pt>
                <c:pt idx="2">
                  <c:v>96.302000000000007</c:v>
                </c:pt>
                <c:pt idx="3">
                  <c:v>95.626000000000005</c:v>
                </c:pt>
                <c:pt idx="4">
                  <c:v>94.95</c:v>
                </c:pt>
                <c:pt idx="5">
                  <c:v>94.611999999999995</c:v>
                </c:pt>
                <c:pt idx="6">
                  <c:v>92.24</c:v>
                </c:pt>
                <c:pt idx="7">
                  <c:v>92.24</c:v>
                </c:pt>
                <c:pt idx="8">
                  <c:v>91.899000000000001</c:v>
                </c:pt>
                <c:pt idx="9">
                  <c:v>90.873999999999995</c:v>
                </c:pt>
                <c:pt idx="10">
                  <c:v>88.141000000000005</c:v>
                </c:pt>
                <c:pt idx="11">
                  <c:v>87.114999999999995</c:v>
                </c:pt>
                <c:pt idx="12">
                  <c:v>86.429000000000002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93.704999999999998</c:v>
                </c:pt>
                <c:pt idx="2">
                  <c:v>91.760999999999996</c:v>
                </c:pt>
                <c:pt idx="3">
                  <c:v>90.784000000000006</c:v>
                </c:pt>
                <c:pt idx="4">
                  <c:v>87.855999999999995</c:v>
                </c:pt>
                <c:pt idx="5">
                  <c:v>87.855999999999995</c:v>
                </c:pt>
                <c:pt idx="6">
                  <c:v>87.855999999999995</c:v>
                </c:pt>
                <c:pt idx="7">
                  <c:v>87.855999999999995</c:v>
                </c:pt>
                <c:pt idx="8">
                  <c:v>87.855999999999995</c:v>
                </c:pt>
                <c:pt idx="9">
                  <c:v>87.364999999999995</c:v>
                </c:pt>
                <c:pt idx="10">
                  <c:v>85.887</c:v>
                </c:pt>
                <c:pt idx="11">
                  <c:v>83.912999999999997</c:v>
                </c:pt>
                <c:pt idx="12">
                  <c:v>83.415999999999997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2450962674136583"/>
              <c:y val="0.9215706433100950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50985588643E-2"/>
          <c:y val="6.6847076046481463E-2"/>
          <c:w val="0.7001072516036102"/>
          <c:h val="0.700837926729973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95.238</c:v>
                </c:pt>
                <c:pt idx="2">
                  <c:v>90.225999999999999</c:v>
                </c:pt>
                <c:pt idx="3">
                  <c:v>90.225999999999999</c:v>
                </c:pt>
                <c:pt idx="4">
                  <c:v>90.225999999999999</c:v>
                </c:pt>
                <c:pt idx="5">
                  <c:v>90.225999999999999</c:v>
                </c:pt>
                <c:pt idx="6">
                  <c:v>90.225999999999999</c:v>
                </c:pt>
                <c:pt idx="7">
                  <c:v>90.225999999999999</c:v>
                </c:pt>
                <c:pt idx="8">
                  <c:v>90.225999999999999</c:v>
                </c:pt>
                <c:pt idx="9">
                  <c:v>84.585999999999999</c:v>
                </c:pt>
                <c:pt idx="10">
                  <c:v>84.585999999999999</c:v>
                </c:pt>
                <c:pt idx="11">
                  <c:v>84.585999999999999</c:v>
                </c:pt>
                <c:pt idx="12">
                  <c:v>84.585999999999999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3175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93.938999999999993</c:v>
                </c:pt>
                <c:pt idx="2">
                  <c:v>93.938999999999993</c:v>
                </c:pt>
                <c:pt idx="3">
                  <c:v>90.808000000000007</c:v>
                </c:pt>
                <c:pt idx="4">
                  <c:v>87.677000000000007</c:v>
                </c:pt>
                <c:pt idx="5">
                  <c:v>87.677000000000007</c:v>
                </c:pt>
                <c:pt idx="6">
                  <c:v>84.545000000000002</c:v>
                </c:pt>
                <c:pt idx="7">
                  <c:v>84.545000000000002</c:v>
                </c:pt>
                <c:pt idx="8">
                  <c:v>84.545000000000002</c:v>
                </c:pt>
                <c:pt idx="9">
                  <c:v>84.545000000000002</c:v>
                </c:pt>
                <c:pt idx="10">
                  <c:v>84.545000000000002</c:v>
                </c:pt>
                <c:pt idx="11">
                  <c:v>81.164000000000001</c:v>
                </c:pt>
                <c:pt idx="12">
                  <c:v>81.164000000000001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91.94</c:v>
                </c:pt>
                <c:pt idx="2">
                  <c:v>87.04</c:v>
                </c:pt>
                <c:pt idx="3">
                  <c:v>84.48</c:v>
                </c:pt>
                <c:pt idx="4">
                  <c:v>84.48</c:v>
                </c:pt>
                <c:pt idx="5">
                  <c:v>81.92</c:v>
                </c:pt>
                <c:pt idx="6">
                  <c:v>81.92</c:v>
                </c:pt>
                <c:pt idx="7">
                  <c:v>81.92</c:v>
                </c:pt>
                <c:pt idx="8">
                  <c:v>81.92</c:v>
                </c:pt>
                <c:pt idx="9">
                  <c:v>81.92</c:v>
                </c:pt>
                <c:pt idx="10">
                  <c:v>80.64</c:v>
                </c:pt>
                <c:pt idx="11">
                  <c:v>79.36</c:v>
                </c:pt>
                <c:pt idx="12">
                  <c:v>78.08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28096995493436"/>
              <c:y val="0.8128315969316611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(N=228)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97.796999999999997</c:v>
                </c:pt>
                <c:pt idx="2">
                  <c:v>96.912000000000006</c:v>
                </c:pt>
                <c:pt idx="3">
                  <c:v>96.027000000000001</c:v>
                </c:pt>
                <c:pt idx="4">
                  <c:v>95.138000000000005</c:v>
                </c:pt>
                <c:pt idx="5">
                  <c:v>93.36</c:v>
                </c:pt>
                <c:pt idx="6">
                  <c:v>92.468000000000004</c:v>
                </c:pt>
                <c:pt idx="7">
                  <c:v>92.02</c:v>
                </c:pt>
                <c:pt idx="8">
                  <c:v>91.12</c:v>
                </c:pt>
                <c:pt idx="9">
                  <c:v>90.668000000000006</c:v>
                </c:pt>
                <c:pt idx="10">
                  <c:v>87.956999999999994</c:v>
                </c:pt>
                <c:pt idx="11">
                  <c:v>85.680999999999997</c:v>
                </c:pt>
                <c:pt idx="12">
                  <c:v>84.299000000000007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(N=363)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94.183999999999997</c:v>
                </c:pt>
                <c:pt idx="2">
                  <c:v>91.644999999999996</c:v>
                </c:pt>
                <c:pt idx="3">
                  <c:v>90.503</c:v>
                </c:pt>
                <c:pt idx="4">
                  <c:v>89.932000000000002</c:v>
                </c:pt>
                <c:pt idx="5">
                  <c:v>88.5</c:v>
                </c:pt>
                <c:pt idx="6">
                  <c:v>87.641000000000005</c:v>
                </c:pt>
                <c:pt idx="7">
                  <c:v>87.352000000000004</c:v>
                </c:pt>
                <c:pt idx="8">
                  <c:v>86.488</c:v>
                </c:pt>
                <c:pt idx="9">
                  <c:v>86.197999999999993</c:v>
                </c:pt>
                <c:pt idx="10">
                  <c:v>85.909000000000006</c:v>
                </c:pt>
                <c:pt idx="11">
                  <c:v>85.328999999999994</c:v>
                </c:pt>
                <c:pt idx="12">
                  <c:v>84.744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(N=534)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93.786000000000001</c:v>
                </c:pt>
                <c:pt idx="2">
                  <c:v>91.697999999999993</c:v>
                </c:pt>
                <c:pt idx="3">
                  <c:v>89.790999999999997</c:v>
                </c:pt>
                <c:pt idx="4">
                  <c:v>89.028999999999996</c:v>
                </c:pt>
                <c:pt idx="5">
                  <c:v>88.837999999999994</c:v>
                </c:pt>
                <c:pt idx="6">
                  <c:v>88.073999999999998</c:v>
                </c:pt>
                <c:pt idx="7">
                  <c:v>87.691000000000003</c:v>
                </c:pt>
                <c:pt idx="8">
                  <c:v>87.498999999999995</c:v>
                </c:pt>
                <c:pt idx="9">
                  <c:v>86.731999999999999</c:v>
                </c:pt>
                <c:pt idx="10">
                  <c:v>85.197000000000003</c:v>
                </c:pt>
                <c:pt idx="11">
                  <c:v>84.045000000000002</c:v>
                </c:pt>
                <c:pt idx="12">
                  <c:v>83.082999999999998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A91-4199-8B35-98E639D66B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(N=87) </c:v>
                </c:pt>
              </c:strCache>
            </c:strRef>
          </c:tx>
          <c:spPr>
            <a:ln w="28575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93.102999999999994</c:v>
                </c:pt>
                <c:pt idx="2">
                  <c:v>93.102999999999994</c:v>
                </c:pt>
                <c:pt idx="3">
                  <c:v>93.102999999999994</c:v>
                </c:pt>
                <c:pt idx="4">
                  <c:v>93.102999999999994</c:v>
                </c:pt>
                <c:pt idx="5">
                  <c:v>93.102999999999994</c:v>
                </c:pt>
                <c:pt idx="6">
                  <c:v>93.102999999999994</c:v>
                </c:pt>
                <c:pt idx="7">
                  <c:v>91.844999999999999</c:v>
                </c:pt>
                <c:pt idx="8">
                  <c:v>90.587000000000003</c:v>
                </c:pt>
                <c:pt idx="9">
                  <c:v>89.328999999999994</c:v>
                </c:pt>
                <c:pt idx="10">
                  <c:v>88.052999999999997</c:v>
                </c:pt>
                <c:pt idx="11">
                  <c:v>88.052999999999997</c:v>
                </c:pt>
                <c:pt idx="12">
                  <c:v>88.052999999999997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8F6-45F9-84D4-F043185B3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567453424939531"/>
              <c:y val="0.919709255093113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129084967320262"/>
          <c:y val="0.55396900618904121"/>
          <c:w val="0.42347810843497502"/>
          <c:h val="0.2435744143093224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&lt;250 mmHg (N=164)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96.325999999999993</c:v>
                </c:pt>
                <c:pt idx="2">
                  <c:v>94.474000000000004</c:v>
                </c:pt>
                <c:pt idx="3">
                  <c:v>93.230999999999995</c:v>
                </c:pt>
                <c:pt idx="4">
                  <c:v>92.608999999999995</c:v>
                </c:pt>
                <c:pt idx="5">
                  <c:v>91.988</c:v>
                </c:pt>
                <c:pt idx="6">
                  <c:v>91.988</c:v>
                </c:pt>
                <c:pt idx="7">
                  <c:v>91.361999999999995</c:v>
                </c:pt>
                <c:pt idx="8">
                  <c:v>90.736000000000004</c:v>
                </c:pt>
                <c:pt idx="9">
                  <c:v>90.736000000000004</c:v>
                </c:pt>
                <c:pt idx="10">
                  <c:v>88.858999999999995</c:v>
                </c:pt>
                <c:pt idx="11">
                  <c:v>88.233000000000004</c:v>
                </c:pt>
                <c:pt idx="12">
                  <c:v>88.233000000000004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FB-403E-A2BB-69DCE042F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250-&lt;300 mmHg (N=16)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93.75</c:v>
                </c:pt>
                <c:pt idx="2">
                  <c:v>87.054000000000002</c:v>
                </c:pt>
                <c:pt idx="3">
                  <c:v>87.054000000000002</c:v>
                </c:pt>
                <c:pt idx="4">
                  <c:v>87.054000000000002</c:v>
                </c:pt>
                <c:pt idx="5">
                  <c:v>87.054000000000002</c:v>
                </c:pt>
                <c:pt idx="6">
                  <c:v>87.054000000000002</c:v>
                </c:pt>
                <c:pt idx="7">
                  <c:v>87.054000000000002</c:v>
                </c:pt>
                <c:pt idx="8">
                  <c:v>87.054000000000002</c:v>
                </c:pt>
                <c:pt idx="9">
                  <c:v>87.054000000000002</c:v>
                </c:pt>
                <c:pt idx="10">
                  <c:v>87.054000000000002</c:v>
                </c:pt>
                <c:pt idx="11">
                  <c:v>87.054000000000002</c:v>
                </c:pt>
                <c:pt idx="12">
                  <c:v>87.054000000000002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FB-403E-A2BB-69DCE042FB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300-&lt;350 mmHg (N=41)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100</c:v>
                </c:pt>
                <c:pt idx="1">
                  <c:v>95.122</c:v>
                </c:pt>
                <c:pt idx="2">
                  <c:v>95.122</c:v>
                </c:pt>
                <c:pt idx="3">
                  <c:v>92.683000000000007</c:v>
                </c:pt>
                <c:pt idx="4">
                  <c:v>90.244</c:v>
                </c:pt>
                <c:pt idx="5">
                  <c:v>90.244</c:v>
                </c:pt>
                <c:pt idx="6">
                  <c:v>90.244</c:v>
                </c:pt>
                <c:pt idx="7">
                  <c:v>90.244</c:v>
                </c:pt>
                <c:pt idx="8">
                  <c:v>90.244</c:v>
                </c:pt>
                <c:pt idx="9">
                  <c:v>85.366</c:v>
                </c:pt>
                <c:pt idx="10">
                  <c:v>82.927000000000007</c:v>
                </c:pt>
                <c:pt idx="11">
                  <c:v>82.927000000000007</c:v>
                </c:pt>
                <c:pt idx="12">
                  <c:v>80.414000000000001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8D-451D-8C0A-1E3BCD1725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350-&lt;400 mmHg (N=67)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96.992000000000004</c:v>
                </c:pt>
                <c:pt idx="2">
                  <c:v>93.912999999999997</c:v>
                </c:pt>
                <c:pt idx="3">
                  <c:v>92.347999999999999</c:v>
                </c:pt>
                <c:pt idx="4">
                  <c:v>90.781999999999996</c:v>
                </c:pt>
                <c:pt idx="5">
                  <c:v>90.781999999999996</c:v>
                </c:pt>
                <c:pt idx="6">
                  <c:v>90.781999999999996</c:v>
                </c:pt>
                <c:pt idx="7">
                  <c:v>90.781999999999996</c:v>
                </c:pt>
                <c:pt idx="8">
                  <c:v>90.781999999999996</c:v>
                </c:pt>
                <c:pt idx="9">
                  <c:v>87.54</c:v>
                </c:pt>
                <c:pt idx="10">
                  <c:v>87.54</c:v>
                </c:pt>
                <c:pt idx="11">
                  <c:v>85.918999999999997</c:v>
                </c:pt>
                <c:pt idx="12">
                  <c:v>85.918999999999997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E8D-451D-8C0A-1E3BCD17255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400-&lt;450 mmHg (N=134)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Sheet1!$F$2:$F$14</c:f>
              <c:numCache>
                <c:formatCode>General</c:formatCode>
                <c:ptCount val="13"/>
                <c:pt idx="0">
                  <c:v>100</c:v>
                </c:pt>
                <c:pt idx="1">
                  <c:v>94.637</c:v>
                </c:pt>
                <c:pt idx="2">
                  <c:v>93.085999999999999</c:v>
                </c:pt>
                <c:pt idx="3">
                  <c:v>91.534000000000006</c:v>
                </c:pt>
                <c:pt idx="4">
                  <c:v>91.534000000000006</c:v>
                </c:pt>
                <c:pt idx="5">
                  <c:v>89.983000000000004</c:v>
                </c:pt>
                <c:pt idx="6">
                  <c:v>88.411000000000001</c:v>
                </c:pt>
                <c:pt idx="7">
                  <c:v>86.831999999999994</c:v>
                </c:pt>
                <c:pt idx="8">
                  <c:v>86.043000000000006</c:v>
                </c:pt>
                <c:pt idx="9">
                  <c:v>86.043000000000006</c:v>
                </c:pt>
                <c:pt idx="10">
                  <c:v>86.043000000000006</c:v>
                </c:pt>
                <c:pt idx="11">
                  <c:v>85.245999999999995</c:v>
                </c:pt>
                <c:pt idx="12">
                  <c:v>85.245999999999995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E8D-451D-8C0A-1E3BCD17255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450-&lt;500 mmHg (N=117)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Sheet1!$G$2:$G$14</c:f>
              <c:numCache>
                <c:formatCode>General</c:formatCode>
                <c:ptCount val="13"/>
                <c:pt idx="0">
                  <c:v>100</c:v>
                </c:pt>
                <c:pt idx="1">
                  <c:v>97.406000000000006</c:v>
                </c:pt>
                <c:pt idx="2">
                  <c:v>95.667000000000002</c:v>
                </c:pt>
                <c:pt idx="3">
                  <c:v>94.781000000000006</c:v>
                </c:pt>
                <c:pt idx="4">
                  <c:v>93.894999999999996</c:v>
                </c:pt>
                <c:pt idx="5">
                  <c:v>93.894999999999996</c:v>
                </c:pt>
                <c:pt idx="6">
                  <c:v>93.894999999999996</c:v>
                </c:pt>
                <c:pt idx="7">
                  <c:v>93.894999999999996</c:v>
                </c:pt>
                <c:pt idx="8">
                  <c:v>93.894999999999996</c:v>
                </c:pt>
                <c:pt idx="9">
                  <c:v>93.894999999999996</c:v>
                </c:pt>
                <c:pt idx="10">
                  <c:v>91.186000000000007</c:v>
                </c:pt>
                <c:pt idx="11">
                  <c:v>90.284000000000006</c:v>
                </c:pt>
                <c:pt idx="12">
                  <c:v>87.575000000000003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E8D-451D-8C0A-1E3BCD17255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≥500 mmHg (N=167)</c:v>
                </c:pt>
              </c:strCache>
            </c:strRef>
          </c:tx>
          <c:spPr>
            <a:ln w="25400">
              <a:solidFill>
                <a:srgbClr val="9933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Sheet1!$H$2:$H$14</c:f>
              <c:numCache>
                <c:formatCode>General</c:formatCode>
                <c:ptCount val="13"/>
                <c:pt idx="0">
                  <c:v>100</c:v>
                </c:pt>
                <c:pt idx="1">
                  <c:v>95.808000000000007</c:v>
                </c:pt>
                <c:pt idx="2">
                  <c:v>95.206000000000003</c:v>
                </c:pt>
                <c:pt idx="3">
                  <c:v>94.599000000000004</c:v>
                </c:pt>
                <c:pt idx="4">
                  <c:v>94.599000000000004</c:v>
                </c:pt>
                <c:pt idx="5">
                  <c:v>93.989000000000004</c:v>
                </c:pt>
                <c:pt idx="6">
                  <c:v>90.936999999999998</c:v>
                </c:pt>
                <c:pt idx="7">
                  <c:v>90.936999999999998</c:v>
                </c:pt>
                <c:pt idx="8">
                  <c:v>90.326999999999998</c:v>
                </c:pt>
                <c:pt idx="9">
                  <c:v>89.106999999999999</c:v>
                </c:pt>
                <c:pt idx="10">
                  <c:v>87.885999999999996</c:v>
                </c:pt>
                <c:pt idx="11">
                  <c:v>86.665000000000006</c:v>
                </c:pt>
                <c:pt idx="12">
                  <c:v>84.834000000000003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E8D-451D-8C0A-1E3BCD172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17229096362954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63071895424837"/>
          <c:y val="0.54542615766779157"/>
          <c:w val="0.78855308527610524"/>
          <c:h val="0.2626374828146481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17739229964678"/>
          <c:y val="6.0651865354262237E-2"/>
          <c:w val="0.86103970459574908"/>
          <c:h val="0.789147172250655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(N=52)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94.230999999999995</c:v>
                </c:pt>
                <c:pt idx="2">
                  <c:v>90.221000000000004</c:v>
                </c:pt>
                <c:pt idx="3">
                  <c:v>90.221000000000004</c:v>
                </c:pt>
                <c:pt idx="4">
                  <c:v>88.17</c:v>
                </c:pt>
                <c:pt idx="5">
                  <c:v>88.17</c:v>
                </c:pt>
                <c:pt idx="6">
                  <c:v>88.17</c:v>
                </c:pt>
                <c:pt idx="7">
                  <c:v>88.17</c:v>
                </c:pt>
                <c:pt idx="8">
                  <c:v>88.17</c:v>
                </c:pt>
                <c:pt idx="9">
                  <c:v>88.17</c:v>
                </c:pt>
                <c:pt idx="10">
                  <c:v>88.17</c:v>
                </c:pt>
                <c:pt idx="11">
                  <c:v>86.02</c:v>
                </c:pt>
                <c:pt idx="12">
                  <c:v>86.02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(N=480)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95.194000000000003</c:v>
                </c:pt>
                <c:pt idx="2">
                  <c:v>94.141999999999996</c:v>
                </c:pt>
                <c:pt idx="3">
                  <c:v>93.298000000000002</c:v>
                </c:pt>
                <c:pt idx="4">
                  <c:v>92.24</c:v>
                </c:pt>
                <c:pt idx="5">
                  <c:v>92.028999999999996</c:v>
                </c:pt>
                <c:pt idx="6">
                  <c:v>90.542000000000002</c:v>
                </c:pt>
                <c:pt idx="7">
                  <c:v>90.542000000000002</c:v>
                </c:pt>
                <c:pt idx="8">
                  <c:v>90.114999999999995</c:v>
                </c:pt>
                <c:pt idx="9">
                  <c:v>89.257000000000005</c:v>
                </c:pt>
                <c:pt idx="10">
                  <c:v>87.539000000000001</c:v>
                </c:pt>
                <c:pt idx="11">
                  <c:v>86.245999999999995</c:v>
                </c:pt>
                <c:pt idx="12">
                  <c:v>85.596999999999994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771701790952602"/>
              <c:y val="0.919709255093113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871185411525052"/>
          <c:y val="0.6479761248357031"/>
          <c:w val="0.80417939343340628"/>
          <c:h val="0.11930159013882739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7852524221509348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History of Other Drug Use (N=94)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94.680999999999997</c:v>
                </c:pt>
                <c:pt idx="2">
                  <c:v>94.680999999999997</c:v>
                </c:pt>
                <c:pt idx="3">
                  <c:v>92.552999999999997</c:v>
                </c:pt>
                <c:pt idx="4">
                  <c:v>91.489000000000004</c:v>
                </c:pt>
                <c:pt idx="5">
                  <c:v>91.489000000000004</c:v>
                </c:pt>
                <c:pt idx="6">
                  <c:v>91.489000000000004</c:v>
                </c:pt>
                <c:pt idx="7">
                  <c:v>91.489000000000004</c:v>
                </c:pt>
                <c:pt idx="8">
                  <c:v>90.424999999999997</c:v>
                </c:pt>
                <c:pt idx="9">
                  <c:v>90.424999999999997</c:v>
                </c:pt>
                <c:pt idx="10">
                  <c:v>87.233999999999995</c:v>
                </c:pt>
                <c:pt idx="11">
                  <c:v>82.978999999999999</c:v>
                </c:pt>
                <c:pt idx="12">
                  <c:v>82.978999999999999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(N=370)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95.656999999999996</c:v>
                </c:pt>
                <c:pt idx="2">
                  <c:v>94.558999999999997</c:v>
                </c:pt>
                <c:pt idx="3">
                  <c:v>94.004000000000005</c:v>
                </c:pt>
                <c:pt idx="4">
                  <c:v>92.617999999999995</c:v>
                </c:pt>
                <c:pt idx="5">
                  <c:v>92.34</c:v>
                </c:pt>
                <c:pt idx="6">
                  <c:v>90.39</c:v>
                </c:pt>
                <c:pt idx="7">
                  <c:v>90.39</c:v>
                </c:pt>
                <c:pt idx="8">
                  <c:v>90.39</c:v>
                </c:pt>
                <c:pt idx="9">
                  <c:v>89.253</c:v>
                </c:pt>
                <c:pt idx="10">
                  <c:v>87.831000000000003</c:v>
                </c:pt>
                <c:pt idx="11">
                  <c:v>86.974000000000004</c:v>
                </c:pt>
                <c:pt idx="12">
                  <c:v>86.113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483016"/>
        <c:axId val="508481448"/>
      </c:scatterChart>
      <c:valAx>
        <c:axId val="508483016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Months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08481448"/>
        <c:crosses val="autoZero"/>
        <c:crossBetween val="midCat"/>
        <c:majorUnit val="1"/>
      </c:valAx>
      <c:valAx>
        <c:axId val="508481448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0848301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5171568627450982"/>
          <c:y val="0.61281931089402997"/>
          <c:w val="0.74541246506063208"/>
          <c:h val="0.1139700351059356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7643938124757"/>
          <c:y val="9.8172555241917744E-2"/>
          <c:w val="0.8267872433499005"/>
          <c:h val="0.7562600658128989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6600"/>
              </a:solidFill>
            </a:ln>
          </c:spPr>
          <c:marker>
            <c:symbol val="none"/>
          </c:marker>
          <c:val>
            <c:numRef>
              <c:f>Sheet1!$C$2:$C$25</c:f>
              <c:numCache>
                <c:formatCode>General</c:formatCode>
                <c:ptCount val="24"/>
                <c:pt idx="0">
                  <c:v>17.751479289999999</c:v>
                </c:pt>
                <c:pt idx="1">
                  <c:v>19.127745742999998</c:v>
                </c:pt>
                <c:pt idx="2">
                  <c:v>20.32557881</c:v>
                </c:pt>
                <c:pt idx="3">
                  <c:v>20.820123539000001</c:v>
                </c:pt>
                <c:pt idx="4">
                  <c:v>22.038567492999999</c:v>
                </c:pt>
                <c:pt idx="5">
                  <c:v>21.120293847999999</c:v>
                </c:pt>
                <c:pt idx="6">
                  <c:v>21.913805698000001</c:v>
                </c:pt>
                <c:pt idx="7">
                  <c:v>22.096779040000001</c:v>
                </c:pt>
                <c:pt idx="8">
                  <c:v>19.644689633999999</c:v>
                </c:pt>
                <c:pt idx="9">
                  <c:v>22.874981418000001</c:v>
                </c:pt>
                <c:pt idx="10">
                  <c:v>20.661157025000001</c:v>
                </c:pt>
                <c:pt idx="11">
                  <c:v>21.338210639</c:v>
                </c:pt>
                <c:pt idx="12">
                  <c:v>21.671258035000001</c:v>
                </c:pt>
                <c:pt idx="13">
                  <c:v>21.190579848999999</c:v>
                </c:pt>
                <c:pt idx="14">
                  <c:v>21.993220646000001</c:v>
                </c:pt>
                <c:pt idx="15">
                  <c:v>21.258503400999999</c:v>
                </c:pt>
                <c:pt idx="16">
                  <c:v>22.807705033000001</c:v>
                </c:pt>
                <c:pt idx="17">
                  <c:v>20.761245675000001</c:v>
                </c:pt>
                <c:pt idx="18">
                  <c:v>21.913580246999999</c:v>
                </c:pt>
                <c:pt idx="19">
                  <c:v>19.844490827000001</c:v>
                </c:pt>
                <c:pt idx="20">
                  <c:v>19.387755102</c:v>
                </c:pt>
                <c:pt idx="21">
                  <c:v>22.308149911000001</c:v>
                </c:pt>
                <c:pt idx="22">
                  <c:v>18.547980991999999</c:v>
                </c:pt>
                <c:pt idx="23">
                  <c:v>22.527393310000001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FE-4F92-9E1A-A896EEAB277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val>
            <c:numRef>
              <c:f>Sheet1!$D$2:$D$25</c:f>
              <c:numCache>
                <c:formatCode>General</c:formatCode>
                <c:ptCount val="24"/>
                <c:pt idx="0">
                  <c:v>18.845221606999999</c:v>
                </c:pt>
                <c:pt idx="1">
                  <c:v>18.025957379000001</c:v>
                </c:pt>
                <c:pt idx="2">
                  <c:v>18.077526869</c:v>
                </c:pt>
                <c:pt idx="3">
                  <c:v>17.086800681</c:v>
                </c:pt>
                <c:pt idx="4">
                  <c:v>19.794478066</c:v>
                </c:pt>
                <c:pt idx="5">
                  <c:v>19.593051725999999</c:v>
                </c:pt>
                <c:pt idx="6">
                  <c:v>18.002104053</c:v>
                </c:pt>
                <c:pt idx="7">
                  <c:v>18.958715603000002</c:v>
                </c:pt>
                <c:pt idx="8">
                  <c:v>19.424222690000001</c:v>
                </c:pt>
                <c:pt idx="9">
                  <c:v>19.366969180000002</c:v>
                </c:pt>
                <c:pt idx="10">
                  <c:v>20.136915556999998</c:v>
                </c:pt>
                <c:pt idx="11">
                  <c:v>19.677438710000001</c:v>
                </c:pt>
                <c:pt idx="12">
                  <c:v>19.533750473000001</c:v>
                </c:pt>
                <c:pt idx="13">
                  <c:v>22.288862937000001</c:v>
                </c:pt>
                <c:pt idx="14">
                  <c:v>20.510437996</c:v>
                </c:pt>
                <c:pt idx="15">
                  <c:v>20.904195010999999</c:v>
                </c:pt>
                <c:pt idx="16">
                  <c:v>19.53125</c:v>
                </c:pt>
                <c:pt idx="17">
                  <c:v>20.914470691999998</c:v>
                </c:pt>
                <c:pt idx="18">
                  <c:v>21.646096140000001</c:v>
                </c:pt>
                <c:pt idx="19">
                  <c:v>20.585317459999999</c:v>
                </c:pt>
                <c:pt idx="20">
                  <c:v>20.449414168000001</c:v>
                </c:pt>
                <c:pt idx="21">
                  <c:v>19.84003968</c:v>
                </c:pt>
                <c:pt idx="22">
                  <c:v>20.8984375</c:v>
                </c:pt>
                <c:pt idx="23">
                  <c:v>22.103338018999999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FE-4F92-9E1A-A896EEAB2777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val>
            <c:numRef>
              <c:f>Sheet1!$E$2:$E$25</c:f>
              <c:numCache>
                <c:formatCode>General</c:formatCode>
                <c:ptCount val="24"/>
                <c:pt idx="0">
                  <c:v>22.496812415000001</c:v>
                </c:pt>
                <c:pt idx="1">
                  <c:v>18.395248724000002</c:v>
                </c:pt>
                <c:pt idx="2">
                  <c:v>22.598140495999999</c:v>
                </c:pt>
                <c:pt idx="3">
                  <c:v>17.876496534000001</c:v>
                </c:pt>
                <c:pt idx="4">
                  <c:v>21.548321808000001</c:v>
                </c:pt>
                <c:pt idx="5">
                  <c:v>21.484375</c:v>
                </c:pt>
                <c:pt idx="6">
                  <c:v>18.133652247000001</c:v>
                </c:pt>
                <c:pt idx="7">
                  <c:v>22.994474772</c:v>
                </c:pt>
                <c:pt idx="8">
                  <c:v>18.365472911000001</c:v>
                </c:pt>
                <c:pt idx="9">
                  <c:v>27.357764082999999</c:v>
                </c:pt>
                <c:pt idx="10">
                  <c:v>21.484375</c:v>
                </c:pt>
                <c:pt idx="11">
                  <c:v>21.484375</c:v>
                </c:pt>
                <c:pt idx="12">
                  <c:v>25.087456397</c:v>
                </c:pt>
                <c:pt idx="13">
                  <c:v>28.471535974999998</c:v>
                </c:pt>
                <c:pt idx="14">
                  <c:v>24.489795917999999</c:v>
                </c:pt>
                <c:pt idx="15">
                  <c:v>13.26015874</c:v>
                </c:pt>
                <c:pt idx="16">
                  <c:v>20.449137417999999</c:v>
                </c:pt>
                <c:pt idx="17">
                  <c:v>26.874496102999998</c:v>
                </c:pt>
                <c:pt idx="18">
                  <c:v>16.833348032</c:v>
                </c:pt>
                <c:pt idx="19">
                  <c:v>26.037493991000002</c:v>
                </c:pt>
                <c:pt idx="20">
                  <c:v>26.346494033999999</c:v>
                </c:pt>
                <c:pt idx="21">
                  <c:v>27.217302947</c:v>
                </c:pt>
                <c:pt idx="22">
                  <c:v>15.262049387999999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4-4D46-8095-1BA749E5AFC6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Sheet1!$A$2:$A$26</c:f>
              <c:numCache>
                <c:formatCode>General</c:formatCode>
                <c:ptCount val="25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18.91607097</c:v>
                </c:pt>
                <c:pt idx="1">
                  <c:v>18.342213294</c:v>
                </c:pt>
                <c:pt idx="2">
                  <c:v>19.459502551</c:v>
                </c:pt>
                <c:pt idx="3">
                  <c:v>17.855346521000001</c:v>
                </c:pt>
                <c:pt idx="4">
                  <c:v>19.995351682999999</c:v>
                </c:pt>
                <c:pt idx="5">
                  <c:v>19.938712673000001</c:v>
                </c:pt>
                <c:pt idx="6">
                  <c:v>18.81892431</c:v>
                </c:pt>
                <c:pt idx="7">
                  <c:v>20.3125</c:v>
                </c:pt>
                <c:pt idx="8">
                  <c:v>19.375038750000002</c:v>
                </c:pt>
                <c:pt idx="9">
                  <c:v>20.205930124999998</c:v>
                </c:pt>
                <c:pt idx="10">
                  <c:v>20.618644356000001</c:v>
                </c:pt>
                <c:pt idx="11">
                  <c:v>20.296841159</c:v>
                </c:pt>
                <c:pt idx="12">
                  <c:v>20.25793049</c:v>
                </c:pt>
                <c:pt idx="13">
                  <c:v>21.224489796</c:v>
                </c:pt>
                <c:pt idx="14">
                  <c:v>21.622567099000001</c:v>
                </c:pt>
                <c:pt idx="15">
                  <c:v>20.983417298999999</c:v>
                </c:pt>
                <c:pt idx="16">
                  <c:v>20.417332858999998</c:v>
                </c:pt>
                <c:pt idx="17">
                  <c:v>20.902385857999999</c:v>
                </c:pt>
                <c:pt idx="18">
                  <c:v>21.612936258000001</c:v>
                </c:pt>
                <c:pt idx="19">
                  <c:v>20.393668830999999</c:v>
                </c:pt>
                <c:pt idx="20">
                  <c:v>20.215282777999999</c:v>
                </c:pt>
                <c:pt idx="21">
                  <c:v>21.783590963000002</c:v>
                </c:pt>
                <c:pt idx="22">
                  <c:v>20.632969988999999</c:v>
                </c:pt>
                <c:pt idx="23">
                  <c:v>22.103338018999999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in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85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5"/>
          <c:min val="1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Median donor BMI (kg/m</a:t>
                </a:r>
                <a:r>
                  <a:rPr lang="en-US" sz="1200" baseline="30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200" dirty="0" smtClean="0">
                    <a:solidFill>
                      <a:schemeClr val="bg2"/>
                    </a:solidFill>
                  </a:rPr>
                  <a:t>) 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5433815453919321E-3"/>
              <c:y val="0.25172978371912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248043130247017"/>
          <c:y val="7.3849073814378314E-3"/>
          <c:w val="0.83086944584054667"/>
          <c:h val="7.945152428558773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(N=128)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95.287000000000006</c:v>
                </c:pt>
                <c:pt idx="2">
                  <c:v>93.712000000000003</c:v>
                </c:pt>
                <c:pt idx="3">
                  <c:v>90.563000000000002</c:v>
                </c:pt>
                <c:pt idx="4">
                  <c:v>87.412000000000006</c:v>
                </c:pt>
                <c:pt idx="5">
                  <c:v>85.837000000000003</c:v>
                </c:pt>
                <c:pt idx="6">
                  <c:v>85.837000000000003</c:v>
                </c:pt>
                <c:pt idx="7">
                  <c:v>85.837000000000003</c:v>
                </c:pt>
                <c:pt idx="8">
                  <c:v>85.837000000000003</c:v>
                </c:pt>
                <c:pt idx="9">
                  <c:v>85.837000000000003</c:v>
                </c:pt>
                <c:pt idx="10">
                  <c:v>81.900000000000006</c:v>
                </c:pt>
                <c:pt idx="11">
                  <c:v>81.111999999999995</c:v>
                </c:pt>
                <c:pt idx="12">
                  <c:v>81.111999999999995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(N=861)</c:v>
                </c:pt>
              </c:strCache>
            </c:strRef>
          </c:tx>
          <c:spPr>
            <a:ln w="3175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95.561000000000007</c:v>
                </c:pt>
                <c:pt idx="2">
                  <c:v>93.906999999999996</c:v>
                </c:pt>
                <c:pt idx="3">
                  <c:v>93.075000000000003</c:v>
                </c:pt>
                <c:pt idx="4">
                  <c:v>92.48</c:v>
                </c:pt>
                <c:pt idx="5">
                  <c:v>91.885000000000005</c:v>
                </c:pt>
                <c:pt idx="6">
                  <c:v>90.81</c:v>
                </c:pt>
                <c:pt idx="7">
                  <c:v>90.448999999999998</c:v>
                </c:pt>
                <c:pt idx="8">
                  <c:v>89.966999999999999</c:v>
                </c:pt>
                <c:pt idx="9">
                  <c:v>89</c:v>
                </c:pt>
                <c:pt idx="10">
                  <c:v>88.031000000000006</c:v>
                </c:pt>
                <c:pt idx="11">
                  <c:v>86.697000000000003</c:v>
                </c:pt>
                <c:pt idx="12">
                  <c:v>85.6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7191987031035"/>
              <c:y val="0.9296298321506110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544171393898344"/>
          <c:y val="0.6133506620451733"/>
          <c:w val="0.76397990573758923"/>
          <c:h val="0.10031673621946277"/>
        </c:manualLayout>
      </c:layout>
      <c:overlay val="1"/>
      <c:spPr>
        <a:solidFill>
          <a:schemeClr val="tx1"/>
        </a:solidFill>
        <a:ln w="19050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38056441974533E-2"/>
          <c:y val="0.13812556846051072"/>
          <c:w val="0.38676304020959512"/>
          <c:h val="0.6494184539071359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96.875</c:v>
                </c:pt>
                <c:pt idx="2">
                  <c:v>90.625</c:v>
                </c:pt>
                <c:pt idx="3">
                  <c:v>84.375</c:v>
                </c:pt>
                <c:pt idx="4">
                  <c:v>84.375</c:v>
                </c:pt>
                <c:pt idx="5">
                  <c:v>78.125</c:v>
                </c:pt>
                <c:pt idx="6">
                  <c:v>78.125</c:v>
                </c:pt>
                <c:pt idx="7">
                  <c:v>78.125</c:v>
                </c:pt>
                <c:pt idx="8">
                  <c:v>78.125</c:v>
                </c:pt>
                <c:pt idx="9">
                  <c:v>78.125</c:v>
                </c:pt>
                <c:pt idx="10">
                  <c:v>78.125</c:v>
                </c:pt>
                <c:pt idx="11">
                  <c:v>78.125</c:v>
                </c:pt>
                <c:pt idx="12">
                  <c:v>78.125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96.078000000000003</c:v>
                </c:pt>
                <c:pt idx="4">
                  <c:v>92.156999999999996</c:v>
                </c:pt>
                <c:pt idx="5">
                  <c:v>92.156999999999996</c:v>
                </c:pt>
                <c:pt idx="6">
                  <c:v>92.156999999999996</c:v>
                </c:pt>
                <c:pt idx="7">
                  <c:v>92.156999999999996</c:v>
                </c:pt>
                <c:pt idx="8">
                  <c:v>92.156999999999996</c:v>
                </c:pt>
                <c:pt idx="9">
                  <c:v>92.156999999999996</c:v>
                </c:pt>
                <c:pt idx="10">
                  <c:v>84.313999999999993</c:v>
                </c:pt>
                <c:pt idx="11">
                  <c:v>84.313999999999993</c:v>
                </c:pt>
                <c:pt idx="12">
                  <c:v>84.313999999999993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Donor ≥18 Years</c:v>
                </c:pt>
              </c:strCache>
            </c:strRef>
          </c:tx>
          <c:spPr>
            <a:ln w="2540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88.635999999999996</c:v>
                </c:pt>
                <c:pt idx="2">
                  <c:v>88.635999999999996</c:v>
                </c:pt>
                <c:pt idx="3">
                  <c:v>88.635999999999996</c:v>
                </c:pt>
                <c:pt idx="4">
                  <c:v>84.090999999999994</c:v>
                </c:pt>
                <c:pt idx="5">
                  <c:v>84.090999999999994</c:v>
                </c:pt>
                <c:pt idx="6">
                  <c:v>84.090999999999994</c:v>
                </c:pt>
                <c:pt idx="7">
                  <c:v>84.090999999999994</c:v>
                </c:pt>
                <c:pt idx="8">
                  <c:v>84.090999999999994</c:v>
                </c:pt>
                <c:pt idx="9">
                  <c:v>84.090999999999994</c:v>
                </c:pt>
                <c:pt idx="10">
                  <c:v>81.817999999999998</c:v>
                </c:pt>
                <c:pt idx="11">
                  <c:v>79.545000000000002</c:v>
                </c:pt>
                <c:pt idx="12">
                  <c:v>79.545000000000002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1027423422487013"/>
              <c:y val="0.8452275881111452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9981122375411507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575323596210421"/>
          <c:y val="4.2198652130278749E-2"/>
          <c:w val="0.68300060989248668"/>
          <c:h val="8.3808336535356881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3762655565427"/>
          <c:y val="3.6650700778632216E-2"/>
          <c:w val="0.83424409448818893"/>
          <c:h val="0.82863389734759263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95.2</c:v>
                </c:pt>
                <c:pt idx="2">
                  <c:v>93.088999999999999</c:v>
                </c:pt>
                <c:pt idx="3">
                  <c:v>91.876999999999995</c:v>
                </c:pt>
                <c:pt idx="4">
                  <c:v>91.27</c:v>
                </c:pt>
                <c:pt idx="5">
                  <c:v>90.664000000000001</c:v>
                </c:pt>
                <c:pt idx="6">
                  <c:v>90.055000000000007</c:v>
                </c:pt>
                <c:pt idx="7">
                  <c:v>89.141999999999996</c:v>
                </c:pt>
                <c:pt idx="8">
                  <c:v>88.23</c:v>
                </c:pt>
                <c:pt idx="9">
                  <c:v>87.316999999999993</c:v>
                </c:pt>
                <c:pt idx="10">
                  <c:v>86.099000000000004</c:v>
                </c:pt>
                <c:pt idx="11">
                  <c:v>85.183000000000007</c:v>
                </c:pt>
                <c:pt idx="12">
                  <c:v>83.656000000000006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96.281999999999996</c:v>
                </c:pt>
                <c:pt idx="2">
                  <c:v>95.539000000000001</c:v>
                </c:pt>
                <c:pt idx="3">
                  <c:v>95.539000000000001</c:v>
                </c:pt>
                <c:pt idx="4">
                  <c:v>95.167000000000002</c:v>
                </c:pt>
                <c:pt idx="5">
                  <c:v>94.796000000000006</c:v>
                </c:pt>
                <c:pt idx="6">
                  <c:v>92.183999999999997</c:v>
                </c:pt>
                <c:pt idx="7">
                  <c:v>92.183999999999997</c:v>
                </c:pt>
                <c:pt idx="8">
                  <c:v>91.808000000000007</c:v>
                </c:pt>
                <c:pt idx="9">
                  <c:v>90.665000000000006</c:v>
                </c:pt>
                <c:pt idx="10">
                  <c:v>89.141999999999996</c:v>
                </c:pt>
                <c:pt idx="11">
                  <c:v>87.616</c:v>
                </c:pt>
                <c:pt idx="12">
                  <c:v>86.850999999999999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2F2-4767-9715-3A4A2C2BFB63}"/>
            </c:ext>
          </c:extLst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Donor 18+ 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95.153000000000006</c:v>
                </c:pt>
                <c:pt idx="2">
                  <c:v>93.484999999999999</c:v>
                </c:pt>
                <c:pt idx="3">
                  <c:v>92.221999999999994</c:v>
                </c:pt>
                <c:pt idx="4">
                  <c:v>91.372</c:v>
                </c:pt>
                <c:pt idx="5">
                  <c:v>90.522000000000006</c:v>
                </c:pt>
                <c:pt idx="6">
                  <c:v>90.522000000000006</c:v>
                </c:pt>
                <c:pt idx="7">
                  <c:v>90.522000000000006</c:v>
                </c:pt>
                <c:pt idx="8">
                  <c:v>90.522000000000006</c:v>
                </c:pt>
                <c:pt idx="9">
                  <c:v>89.652000000000001</c:v>
                </c:pt>
                <c:pt idx="10">
                  <c:v>89.652000000000001</c:v>
                </c:pt>
                <c:pt idx="11">
                  <c:v>87.902000000000001</c:v>
                </c:pt>
                <c:pt idx="12">
                  <c:v>87.016000000000005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Months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504739708589688"/>
              <c:y val="0.931786460112251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Survival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(%)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35530640974399E-2"/>
          <c:y val="6.5803300120516939E-2"/>
          <c:w val="0.7030069648156726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PO2  &lt;250 mmHg, Ischemic Time &lt;4 hours (N=22)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95.454999999999998</c:v>
                </c:pt>
                <c:pt idx="3">
                  <c:v>90.909000000000006</c:v>
                </c:pt>
                <c:pt idx="4">
                  <c:v>90.909000000000006</c:v>
                </c:pt>
                <c:pt idx="5">
                  <c:v>90.909000000000006</c:v>
                </c:pt>
                <c:pt idx="6">
                  <c:v>90.909000000000006</c:v>
                </c:pt>
                <c:pt idx="7">
                  <c:v>90.909000000000006</c:v>
                </c:pt>
                <c:pt idx="8">
                  <c:v>90.909000000000006</c:v>
                </c:pt>
                <c:pt idx="9">
                  <c:v>90.909000000000006</c:v>
                </c:pt>
                <c:pt idx="10">
                  <c:v>86.364000000000004</c:v>
                </c:pt>
                <c:pt idx="11">
                  <c:v>86.364000000000004</c:v>
                </c:pt>
                <c:pt idx="12">
                  <c:v>86.364000000000004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PO2  &lt;250 mmHg, Ischemic Time ≥4 hours (N=98)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Sheet1!$C$2:$C$14</c:f>
              <c:numCache>
                <c:formatCode>General</c:formatCode>
                <c:ptCount val="13"/>
                <c:pt idx="0">
                  <c:v>100</c:v>
                </c:pt>
                <c:pt idx="1">
                  <c:v>96.917000000000002</c:v>
                </c:pt>
                <c:pt idx="2">
                  <c:v>95.885999999999996</c:v>
                </c:pt>
                <c:pt idx="3">
                  <c:v>95.885999999999996</c:v>
                </c:pt>
                <c:pt idx="4">
                  <c:v>94.855000000000004</c:v>
                </c:pt>
                <c:pt idx="5">
                  <c:v>93.823999999999998</c:v>
                </c:pt>
                <c:pt idx="6">
                  <c:v>93.823999999999998</c:v>
                </c:pt>
                <c:pt idx="7">
                  <c:v>93.823999999999998</c:v>
                </c:pt>
                <c:pt idx="8">
                  <c:v>92.781999999999996</c:v>
                </c:pt>
                <c:pt idx="9">
                  <c:v>92.781999999999996</c:v>
                </c:pt>
                <c:pt idx="10">
                  <c:v>90.697000000000003</c:v>
                </c:pt>
                <c:pt idx="11">
                  <c:v>89.653999999999996</c:v>
                </c:pt>
                <c:pt idx="12">
                  <c:v>89.653999999999996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PO2 ≥250 mmHg, Ischemic Time &lt;4 hours (N=47)</c:v>
                </c:pt>
              </c:strCache>
            </c:strRef>
          </c:tx>
          <c:spPr>
            <a:ln w="31750">
              <a:solidFill>
                <a:schemeClr val="bg1">
                  <a:lumMod val="75000"/>
                  <a:lumOff val="25000"/>
                </a:schemeClr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95.745000000000005</c:v>
                </c:pt>
                <c:pt idx="4">
                  <c:v>93.617000000000004</c:v>
                </c:pt>
                <c:pt idx="5">
                  <c:v>91.489000000000004</c:v>
                </c:pt>
                <c:pt idx="6">
                  <c:v>91.489000000000004</c:v>
                </c:pt>
                <c:pt idx="7">
                  <c:v>91.489000000000004</c:v>
                </c:pt>
                <c:pt idx="8">
                  <c:v>91.489000000000004</c:v>
                </c:pt>
                <c:pt idx="9">
                  <c:v>91.489000000000004</c:v>
                </c:pt>
                <c:pt idx="10">
                  <c:v>85.105999999999995</c:v>
                </c:pt>
                <c:pt idx="11">
                  <c:v>82.978999999999999</c:v>
                </c:pt>
                <c:pt idx="12">
                  <c:v>82.978999999999999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Donor PO2 ≥250 mmHg, Ischemic Time ≥4 hours (N=413)</c:v>
                </c:pt>
              </c:strCache>
            </c:strRef>
          </c:tx>
          <c:spPr>
            <a:ln w="3175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Sheet1!$E$2:$E$14</c:f>
              <c:numCache>
                <c:formatCode>General</c:formatCode>
                <c:ptCount val="13"/>
                <c:pt idx="0">
                  <c:v>100</c:v>
                </c:pt>
                <c:pt idx="1">
                  <c:v>95.831000000000003</c:v>
                </c:pt>
                <c:pt idx="2">
                  <c:v>94.593000000000004</c:v>
                </c:pt>
                <c:pt idx="3">
                  <c:v>93.596000000000004</c:v>
                </c:pt>
                <c:pt idx="4">
                  <c:v>93.096999999999994</c:v>
                </c:pt>
                <c:pt idx="5">
                  <c:v>92.597999999999999</c:v>
                </c:pt>
                <c:pt idx="6">
                  <c:v>91.093999999999994</c:v>
                </c:pt>
                <c:pt idx="7">
                  <c:v>90.587999999999994</c:v>
                </c:pt>
                <c:pt idx="8">
                  <c:v>90.334999999999994</c:v>
                </c:pt>
                <c:pt idx="9">
                  <c:v>88.813000000000002</c:v>
                </c:pt>
                <c:pt idx="10">
                  <c:v>88.051000000000002</c:v>
                </c:pt>
                <c:pt idx="11">
                  <c:v>87.036000000000001</c:v>
                </c:pt>
                <c:pt idx="12">
                  <c:v>85.253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12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Months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77668845315904145"/>
          <c:y val="6.1078655490644312E-2"/>
          <c:w val="0.2167755991285403"/>
          <c:h val="0.81735881805096955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0.1225237218513567"/>
          <c:w val="0.86103970459574908"/>
          <c:h val="0.7556897240891673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Donor 0-10 years (N=348)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98.551000000000002</c:v>
                </c:pt>
                <c:pt idx="6">
                  <c:v>95.352999999999994</c:v>
                </c:pt>
                <c:pt idx="7">
                  <c:v>94.186000000000007</c:v>
                </c:pt>
                <c:pt idx="8">
                  <c:v>90.661000000000001</c:v>
                </c:pt>
                <c:pt idx="9">
                  <c:v>88.292000000000002</c:v>
                </c:pt>
                <c:pt idx="10">
                  <c:v>85.593000000000004</c:v>
                </c:pt>
                <c:pt idx="11">
                  <c:v>84.992999999999995</c:v>
                </c:pt>
                <c:pt idx="12">
                  <c:v>82.27</c:v>
                </c:pt>
                <c:pt idx="13">
                  <c:v>80.433999999999997</c:v>
                </c:pt>
                <c:pt idx="14">
                  <c:v>78.885000000000005</c:v>
                </c:pt>
                <c:pt idx="15">
                  <c:v>77.322999999999993</c:v>
                </c:pt>
                <c:pt idx="16">
                  <c:v>75.736999999999995</c:v>
                </c:pt>
                <c:pt idx="17">
                  <c:v>75.093000000000004</c:v>
                </c:pt>
                <c:pt idx="18">
                  <c:v>74.122</c:v>
                </c:pt>
                <c:pt idx="19">
                  <c:v>72.472999999999999</c:v>
                </c:pt>
                <c:pt idx="20">
                  <c:v>71.808000000000007</c:v>
                </c:pt>
                <c:pt idx="21">
                  <c:v>71.087999999999994</c:v>
                </c:pt>
                <c:pt idx="22">
                  <c:v>69.617000000000004</c:v>
                </c:pt>
                <c:pt idx="23">
                  <c:v>68.108999999999995</c:v>
                </c:pt>
                <c:pt idx="24">
                  <c:v>66.974000000000004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Donor 11-17 years (N=283) 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96.798000000000002</c:v>
                </c:pt>
                <c:pt idx="6">
                  <c:v>93.921000000000006</c:v>
                </c:pt>
                <c:pt idx="7">
                  <c:v>89.947999999999993</c:v>
                </c:pt>
                <c:pt idx="8">
                  <c:v>87.057000000000002</c:v>
                </c:pt>
                <c:pt idx="9">
                  <c:v>85.597999999999999</c:v>
                </c:pt>
                <c:pt idx="10">
                  <c:v>80.811999999999998</c:v>
                </c:pt>
                <c:pt idx="11">
                  <c:v>78.951999999999998</c:v>
                </c:pt>
                <c:pt idx="12">
                  <c:v>77.834999999999994</c:v>
                </c:pt>
                <c:pt idx="13">
                  <c:v>76.698999999999998</c:v>
                </c:pt>
                <c:pt idx="14">
                  <c:v>75.56</c:v>
                </c:pt>
                <c:pt idx="15">
                  <c:v>73.652000000000001</c:v>
                </c:pt>
                <c:pt idx="16">
                  <c:v>70.16</c:v>
                </c:pt>
                <c:pt idx="17">
                  <c:v>68.180000000000007</c:v>
                </c:pt>
                <c:pt idx="18">
                  <c:v>66.947000000000003</c:v>
                </c:pt>
                <c:pt idx="19">
                  <c:v>64.465000000000003</c:v>
                </c:pt>
                <c:pt idx="20">
                  <c:v>63.212000000000003</c:v>
                </c:pt>
                <c:pt idx="21">
                  <c:v>61.895000000000003</c:v>
                </c:pt>
                <c:pt idx="22">
                  <c:v>60.548999999999999</c:v>
                </c:pt>
                <c:pt idx="23">
                  <c:v>59.186999999999998</c:v>
                </c:pt>
                <c:pt idx="24">
                  <c:v>57.308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Donor ≥18 years (N=398) </c:v>
                </c:pt>
              </c:strCache>
            </c:strRef>
          </c:tx>
          <c:spPr>
            <a:ln w="3175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97.218000000000004</c:v>
                </c:pt>
                <c:pt idx="6">
                  <c:v>92.626000000000005</c:v>
                </c:pt>
                <c:pt idx="7">
                  <c:v>90.573999999999998</c:v>
                </c:pt>
                <c:pt idx="8">
                  <c:v>88.760999999999996</c:v>
                </c:pt>
                <c:pt idx="9">
                  <c:v>87.715000000000003</c:v>
                </c:pt>
                <c:pt idx="10">
                  <c:v>85.346000000000004</c:v>
                </c:pt>
                <c:pt idx="11">
                  <c:v>83.207999999999998</c:v>
                </c:pt>
                <c:pt idx="12">
                  <c:v>80.483000000000004</c:v>
                </c:pt>
                <c:pt idx="13">
                  <c:v>78.533000000000001</c:v>
                </c:pt>
                <c:pt idx="14">
                  <c:v>76.834000000000003</c:v>
                </c:pt>
                <c:pt idx="15">
                  <c:v>74.548000000000002</c:v>
                </c:pt>
                <c:pt idx="16">
                  <c:v>73.375</c:v>
                </c:pt>
                <c:pt idx="17">
                  <c:v>71.858999999999995</c:v>
                </c:pt>
                <c:pt idx="18">
                  <c:v>69.988</c:v>
                </c:pt>
                <c:pt idx="19">
                  <c:v>68.694000000000003</c:v>
                </c:pt>
                <c:pt idx="20">
                  <c:v>66.004999999999995</c:v>
                </c:pt>
                <c:pt idx="21">
                  <c:v>64.584999999999994</c:v>
                </c:pt>
                <c:pt idx="22">
                  <c:v>63.103000000000002</c:v>
                </c:pt>
                <c:pt idx="23">
                  <c:v>61.981999999999999</c:v>
                </c:pt>
                <c:pt idx="24">
                  <c:v>60.819000000000003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070283651795835"/>
              <c:y val="0.921806653473981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 w="9525"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0867459269044474"/>
          <c:y val="1.4421613797509943E-2"/>
          <c:w val="0.85970937912813739"/>
          <c:h val="9.2249688478001177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103506626447886E-2"/>
          <c:y val="0.11863405782478437"/>
          <c:w val="0.40349238444888863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98.676000000000002</c:v>
                </c:pt>
                <c:pt idx="6">
                  <c:v>96.021000000000001</c:v>
                </c:pt>
                <c:pt idx="7">
                  <c:v>94.242999999999995</c:v>
                </c:pt>
                <c:pt idx="8">
                  <c:v>92.001000000000005</c:v>
                </c:pt>
                <c:pt idx="9">
                  <c:v>89.751000000000005</c:v>
                </c:pt>
                <c:pt idx="10">
                  <c:v>88.391000000000005</c:v>
                </c:pt>
                <c:pt idx="11">
                  <c:v>87.938000000000002</c:v>
                </c:pt>
                <c:pt idx="12">
                  <c:v>85.668999999999997</c:v>
                </c:pt>
                <c:pt idx="13">
                  <c:v>83.835999999999999</c:v>
                </c:pt>
                <c:pt idx="14">
                  <c:v>82.91</c:v>
                </c:pt>
                <c:pt idx="15">
                  <c:v>80.575999999999993</c:v>
                </c:pt>
                <c:pt idx="16">
                  <c:v>79.141999999999996</c:v>
                </c:pt>
                <c:pt idx="17">
                  <c:v>79.141999999999996</c:v>
                </c:pt>
                <c:pt idx="18">
                  <c:v>78.165000000000006</c:v>
                </c:pt>
                <c:pt idx="19">
                  <c:v>76.668000000000006</c:v>
                </c:pt>
                <c:pt idx="20">
                  <c:v>75.665999999999997</c:v>
                </c:pt>
                <c:pt idx="21">
                  <c:v>75.102000000000004</c:v>
                </c:pt>
                <c:pt idx="22">
                  <c:v>73.963999999999999</c:v>
                </c:pt>
                <c:pt idx="23">
                  <c:v>73.381</c:v>
                </c:pt>
                <c:pt idx="24">
                  <c:v>72.215999999999994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94.444000000000003</c:v>
                </c:pt>
                <c:pt idx="9">
                  <c:v>88.888999999999996</c:v>
                </c:pt>
                <c:pt idx="10">
                  <c:v>88.888999999999996</c:v>
                </c:pt>
                <c:pt idx="11">
                  <c:v>88.888999999999996</c:v>
                </c:pt>
                <c:pt idx="12">
                  <c:v>88.888999999999996</c:v>
                </c:pt>
                <c:pt idx="13">
                  <c:v>88.888999999999996</c:v>
                </c:pt>
                <c:pt idx="14">
                  <c:v>88.888999999999996</c:v>
                </c:pt>
                <c:pt idx="15">
                  <c:v>88.888999999999996</c:v>
                </c:pt>
                <c:pt idx="16">
                  <c:v>82.962999999999994</c:v>
                </c:pt>
                <c:pt idx="17">
                  <c:v>82.962999999999994</c:v>
                </c:pt>
                <c:pt idx="18">
                  <c:v>82.962999999999994</c:v>
                </c:pt>
                <c:pt idx="19">
                  <c:v>77.037000000000006</c:v>
                </c:pt>
                <c:pt idx="20">
                  <c:v>77.037000000000006</c:v>
                </c:pt>
                <c:pt idx="21">
                  <c:v>77.037000000000006</c:v>
                </c:pt>
                <c:pt idx="22">
                  <c:v>77.037000000000006</c:v>
                </c:pt>
                <c:pt idx="23">
                  <c:v>77.037000000000006</c:v>
                </c:pt>
                <c:pt idx="24">
                  <c:v>77.037000000000006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 Years</c:v>
                </c:pt>
              </c:strCache>
            </c:strRef>
          </c:tx>
          <c:spPr>
            <a:ln w="2540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92.856999999999999</c:v>
                </c:pt>
                <c:pt idx="6">
                  <c:v>92.856999999999999</c:v>
                </c:pt>
                <c:pt idx="7">
                  <c:v>85.713999999999999</c:v>
                </c:pt>
                <c:pt idx="8">
                  <c:v>85.713999999999999</c:v>
                </c:pt>
                <c:pt idx="9">
                  <c:v>85.713999999999999</c:v>
                </c:pt>
                <c:pt idx="10">
                  <c:v>85.713999999999999</c:v>
                </c:pt>
                <c:pt idx="11">
                  <c:v>85.713999999999999</c:v>
                </c:pt>
                <c:pt idx="12">
                  <c:v>85.713999999999999</c:v>
                </c:pt>
                <c:pt idx="13">
                  <c:v>85.713999999999999</c:v>
                </c:pt>
                <c:pt idx="14">
                  <c:v>78.570999999999998</c:v>
                </c:pt>
                <c:pt idx="15">
                  <c:v>78.570999999999998</c:v>
                </c:pt>
                <c:pt idx="16">
                  <c:v>78.570999999999998</c:v>
                </c:pt>
                <c:pt idx="17">
                  <c:v>78.570999999999998</c:v>
                </c:pt>
                <c:pt idx="18">
                  <c:v>78.570999999999998</c:v>
                </c:pt>
                <c:pt idx="19">
                  <c:v>78.570999999999998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357608678007434"/>
              <c:y val="0.8171372133571307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2.2362657270732403E-2"/>
              <c:y val="0.3761085427695403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604159708098671"/>
          <c:y val="1.6604944805629802E-2"/>
          <c:w val="0.7298249940146524"/>
          <c:h val="8.058249266964207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448144995389089E-2"/>
          <c:y val="3.1363130157226915E-2"/>
          <c:w val="0.8814093424132794"/>
          <c:h val="0.82996098981600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98.311999999999998</c:v>
                </c:pt>
                <c:pt idx="6">
                  <c:v>94.075000000000003</c:v>
                </c:pt>
                <c:pt idx="7">
                  <c:v>94.075000000000003</c:v>
                </c:pt>
                <c:pt idx="8">
                  <c:v>88.100999999999999</c:v>
                </c:pt>
                <c:pt idx="9">
                  <c:v>85.501999999999995</c:v>
                </c:pt>
                <c:pt idx="10">
                  <c:v>80.183999999999997</c:v>
                </c:pt>
                <c:pt idx="11">
                  <c:v>79.293000000000006</c:v>
                </c:pt>
                <c:pt idx="12">
                  <c:v>75.647999999999996</c:v>
                </c:pt>
                <c:pt idx="13">
                  <c:v>73.790999999999997</c:v>
                </c:pt>
                <c:pt idx="14">
                  <c:v>70.965000000000003</c:v>
                </c:pt>
                <c:pt idx="15">
                  <c:v>70.965000000000003</c:v>
                </c:pt>
                <c:pt idx="16">
                  <c:v>69.072000000000003</c:v>
                </c:pt>
                <c:pt idx="17">
                  <c:v>67.153999999999996</c:v>
                </c:pt>
                <c:pt idx="18">
                  <c:v>66.194000000000003</c:v>
                </c:pt>
                <c:pt idx="19">
                  <c:v>64.247</c:v>
                </c:pt>
                <c:pt idx="20">
                  <c:v>64.247</c:v>
                </c:pt>
                <c:pt idx="21">
                  <c:v>63.226999999999997</c:v>
                </c:pt>
                <c:pt idx="22">
                  <c:v>61.154000000000003</c:v>
                </c:pt>
                <c:pt idx="23">
                  <c:v>57.970999999999997</c:v>
                </c:pt>
                <c:pt idx="24">
                  <c:v>56.898000000000003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96.578999999999994</c:v>
                </c:pt>
                <c:pt idx="6">
                  <c:v>93.501999999999995</c:v>
                </c:pt>
                <c:pt idx="7">
                  <c:v>89.254000000000005</c:v>
                </c:pt>
                <c:pt idx="8">
                  <c:v>86.546999999999997</c:v>
                </c:pt>
                <c:pt idx="9">
                  <c:v>85.376000000000005</c:v>
                </c:pt>
                <c:pt idx="10">
                  <c:v>80.248999999999995</c:v>
                </c:pt>
                <c:pt idx="11">
                  <c:v>78.254999999999995</c:v>
                </c:pt>
                <c:pt idx="12">
                  <c:v>77.057000000000002</c:v>
                </c:pt>
                <c:pt idx="13">
                  <c:v>75.837999999999994</c:v>
                </c:pt>
                <c:pt idx="14">
                  <c:v>74.614999999999995</c:v>
                </c:pt>
                <c:pt idx="15">
                  <c:v>72.564999999999998</c:v>
                </c:pt>
                <c:pt idx="16">
                  <c:v>69.239999999999995</c:v>
                </c:pt>
                <c:pt idx="17">
                  <c:v>67.117999999999995</c:v>
                </c:pt>
                <c:pt idx="18">
                  <c:v>65.793000000000006</c:v>
                </c:pt>
                <c:pt idx="19">
                  <c:v>63.57</c:v>
                </c:pt>
                <c:pt idx="20">
                  <c:v>62.220999999999997</c:v>
                </c:pt>
                <c:pt idx="21">
                  <c:v>60.795999999999999</c:v>
                </c:pt>
                <c:pt idx="22">
                  <c:v>59.335999999999999</c:v>
                </c:pt>
                <c:pt idx="23">
                  <c:v>57.856999999999999</c:v>
                </c:pt>
                <c:pt idx="24">
                  <c:v>55.808999999999997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</c:v>
                </c:pt>
              </c:strCache>
            </c:strRef>
          </c:tx>
          <c:spPr>
            <a:ln w="2540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97.376999999999995</c:v>
                </c:pt>
                <c:pt idx="6">
                  <c:v>92.614999999999995</c:v>
                </c:pt>
                <c:pt idx="7">
                  <c:v>90.753</c:v>
                </c:pt>
                <c:pt idx="8">
                  <c:v>88.870999999999995</c:v>
                </c:pt>
                <c:pt idx="9">
                  <c:v>87.786000000000001</c:v>
                </c:pt>
                <c:pt idx="10">
                  <c:v>85.325999999999993</c:v>
                </c:pt>
                <c:pt idx="11">
                  <c:v>83.105000000000004</c:v>
                </c:pt>
                <c:pt idx="12">
                  <c:v>80.272000000000006</c:v>
                </c:pt>
                <c:pt idx="13">
                  <c:v>78.242999999999995</c:v>
                </c:pt>
                <c:pt idx="14">
                  <c:v>76.769000000000005</c:v>
                </c:pt>
                <c:pt idx="15">
                  <c:v>74.388000000000005</c:v>
                </c:pt>
                <c:pt idx="16">
                  <c:v>73.164000000000001</c:v>
                </c:pt>
                <c:pt idx="17">
                  <c:v>71.58</c:v>
                </c:pt>
                <c:pt idx="18">
                  <c:v>69.623999999999995</c:v>
                </c:pt>
                <c:pt idx="19">
                  <c:v>68.272999999999996</c:v>
                </c:pt>
                <c:pt idx="20">
                  <c:v>65.816999999999993</c:v>
                </c:pt>
                <c:pt idx="21">
                  <c:v>64.346000000000004</c:v>
                </c:pt>
                <c:pt idx="22">
                  <c:v>62.807000000000002</c:v>
                </c:pt>
                <c:pt idx="23">
                  <c:v>61.643999999999998</c:v>
                </c:pt>
                <c:pt idx="24">
                  <c:v>60.436999999999998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645243668865717"/>
              <c:y val="0.900381712553069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4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44834574819384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02620108992605E-2"/>
          <c:y val="0.12624659110764075"/>
          <c:w val="0.29832778044142222"/>
          <c:h val="0.6384445568451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97.861000000000004</c:v>
                </c:pt>
                <c:pt idx="6">
                  <c:v>95.71</c:v>
                </c:pt>
                <c:pt idx="7">
                  <c:v>95.71</c:v>
                </c:pt>
                <c:pt idx="8">
                  <c:v>94.584000000000003</c:v>
                </c:pt>
                <c:pt idx="9">
                  <c:v>92.331999999999994</c:v>
                </c:pt>
                <c:pt idx="10">
                  <c:v>90.052000000000007</c:v>
                </c:pt>
                <c:pt idx="11">
                  <c:v>88.912000000000006</c:v>
                </c:pt>
                <c:pt idx="12">
                  <c:v>87.742000000000004</c:v>
                </c:pt>
                <c:pt idx="13">
                  <c:v>86.54</c:v>
                </c:pt>
                <c:pt idx="14">
                  <c:v>86.54</c:v>
                </c:pt>
                <c:pt idx="15">
                  <c:v>85.304000000000002</c:v>
                </c:pt>
                <c:pt idx="16">
                  <c:v>82.795000000000002</c:v>
                </c:pt>
                <c:pt idx="17">
                  <c:v>80.207999999999998</c:v>
                </c:pt>
                <c:pt idx="18">
                  <c:v>78.914000000000001</c:v>
                </c:pt>
                <c:pt idx="19">
                  <c:v>77.576999999999998</c:v>
                </c:pt>
                <c:pt idx="20">
                  <c:v>77.576999999999998</c:v>
                </c:pt>
                <c:pt idx="21">
                  <c:v>76.025000000000006</c:v>
                </c:pt>
                <c:pt idx="22">
                  <c:v>74.474000000000004</c:v>
                </c:pt>
                <c:pt idx="23">
                  <c:v>74.474000000000004</c:v>
                </c:pt>
                <c:pt idx="24">
                  <c:v>71.236000000000004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97.561000000000007</c:v>
                </c:pt>
                <c:pt idx="6">
                  <c:v>93.902000000000001</c:v>
                </c:pt>
                <c:pt idx="7">
                  <c:v>90.244</c:v>
                </c:pt>
                <c:pt idx="8">
                  <c:v>86.584999999999994</c:v>
                </c:pt>
                <c:pt idx="9">
                  <c:v>85.331000000000003</c:v>
                </c:pt>
                <c:pt idx="10">
                  <c:v>81.546999999999997</c:v>
                </c:pt>
                <c:pt idx="11">
                  <c:v>80.272000000000006</c:v>
                </c:pt>
                <c:pt idx="12">
                  <c:v>80.272000000000006</c:v>
                </c:pt>
                <c:pt idx="13">
                  <c:v>78.956000000000003</c:v>
                </c:pt>
                <c:pt idx="14">
                  <c:v>78.956000000000003</c:v>
                </c:pt>
                <c:pt idx="15">
                  <c:v>77.641000000000005</c:v>
                </c:pt>
                <c:pt idx="16">
                  <c:v>76.325000000000003</c:v>
                </c:pt>
                <c:pt idx="17">
                  <c:v>73.546999999999997</c:v>
                </c:pt>
                <c:pt idx="18">
                  <c:v>72.105000000000004</c:v>
                </c:pt>
                <c:pt idx="19">
                  <c:v>69.221000000000004</c:v>
                </c:pt>
                <c:pt idx="20">
                  <c:v>67.683000000000007</c:v>
                </c:pt>
                <c:pt idx="21">
                  <c:v>67.683000000000007</c:v>
                </c:pt>
                <c:pt idx="22">
                  <c:v>67.683000000000007</c:v>
                </c:pt>
                <c:pt idx="23">
                  <c:v>64.495999999999995</c:v>
                </c:pt>
                <c:pt idx="24">
                  <c:v>64.495999999999995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 </c:v>
                </c:pt>
              </c:strCache>
            </c:strRef>
          </c:tx>
          <c:spPr>
            <a:ln w="2540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98.143000000000001</c:v>
                </c:pt>
                <c:pt idx="6">
                  <c:v>93.403999999999996</c:v>
                </c:pt>
                <c:pt idx="7">
                  <c:v>92.450999999999993</c:v>
                </c:pt>
                <c:pt idx="8">
                  <c:v>91.007000000000005</c:v>
                </c:pt>
                <c:pt idx="9">
                  <c:v>89.531000000000006</c:v>
                </c:pt>
                <c:pt idx="10">
                  <c:v>89.039000000000001</c:v>
                </c:pt>
                <c:pt idx="11">
                  <c:v>87.540999999999997</c:v>
                </c:pt>
                <c:pt idx="12">
                  <c:v>86.013999999999996</c:v>
                </c:pt>
                <c:pt idx="13">
                  <c:v>84.45</c:v>
                </c:pt>
                <c:pt idx="14">
                  <c:v>81.813999999999993</c:v>
                </c:pt>
                <c:pt idx="15">
                  <c:v>80.227000000000004</c:v>
                </c:pt>
                <c:pt idx="16">
                  <c:v>79.682000000000002</c:v>
                </c:pt>
                <c:pt idx="17">
                  <c:v>79.111999999999995</c:v>
                </c:pt>
                <c:pt idx="18">
                  <c:v>77.340999999999994</c:v>
                </c:pt>
                <c:pt idx="19">
                  <c:v>76.113</c:v>
                </c:pt>
                <c:pt idx="20">
                  <c:v>73.622</c:v>
                </c:pt>
                <c:pt idx="21">
                  <c:v>72.33</c:v>
                </c:pt>
                <c:pt idx="22">
                  <c:v>70.971999999999994</c:v>
                </c:pt>
                <c:pt idx="23">
                  <c:v>70.289000000000001</c:v>
                </c:pt>
                <c:pt idx="24">
                  <c:v>69.593000000000004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17360597212793452"/>
              <c:y val="0.811513993675591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2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7.1550697928624415E-3"/>
              <c:y val="0.351534670338736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9423343341956067"/>
          <c:y val="3.5636932058609939E-2"/>
          <c:w val="0.68731452500312917"/>
          <c:h val="6.9553563711912916E-2"/>
        </c:manualLayout>
      </c:layout>
      <c:overlay val="1"/>
      <c:spPr>
        <a:solidFill>
          <a:schemeClr val="tx1"/>
        </a:solidFill>
        <a:ln w="12700">
          <a:solidFill>
            <a:schemeClr val="bg2">
              <a:lumMod val="65000"/>
              <a:lumOff val="35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912987477518492E-2"/>
          <c:y val="3.6650700778632216E-2"/>
          <c:w val="0.75304245754329646"/>
          <c:h val="0.830499244653540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98.759</c:v>
                </c:pt>
                <c:pt idx="6">
                  <c:v>95.024000000000001</c:v>
                </c:pt>
                <c:pt idx="7">
                  <c:v>93.356999999999999</c:v>
                </c:pt>
                <c:pt idx="8">
                  <c:v>89.188999999999993</c:v>
                </c:pt>
                <c:pt idx="9">
                  <c:v>86.677000000000007</c:v>
                </c:pt>
                <c:pt idx="10">
                  <c:v>83.710999999999999</c:v>
                </c:pt>
                <c:pt idx="11">
                  <c:v>83.286000000000001</c:v>
                </c:pt>
                <c:pt idx="12">
                  <c:v>79.885999999999996</c:v>
                </c:pt>
                <c:pt idx="13">
                  <c:v>77.745999999999995</c:v>
                </c:pt>
                <c:pt idx="14">
                  <c:v>76.007999999999996</c:v>
                </c:pt>
                <c:pt idx="15">
                  <c:v>74.260999999999996</c:v>
                </c:pt>
                <c:pt idx="16">
                  <c:v>72.930000000000007</c:v>
                </c:pt>
                <c:pt idx="17">
                  <c:v>72.930000000000007</c:v>
                </c:pt>
                <c:pt idx="18">
                  <c:v>72.028999999999996</c:v>
                </c:pt>
                <c:pt idx="19">
                  <c:v>70.197000000000003</c:v>
                </c:pt>
                <c:pt idx="20">
                  <c:v>69.272999999999996</c:v>
                </c:pt>
                <c:pt idx="21">
                  <c:v>68.784999999999997</c:v>
                </c:pt>
                <c:pt idx="22">
                  <c:v>67.272000000000006</c:v>
                </c:pt>
                <c:pt idx="23">
                  <c:v>65.212999999999994</c:v>
                </c:pt>
                <c:pt idx="24">
                  <c:v>64.695999999999998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2F2-4767-9715-3A4A2C2BFB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/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96.046999999999997</c:v>
                </c:pt>
                <c:pt idx="6">
                  <c:v>93.174999999999997</c:v>
                </c:pt>
                <c:pt idx="7">
                  <c:v>88.549000000000007</c:v>
                </c:pt>
                <c:pt idx="8">
                  <c:v>86.233999999999995</c:v>
                </c:pt>
                <c:pt idx="9">
                  <c:v>84.497</c:v>
                </c:pt>
                <c:pt idx="10">
                  <c:v>78.632000000000005</c:v>
                </c:pt>
                <c:pt idx="11">
                  <c:v>76.248999999999995</c:v>
                </c:pt>
                <c:pt idx="12">
                  <c:v>75.653999999999996</c:v>
                </c:pt>
                <c:pt idx="13">
                  <c:v>74.447999999999993</c:v>
                </c:pt>
                <c:pt idx="14">
                  <c:v>73.236999999999995</c:v>
                </c:pt>
                <c:pt idx="15">
                  <c:v>70.796000000000006</c:v>
                </c:pt>
                <c:pt idx="16">
                  <c:v>66.459000000000003</c:v>
                </c:pt>
                <c:pt idx="17">
                  <c:v>64.59</c:v>
                </c:pt>
                <c:pt idx="18">
                  <c:v>63.284999999999997</c:v>
                </c:pt>
                <c:pt idx="19">
                  <c:v>61.308</c:v>
                </c:pt>
                <c:pt idx="20">
                  <c:v>59.988999999999997</c:v>
                </c:pt>
                <c:pt idx="21">
                  <c:v>57.927999999999997</c:v>
                </c:pt>
                <c:pt idx="22">
                  <c:v>55.841999999999999</c:v>
                </c:pt>
                <c:pt idx="23">
                  <c:v>55.143999999999998</c:v>
                </c:pt>
                <c:pt idx="24">
                  <c:v>52.28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2F2-4767-9715-3A4A2C2BFB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95.652000000000001</c:v>
                </c:pt>
                <c:pt idx="6">
                  <c:v>92.028999999999996</c:v>
                </c:pt>
                <c:pt idx="7">
                  <c:v>90.573999999999998</c:v>
                </c:pt>
                <c:pt idx="8">
                  <c:v>88.364999999999995</c:v>
                </c:pt>
                <c:pt idx="9">
                  <c:v>87.628</c:v>
                </c:pt>
                <c:pt idx="10">
                  <c:v>83.197000000000003</c:v>
                </c:pt>
                <c:pt idx="11">
                  <c:v>80.185000000000002</c:v>
                </c:pt>
                <c:pt idx="12">
                  <c:v>75.602999999999994</c:v>
                </c:pt>
                <c:pt idx="13">
                  <c:v>73.311999999999998</c:v>
                </c:pt>
                <c:pt idx="14">
                  <c:v>72.524000000000001</c:v>
                </c:pt>
                <c:pt idx="15">
                  <c:v>69.335999999999999</c:v>
                </c:pt>
                <c:pt idx="16">
                  <c:v>66.897999999999996</c:v>
                </c:pt>
                <c:pt idx="17">
                  <c:v>64.400000000000006</c:v>
                </c:pt>
                <c:pt idx="18">
                  <c:v>62.716000000000001</c:v>
                </c:pt>
                <c:pt idx="19">
                  <c:v>60.96</c:v>
                </c:pt>
                <c:pt idx="20">
                  <c:v>57.07</c:v>
                </c:pt>
                <c:pt idx="21">
                  <c:v>55.993000000000002</c:v>
                </c:pt>
                <c:pt idx="22">
                  <c:v>54.85</c:v>
                </c:pt>
                <c:pt idx="23">
                  <c:v>53.707000000000001</c:v>
                </c:pt>
                <c:pt idx="24">
                  <c:v>51.421999999999997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2F2-4767-9715-3A4A2C2BF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4482106343965383"/>
              <c:y val="0.9244850896238138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129350985588643E-2"/>
          <c:y val="6.6847076046481463E-2"/>
          <c:w val="0.7001072516036102"/>
          <c:h val="0.7107355429047049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C83-4EF5-8809-F15058A46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95.454999999999998</c:v>
                </c:pt>
                <c:pt idx="9">
                  <c:v>95.454999999999998</c:v>
                </c:pt>
                <c:pt idx="10">
                  <c:v>95.454999999999998</c:v>
                </c:pt>
                <c:pt idx="11">
                  <c:v>95.454999999999998</c:v>
                </c:pt>
                <c:pt idx="12">
                  <c:v>86.364000000000004</c:v>
                </c:pt>
                <c:pt idx="13">
                  <c:v>86.364000000000004</c:v>
                </c:pt>
                <c:pt idx="14">
                  <c:v>81.817999999999998</c:v>
                </c:pt>
                <c:pt idx="15">
                  <c:v>81.817999999999998</c:v>
                </c:pt>
                <c:pt idx="16">
                  <c:v>77.272999999999996</c:v>
                </c:pt>
                <c:pt idx="17">
                  <c:v>77.272999999999996</c:v>
                </c:pt>
                <c:pt idx="18">
                  <c:v>77.272999999999996</c:v>
                </c:pt>
                <c:pt idx="19">
                  <c:v>72.442999999999998</c:v>
                </c:pt>
                <c:pt idx="20">
                  <c:v>72.442999999999998</c:v>
                </c:pt>
                <c:pt idx="21">
                  <c:v>72.442999999999998</c:v>
                </c:pt>
                <c:pt idx="22">
                  <c:v>72.442999999999998</c:v>
                </c:pt>
                <c:pt idx="23">
                  <c:v>72.442999999999998</c:v>
                </c:pt>
                <c:pt idx="24">
                  <c:v>72.442999999999998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83-4EF5-8809-F15058A463B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 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97.674000000000007</c:v>
                </c:pt>
                <c:pt idx="6">
                  <c:v>90.697999999999993</c:v>
                </c:pt>
                <c:pt idx="7">
                  <c:v>81.394999999999996</c:v>
                </c:pt>
                <c:pt idx="8">
                  <c:v>79.069999999999993</c:v>
                </c:pt>
                <c:pt idx="9">
                  <c:v>79.069999999999993</c:v>
                </c:pt>
                <c:pt idx="10">
                  <c:v>74.418999999999997</c:v>
                </c:pt>
                <c:pt idx="11">
                  <c:v>72.018000000000001</c:v>
                </c:pt>
                <c:pt idx="12">
                  <c:v>69.445999999999998</c:v>
                </c:pt>
                <c:pt idx="13">
                  <c:v>66.668000000000006</c:v>
                </c:pt>
                <c:pt idx="14">
                  <c:v>66.668000000000006</c:v>
                </c:pt>
                <c:pt idx="15">
                  <c:v>63.89</c:v>
                </c:pt>
                <c:pt idx="16">
                  <c:v>63.89</c:v>
                </c:pt>
                <c:pt idx="17">
                  <c:v>60.847999999999999</c:v>
                </c:pt>
                <c:pt idx="18">
                  <c:v>57.805</c:v>
                </c:pt>
                <c:pt idx="19">
                  <c:v>57.805</c:v>
                </c:pt>
                <c:pt idx="20">
                  <c:v>57.805</c:v>
                </c:pt>
                <c:pt idx="21">
                  <c:v>54.762999999999998</c:v>
                </c:pt>
                <c:pt idx="22">
                  <c:v>51.720999999999997</c:v>
                </c:pt>
                <c:pt idx="23">
                  <c:v>48.677999999999997</c:v>
                </c:pt>
                <c:pt idx="24">
                  <c:v>48.677999999999997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C83-4EF5-8809-F15058A46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36721502555861252"/>
              <c:y val="0.8202548090627094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0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At val="0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03182877771856"/>
          <c:y val="0.10276001862656477"/>
          <c:w val="0.80008383364343072"/>
          <c:h val="0.70203559134777815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4"/>
                <c:pt idx="0">
                  <c:v>352.26</c:v>
                </c:pt>
                <c:pt idx="1">
                  <c:v>441.35</c:v>
                </c:pt>
                <c:pt idx="2">
                  <c:v>412.03</c:v>
                </c:pt>
                <c:pt idx="3">
                  <c:v>397.745</c:v>
                </c:pt>
                <c:pt idx="4">
                  <c:v>279.7</c:v>
                </c:pt>
                <c:pt idx="5">
                  <c:v>407.89499999999998</c:v>
                </c:pt>
                <c:pt idx="6">
                  <c:v>133.83500000000001</c:v>
                </c:pt>
                <c:pt idx="7">
                  <c:v>139.85</c:v>
                </c:pt>
                <c:pt idx="8">
                  <c:v>268.065</c:v>
                </c:pt>
                <c:pt idx="9">
                  <c:v>469.92</c:v>
                </c:pt>
                <c:pt idx="10">
                  <c:v>442.11</c:v>
                </c:pt>
                <c:pt idx="11">
                  <c:v>423</c:v>
                </c:pt>
                <c:pt idx="12">
                  <c:v>391.63</c:v>
                </c:pt>
                <c:pt idx="13">
                  <c:v>352.63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95-47FB-8BCB-F8DBA5C316B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North America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440</c:v>
                </c:pt>
                <c:pt idx="1">
                  <c:v>421</c:v>
                </c:pt>
                <c:pt idx="2">
                  <c:v>457.5</c:v>
                </c:pt>
                <c:pt idx="3">
                  <c:v>443</c:v>
                </c:pt>
                <c:pt idx="4">
                  <c:v>423</c:v>
                </c:pt>
                <c:pt idx="5">
                  <c:v>432</c:v>
                </c:pt>
                <c:pt idx="6">
                  <c:v>418</c:v>
                </c:pt>
                <c:pt idx="7">
                  <c:v>452.5</c:v>
                </c:pt>
                <c:pt idx="8">
                  <c:v>406.5</c:v>
                </c:pt>
                <c:pt idx="9">
                  <c:v>443.5</c:v>
                </c:pt>
                <c:pt idx="10">
                  <c:v>398.5</c:v>
                </c:pt>
                <c:pt idx="11">
                  <c:v>401</c:v>
                </c:pt>
                <c:pt idx="12">
                  <c:v>432</c:v>
                </c:pt>
                <c:pt idx="13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15-46B1-8546-750E277A61B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ln w="38100">
              <a:noFill/>
            </a:ln>
          </c:spPr>
          <c:marker>
            <c:symbol val="x"/>
            <c:size val="4"/>
            <c:spPr>
              <a:noFill/>
              <a:ln w="19050">
                <a:solidFill>
                  <a:srgbClr val="00660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592</c:v>
                </c:pt>
                <c:pt idx="4">
                  <c:v>520</c:v>
                </c:pt>
                <c:pt idx="11">
                  <c:v>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15-46B1-8546-750E277A61B3}"/>
            </c:ext>
          </c:extLst>
        </c:ser>
        <c:ser>
          <c:idx val="3"/>
          <c:order val="3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25400">
              <a:solidFill>
                <a:srgbClr val="C00000"/>
              </a:solidFill>
            </a:ln>
          </c:spPr>
          <c:marker>
            <c:symbol val="none"/>
          </c:marker>
          <c:cat>
            <c:strLit>
              <c:ptCount val="14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Sheet1!$B$2:$B$15</c:f>
              <c:numCache>
                <c:formatCode>General</c:formatCode>
                <c:ptCount val="14"/>
                <c:pt idx="0">
                  <c:v>431</c:v>
                </c:pt>
                <c:pt idx="1">
                  <c:v>423</c:v>
                </c:pt>
                <c:pt idx="2">
                  <c:v>456</c:v>
                </c:pt>
                <c:pt idx="3">
                  <c:v>436.5</c:v>
                </c:pt>
                <c:pt idx="4">
                  <c:v>423.1</c:v>
                </c:pt>
                <c:pt idx="5">
                  <c:v>429.5</c:v>
                </c:pt>
                <c:pt idx="6">
                  <c:v>413</c:v>
                </c:pt>
                <c:pt idx="7">
                  <c:v>438</c:v>
                </c:pt>
                <c:pt idx="8">
                  <c:v>394.5</c:v>
                </c:pt>
                <c:pt idx="9">
                  <c:v>453.38</c:v>
                </c:pt>
                <c:pt idx="10">
                  <c:v>404</c:v>
                </c:pt>
                <c:pt idx="11">
                  <c:v>406</c:v>
                </c:pt>
                <c:pt idx="12">
                  <c:v>429</c:v>
                </c:pt>
                <c:pt idx="13">
                  <c:v>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CB-4B2E-B599-7BF850D83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 vert="horz" anchor="ctr" anchorCtr="1"/>
          <a:lstStyle/>
          <a:p>
            <a:pPr>
              <a:defRPr sz="85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r>
                  <a:rPr lang="en-US" sz="1200" dirty="0" smtClean="0">
                    <a:solidFill>
                      <a:schemeClr val="bg2"/>
                    </a:solidFill>
                  </a:rPr>
                  <a:t>Median Donor PO</a:t>
                </a:r>
                <a:r>
                  <a:rPr lang="en-US" sz="1200" baseline="-25000" dirty="0" smtClean="0">
                    <a:solidFill>
                      <a:schemeClr val="bg2"/>
                    </a:solidFill>
                  </a:rPr>
                  <a:t>2</a:t>
                </a:r>
                <a:r>
                  <a:rPr lang="en-US" sz="1200" dirty="0" smtClean="0">
                    <a:solidFill>
                      <a:schemeClr val="bg2"/>
                    </a:solidFill>
                  </a:rPr>
                  <a:t> (mm/Hg)</a:t>
                </a:r>
                <a:endParaRPr lang="en-US" sz="1200" baseline="-250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7784308545150205E-2"/>
              <c:y val="0.276370828030378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1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5373554499803485"/>
          <c:y val="7.4405735451872285E-3"/>
          <c:w val="0.78994747794232278"/>
          <c:h val="7.5090033869256431E-2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12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4362873758427"/>
          <c:y val="5.2160184522389248E-2"/>
          <c:w val="0.86103970459574908"/>
          <c:h val="0.846242071303587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(N=127)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97.6</c:v>
                </c:pt>
                <c:pt idx="6">
                  <c:v>93.6</c:v>
                </c:pt>
                <c:pt idx="7">
                  <c:v>90.372</c:v>
                </c:pt>
                <c:pt idx="8">
                  <c:v>85.531000000000006</c:v>
                </c:pt>
                <c:pt idx="9">
                  <c:v>85.531000000000006</c:v>
                </c:pt>
                <c:pt idx="10">
                  <c:v>84.709000000000003</c:v>
                </c:pt>
                <c:pt idx="11">
                  <c:v>83.063999999999993</c:v>
                </c:pt>
                <c:pt idx="12">
                  <c:v>79.733000000000004</c:v>
                </c:pt>
                <c:pt idx="13">
                  <c:v>78.884</c:v>
                </c:pt>
                <c:pt idx="14">
                  <c:v>77.131</c:v>
                </c:pt>
                <c:pt idx="15">
                  <c:v>75.358000000000004</c:v>
                </c:pt>
                <c:pt idx="16">
                  <c:v>74.460999999999999</c:v>
                </c:pt>
                <c:pt idx="17">
                  <c:v>74.460999999999999</c:v>
                </c:pt>
                <c:pt idx="18">
                  <c:v>72.599999999999994</c:v>
                </c:pt>
                <c:pt idx="19">
                  <c:v>71.656999999999996</c:v>
                </c:pt>
                <c:pt idx="20">
                  <c:v>70.700999999999993</c:v>
                </c:pt>
                <c:pt idx="21">
                  <c:v>69.63</c:v>
                </c:pt>
                <c:pt idx="22">
                  <c:v>67.42</c:v>
                </c:pt>
                <c:pt idx="23">
                  <c:v>66.296000000000006</c:v>
                </c:pt>
                <c:pt idx="24">
                  <c:v>62.905000000000001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(N=231) 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98.259</c:v>
                </c:pt>
                <c:pt idx="6">
                  <c:v>97.385000000000005</c:v>
                </c:pt>
                <c:pt idx="7">
                  <c:v>96.947000000000003</c:v>
                </c:pt>
                <c:pt idx="8">
                  <c:v>93.391000000000005</c:v>
                </c:pt>
                <c:pt idx="9">
                  <c:v>91.126000000000005</c:v>
                </c:pt>
                <c:pt idx="10">
                  <c:v>87.444000000000003</c:v>
                </c:pt>
                <c:pt idx="11">
                  <c:v>85.572999999999993</c:v>
                </c:pt>
                <c:pt idx="12">
                  <c:v>82.256</c:v>
                </c:pt>
                <c:pt idx="13">
                  <c:v>81.299000000000007</c:v>
                </c:pt>
                <c:pt idx="14">
                  <c:v>80.325999999999993</c:v>
                </c:pt>
                <c:pt idx="15">
                  <c:v>78.855999999999995</c:v>
                </c:pt>
                <c:pt idx="16">
                  <c:v>74.894000000000005</c:v>
                </c:pt>
                <c:pt idx="17">
                  <c:v>73.366</c:v>
                </c:pt>
                <c:pt idx="18">
                  <c:v>71.796999999999997</c:v>
                </c:pt>
                <c:pt idx="19">
                  <c:v>69.117999999999995</c:v>
                </c:pt>
                <c:pt idx="20">
                  <c:v>66.94</c:v>
                </c:pt>
                <c:pt idx="21">
                  <c:v>65.786000000000001</c:v>
                </c:pt>
                <c:pt idx="22">
                  <c:v>64.584000000000003</c:v>
                </c:pt>
                <c:pt idx="23">
                  <c:v>63.365000000000002</c:v>
                </c:pt>
                <c:pt idx="24">
                  <c:v>63.365000000000002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(N=351)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0-B92B-48EF-AD5B-816B544659FF}"/>
              </c:ext>
            </c:extLst>
          </c:dPt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96.558000000000007</c:v>
                </c:pt>
                <c:pt idx="6">
                  <c:v>91.924000000000007</c:v>
                </c:pt>
                <c:pt idx="7">
                  <c:v>88.433999999999997</c:v>
                </c:pt>
                <c:pt idx="8">
                  <c:v>85.816000000000003</c:v>
                </c:pt>
                <c:pt idx="9">
                  <c:v>84.070999999999998</c:v>
                </c:pt>
                <c:pt idx="10">
                  <c:v>79.355999999999995</c:v>
                </c:pt>
                <c:pt idx="11">
                  <c:v>77.869</c:v>
                </c:pt>
                <c:pt idx="12">
                  <c:v>76.376999999999995</c:v>
                </c:pt>
                <c:pt idx="13">
                  <c:v>73.974000000000004</c:v>
                </c:pt>
                <c:pt idx="14">
                  <c:v>71.86</c:v>
                </c:pt>
                <c:pt idx="15">
                  <c:v>69.432000000000002</c:v>
                </c:pt>
                <c:pt idx="16">
                  <c:v>68.194999999999993</c:v>
                </c:pt>
                <c:pt idx="17">
                  <c:v>66.938000000000002</c:v>
                </c:pt>
                <c:pt idx="18">
                  <c:v>65.656999999999996</c:v>
                </c:pt>
                <c:pt idx="19">
                  <c:v>63.722000000000001</c:v>
                </c:pt>
                <c:pt idx="20">
                  <c:v>62.073999999999998</c:v>
                </c:pt>
                <c:pt idx="21">
                  <c:v>61.048999999999999</c:v>
                </c:pt>
                <c:pt idx="22">
                  <c:v>59.648000000000003</c:v>
                </c:pt>
                <c:pt idx="23">
                  <c:v>58.206000000000003</c:v>
                </c:pt>
                <c:pt idx="24">
                  <c:v>55.988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2E8-47C4-9AF0-2C028704D9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(N=45) 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95.555999999999997</c:v>
                </c:pt>
                <c:pt idx="7">
                  <c:v>95.555999999999997</c:v>
                </c:pt>
                <c:pt idx="8">
                  <c:v>90.947999999999993</c:v>
                </c:pt>
                <c:pt idx="9">
                  <c:v>90.947999999999993</c:v>
                </c:pt>
                <c:pt idx="10">
                  <c:v>90.947999999999993</c:v>
                </c:pt>
                <c:pt idx="11">
                  <c:v>88.616</c:v>
                </c:pt>
                <c:pt idx="12">
                  <c:v>83.951999999999998</c:v>
                </c:pt>
                <c:pt idx="13">
                  <c:v>83.951999999999998</c:v>
                </c:pt>
                <c:pt idx="14">
                  <c:v>81.62</c:v>
                </c:pt>
                <c:pt idx="15">
                  <c:v>79.287999999999997</c:v>
                </c:pt>
                <c:pt idx="16">
                  <c:v>79.287999999999997</c:v>
                </c:pt>
                <c:pt idx="17">
                  <c:v>79.287999999999997</c:v>
                </c:pt>
                <c:pt idx="18">
                  <c:v>79.287999999999997</c:v>
                </c:pt>
                <c:pt idx="19">
                  <c:v>79.287999999999997</c:v>
                </c:pt>
                <c:pt idx="20">
                  <c:v>76.811000000000007</c:v>
                </c:pt>
                <c:pt idx="21">
                  <c:v>76.811000000000007</c:v>
                </c:pt>
                <c:pt idx="22">
                  <c:v>76.811000000000007</c:v>
                </c:pt>
                <c:pt idx="23">
                  <c:v>74.162000000000006</c:v>
                </c:pt>
                <c:pt idx="24">
                  <c:v>74.162000000000006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320616172978375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516339869281046"/>
          <c:y val="0.61093086020497434"/>
          <c:w val="0.46637026529772013"/>
          <c:h val="0.2471466457317835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7587231743091"/>
          <c:y val="2.5086340720861047E-2"/>
          <c:w val="0.86103970459574908"/>
          <c:h val="0.8544881500592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&lt;250 mmHg (N=99)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94.844999999999999</c:v>
                </c:pt>
                <c:pt idx="7">
                  <c:v>93.802999999999997</c:v>
                </c:pt>
                <c:pt idx="8">
                  <c:v>91.694999999999993</c:v>
                </c:pt>
                <c:pt idx="9">
                  <c:v>90.629000000000005</c:v>
                </c:pt>
                <c:pt idx="10">
                  <c:v>86.313000000000002</c:v>
                </c:pt>
                <c:pt idx="11">
                  <c:v>85.233999999999995</c:v>
                </c:pt>
                <c:pt idx="12">
                  <c:v>84.155000000000001</c:v>
                </c:pt>
                <c:pt idx="13">
                  <c:v>84.155000000000001</c:v>
                </c:pt>
                <c:pt idx="14">
                  <c:v>81.998000000000005</c:v>
                </c:pt>
                <c:pt idx="15">
                  <c:v>81.998000000000005</c:v>
                </c:pt>
                <c:pt idx="16">
                  <c:v>76.468999999999994</c:v>
                </c:pt>
                <c:pt idx="17">
                  <c:v>76.468999999999994</c:v>
                </c:pt>
                <c:pt idx="18">
                  <c:v>73.061000000000007</c:v>
                </c:pt>
                <c:pt idx="19">
                  <c:v>71.900999999999996</c:v>
                </c:pt>
                <c:pt idx="20">
                  <c:v>71.900999999999996</c:v>
                </c:pt>
                <c:pt idx="21">
                  <c:v>69.238</c:v>
                </c:pt>
                <c:pt idx="22">
                  <c:v>65.244</c:v>
                </c:pt>
                <c:pt idx="23">
                  <c:v>65.244</c:v>
                </c:pt>
                <c:pt idx="24">
                  <c:v>60.905999999999999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250-&lt;300 mmHg (N=12)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91.667000000000002</c:v>
                </c:pt>
                <c:pt idx="9">
                  <c:v>91.667000000000002</c:v>
                </c:pt>
                <c:pt idx="10">
                  <c:v>91.667000000000002</c:v>
                </c:pt>
                <c:pt idx="11">
                  <c:v>91.667000000000002</c:v>
                </c:pt>
                <c:pt idx="12">
                  <c:v>91.667000000000002</c:v>
                </c:pt>
                <c:pt idx="13">
                  <c:v>91.667000000000002</c:v>
                </c:pt>
                <c:pt idx="14">
                  <c:v>91.667000000000002</c:v>
                </c:pt>
                <c:pt idx="15">
                  <c:v>91.667000000000002</c:v>
                </c:pt>
                <c:pt idx="16">
                  <c:v>91.667000000000002</c:v>
                </c:pt>
                <c:pt idx="17">
                  <c:v>91.667000000000002</c:v>
                </c:pt>
                <c:pt idx="18">
                  <c:v>91.667000000000002</c:v>
                </c:pt>
                <c:pt idx="19">
                  <c:v>91.667000000000002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300-&lt;350 mmHg (N=18)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88.542000000000002</c:v>
                </c:pt>
                <c:pt idx="9">
                  <c:v>88.542000000000002</c:v>
                </c:pt>
                <c:pt idx="10">
                  <c:v>70.832999999999998</c:v>
                </c:pt>
                <c:pt idx="11">
                  <c:v>70.832999999999998</c:v>
                </c:pt>
                <c:pt idx="12">
                  <c:v>70.832999999999998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F9-44CB-B382-677D05F510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350-&lt;400 mmHg (N=34)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Sheet1!$E$2:$E$26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97.058999999999997</c:v>
                </c:pt>
                <c:pt idx="6">
                  <c:v>94.117999999999995</c:v>
                </c:pt>
                <c:pt idx="7">
                  <c:v>91.176000000000002</c:v>
                </c:pt>
                <c:pt idx="8">
                  <c:v>88.234999999999999</c:v>
                </c:pt>
                <c:pt idx="9">
                  <c:v>88.234999999999999</c:v>
                </c:pt>
                <c:pt idx="10">
                  <c:v>79.412000000000006</c:v>
                </c:pt>
                <c:pt idx="11">
                  <c:v>73.528999999999996</c:v>
                </c:pt>
                <c:pt idx="12">
                  <c:v>70.465999999999994</c:v>
                </c:pt>
                <c:pt idx="13">
                  <c:v>67.402000000000001</c:v>
                </c:pt>
                <c:pt idx="14">
                  <c:v>67.402000000000001</c:v>
                </c:pt>
                <c:pt idx="15">
                  <c:v>64.337999999999994</c:v>
                </c:pt>
                <c:pt idx="16">
                  <c:v>61.121000000000002</c:v>
                </c:pt>
                <c:pt idx="17">
                  <c:v>61.121000000000002</c:v>
                </c:pt>
                <c:pt idx="18">
                  <c:v>61.121000000000002</c:v>
                </c:pt>
                <c:pt idx="19">
                  <c:v>57.725999999999999</c:v>
                </c:pt>
                <c:pt idx="20">
                  <c:v>57.725999999999999</c:v>
                </c:pt>
                <c:pt idx="21">
                  <c:v>57.725999999999999</c:v>
                </c:pt>
                <c:pt idx="22">
                  <c:v>57.725999999999999</c:v>
                </c:pt>
                <c:pt idx="23">
                  <c:v>57.725999999999999</c:v>
                </c:pt>
                <c:pt idx="24">
                  <c:v>57.725999999999999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F9-44CB-B382-677D05F510E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400-&lt;450 mmHg (N=76)</c:v>
                </c:pt>
              </c:strCache>
            </c:strRef>
          </c:tx>
          <c:spPr>
            <a:ln w="25400">
              <a:solidFill>
                <a:srgbClr val="FF99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Sheet1!$F$2:$F$26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93.367000000000004</c:v>
                </c:pt>
                <c:pt idx="6">
                  <c:v>89.364999999999995</c:v>
                </c:pt>
                <c:pt idx="7">
                  <c:v>88.031999999999996</c:v>
                </c:pt>
                <c:pt idx="8">
                  <c:v>88.031999999999996</c:v>
                </c:pt>
                <c:pt idx="9">
                  <c:v>85.364000000000004</c:v>
                </c:pt>
                <c:pt idx="10">
                  <c:v>81.363</c:v>
                </c:pt>
                <c:pt idx="11">
                  <c:v>77.361000000000004</c:v>
                </c:pt>
                <c:pt idx="12">
                  <c:v>72.025999999999996</c:v>
                </c:pt>
                <c:pt idx="13">
                  <c:v>70.667000000000002</c:v>
                </c:pt>
                <c:pt idx="14">
                  <c:v>70.667000000000002</c:v>
                </c:pt>
                <c:pt idx="15">
                  <c:v>67.896000000000001</c:v>
                </c:pt>
                <c:pt idx="16">
                  <c:v>65.123999999999995</c:v>
                </c:pt>
                <c:pt idx="17">
                  <c:v>59.518999999999998</c:v>
                </c:pt>
                <c:pt idx="18">
                  <c:v>59.518999999999998</c:v>
                </c:pt>
                <c:pt idx="19">
                  <c:v>56.503999999999998</c:v>
                </c:pt>
                <c:pt idx="20">
                  <c:v>54.976999999999997</c:v>
                </c:pt>
                <c:pt idx="21">
                  <c:v>53.311</c:v>
                </c:pt>
                <c:pt idx="22">
                  <c:v>51.591000000000001</c:v>
                </c:pt>
                <c:pt idx="23">
                  <c:v>49.871000000000002</c:v>
                </c:pt>
                <c:pt idx="24">
                  <c:v>46.432000000000002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F9-44CB-B382-677D05F510E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450-&lt;500 mmHg (N=71)</c:v>
                </c:pt>
              </c:strCache>
            </c:strRef>
          </c:tx>
          <c:spPr>
            <a:ln w="254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Sheet1!$G$2:$G$26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97.143000000000001</c:v>
                </c:pt>
                <c:pt idx="6">
                  <c:v>94.286000000000001</c:v>
                </c:pt>
                <c:pt idx="7">
                  <c:v>91.382999999999996</c:v>
                </c:pt>
                <c:pt idx="8">
                  <c:v>85.486999999999995</c:v>
                </c:pt>
                <c:pt idx="9">
                  <c:v>84.013999999999996</c:v>
                </c:pt>
                <c:pt idx="10">
                  <c:v>82.54</c:v>
                </c:pt>
                <c:pt idx="11">
                  <c:v>82.54</c:v>
                </c:pt>
                <c:pt idx="12">
                  <c:v>81.010999999999996</c:v>
                </c:pt>
                <c:pt idx="13">
                  <c:v>79.453000000000003</c:v>
                </c:pt>
                <c:pt idx="14">
                  <c:v>76.337000000000003</c:v>
                </c:pt>
                <c:pt idx="15">
                  <c:v>74.78</c:v>
                </c:pt>
                <c:pt idx="16">
                  <c:v>73.221999999999994</c:v>
                </c:pt>
                <c:pt idx="17">
                  <c:v>73.221999999999994</c:v>
                </c:pt>
                <c:pt idx="18">
                  <c:v>71.593999999999994</c:v>
                </c:pt>
                <c:pt idx="19">
                  <c:v>69.966999999999999</c:v>
                </c:pt>
                <c:pt idx="20">
                  <c:v>69.966999999999999</c:v>
                </c:pt>
                <c:pt idx="21">
                  <c:v>68.075999999999993</c:v>
                </c:pt>
                <c:pt idx="22">
                  <c:v>68.075999999999993</c:v>
                </c:pt>
                <c:pt idx="23">
                  <c:v>64.186000000000007</c:v>
                </c:pt>
                <c:pt idx="24">
                  <c:v>60.174999999999997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F9-44CB-B382-677D05F510E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≥500 mmHg (N=101)</c:v>
                </c:pt>
              </c:strCache>
            </c:strRef>
          </c:tx>
          <c:spPr>
            <a:ln w="25400">
              <a:solidFill>
                <a:srgbClr val="9933FF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Sheet1!$H$2:$H$26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97.03</c:v>
                </c:pt>
                <c:pt idx="6">
                  <c:v>94.039000000000001</c:v>
                </c:pt>
                <c:pt idx="7">
                  <c:v>89.037000000000006</c:v>
                </c:pt>
                <c:pt idx="8">
                  <c:v>83.034000000000006</c:v>
                </c:pt>
                <c:pt idx="9">
                  <c:v>83.034000000000006</c:v>
                </c:pt>
                <c:pt idx="10">
                  <c:v>76.855000000000004</c:v>
                </c:pt>
                <c:pt idx="11">
                  <c:v>74.778000000000006</c:v>
                </c:pt>
                <c:pt idx="12">
                  <c:v>71.662000000000006</c:v>
                </c:pt>
                <c:pt idx="13">
                  <c:v>70.623000000000005</c:v>
                </c:pt>
                <c:pt idx="14">
                  <c:v>68.483000000000004</c:v>
                </c:pt>
                <c:pt idx="15">
                  <c:v>66.308999999999997</c:v>
                </c:pt>
                <c:pt idx="16">
                  <c:v>65.203999999999994</c:v>
                </c:pt>
                <c:pt idx="17">
                  <c:v>65.203999999999994</c:v>
                </c:pt>
                <c:pt idx="18">
                  <c:v>65.203999999999994</c:v>
                </c:pt>
                <c:pt idx="19">
                  <c:v>65.203999999999994</c:v>
                </c:pt>
                <c:pt idx="20">
                  <c:v>61.887999999999998</c:v>
                </c:pt>
                <c:pt idx="21">
                  <c:v>61.887999999999998</c:v>
                </c:pt>
                <c:pt idx="22">
                  <c:v>59.46</c:v>
                </c:pt>
                <c:pt idx="23">
                  <c:v>58.220999999999997</c:v>
                </c:pt>
                <c:pt idx="24">
                  <c:v>56.954999999999998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3F9-44CB-B382-677D05F51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835427281148681"/>
              <c:y val="0.924669572553430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23332239720035"/>
          <c:y val="0.59216250312460939"/>
          <c:w val="0.79195454428490542"/>
          <c:h val="0.271829107299087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62859605784571"/>
          <c:y val="4.9635024616859889E-2"/>
          <c:w val="0.86103970459574908"/>
          <c:h val="0.8338412776527933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with History of Smoking (N=38) 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94.594999999999999</c:v>
                </c:pt>
                <c:pt idx="6">
                  <c:v>91.891999999999996</c:v>
                </c:pt>
                <c:pt idx="7">
                  <c:v>89.188999999999993</c:v>
                </c:pt>
                <c:pt idx="8">
                  <c:v>89.188999999999993</c:v>
                </c:pt>
                <c:pt idx="9">
                  <c:v>86.486000000000004</c:v>
                </c:pt>
                <c:pt idx="10">
                  <c:v>81.081000000000003</c:v>
                </c:pt>
                <c:pt idx="11">
                  <c:v>75.676000000000002</c:v>
                </c:pt>
                <c:pt idx="12">
                  <c:v>70.27</c:v>
                </c:pt>
                <c:pt idx="13">
                  <c:v>67.567999999999998</c:v>
                </c:pt>
                <c:pt idx="14">
                  <c:v>61.936999999999998</c:v>
                </c:pt>
                <c:pt idx="15">
                  <c:v>59.122</c:v>
                </c:pt>
                <c:pt idx="16">
                  <c:v>59.122</c:v>
                </c:pt>
                <c:pt idx="17">
                  <c:v>53.491</c:v>
                </c:pt>
                <c:pt idx="18">
                  <c:v>53.491</c:v>
                </c:pt>
                <c:pt idx="19">
                  <c:v>53.491</c:v>
                </c:pt>
                <c:pt idx="20">
                  <c:v>50.518999999999998</c:v>
                </c:pt>
                <c:pt idx="21">
                  <c:v>50.518999999999998</c:v>
                </c:pt>
                <c:pt idx="22">
                  <c:v>50.518999999999998</c:v>
                </c:pt>
                <c:pt idx="23">
                  <c:v>50.518999999999998</c:v>
                </c:pt>
                <c:pt idx="24">
                  <c:v>50.518999999999998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Smoking (N=297)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95.94</c:v>
                </c:pt>
                <c:pt idx="6">
                  <c:v>93.210999999999999</c:v>
                </c:pt>
                <c:pt idx="7">
                  <c:v>89.77</c:v>
                </c:pt>
                <c:pt idx="8">
                  <c:v>87.004999999999995</c:v>
                </c:pt>
                <c:pt idx="9">
                  <c:v>86.308999999999997</c:v>
                </c:pt>
                <c:pt idx="10">
                  <c:v>81.046000000000006</c:v>
                </c:pt>
                <c:pt idx="11">
                  <c:v>78.548000000000002</c:v>
                </c:pt>
                <c:pt idx="12">
                  <c:v>76.382999999999996</c:v>
                </c:pt>
                <c:pt idx="13">
                  <c:v>74.932000000000002</c:v>
                </c:pt>
                <c:pt idx="14">
                  <c:v>73.456999999999994</c:v>
                </c:pt>
                <c:pt idx="15">
                  <c:v>70.844999999999999</c:v>
                </c:pt>
                <c:pt idx="16">
                  <c:v>67.415999999999997</c:v>
                </c:pt>
                <c:pt idx="17">
                  <c:v>65.866</c:v>
                </c:pt>
                <c:pt idx="18">
                  <c:v>64.269000000000005</c:v>
                </c:pt>
                <c:pt idx="19">
                  <c:v>61.832999999999998</c:v>
                </c:pt>
                <c:pt idx="20">
                  <c:v>59.758000000000003</c:v>
                </c:pt>
                <c:pt idx="21">
                  <c:v>57.976999999999997</c:v>
                </c:pt>
                <c:pt idx="22">
                  <c:v>56.14</c:v>
                </c:pt>
                <c:pt idx="23">
                  <c:v>54.268000000000001</c:v>
                </c:pt>
                <c:pt idx="24">
                  <c:v>51.359000000000002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320320"/>
        <c:axId val="511321888"/>
      </c:scatterChart>
      <c:valAx>
        <c:axId val="511320320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81418545108332"/>
              <c:y val="0.9184439835645544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511321888"/>
        <c:crosses val="autoZero"/>
        <c:crossBetween val="midCat"/>
        <c:majorUnit val="1"/>
      </c:valAx>
      <c:valAx>
        <c:axId val="51132188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511320320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150326797385621"/>
          <c:y val="0.69084469910011259"/>
          <c:w val="0.76766888686404899"/>
          <c:h val="0.14133682508436446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5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045485498192"/>
          <c:y val="4.8822272234414918E-2"/>
          <c:w val="0.84844519592481671"/>
          <c:h val="0.85014147144470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History of Other Drug Use (N=58)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96.521000000000001</c:v>
                </c:pt>
                <c:pt idx="6">
                  <c:v>91.19</c:v>
                </c:pt>
                <c:pt idx="7">
                  <c:v>87.576999999999998</c:v>
                </c:pt>
                <c:pt idx="8">
                  <c:v>87.576999999999998</c:v>
                </c:pt>
                <c:pt idx="9">
                  <c:v>87.576999999999998</c:v>
                </c:pt>
                <c:pt idx="10">
                  <c:v>83.888999999999996</c:v>
                </c:pt>
                <c:pt idx="11">
                  <c:v>82.024000000000001</c:v>
                </c:pt>
                <c:pt idx="12">
                  <c:v>78.296000000000006</c:v>
                </c:pt>
                <c:pt idx="13">
                  <c:v>74.521000000000001</c:v>
                </c:pt>
                <c:pt idx="14">
                  <c:v>72.56</c:v>
                </c:pt>
                <c:pt idx="15">
                  <c:v>68.528999999999996</c:v>
                </c:pt>
                <c:pt idx="16">
                  <c:v>66.451999999999998</c:v>
                </c:pt>
                <c:pt idx="17">
                  <c:v>64.308999999999997</c:v>
                </c:pt>
                <c:pt idx="18">
                  <c:v>64.308999999999997</c:v>
                </c:pt>
                <c:pt idx="19">
                  <c:v>62.091000000000001</c:v>
                </c:pt>
                <c:pt idx="20">
                  <c:v>57.215000000000003</c:v>
                </c:pt>
                <c:pt idx="21">
                  <c:v>54.728000000000002</c:v>
                </c:pt>
                <c:pt idx="22">
                  <c:v>49.255000000000003</c:v>
                </c:pt>
                <c:pt idx="23">
                  <c:v>49.255000000000003</c:v>
                </c:pt>
                <c:pt idx="24">
                  <c:v>46.518999999999998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with No History of Other Drug Use (N=228)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94.700999999999993</c:v>
                </c:pt>
                <c:pt idx="6">
                  <c:v>92.477999999999994</c:v>
                </c:pt>
                <c:pt idx="7">
                  <c:v>89.343999999999994</c:v>
                </c:pt>
                <c:pt idx="8">
                  <c:v>86.198999999999998</c:v>
                </c:pt>
                <c:pt idx="9">
                  <c:v>84.844999999999999</c:v>
                </c:pt>
                <c:pt idx="10">
                  <c:v>78.918999999999997</c:v>
                </c:pt>
                <c:pt idx="11">
                  <c:v>76.13</c:v>
                </c:pt>
                <c:pt idx="12">
                  <c:v>73.774000000000001</c:v>
                </c:pt>
                <c:pt idx="13">
                  <c:v>72.355999999999995</c:v>
                </c:pt>
                <c:pt idx="14">
                  <c:v>71.397000000000006</c:v>
                </c:pt>
                <c:pt idx="15">
                  <c:v>68.984999999999999</c:v>
                </c:pt>
                <c:pt idx="16">
                  <c:v>65.052999999999997</c:v>
                </c:pt>
                <c:pt idx="17">
                  <c:v>62.558999999999997</c:v>
                </c:pt>
                <c:pt idx="18">
                  <c:v>60.499000000000002</c:v>
                </c:pt>
                <c:pt idx="19">
                  <c:v>58.942999999999998</c:v>
                </c:pt>
                <c:pt idx="20">
                  <c:v>56.832999999999998</c:v>
                </c:pt>
                <c:pt idx="21">
                  <c:v>55.116</c:v>
                </c:pt>
                <c:pt idx="22">
                  <c:v>53.948999999999998</c:v>
                </c:pt>
                <c:pt idx="23">
                  <c:v>53.356999999999999</c:v>
                </c:pt>
                <c:pt idx="24">
                  <c:v>50.295000000000002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609937085070248"/>
              <c:y val="0.9420340515158869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4.8686090113157179E-2"/>
              <c:y val="0.363122752017108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734782692604603"/>
          <c:y val="0.66970083600661034"/>
          <c:w val="0.76080414172477762"/>
          <c:h val="0.12958932795437608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4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840587634879"/>
          <c:y val="4.0534959171770198E-2"/>
          <c:w val="0.86103970459574908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(N=78)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93.537999999999997</c:v>
                </c:pt>
                <c:pt idx="6">
                  <c:v>90.94</c:v>
                </c:pt>
                <c:pt idx="7">
                  <c:v>89.622</c:v>
                </c:pt>
                <c:pt idx="8">
                  <c:v>81.713999999999999</c:v>
                </c:pt>
                <c:pt idx="9">
                  <c:v>81.713999999999999</c:v>
                </c:pt>
                <c:pt idx="10">
                  <c:v>75.123999999999995</c:v>
                </c:pt>
                <c:pt idx="11">
                  <c:v>72.489000000000004</c:v>
                </c:pt>
                <c:pt idx="12">
                  <c:v>67.216999999999999</c:v>
                </c:pt>
                <c:pt idx="13">
                  <c:v>64.581000000000003</c:v>
                </c:pt>
                <c:pt idx="14">
                  <c:v>63.234999999999999</c:v>
                </c:pt>
                <c:pt idx="15">
                  <c:v>60.543999999999997</c:v>
                </c:pt>
                <c:pt idx="16">
                  <c:v>56.508000000000003</c:v>
                </c:pt>
                <c:pt idx="17">
                  <c:v>55.162999999999997</c:v>
                </c:pt>
                <c:pt idx="18">
                  <c:v>55.162999999999997</c:v>
                </c:pt>
                <c:pt idx="19">
                  <c:v>53.710999999999999</c:v>
                </c:pt>
                <c:pt idx="20">
                  <c:v>47.904000000000003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2E8-47C4-9AF0-2C028704D9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(N=541)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98.141000000000005</c:v>
                </c:pt>
                <c:pt idx="6">
                  <c:v>94.584999999999994</c:v>
                </c:pt>
                <c:pt idx="7">
                  <c:v>91.95</c:v>
                </c:pt>
                <c:pt idx="8">
                  <c:v>88.921999999999997</c:v>
                </c:pt>
                <c:pt idx="9">
                  <c:v>87.210999999999999</c:v>
                </c:pt>
                <c:pt idx="10">
                  <c:v>83.941000000000003</c:v>
                </c:pt>
                <c:pt idx="11">
                  <c:v>82.385999999999996</c:v>
                </c:pt>
                <c:pt idx="12">
                  <c:v>79.846000000000004</c:v>
                </c:pt>
                <c:pt idx="13">
                  <c:v>78.069000000000003</c:v>
                </c:pt>
                <c:pt idx="14">
                  <c:v>76.466999999999999</c:v>
                </c:pt>
                <c:pt idx="15">
                  <c:v>74.453999999999994</c:v>
                </c:pt>
                <c:pt idx="16">
                  <c:v>72.808999999999997</c:v>
                </c:pt>
                <c:pt idx="17">
                  <c:v>71.555000000000007</c:v>
                </c:pt>
                <c:pt idx="18">
                  <c:v>70.286000000000001</c:v>
                </c:pt>
                <c:pt idx="19">
                  <c:v>68.575000000000003</c:v>
                </c:pt>
                <c:pt idx="20">
                  <c:v>67.701999999999998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2E8-47C4-9AF0-2C028704D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53205526392534264"/>
              <c:y val="0.9161890046002314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638105132691748"/>
          <c:y val="0.5644960265383494"/>
          <c:w val="0.70741624744823561"/>
          <c:h val="0.1082496719160105"/>
        </c:manualLayout>
      </c:layout>
      <c:overlay val="1"/>
      <c:spPr>
        <a:solidFill>
          <a:schemeClr val="tx1"/>
        </a:solidFill>
        <a:ln w="22225">
          <a:solidFill>
            <a:schemeClr val="bg2"/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8789418157683E-2"/>
          <c:y val="0.11415756136593945"/>
          <c:w val="0.4346196881251691"/>
          <c:h val="0.6808721324872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95.832999999999998</c:v>
                </c:pt>
                <c:pt idx="6">
                  <c:v>87.5</c:v>
                </c:pt>
                <c:pt idx="7">
                  <c:v>87.5</c:v>
                </c:pt>
                <c:pt idx="8">
                  <c:v>66.667000000000002</c:v>
                </c:pt>
                <c:pt idx="9">
                  <c:v>66.667000000000002</c:v>
                </c:pt>
                <c:pt idx="10">
                  <c:v>66.667000000000002</c:v>
                </c:pt>
                <c:pt idx="11">
                  <c:v>66.667000000000002</c:v>
                </c:pt>
                <c:pt idx="12">
                  <c:v>54.167000000000002</c:v>
                </c:pt>
                <c:pt idx="13">
                  <c:v>45.832999999999998</c:v>
                </c:pt>
                <c:pt idx="14">
                  <c:v>45.832999999999998</c:v>
                </c:pt>
                <c:pt idx="15">
                  <c:v>45.832999999999998</c:v>
                </c:pt>
                <c:pt idx="16">
                  <c:v>45.832999999999998</c:v>
                </c:pt>
                <c:pt idx="17">
                  <c:v>45.832999999999998</c:v>
                </c:pt>
                <c:pt idx="18">
                  <c:v>45.832999999999998</c:v>
                </c:pt>
                <c:pt idx="19">
                  <c:v>45.832999999999998</c:v>
                </c:pt>
                <c:pt idx="20">
                  <c:v>41.667000000000002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95-40ED-87A9-3D54D94F6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92.856999999999999</c:v>
                </c:pt>
                <c:pt idx="6">
                  <c:v>92.856999999999999</c:v>
                </c:pt>
                <c:pt idx="7">
                  <c:v>92.856999999999999</c:v>
                </c:pt>
                <c:pt idx="8">
                  <c:v>89.286000000000001</c:v>
                </c:pt>
                <c:pt idx="9">
                  <c:v>89.286000000000001</c:v>
                </c:pt>
                <c:pt idx="10">
                  <c:v>78.570999999999998</c:v>
                </c:pt>
                <c:pt idx="11">
                  <c:v>71.429000000000002</c:v>
                </c:pt>
                <c:pt idx="12">
                  <c:v>71.429000000000002</c:v>
                </c:pt>
                <c:pt idx="13">
                  <c:v>71.429000000000002</c:v>
                </c:pt>
                <c:pt idx="14">
                  <c:v>67.856999999999999</c:v>
                </c:pt>
                <c:pt idx="15">
                  <c:v>64.286000000000001</c:v>
                </c:pt>
                <c:pt idx="16">
                  <c:v>57.143000000000001</c:v>
                </c:pt>
                <c:pt idx="17">
                  <c:v>53.570999999999998</c:v>
                </c:pt>
                <c:pt idx="18">
                  <c:v>53.570999999999998</c:v>
                </c:pt>
                <c:pt idx="19">
                  <c:v>49.744999999999997</c:v>
                </c:pt>
                <c:pt idx="20">
                  <c:v>49.744999999999997</c:v>
                </c:pt>
                <c:pt idx="21">
                  <c:v>49.744999999999997</c:v>
                </c:pt>
                <c:pt idx="22">
                  <c:v>45.917999999999999</c:v>
                </c:pt>
                <c:pt idx="23">
                  <c:v>45.917999999999999</c:v>
                </c:pt>
                <c:pt idx="24">
                  <c:v>42.091999999999999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95-40ED-87A9-3D54D94F63D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92</c:v>
                </c:pt>
                <c:pt idx="6">
                  <c:v>92</c:v>
                </c:pt>
                <c:pt idx="7">
                  <c:v>87.817999999999998</c:v>
                </c:pt>
                <c:pt idx="8">
                  <c:v>87.817999999999998</c:v>
                </c:pt>
                <c:pt idx="9">
                  <c:v>87.817999999999998</c:v>
                </c:pt>
                <c:pt idx="10">
                  <c:v>79.454999999999998</c:v>
                </c:pt>
                <c:pt idx="11">
                  <c:v>79.454999999999998</c:v>
                </c:pt>
                <c:pt idx="12">
                  <c:v>75.272999999999996</c:v>
                </c:pt>
                <c:pt idx="13">
                  <c:v>75.272999999999996</c:v>
                </c:pt>
                <c:pt idx="14">
                  <c:v>75.272999999999996</c:v>
                </c:pt>
                <c:pt idx="15">
                  <c:v>70.844999999999999</c:v>
                </c:pt>
                <c:pt idx="16">
                  <c:v>66.417000000000002</c:v>
                </c:pt>
                <c:pt idx="17">
                  <c:v>66.417000000000002</c:v>
                </c:pt>
                <c:pt idx="18">
                  <c:v>66.417000000000002</c:v>
                </c:pt>
                <c:pt idx="19">
                  <c:v>66.417000000000002</c:v>
                </c:pt>
                <c:pt idx="20">
                  <c:v>51.09</c:v>
                </c:pt>
                <c:pt idx="21">
                  <c:v>51.09</c:v>
                </c:pt>
                <c:pt idx="2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4-4034-AE84-719A39282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23215092674271515"/>
              <c:y val="0.8185921345894342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>
                    <a:solidFill>
                      <a:schemeClr val="bg2"/>
                    </a:solidFill>
                  </a:defRPr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endParaRPr lang="en-US" sz="13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6.1134791020801419E-3"/>
              <c:y val="0.373870334497203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ayout>
        <c:manualLayout>
          <c:xMode val="edge"/>
          <c:yMode val="edge"/>
          <c:x val="0.14497527078175784"/>
          <c:y val="7.2041736463074584E-3"/>
          <c:w val="0.7298249940146524"/>
          <c:h val="8.7633137496271149E-2"/>
        </c:manualLayout>
      </c:layout>
      <c:overlay val="1"/>
      <c:spPr>
        <a:solidFill>
          <a:schemeClr val="tx1"/>
        </a:solidFill>
        <a:ln w="22225">
          <a:solidFill>
            <a:schemeClr val="bg2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94712735197884"/>
          <c:y val="1.9947776689167931E-2"/>
          <c:w val="0.84329244431883632"/>
          <c:h val="0.8105649385523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Sheet1!$B$2:$B$26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99.546999999999997</c:v>
                </c:pt>
                <c:pt idx="6">
                  <c:v>96.82</c:v>
                </c:pt>
                <c:pt idx="7">
                  <c:v>95.906999999999996</c:v>
                </c:pt>
                <c:pt idx="8">
                  <c:v>93.16</c:v>
                </c:pt>
                <c:pt idx="9">
                  <c:v>90.852000000000004</c:v>
                </c:pt>
                <c:pt idx="10">
                  <c:v>87.566000000000003</c:v>
                </c:pt>
                <c:pt idx="11">
                  <c:v>87.094999999999999</c:v>
                </c:pt>
                <c:pt idx="12">
                  <c:v>85.212000000000003</c:v>
                </c:pt>
                <c:pt idx="13">
                  <c:v>83.784000000000006</c:v>
                </c:pt>
                <c:pt idx="14">
                  <c:v>81.361999999999995</c:v>
                </c:pt>
                <c:pt idx="15">
                  <c:v>79.424999999999997</c:v>
                </c:pt>
                <c:pt idx="16">
                  <c:v>77.944999999999993</c:v>
                </c:pt>
                <c:pt idx="17">
                  <c:v>77.447999999999993</c:v>
                </c:pt>
                <c:pt idx="18">
                  <c:v>76.448999999999998</c:v>
                </c:pt>
                <c:pt idx="19">
                  <c:v>74.427000000000007</c:v>
                </c:pt>
                <c:pt idx="20">
                  <c:v>73.917000000000002</c:v>
                </c:pt>
                <c:pt idx="21">
                  <c:v>73.366</c:v>
                </c:pt>
                <c:pt idx="22">
                  <c:v>71.69</c:v>
                </c:pt>
                <c:pt idx="23">
                  <c:v>69.409000000000006</c:v>
                </c:pt>
                <c:pt idx="24">
                  <c:v>68.835999999999999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23-4E8D-946F-16629C4F81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</c:v>
                </c:pt>
              </c:strCache>
            </c:strRef>
          </c:tx>
          <c:spPr>
            <a:ln w="25400">
              <a:solidFill>
                <a:srgbClr val="B97E33"/>
              </a:solidFill>
              <a:prstDash val="solid"/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Sheet1!$C$2:$C$26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96.909000000000006</c:v>
                </c:pt>
                <c:pt idx="6">
                  <c:v>93.138000000000005</c:v>
                </c:pt>
                <c:pt idx="7">
                  <c:v>87.438999999999993</c:v>
                </c:pt>
                <c:pt idx="8">
                  <c:v>84.271000000000001</c:v>
                </c:pt>
                <c:pt idx="9">
                  <c:v>82.37</c:v>
                </c:pt>
                <c:pt idx="10">
                  <c:v>77.87</c:v>
                </c:pt>
                <c:pt idx="11">
                  <c:v>76.561000000000007</c:v>
                </c:pt>
                <c:pt idx="12">
                  <c:v>75.251999999999995</c:v>
                </c:pt>
                <c:pt idx="13">
                  <c:v>73.926000000000002</c:v>
                </c:pt>
                <c:pt idx="14">
                  <c:v>72.593999999999994</c:v>
                </c:pt>
                <c:pt idx="15">
                  <c:v>71.25</c:v>
                </c:pt>
                <c:pt idx="16">
                  <c:v>68.522000000000006</c:v>
                </c:pt>
                <c:pt idx="17">
                  <c:v>67.837000000000003</c:v>
                </c:pt>
                <c:pt idx="18">
                  <c:v>66.409000000000006</c:v>
                </c:pt>
                <c:pt idx="19">
                  <c:v>64.965000000000003</c:v>
                </c:pt>
                <c:pt idx="20">
                  <c:v>63.505000000000003</c:v>
                </c:pt>
                <c:pt idx="21">
                  <c:v>61.2</c:v>
                </c:pt>
                <c:pt idx="22">
                  <c:v>59.619</c:v>
                </c:pt>
                <c:pt idx="23">
                  <c:v>58.814</c:v>
                </c:pt>
                <c:pt idx="24">
                  <c:v>56.329000000000001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23-4E8D-946F-16629C4F81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18+ Years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Sheet1!$A$2:$A$26</c:f>
              <c:numCache>
                <c:formatCode>General</c:formatCode>
                <c:ptCount val="25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</c:numCache>
            </c:numRef>
          </c:xVal>
          <c:yVal>
            <c:numRef>
              <c:f>Sheet1!$D$2:$D$26</c:f>
              <c:numCache>
                <c:formatCode>General</c:formatCode>
                <c:ptCount val="2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97.427000000000007</c:v>
                </c:pt>
                <c:pt idx="6">
                  <c:v>92.911000000000001</c:v>
                </c:pt>
                <c:pt idx="7">
                  <c:v>90.971000000000004</c:v>
                </c:pt>
                <c:pt idx="8">
                  <c:v>87.674999999999997</c:v>
                </c:pt>
                <c:pt idx="9">
                  <c:v>87.016000000000005</c:v>
                </c:pt>
                <c:pt idx="10">
                  <c:v>85.037999999999997</c:v>
                </c:pt>
                <c:pt idx="11">
                  <c:v>81.673000000000002</c:v>
                </c:pt>
                <c:pt idx="12">
                  <c:v>76.909000000000006</c:v>
                </c:pt>
                <c:pt idx="13">
                  <c:v>74.168000000000006</c:v>
                </c:pt>
                <c:pt idx="14">
                  <c:v>73.468999999999994</c:v>
                </c:pt>
                <c:pt idx="15">
                  <c:v>70.643000000000001</c:v>
                </c:pt>
                <c:pt idx="16">
                  <c:v>69.915000000000006</c:v>
                </c:pt>
                <c:pt idx="17">
                  <c:v>66.908000000000001</c:v>
                </c:pt>
                <c:pt idx="18">
                  <c:v>65.394999999999996</c:v>
                </c:pt>
                <c:pt idx="19">
                  <c:v>63.866</c:v>
                </c:pt>
                <c:pt idx="20">
                  <c:v>63.036000000000001</c:v>
                </c:pt>
                <c:pt idx="21">
                  <c:v>61.234999999999999</c:v>
                </c:pt>
                <c:pt idx="22">
                  <c:v>59.350999999999999</c:v>
                </c:pt>
                <c:pt idx="23">
                  <c:v>58.393999999999998</c:v>
                </c:pt>
                <c:pt idx="24">
                  <c:v>56.378999999999998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023-4E8D-946F-16629C4F8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Years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7990916144004686"/>
              <c:y val="0.8616282851144557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 smtClean="0">
                    <a:solidFill>
                      <a:schemeClr val="bg2"/>
                    </a:solidFill>
                  </a:rPr>
                  <a:t>Survival (%)</a:t>
                </a:r>
                <a:r>
                  <a:rPr lang="en-US" sz="1300" dirty="0" smtClean="0"/>
                  <a:t> </a:t>
                </a:r>
                <a:r>
                  <a:rPr lang="en-US" sz="1300" dirty="0"/>
                  <a:t>Title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6350456462291"/>
          <c:y val="0.11196354361954755"/>
          <c:w val="0.85155027792660076"/>
          <c:h val="0.7626822037870266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Donor 0-10 Years (N=282) 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  <c:pt idx="73">
                  <c:v>6.0833300000000001</c:v>
                </c:pt>
                <c:pt idx="74">
                  <c:v>6.1666699999999999</c:v>
                </c:pt>
                <c:pt idx="75">
                  <c:v>6.25</c:v>
                </c:pt>
                <c:pt idx="76">
                  <c:v>6.3333300000000001</c:v>
                </c:pt>
                <c:pt idx="77">
                  <c:v>6.4166699999999999</c:v>
                </c:pt>
                <c:pt idx="78">
                  <c:v>6.5</c:v>
                </c:pt>
                <c:pt idx="79">
                  <c:v>6.5833300000000001</c:v>
                </c:pt>
                <c:pt idx="80">
                  <c:v>6.6666699999999999</c:v>
                </c:pt>
                <c:pt idx="81">
                  <c:v>6.75</c:v>
                </c:pt>
                <c:pt idx="82">
                  <c:v>6.8333300000000001</c:v>
                </c:pt>
                <c:pt idx="83">
                  <c:v>6.9166699999999999</c:v>
                </c:pt>
                <c:pt idx="84">
                  <c:v>7</c:v>
                </c:pt>
                <c:pt idx="85">
                  <c:v>7.0833300000000001</c:v>
                </c:pt>
                <c:pt idx="86">
                  <c:v>7.1666699999999999</c:v>
                </c:pt>
                <c:pt idx="87">
                  <c:v>7.25</c:v>
                </c:pt>
                <c:pt idx="88">
                  <c:v>7.3333300000000001</c:v>
                </c:pt>
                <c:pt idx="89">
                  <c:v>7.4166699999999999</c:v>
                </c:pt>
                <c:pt idx="90">
                  <c:v>7.5</c:v>
                </c:pt>
                <c:pt idx="91">
                  <c:v>7.5833300000000001</c:v>
                </c:pt>
                <c:pt idx="92">
                  <c:v>7.6666699999999999</c:v>
                </c:pt>
                <c:pt idx="93">
                  <c:v>7.75</c:v>
                </c:pt>
                <c:pt idx="94">
                  <c:v>7.8333300000000001</c:v>
                </c:pt>
                <c:pt idx="95">
                  <c:v>7.9166699999999999</c:v>
                </c:pt>
                <c:pt idx="96">
                  <c:v>8</c:v>
                </c:pt>
                <c:pt idx="97">
                  <c:v>8.0833300000000001</c:v>
                </c:pt>
                <c:pt idx="98">
                  <c:v>8.1666699999999999</c:v>
                </c:pt>
                <c:pt idx="99">
                  <c:v>8.25</c:v>
                </c:pt>
              </c:numCache>
            </c:numRef>
          </c:xVal>
          <c:yVal>
            <c:numRef>
              <c:f>Sheet1!$B$2:$B$101</c:f>
              <c:numCache>
                <c:formatCode>General</c:formatCode>
                <c:ptCount val="10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98.927000000000007</c:v>
                </c:pt>
                <c:pt idx="6">
                  <c:v>94.617999999999995</c:v>
                </c:pt>
                <c:pt idx="7">
                  <c:v>89.58</c:v>
                </c:pt>
                <c:pt idx="8">
                  <c:v>88.856999999999999</c:v>
                </c:pt>
                <c:pt idx="9">
                  <c:v>88.856999999999999</c:v>
                </c:pt>
                <c:pt idx="10">
                  <c:v>88.856999999999999</c:v>
                </c:pt>
                <c:pt idx="11">
                  <c:v>88.856999999999999</c:v>
                </c:pt>
                <c:pt idx="12">
                  <c:v>88.856999999999999</c:v>
                </c:pt>
                <c:pt idx="13">
                  <c:v>88.856999999999999</c:v>
                </c:pt>
                <c:pt idx="14">
                  <c:v>88.856999999999999</c:v>
                </c:pt>
                <c:pt idx="15">
                  <c:v>88.427999999999997</c:v>
                </c:pt>
                <c:pt idx="16">
                  <c:v>88.427999999999997</c:v>
                </c:pt>
                <c:pt idx="17">
                  <c:v>86.271000000000001</c:v>
                </c:pt>
                <c:pt idx="18">
                  <c:v>81.509</c:v>
                </c:pt>
                <c:pt idx="19">
                  <c:v>76.739999999999995</c:v>
                </c:pt>
                <c:pt idx="20">
                  <c:v>75.873000000000005</c:v>
                </c:pt>
                <c:pt idx="21">
                  <c:v>75.006</c:v>
                </c:pt>
                <c:pt idx="22">
                  <c:v>75.006</c:v>
                </c:pt>
                <c:pt idx="23">
                  <c:v>75.006</c:v>
                </c:pt>
                <c:pt idx="24">
                  <c:v>75.006</c:v>
                </c:pt>
                <c:pt idx="25">
                  <c:v>75.006</c:v>
                </c:pt>
                <c:pt idx="26">
                  <c:v>75.006</c:v>
                </c:pt>
                <c:pt idx="27">
                  <c:v>75.006</c:v>
                </c:pt>
                <c:pt idx="28">
                  <c:v>75.006</c:v>
                </c:pt>
                <c:pt idx="29">
                  <c:v>72.992000000000004</c:v>
                </c:pt>
                <c:pt idx="30">
                  <c:v>68.460999999999999</c:v>
                </c:pt>
                <c:pt idx="31">
                  <c:v>64.938000000000002</c:v>
                </c:pt>
                <c:pt idx="32">
                  <c:v>64.938000000000002</c:v>
                </c:pt>
                <c:pt idx="33">
                  <c:v>64.938000000000002</c:v>
                </c:pt>
                <c:pt idx="34">
                  <c:v>64.430000000000007</c:v>
                </c:pt>
                <c:pt idx="35">
                  <c:v>64.430000000000007</c:v>
                </c:pt>
                <c:pt idx="36">
                  <c:v>64.430000000000007</c:v>
                </c:pt>
                <c:pt idx="37">
                  <c:v>64.430000000000007</c:v>
                </c:pt>
                <c:pt idx="38">
                  <c:v>63.86</c:v>
                </c:pt>
                <c:pt idx="39">
                  <c:v>63.86</c:v>
                </c:pt>
                <c:pt idx="40">
                  <c:v>63.86</c:v>
                </c:pt>
                <c:pt idx="41">
                  <c:v>62.72</c:v>
                </c:pt>
                <c:pt idx="42">
                  <c:v>60.439</c:v>
                </c:pt>
                <c:pt idx="43">
                  <c:v>56.402000000000001</c:v>
                </c:pt>
                <c:pt idx="44">
                  <c:v>55.814999999999998</c:v>
                </c:pt>
                <c:pt idx="45">
                  <c:v>55.814999999999998</c:v>
                </c:pt>
                <c:pt idx="46">
                  <c:v>55.188000000000002</c:v>
                </c:pt>
                <c:pt idx="47">
                  <c:v>55.188000000000002</c:v>
                </c:pt>
                <c:pt idx="48">
                  <c:v>55.188000000000002</c:v>
                </c:pt>
                <c:pt idx="49">
                  <c:v>55.188000000000002</c:v>
                </c:pt>
                <c:pt idx="50">
                  <c:v>55.188000000000002</c:v>
                </c:pt>
                <c:pt idx="51">
                  <c:v>55.188000000000002</c:v>
                </c:pt>
                <c:pt idx="52">
                  <c:v>55.188000000000002</c:v>
                </c:pt>
                <c:pt idx="53">
                  <c:v>54.488999999999997</c:v>
                </c:pt>
                <c:pt idx="54">
                  <c:v>50.252000000000002</c:v>
                </c:pt>
                <c:pt idx="55">
                  <c:v>47.368000000000002</c:v>
                </c:pt>
                <c:pt idx="56">
                  <c:v>46.628</c:v>
                </c:pt>
                <c:pt idx="57">
                  <c:v>46.628</c:v>
                </c:pt>
                <c:pt idx="58">
                  <c:v>46.628</c:v>
                </c:pt>
                <c:pt idx="59">
                  <c:v>46.628</c:v>
                </c:pt>
                <c:pt idx="60">
                  <c:v>46.628</c:v>
                </c:pt>
                <c:pt idx="61">
                  <c:v>45.78</c:v>
                </c:pt>
                <c:pt idx="62">
                  <c:v>45.78</c:v>
                </c:pt>
                <c:pt idx="63">
                  <c:v>45.78</c:v>
                </c:pt>
                <c:pt idx="64">
                  <c:v>44.845999999999997</c:v>
                </c:pt>
                <c:pt idx="65">
                  <c:v>43.911999999999999</c:v>
                </c:pt>
                <c:pt idx="66">
                  <c:v>41.109000000000002</c:v>
                </c:pt>
                <c:pt idx="67">
                  <c:v>37.372</c:v>
                </c:pt>
                <c:pt idx="68">
                  <c:v>36.412999999999997</c:v>
                </c:pt>
                <c:pt idx="69">
                  <c:v>36.412999999999997</c:v>
                </c:pt>
                <c:pt idx="70">
                  <c:v>36.412999999999997</c:v>
                </c:pt>
                <c:pt idx="71">
                  <c:v>36.412999999999997</c:v>
                </c:pt>
                <c:pt idx="72">
                  <c:v>36.412999999999997</c:v>
                </c:pt>
                <c:pt idx="73">
                  <c:v>36.412999999999997</c:v>
                </c:pt>
                <c:pt idx="74">
                  <c:v>36.412999999999997</c:v>
                </c:pt>
                <c:pt idx="75">
                  <c:v>36.412999999999997</c:v>
                </c:pt>
                <c:pt idx="76">
                  <c:v>36.412999999999997</c:v>
                </c:pt>
                <c:pt idx="77">
                  <c:v>35.238999999999997</c:v>
                </c:pt>
                <c:pt idx="78">
                  <c:v>34.064</c:v>
                </c:pt>
                <c:pt idx="79">
                  <c:v>34.064</c:v>
                </c:pt>
                <c:pt idx="80">
                  <c:v>34.064</c:v>
                </c:pt>
                <c:pt idx="81">
                  <c:v>34.064</c:v>
                </c:pt>
                <c:pt idx="82">
                  <c:v>34.064</c:v>
                </c:pt>
                <c:pt idx="83">
                  <c:v>34.064</c:v>
                </c:pt>
                <c:pt idx="84">
                  <c:v>34.064</c:v>
                </c:pt>
                <c:pt idx="85">
                  <c:v>34.064</c:v>
                </c:pt>
                <c:pt idx="86">
                  <c:v>34.064</c:v>
                </c:pt>
                <c:pt idx="87">
                  <c:v>34.064</c:v>
                </c:pt>
                <c:pt idx="88">
                  <c:v>34.064</c:v>
                </c:pt>
                <c:pt idx="89">
                  <c:v>34.064</c:v>
                </c:pt>
                <c:pt idx="90">
                  <c:v>32.515999999999998</c:v>
                </c:pt>
                <c:pt idx="91">
                  <c:v>29.419</c:v>
                </c:pt>
                <c:pt idx="92">
                  <c:v>29.419</c:v>
                </c:pt>
                <c:pt idx="93">
                  <c:v>29.419</c:v>
                </c:pt>
                <c:pt idx="94">
                  <c:v>29.419</c:v>
                </c:pt>
                <c:pt idx="95">
                  <c:v>29.419</c:v>
                </c:pt>
                <c:pt idx="96">
                  <c:v>29.419</c:v>
                </c:pt>
                <c:pt idx="97">
                  <c:v>29.419</c:v>
                </c:pt>
                <c:pt idx="98">
                  <c:v>29.419</c:v>
                </c:pt>
                <c:pt idx="99">
                  <c:v>29.419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Donor 11-17 Years (N=250) </c:v>
                </c:pt>
              </c:strCache>
            </c:strRef>
          </c:tx>
          <c:spPr>
            <a:ln w="28575">
              <a:solidFill>
                <a:srgbClr val="B97E33"/>
              </a:solidFill>
            </a:ln>
          </c:spPr>
          <c:marker>
            <c:symbol val="none"/>
          </c:marker>
          <c:xVal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  <c:pt idx="73">
                  <c:v>6.0833300000000001</c:v>
                </c:pt>
                <c:pt idx="74">
                  <c:v>6.1666699999999999</c:v>
                </c:pt>
                <c:pt idx="75">
                  <c:v>6.25</c:v>
                </c:pt>
                <c:pt idx="76">
                  <c:v>6.3333300000000001</c:v>
                </c:pt>
                <c:pt idx="77">
                  <c:v>6.4166699999999999</c:v>
                </c:pt>
                <c:pt idx="78">
                  <c:v>6.5</c:v>
                </c:pt>
                <c:pt idx="79">
                  <c:v>6.5833300000000001</c:v>
                </c:pt>
                <c:pt idx="80">
                  <c:v>6.6666699999999999</c:v>
                </c:pt>
                <c:pt idx="81">
                  <c:v>6.75</c:v>
                </c:pt>
                <c:pt idx="82">
                  <c:v>6.8333300000000001</c:v>
                </c:pt>
                <c:pt idx="83">
                  <c:v>6.9166699999999999</c:v>
                </c:pt>
                <c:pt idx="84">
                  <c:v>7</c:v>
                </c:pt>
                <c:pt idx="85">
                  <c:v>7.0833300000000001</c:v>
                </c:pt>
                <c:pt idx="86">
                  <c:v>7.1666699999999999</c:v>
                </c:pt>
                <c:pt idx="87">
                  <c:v>7.25</c:v>
                </c:pt>
                <c:pt idx="88">
                  <c:v>7.3333300000000001</c:v>
                </c:pt>
                <c:pt idx="89">
                  <c:v>7.4166699999999999</c:v>
                </c:pt>
                <c:pt idx="90">
                  <c:v>7.5</c:v>
                </c:pt>
                <c:pt idx="91">
                  <c:v>7.5833300000000001</c:v>
                </c:pt>
                <c:pt idx="92">
                  <c:v>7.6666699999999999</c:v>
                </c:pt>
                <c:pt idx="93">
                  <c:v>7.75</c:v>
                </c:pt>
                <c:pt idx="94">
                  <c:v>7.8333300000000001</c:v>
                </c:pt>
                <c:pt idx="95">
                  <c:v>7.9166699999999999</c:v>
                </c:pt>
                <c:pt idx="96">
                  <c:v>8</c:v>
                </c:pt>
                <c:pt idx="97">
                  <c:v>8.0833300000000001</c:v>
                </c:pt>
                <c:pt idx="98">
                  <c:v>8.1666699999999999</c:v>
                </c:pt>
                <c:pt idx="99">
                  <c:v>8.25</c:v>
                </c:pt>
              </c:numCache>
            </c:numRef>
          </c:xVal>
          <c:yVal>
            <c:numRef>
              <c:f>Sheet1!$C$2:$C$101</c:f>
              <c:numCache>
                <c:formatCode>General</c:formatCode>
                <c:ptCount val="100"/>
                <c:pt idx="0">
                  <c:v>100</c:v>
                </c:pt>
                <c:pt idx="1">
                  <c:v>100</c:v>
                </c:pt>
                <c:pt idx="2">
                  <c:v>99.6</c:v>
                </c:pt>
                <c:pt idx="3">
                  <c:v>99.2</c:v>
                </c:pt>
                <c:pt idx="4">
                  <c:v>99.2</c:v>
                </c:pt>
                <c:pt idx="5">
                  <c:v>97.593999999999994</c:v>
                </c:pt>
                <c:pt idx="6">
                  <c:v>95.552999999999997</c:v>
                </c:pt>
                <c:pt idx="7">
                  <c:v>92.691000000000003</c:v>
                </c:pt>
                <c:pt idx="8">
                  <c:v>92.281000000000006</c:v>
                </c:pt>
                <c:pt idx="9">
                  <c:v>92.281000000000006</c:v>
                </c:pt>
                <c:pt idx="10">
                  <c:v>92.281000000000006</c:v>
                </c:pt>
                <c:pt idx="11">
                  <c:v>92.281000000000006</c:v>
                </c:pt>
                <c:pt idx="12">
                  <c:v>91.846000000000004</c:v>
                </c:pt>
                <c:pt idx="13">
                  <c:v>91.846000000000004</c:v>
                </c:pt>
                <c:pt idx="14">
                  <c:v>91.846000000000004</c:v>
                </c:pt>
                <c:pt idx="15">
                  <c:v>91.846000000000004</c:v>
                </c:pt>
                <c:pt idx="16">
                  <c:v>89.295000000000002</c:v>
                </c:pt>
                <c:pt idx="17">
                  <c:v>87.763999999999996</c:v>
                </c:pt>
                <c:pt idx="18">
                  <c:v>85.206999999999994</c:v>
                </c:pt>
                <c:pt idx="19">
                  <c:v>81.058999999999997</c:v>
                </c:pt>
                <c:pt idx="20">
                  <c:v>80.016999999999996</c:v>
                </c:pt>
                <c:pt idx="21">
                  <c:v>80.016999999999996</c:v>
                </c:pt>
                <c:pt idx="22">
                  <c:v>78.95</c:v>
                </c:pt>
                <c:pt idx="23">
                  <c:v>78.95</c:v>
                </c:pt>
                <c:pt idx="24">
                  <c:v>78.95</c:v>
                </c:pt>
                <c:pt idx="25">
                  <c:v>78.95</c:v>
                </c:pt>
                <c:pt idx="26">
                  <c:v>78.95</c:v>
                </c:pt>
                <c:pt idx="27">
                  <c:v>78.95</c:v>
                </c:pt>
                <c:pt idx="28">
                  <c:v>78.313000000000002</c:v>
                </c:pt>
                <c:pt idx="29">
                  <c:v>75.766000000000005</c:v>
                </c:pt>
                <c:pt idx="30">
                  <c:v>70.036000000000001</c:v>
                </c:pt>
                <c:pt idx="31">
                  <c:v>66.215999999999994</c:v>
                </c:pt>
                <c:pt idx="32">
                  <c:v>65.578999999999994</c:v>
                </c:pt>
                <c:pt idx="33">
                  <c:v>65.578999999999994</c:v>
                </c:pt>
                <c:pt idx="34">
                  <c:v>65.578999999999994</c:v>
                </c:pt>
                <c:pt idx="35">
                  <c:v>65.578999999999994</c:v>
                </c:pt>
                <c:pt idx="36">
                  <c:v>65.578999999999994</c:v>
                </c:pt>
                <c:pt idx="37">
                  <c:v>65.578999999999994</c:v>
                </c:pt>
                <c:pt idx="38">
                  <c:v>65.578999999999994</c:v>
                </c:pt>
                <c:pt idx="39">
                  <c:v>64.841999999999999</c:v>
                </c:pt>
                <c:pt idx="40">
                  <c:v>63.351999999999997</c:v>
                </c:pt>
                <c:pt idx="41">
                  <c:v>59.625</c:v>
                </c:pt>
                <c:pt idx="42">
                  <c:v>57.389000000000003</c:v>
                </c:pt>
                <c:pt idx="43">
                  <c:v>55.152999999999999</c:v>
                </c:pt>
                <c:pt idx="44">
                  <c:v>55.152999999999999</c:v>
                </c:pt>
                <c:pt idx="45">
                  <c:v>54.387</c:v>
                </c:pt>
                <c:pt idx="46">
                  <c:v>54.387</c:v>
                </c:pt>
                <c:pt idx="47">
                  <c:v>54.387</c:v>
                </c:pt>
                <c:pt idx="48">
                  <c:v>54.387</c:v>
                </c:pt>
                <c:pt idx="49">
                  <c:v>54.387</c:v>
                </c:pt>
                <c:pt idx="50">
                  <c:v>53.360999999999997</c:v>
                </c:pt>
                <c:pt idx="51">
                  <c:v>52.335000000000001</c:v>
                </c:pt>
                <c:pt idx="52">
                  <c:v>52.335000000000001</c:v>
                </c:pt>
                <c:pt idx="53">
                  <c:v>50.241999999999997</c:v>
                </c:pt>
                <c:pt idx="54">
                  <c:v>47.101999999999997</c:v>
                </c:pt>
                <c:pt idx="55">
                  <c:v>45.008000000000003</c:v>
                </c:pt>
                <c:pt idx="56">
                  <c:v>45.008000000000003</c:v>
                </c:pt>
                <c:pt idx="57">
                  <c:v>45.008000000000003</c:v>
                </c:pt>
                <c:pt idx="58">
                  <c:v>45.008000000000003</c:v>
                </c:pt>
                <c:pt idx="59">
                  <c:v>45.008000000000003</c:v>
                </c:pt>
                <c:pt idx="60">
                  <c:v>45.008000000000003</c:v>
                </c:pt>
                <c:pt idx="61">
                  <c:v>45.008000000000003</c:v>
                </c:pt>
                <c:pt idx="62">
                  <c:v>45.008000000000003</c:v>
                </c:pt>
                <c:pt idx="63">
                  <c:v>45.008000000000003</c:v>
                </c:pt>
                <c:pt idx="64">
                  <c:v>45.008000000000003</c:v>
                </c:pt>
                <c:pt idx="65">
                  <c:v>45.008000000000003</c:v>
                </c:pt>
                <c:pt idx="66">
                  <c:v>40.652000000000001</c:v>
                </c:pt>
                <c:pt idx="67">
                  <c:v>39.201000000000001</c:v>
                </c:pt>
                <c:pt idx="68">
                  <c:v>39.201000000000001</c:v>
                </c:pt>
                <c:pt idx="69">
                  <c:v>39.201000000000001</c:v>
                </c:pt>
                <c:pt idx="70">
                  <c:v>39.201000000000001</c:v>
                </c:pt>
                <c:pt idx="71">
                  <c:v>39.201000000000001</c:v>
                </c:pt>
                <c:pt idx="72">
                  <c:v>39.201000000000001</c:v>
                </c:pt>
                <c:pt idx="73">
                  <c:v>39.201000000000001</c:v>
                </c:pt>
                <c:pt idx="74">
                  <c:v>39.201000000000001</c:v>
                </c:pt>
                <c:pt idx="75">
                  <c:v>39.201000000000001</c:v>
                </c:pt>
                <c:pt idx="76">
                  <c:v>39.201000000000001</c:v>
                </c:pt>
                <c:pt idx="77">
                  <c:v>39.201000000000001</c:v>
                </c:pt>
                <c:pt idx="78">
                  <c:v>39.201000000000001</c:v>
                </c:pt>
                <c:pt idx="79">
                  <c:v>37.567</c:v>
                </c:pt>
                <c:pt idx="80">
                  <c:v>35.933999999999997</c:v>
                </c:pt>
                <c:pt idx="81">
                  <c:v>35.933999999999997</c:v>
                </c:pt>
                <c:pt idx="82">
                  <c:v>35.933999999999997</c:v>
                </c:pt>
                <c:pt idx="83">
                  <c:v>35.933999999999997</c:v>
                </c:pt>
                <c:pt idx="84">
                  <c:v>35.933999999999997</c:v>
                </c:pt>
                <c:pt idx="85">
                  <c:v>35.933999999999997</c:v>
                </c:pt>
                <c:pt idx="86">
                  <c:v>35.933999999999997</c:v>
                </c:pt>
                <c:pt idx="87">
                  <c:v>35.933999999999997</c:v>
                </c:pt>
                <c:pt idx="88">
                  <c:v>35.933999999999997</c:v>
                </c:pt>
                <c:pt idx="89">
                  <c:v>35.933999999999997</c:v>
                </c:pt>
                <c:pt idx="90">
                  <c:v>32.151000000000003</c:v>
                </c:pt>
                <c:pt idx="91">
                  <c:v>30.26</c:v>
                </c:pt>
                <c:pt idx="92">
                  <c:v>30.26</c:v>
                </c:pt>
                <c:pt idx="93">
                  <c:v>30.26</c:v>
                </c:pt>
                <c:pt idx="94">
                  <c:v>30.26</c:v>
                </c:pt>
                <c:pt idx="95">
                  <c:v>30.26</c:v>
                </c:pt>
                <c:pt idx="96">
                  <c:v>30.26</c:v>
                </c:pt>
                <c:pt idx="97">
                  <c:v>30.26</c:v>
                </c:pt>
                <c:pt idx="98">
                  <c:v>30.26</c:v>
                </c:pt>
                <c:pt idx="99">
                  <c:v>30.26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Donor ≥18 Years (N=155) </c:v>
                </c:pt>
              </c:strCache>
            </c:strRef>
          </c:tx>
          <c:spPr>
            <a:ln w="28575"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Sheet1!$A$2:$A$101</c:f>
              <c:numCache>
                <c:formatCode>General</c:formatCode>
                <c:ptCount val="100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  <c:pt idx="73">
                  <c:v>6.0833300000000001</c:v>
                </c:pt>
                <c:pt idx="74">
                  <c:v>6.1666699999999999</c:v>
                </c:pt>
                <c:pt idx="75">
                  <c:v>6.25</c:v>
                </c:pt>
                <c:pt idx="76">
                  <c:v>6.3333300000000001</c:v>
                </c:pt>
                <c:pt idx="77">
                  <c:v>6.4166699999999999</c:v>
                </c:pt>
                <c:pt idx="78">
                  <c:v>6.5</c:v>
                </c:pt>
                <c:pt idx="79">
                  <c:v>6.5833300000000001</c:v>
                </c:pt>
                <c:pt idx="80">
                  <c:v>6.6666699999999999</c:v>
                </c:pt>
                <c:pt idx="81">
                  <c:v>6.75</c:v>
                </c:pt>
                <c:pt idx="82">
                  <c:v>6.8333300000000001</c:v>
                </c:pt>
                <c:pt idx="83">
                  <c:v>6.9166699999999999</c:v>
                </c:pt>
                <c:pt idx="84">
                  <c:v>7</c:v>
                </c:pt>
                <c:pt idx="85">
                  <c:v>7.0833300000000001</c:v>
                </c:pt>
                <c:pt idx="86">
                  <c:v>7.1666699999999999</c:v>
                </c:pt>
                <c:pt idx="87">
                  <c:v>7.25</c:v>
                </c:pt>
                <c:pt idx="88">
                  <c:v>7.3333300000000001</c:v>
                </c:pt>
                <c:pt idx="89">
                  <c:v>7.4166699999999999</c:v>
                </c:pt>
                <c:pt idx="90">
                  <c:v>7.5</c:v>
                </c:pt>
                <c:pt idx="91">
                  <c:v>7.5833300000000001</c:v>
                </c:pt>
                <c:pt idx="92">
                  <c:v>7.6666699999999999</c:v>
                </c:pt>
                <c:pt idx="93">
                  <c:v>7.75</c:v>
                </c:pt>
                <c:pt idx="94">
                  <c:v>7.8333300000000001</c:v>
                </c:pt>
                <c:pt idx="95">
                  <c:v>7.9166699999999999</c:v>
                </c:pt>
                <c:pt idx="96">
                  <c:v>8</c:v>
                </c:pt>
                <c:pt idx="97">
                  <c:v>8.0833300000000001</c:v>
                </c:pt>
                <c:pt idx="98">
                  <c:v>8.1666699999999999</c:v>
                </c:pt>
                <c:pt idx="99">
                  <c:v>8.25</c:v>
                </c:pt>
              </c:numCache>
            </c:numRef>
          </c:xVal>
          <c:yVal>
            <c:numRef>
              <c:f>Sheet1!$D$2:$D$101</c:f>
              <c:numCache>
                <c:formatCode>General</c:formatCode>
                <c:ptCount val="100"/>
                <c:pt idx="0">
                  <c:v>100</c:v>
                </c:pt>
                <c:pt idx="1">
                  <c:v>100</c:v>
                </c:pt>
                <c:pt idx="2">
                  <c:v>99.355000000000004</c:v>
                </c:pt>
                <c:pt idx="3">
                  <c:v>99.355000000000004</c:v>
                </c:pt>
                <c:pt idx="4">
                  <c:v>99.355000000000004</c:v>
                </c:pt>
                <c:pt idx="5">
                  <c:v>98.704999999999998</c:v>
                </c:pt>
                <c:pt idx="6">
                  <c:v>97.406999999999996</c:v>
                </c:pt>
                <c:pt idx="7">
                  <c:v>90.912999999999997</c:v>
                </c:pt>
                <c:pt idx="8">
                  <c:v>90.254000000000005</c:v>
                </c:pt>
                <c:pt idx="9">
                  <c:v>89.594999999999999</c:v>
                </c:pt>
                <c:pt idx="10">
                  <c:v>89.594999999999999</c:v>
                </c:pt>
                <c:pt idx="11">
                  <c:v>89.594999999999999</c:v>
                </c:pt>
                <c:pt idx="12">
                  <c:v>89.594999999999999</c:v>
                </c:pt>
                <c:pt idx="13">
                  <c:v>89.594999999999999</c:v>
                </c:pt>
                <c:pt idx="14">
                  <c:v>88.766000000000005</c:v>
                </c:pt>
                <c:pt idx="15">
                  <c:v>87.090999999999994</c:v>
                </c:pt>
                <c:pt idx="16">
                  <c:v>86.253</c:v>
                </c:pt>
                <c:pt idx="17">
                  <c:v>85.415999999999997</c:v>
                </c:pt>
                <c:pt idx="18">
                  <c:v>79.477999999999994</c:v>
                </c:pt>
                <c:pt idx="19">
                  <c:v>70.891999999999996</c:v>
                </c:pt>
                <c:pt idx="20">
                  <c:v>70.891999999999996</c:v>
                </c:pt>
                <c:pt idx="21">
                  <c:v>70.891999999999996</c:v>
                </c:pt>
                <c:pt idx="22">
                  <c:v>70.891999999999996</c:v>
                </c:pt>
                <c:pt idx="23">
                  <c:v>70.891999999999996</c:v>
                </c:pt>
                <c:pt idx="24">
                  <c:v>70.891999999999996</c:v>
                </c:pt>
                <c:pt idx="25">
                  <c:v>70.891999999999996</c:v>
                </c:pt>
                <c:pt idx="26">
                  <c:v>70.891999999999996</c:v>
                </c:pt>
                <c:pt idx="27">
                  <c:v>70.891999999999996</c:v>
                </c:pt>
                <c:pt idx="28">
                  <c:v>69.879000000000005</c:v>
                </c:pt>
                <c:pt idx="29">
                  <c:v>68.866</c:v>
                </c:pt>
                <c:pt idx="30">
                  <c:v>68.866</c:v>
                </c:pt>
                <c:pt idx="31">
                  <c:v>62.79</c:v>
                </c:pt>
                <c:pt idx="32">
                  <c:v>61.777000000000001</c:v>
                </c:pt>
                <c:pt idx="33">
                  <c:v>60.764000000000003</c:v>
                </c:pt>
                <c:pt idx="34">
                  <c:v>60.764000000000003</c:v>
                </c:pt>
                <c:pt idx="35">
                  <c:v>60.764000000000003</c:v>
                </c:pt>
                <c:pt idx="36">
                  <c:v>60.764000000000003</c:v>
                </c:pt>
                <c:pt idx="37">
                  <c:v>60.764000000000003</c:v>
                </c:pt>
                <c:pt idx="38">
                  <c:v>60.764000000000003</c:v>
                </c:pt>
                <c:pt idx="39">
                  <c:v>60.764000000000003</c:v>
                </c:pt>
                <c:pt idx="40">
                  <c:v>60.764000000000003</c:v>
                </c:pt>
                <c:pt idx="41">
                  <c:v>60.764000000000003</c:v>
                </c:pt>
                <c:pt idx="42">
                  <c:v>58.283999999999999</c:v>
                </c:pt>
                <c:pt idx="43">
                  <c:v>55.747999999999998</c:v>
                </c:pt>
                <c:pt idx="44">
                  <c:v>55.747999999999998</c:v>
                </c:pt>
                <c:pt idx="45">
                  <c:v>55.747999999999998</c:v>
                </c:pt>
                <c:pt idx="46">
                  <c:v>55.747999999999998</c:v>
                </c:pt>
                <c:pt idx="47">
                  <c:v>55.747999999999998</c:v>
                </c:pt>
                <c:pt idx="48">
                  <c:v>55.747999999999998</c:v>
                </c:pt>
                <c:pt idx="49">
                  <c:v>55.747999999999998</c:v>
                </c:pt>
                <c:pt idx="50">
                  <c:v>55.747999999999998</c:v>
                </c:pt>
                <c:pt idx="51">
                  <c:v>55.747999999999998</c:v>
                </c:pt>
                <c:pt idx="52">
                  <c:v>54.280999999999999</c:v>
                </c:pt>
                <c:pt idx="53">
                  <c:v>52.814</c:v>
                </c:pt>
                <c:pt idx="54">
                  <c:v>46.777999999999999</c:v>
                </c:pt>
                <c:pt idx="55">
                  <c:v>45.268999999999998</c:v>
                </c:pt>
                <c:pt idx="56">
                  <c:v>45.268999999999998</c:v>
                </c:pt>
                <c:pt idx="57">
                  <c:v>45.268999999999998</c:v>
                </c:pt>
                <c:pt idx="58">
                  <c:v>45.268999999999998</c:v>
                </c:pt>
                <c:pt idx="59">
                  <c:v>45.268999999999998</c:v>
                </c:pt>
                <c:pt idx="60">
                  <c:v>45.268999999999998</c:v>
                </c:pt>
                <c:pt idx="61">
                  <c:v>45.268999999999998</c:v>
                </c:pt>
                <c:pt idx="62">
                  <c:v>45.268999999999998</c:v>
                </c:pt>
                <c:pt idx="63">
                  <c:v>43.301000000000002</c:v>
                </c:pt>
                <c:pt idx="64">
                  <c:v>43.301000000000002</c:v>
                </c:pt>
                <c:pt idx="65">
                  <c:v>41.332000000000001</c:v>
                </c:pt>
                <c:pt idx="66">
                  <c:v>35.427999999999997</c:v>
                </c:pt>
                <c:pt idx="67">
                  <c:v>35.427999999999997</c:v>
                </c:pt>
                <c:pt idx="68">
                  <c:v>35.427999999999997</c:v>
                </c:pt>
                <c:pt idx="69">
                  <c:v>35.427999999999997</c:v>
                </c:pt>
                <c:pt idx="70">
                  <c:v>35.427999999999997</c:v>
                </c:pt>
                <c:pt idx="71">
                  <c:v>35.427999999999997</c:v>
                </c:pt>
                <c:pt idx="72">
                  <c:v>35.427999999999997</c:v>
                </c:pt>
                <c:pt idx="73">
                  <c:v>35.427999999999997</c:v>
                </c:pt>
                <c:pt idx="74">
                  <c:v>35.427999999999997</c:v>
                </c:pt>
                <c:pt idx="75">
                  <c:v>35.427999999999997</c:v>
                </c:pt>
                <c:pt idx="76">
                  <c:v>32.896999999999998</c:v>
                </c:pt>
                <c:pt idx="77">
                  <c:v>32.896999999999998</c:v>
                </c:pt>
                <c:pt idx="78">
                  <c:v>32.896999999999998</c:v>
                </c:pt>
                <c:pt idx="79">
                  <c:v>32.896999999999998</c:v>
                </c:pt>
                <c:pt idx="80">
                  <c:v>32.896999999999998</c:v>
                </c:pt>
                <c:pt idx="81">
                  <c:v>32.896999999999998</c:v>
                </c:pt>
                <c:pt idx="82">
                  <c:v>32.896999999999998</c:v>
                </c:pt>
                <c:pt idx="83">
                  <c:v>32.896999999999998</c:v>
                </c:pt>
                <c:pt idx="84">
                  <c:v>32.896999999999998</c:v>
                </c:pt>
                <c:pt idx="85">
                  <c:v>32.896999999999998</c:v>
                </c:pt>
                <c:pt idx="86">
                  <c:v>32.896999999999998</c:v>
                </c:pt>
                <c:pt idx="87">
                  <c:v>32.896999999999998</c:v>
                </c:pt>
                <c:pt idx="88">
                  <c:v>32.896999999999998</c:v>
                </c:pt>
                <c:pt idx="89">
                  <c:v>32.896999999999998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C-4B01-9D69-31612C1E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dirty="0" smtClean="0">
                    <a:solidFill>
                      <a:schemeClr val="bg2"/>
                    </a:solidFill>
                  </a:rPr>
                  <a:t>Years</a:t>
                </a:r>
                <a:endParaRPr lang="en-US" sz="18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2"/>
                    </a:solidFill>
                  </a:defRPr>
                </a:pPr>
                <a:r>
                  <a:rPr lang="en-US" sz="16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6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8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0240984128047147"/>
          <c:y val="1.7361111111111112E-2"/>
          <c:w val="0.85365364653094022"/>
          <c:h val="7.8084380077490315E-2"/>
        </c:manualLayout>
      </c:layout>
      <c:overlay val="0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8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9853069836861"/>
          <c:y val="3.3590508847684365E-2"/>
          <c:w val="0.85491225361535694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Anoxia (N=167) </c:v>
                </c:pt>
              </c:strCache>
            </c:strRef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Sheet1!$B$2:$B$122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98.777000000000001</c:v>
                </c:pt>
                <c:pt idx="6">
                  <c:v>93.856999999999999</c:v>
                </c:pt>
                <c:pt idx="7">
                  <c:v>88.299000000000007</c:v>
                </c:pt>
                <c:pt idx="8">
                  <c:v>88.299000000000007</c:v>
                </c:pt>
                <c:pt idx="9">
                  <c:v>88.299000000000007</c:v>
                </c:pt>
                <c:pt idx="10">
                  <c:v>88.299000000000007</c:v>
                </c:pt>
                <c:pt idx="11">
                  <c:v>88.299000000000007</c:v>
                </c:pt>
                <c:pt idx="12">
                  <c:v>87.625</c:v>
                </c:pt>
                <c:pt idx="13">
                  <c:v>87.625</c:v>
                </c:pt>
                <c:pt idx="14">
                  <c:v>87.625</c:v>
                </c:pt>
                <c:pt idx="15">
                  <c:v>87.625</c:v>
                </c:pt>
                <c:pt idx="16">
                  <c:v>86.835999999999999</c:v>
                </c:pt>
                <c:pt idx="17">
                  <c:v>85.257000000000005</c:v>
                </c:pt>
                <c:pt idx="18">
                  <c:v>82.888999999999996</c:v>
                </c:pt>
                <c:pt idx="19">
                  <c:v>79.685000000000002</c:v>
                </c:pt>
                <c:pt idx="20">
                  <c:v>79.685000000000002</c:v>
                </c:pt>
                <c:pt idx="21">
                  <c:v>78.88</c:v>
                </c:pt>
                <c:pt idx="22">
                  <c:v>78.88</c:v>
                </c:pt>
                <c:pt idx="23">
                  <c:v>78.88</c:v>
                </c:pt>
                <c:pt idx="24">
                  <c:v>78.88</c:v>
                </c:pt>
                <c:pt idx="25">
                  <c:v>78.88</c:v>
                </c:pt>
                <c:pt idx="26">
                  <c:v>78.88</c:v>
                </c:pt>
                <c:pt idx="27">
                  <c:v>78.88</c:v>
                </c:pt>
                <c:pt idx="28">
                  <c:v>77.906000000000006</c:v>
                </c:pt>
                <c:pt idx="29">
                  <c:v>76.932000000000002</c:v>
                </c:pt>
                <c:pt idx="30">
                  <c:v>72.063000000000002</c:v>
                </c:pt>
                <c:pt idx="31">
                  <c:v>67.194000000000003</c:v>
                </c:pt>
                <c:pt idx="32">
                  <c:v>67.194000000000003</c:v>
                </c:pt>
                <c:pt idx="33">
                  <c:v>67.194000000000003</c:v>
                </c:pt>
                <c:pt idx="34">
                  <c:v>66.206000000000003</c:v>
                </c:pt>
                <c:pt idx="35">
                  <c:v>66.206000000000003</c:v>
                </c:pt>
                <c:pt idx="36">
                  <c:v>66.206000000000003</c:v>
                </c:pt>
                <c:pt idx="37">
                  <c:v>66.206000000000003</c:v>
                </c:pt>
                <c:pt idx="38">
                  <c:v>65.064999999999998</c:v>
                </c:pt>
                <c:pt idx="39">
                  <c:v>65.064999999999998</c:v>
                </c:pt>
                <c:pt idx="40">
                  <c:v>63.902999999999999</c:v>
                </c:pt>
                <c:pt idx="41">
                  <c:v>62.741</c:v>
                </c:pt>
                <c:pt idx="42">
                  <c:v>60.417000000000002</c:v>
                </c:pt>
                <c:pt idx="43">
                  <c:v>58.093000000000004</c:v>
                </c:pt>
                <c:pt idx="44">
                  <c:v>58.093000000000004</c:v>
                </c:pt>
                <c:pt idx="45">
                  <c:v>58.093000000000004</c:v>
                </c:pt>
                <c:pt idx="46">
                  <c:v>58.093000000000004</c:v>
                </c:pt>
                <c:pt idx="47">
                  <c:v>58.093000000000004</c:v>
                </c:pt>
                <c:pt idx="48">
                  <c:v>58.093000000000004</c:v>
                </c:pt>
                <c:pt idx="49">
                  <c:v>58.093000000000004</c:v>
                </c:pt>
                <c:pt idx="50">
                  <c:v>58.093000000000004</c:v>
                </c:pt>
                <c:pt idx="51">
                  <c:v>58.093000000000004</c:v>
                </c:pt>
                <c:pt idx="52">
                  <c:v>58.093000000000004</c:v>
                </c:pt>
                <c:pt idx="53">
                  <c:v>58.093000000000004</c:v>
                </c:pt>
                <c:pt idx="54">
                  <c:v>53.735999999999997</c:v>
                </c:pt>
                <c:pt idx="55">
                  <c:v>50.832000000000001</c:v>
                </c:pt>
                <c:pt idx="56">
                  <c:v>50.832000000000001</c:v>
                </c:pt>
                <c:pt idx="57">
                  <c:v>50.832000000000001</c:v>
                </c:pt>
                <c:pt idx="58">
                  <c:v>50.832000000000001</c:v>
                </c:pt>
                <c:pt idx="59">
                  <c:v>50.832000000000001</c:v>
                </c:pt>
                <c:pt idx="60">
                  <c:v>50.832000000000001</c:v>
                </c:pt>
                <c:pt idx="61">
                  <c:v>50.832000000000001</c:v>
                </c:pt>
                <c:pt idx="62">
                  <c:v>50.832000000000001</c:v>
                </c:pt>
                <c:pt idx="63">
                  <c:v>48.411000000000001</c:v>
                </c:pt>
                <c:pt idx="64">
                  <c:v>48.411000000000001</c:v>
                </c:pt>
                <c:pt idx="65">
                  <c:v>48.411000000000001</c:v>
                </c:pt>
                <c:pt idx="66">
                  <c:v>43.57</c:v>
                </c:pt>
                <c:pt idx="67">
                  <c:v>38.728999999999999</c:v>
                </c:pt>
                <c:pt idx="68">
                  <c:v>38.728999999999999</c:v>
                </c:pt>
                <c:pt idx="69">
                  <c:v>38.728999999999999</c:v>
                </c:pt>
                <c:pt idx="70">
                  <c:v>38.728999999999999</c:v>
                </c:pt>
                <c:pt idx="71">
                  <c:v>38.728999999999999</c:v>
                </c:pt>
                <c:pt idx="72">
                  <c:v>38.728999999999999</c:v>
                </c:pt>
                <c:pt idx="73">
                  <c:v>38.728999999999999</c:v>
                </c:pt>
                <c:pt idx="74">
                  <c:v>38.728999999999999</c:v>
                </c:pt>
                <c:pt idx="75">
                  <c:v>38.728999999999999</c:v>
                </c:pt>
                <c:pt idx="76">
                  <c:v>38.728999999999999</c:v>
                </c:pt>
                <c:pt idx="77">
                  <c:v>38.728999999999999</c:v>
                </c:pt>
                <c:pt idx="78">
                  <c:v>35.500999999999998</c:v>
                </c:pt>
                <c:pt idx="79">
                  <c:v>35.500999999999998</c:v>
                </c:pt>
                <c:pt idx="80">
                  <c:v>35.500999999999998</c:v>
                </c:pt>
                <c:pt idx="81">
                  <c:v>35.500999999999998</c:v>
                </c:pt>
                <c:pt idx="82">
                  <c:v>35.500999999999998</c:v>
                </c:pt>
                <c:pt idx="83">
                  <c:v>35.500999999999998</c:v>
                </c:pt>
                <c:pt idx="84">
                  <c:v>35.500999999999998</c:v>
                </c:pt>
                <c:pt idx="85">
                  <c:v>35.500999999999998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91-4199-8B35-98E639D66B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CVA/Stroke (N=130) </c:v>
                </c:pt>
              </c:strCache>
            </c:strRef>
          </c:tx>
          <c:spPr>
            <a:ln w="25400">
              <a:solidFill>
                <a:srgbClr val="009900"/>
              </a:solidFill>
              <a:prstDash val="solid"/>
            </a:ln>
          </c:spPr>
          <c:marker>
            <c:symbol val="none"/>
          </c:marker>
          <c:xVal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Sheet1!$C$2:$C$122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99.230999999999995</c:v>
                </c:pt>
                <c:pt idx="4">
                  <c:v>99.230999999999995</c:v>
                </c:pt>
                <c:pt idx="5">
                  <c:v>97.691999999999993</c:v>
                </c:pt>
                <c:pt idx="6">
                  <c:v>96.923000000000002</c:v>
                </c:pt>
                <c:pt idx="7">
                  <c:v>93.063999999999993</c:v>
                </c:pt>
                <c:pt idx="8">
                  <c:v>93.063999999999993</c:v>
                </c:pt>
                <c:pt idx="9">
                  <c:v>93.063999999999993</c:v>
                </c:pt>
                <c:pt idx="10">
                  <c:v>93.063999999999993</c:v>
                </c:pt>
                <c:pt idx="11">
                  <c:v>93.063999999999993</c:v>
                </c:pt>
                <c:pt idx="12">
                  <c:v>93.063999999999993</c:v>
                </c:pt>
                <c:pt idx="13">
                  <c:v>93.063999999999993</c:v>
                </c:pt>
                <c:pt idx="14">
                  <c:v>93.063999999999993</c:v>
                </c:pt>
                <c:pt idx="15">
                  <c:v>90.244</c:v>
                </c:pt>
                <c:pt idx="16">
                  <c:v>89.304000000000002</c:v>
                </c:pt>
                <c:pt idx="17">
                  <c:v>89.304000000000002</c:v>
                </c:pt>
                <c:pt idx="18">
                  <c:v>80.832999999999998</c:v>
                </c:pt>
                <c:pt idx="19">
                  <c:v>70.372</c:v>
                </c:pt>
                <c:pt idx="20">
                  <c:v>69.408000000000001</c:v>
                </c:pt>
                <c:pt idx="21">
                  <c:v>68.444000000000003</c:v>
                </c:pt>
                <c:pt idx="22">
                  <c:v>68.444000000000003</c:v>
                </c:pt>
                <c:pt idx="23">
                  <c:v>68.444000000000003</c:v>
                </c:pt>
                <c:pt idx="24">
                  <c:v>68.444000000000003</c:v>
                </c:pt>
                <c:pt idx="25">
                  <c:v>68.444000000000003</c:v>
                </c:pt>
                <c:pt idx="26">
                  <c:v>68.444000000000003</c:v>
                </c:pt>
                <c:pt idx="27">
                  <c:v>68.444000000000003</c:v>
                </c:pt>
                <c:pt idx="28">
                  <c:v>68.444000000000003</c:v>
                </c:pt>
                <c:pt idx="29">
                  <c:v>66.337999999999994</c:v>
                </c:pt>
                <c:pt idx="30">
                  <c:v>64.231999999999999</c:v>
                </c:pt>
                <c:pt idx="31">
                  <c:v>62.125999999999998</c:v>
                </c:pt>
                <c:pt idx="32">
                  <c:v>62.125999999999998</c:v>
                </c:pt>
                <c:pt idx="33">
                  <c:v>62.125999999999998</c:v>
                </c:pt>
                <c:pt idx="34">
                  <c:v>62.125999999999998</c:v>
                </c:pt>
                <c:pt idx="35">
                  <c:v>62.125999999999998</c:v>
                </c:pt>
                <c:pt idx="36">
                  <c:v>62.125999999999998</c:v>
                </c:pt>
                <c:pt idx="37">
                  <c:v>62.125999999999998</c:v>
                </c:pt>
                <c:pt idx="38">
                  <c:v>62.125999999999998</c:v>
                </c:pt>
                <c:pt idx="39">
                  <c:v>62.125999999999998</c:v>
                </c:pt>
                <c:pt idx="40">
                  <c:v>62.125999999999998</c:v>
                </c:pt>
                <c:pt idx="41">
                  <c:v>60.884</c:v>
                </c:pt>
                <c:pt idx="42">
                  <c:v>59.640999999999998</c:v>
                </c:pt>
                <c:pt idx="43">
                  <c:v>54.616</c:v>
                </c:pt>
                <c:pt idx="44">
                  <c:v>54.616</c:v>
                </c:pt>
                <c:pt idx="45">
                  <c:v>54.616</c:v>
                </c:pt>
                <c:pt idx="46">
                  <c:v>54.616</c:v>
                </c:pt>
                <c:pt idx="47">
                  <c:v>54.616</c:v>
                </c:pt>
                <c:pt idx="48">
                  <c:v>54.616</c:v>
                </c:pt>
                <c:pt idx="49">
                  <c:v>54.616</c:v>
                </c:pt>
                <c:pt idx="50">
                  <c:v>54.616</c:v>
                </c:pt>
                <c:pt idx="51">
                  <c:v>54.616</c:v>
                </c:pt>
                <c:pt idx="52">
                  <c:v>53.098999999999997</c:v>
                </c:pt>
                <c:pt idx="53">
                  <c:v>50.064</c:v>
                </c:pt>
                <c:pt idx="54">
                  <c:v>48.448999999999998</c:v>
                </c:pt>
                <c:pt idx="55">
                  <c:v>46.779000000000003</c:v>
                </c:pt>
                <c:pt idx="56">
                  <c:v>46.779000000000003</c:v>
                </c:pt>
                <c:pt idx="57">
                  <c:v>46.779000000000003</c:v>
                </c:pt>
                <c:pt idx="58">
                  <c:v>46.779000000000003</c:v>
                </c:pt>
                <c:pt idx="59">
                  <c:v>46.779000000000003</c:v>
                </c:pt>
                <c:pt idx="60">
                  <c:v>46.779000000000003</c:v>
                </c:pt>
                <c:pt idx="61">
                  <c:v>46.779000000000003</c:v>
                </c:pt>
                <c:pt idx="62">
                  <c:v>46.779000000000003</c:v>
                </c:pt>
                <c:pt idx="63">
                  <c:v>46.779000000000003</c:v>
                </c:pt>
                <c:pt idx="64">
                  <c:v>46.779000000000003</c:v>
                </c:pt>
                <c:pt idx="65">
                  <c:v>44.652999999999999</c:v>
                </c:pt>
                <c:pt idx="66">
                  <c:v>40.4</c:v>
                </c:pt>
                <c:pt idx="67">
                  <c:v>36.146999999999998</c:v>
                </c:pt>
                <c:pt idx="68">
                  <c:v>34.021000000000001</c:v>
                </c:pt>
                <c:pt idx="69">
                  <c:v>34.021000000000001</c:v>
                </c:pt>
                <c:pt idx="70">
                  <c:v>34.021000000000001</c:v>
                </c:pt>
                <c:pt idx="71">
                  <c:v>34.021000000000001</c:v>
                </c:pt>
                <c:pt idx="72">
                  <c:v>34.021000000000001</c:v>
                </c:pt>
                <c:pt idx="73">
                  <c:v>34.021000000000001</c:v>
                </c:pt>
                <c:pt idx="74">
                  <c:v>34.021000000000001</c:v>
                </c:pt>
                <c:pt idx="75">
                  <c:v>34.021000000000001</c:v>
                </c:pt>
                <c:pt idx="76">
                  <c:v>34.021000000000001</c:v>
                </c:pt>
                <c:pt idx="77">
                  <c:v>34.021000000000001</c:v>
                </c:pt>
                <c:pt idx="78">
                  <c:v>34.021000000000001</c:v>
                </c:pt>
                <c:pt idx="79">
                  <c:v>31.591000000000001</c:v>
                </c:pt>
                <c:pt idx="80">
                  <c:v>31.591000000000001</c:v>
                </c:pt>
                <c:pt idx="81">
                  <c:v>31.591000000000001</c:v>
                </c:pt>
                <c:pt idx="82">
                  <c:v>31.591000000000001</c:v>
                </c:pt>
                <c:pt idx="83">
                  <c:v>31.591000000000001</c:v>
                </c:pt>
                <c:pt idx="84">
                  <c:v>31.591000000000001</c:v>
                </c:pt>
                <c:pt idx="85">
                  <c:v>31.591000000000001</c:v>
                </c:pt>
                <c:pt idx="86">
                  <c:v>31.591000000000001</c:v>
                </c:pt>
                <c:pt idx="87">
                  <c:v>31.591000000000001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91-4199-8B35-98E639D66B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Head Trauma (N=355)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Sheet1!$A$2:$A$132</c:f>
              <c:numCache>
                <c:formatCode>General</c:formatCode>
                <c:ptCount val="13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Sheet1!$D$2:$D$122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99.436999999999998</c:v>
                </c:pt>
                <c:pt idx="3">
                  <c:v>99.436999999999998</c:v>
                </c:pt>
                <c:pt idx="4">
                  <c:v>99.436999999999998</c:v>
                </c:pt>
                <c:pt idx="5">
                  <c:v>98.305999999999997</c:v>
                </c:pt>
                <c:pt idx="6">
                  <c:v>95.453000000000003</c:v>
                </c:pt>
                <c:pt idx="7">
                  <c:v>90.594999999999999</c:v>
                </c:pt>
                <c:pt idx="8">
                  <c:v>89.450999999999993</c:v>
                </c:pt>
                <c:pt idx="9">
                  <c:v>89.450999999999993</c:v>
                </c:pt>
                <c:pt idx="10">
                  <c:v>89.450999999999993</c:v>
                </c:pt>
                <c:pt idx="11">
                  <c:v>89.450999999999993</c:v>
                </c:pt>
                <c:pt idx="12">
                  <c:v>89.450999999999993</c:v>
                </c:pt>
                <c:pt idx="13">
                  <c:v>89.450999999999993</c:v>
                </c:pt>
                <c:pt idx="14">
                  <c:v>89.096000000000004</c:v>
                </c:pt>
                <c:pt idx="15">
                  <c:v>89.096000000000004</c:v>
                </c:pt>
                <c:pt idx="16">
                  <c:v>87.674000000000007</c:v>
                </c:pt>
                <c:pt idx="17">
                  <c:v>85.536000000000001</c:v>
                </c:pt>
                <c:pt idx="18">
                  <c:v>81.582999999999998</c:v>
                </c:pt>
                <c:pt idx="19">
                  <c:v>76.882000000000005</c:v>
                </c:pt>
                <c:pt idx="20">
                  <c:v>75.793999999999997</c:v>
                </c:pt>
                <c:pt idx="21">
                  <c:v>75.793999999999997</c:v>
                </c:pt>
                <c:pt idx="22">
                  <c:v>75.061999999999998</c:v>
                </c:pt>
                <c:pt idx="23">
                  <c:v>75.061999999999998</c:v>
                </c:pt>
                <c:pt idx="24">
                  <c:v>75.061999999999998</c:v>
                </c:pt>
                <c:pt idx="25">
                  <c:v>75.061999999999998</c:v>
                </c:pt>
                <c:pt idx="26">
                  <c:v>75.061999999999998</c:v>
                </c:pt>
                <c:pt idx="27">
                  <c:v>75.061999999999998</c:v>
                </c:pt>
                <c:pt idx="28">
                  <c:v>74.623000000000005</c:v>
                </c:pt>
                <c:pt idx="29">
                  <c:v>71.989000000000004</c:v>
                </c:pt>
                <c:pt idx="30">
                  <c:v>68.039000000000001</c:v>
                </c:pt>
                <c:pt idx="31">
                  <c:v>63.649000000000001</c:v>
                </c:pt>
                <c:pt idx="32">
                  <c:v>62.771000000000001</c:v>
                </c:pt>
                <c:pt idx="33">
                  <c:v>62.332000000000001</c:v>
                </c:pt>
                <c:pt idx="34">
                  <c:v>62.332000000000001</c:v>
                </c:pt>
                <c:pt idx="35">
                  <c:v>62.332000000000001</c:v>
                </c:pt>
                <c:pt idx="36">
                  <c:v>62.332000000000001</c:v>
                </c:pt>
                <c:pt idx="37">
                  <c:v>62.332000000000001</c:v>
                </c:pt>
                <c:pt idx="38">
                  <c:v>62.332000000000001</c:v>
                </c:pt>
                <c:pt idx="39">
                  <c:v>61.825000000000003</c:v>
                </c:pt>
                <c:pt idx="40">
                  <c:v>61.319000000000003</c:v>
                </c:pt>
                <c:pt idx="41">
                  <c:v>58.784999999999997</c:v>
                </c:pt>
                <c:pt idx="42">
                  <c:v>56.250999999999998</c:v>
                </c:pt>
                <c:pt idx="43">
                  <c:v>53.180999999999997</c:v>
                </c:pt>
                <c:pt idx="44">
                  <c:v>52.655000000000001</c:v>
                </c:pt>
                <c:pt idx="45">
                  <c:v>52.116999999999997</c:v>
                </c:pt>
                <c:pt idx="46">
                  <c:v>51.569000000000003</c:v>
                </c:pt>
                <c:pt idx="47">
                  <c:v>51.569000000000003</c:v>
                </c:pt>
                <c:pt idx="48">
                  <c:v>51.569000000000003</c:v>
                </c:pt>
                <c:pt idx="49">
                  <c:v>51.569000000000003</c:v>
                </c:pt>
                <c:pt idx="50">
                  <c:v>50.94</c:v>
                </c:pt>
                <c:pt idx="51">
                  <c:v>50.311</c:v>
                </c:pt>
                <c:pt idx="52">
                  <c:v>50.311</c:v>
                </c:pt>
                <c:pt idx="53">
                  <c:v>49.036999999999999</c:v>
                </c:pt>
                <c:pt idx="54">
                  <c:v>43.942</c:v>
                </c:pt>
                <c:pt idx="55">
                  <c:v>41.375999999999998</c:v>
                </c:pt>
                <c:pt idx="56">
                  <c:v>40.728999999999999</c:v>
                </c:pt>
                <c:pt idx="57">
                  <c:v>40.728999999999999</c:v>
                </c:pt>
                <c:pt idx="58">
                  <c:v>40.728999999999999</c:v>
                </c:pt>
                <c:pt idx="59">
                  <c:v>40.728999999999999</c:v>
                </c:pt>
                <c:pt idx="60">
                  <c:v>40.728999999999999</c:v>
                </c:pt>
                <c:pt idx="61">
                  <c:v>40.015000000000001</c:v>
                </c:pt>
                <c:pt idx="62">
                  <c:v>40.015000000000001</c:v>
                </c:pt>
                <c:pt idx="63">
                  <c:v>40.015000000000001</c:v>
                </c:pt>
                <c:pt idx="64">
                  <c:v>39.244999999999997</c:v>
                </c:pt>
                <c:pt idx="65">
                  <c:v>38.475999999999999</c:v>
                </c:pt>
                <c:pt idx="66">
                  <c:v>34.628</c:v>
                </c:pt>
                <c:pt idx="67">
                  <c:v>33.859000000000002</c:v>
                </c:pt>
                <c:pt idx="68">
                  <c:v>33.859000000000002</c:v>
                </c:pt>
                <c:pt idx="69">
                  <c:v>33.859000000000002</c:v>
                </c:pt>
                <c:pt idx="70">
                  <c:v>33.859000000000002</c:v>
                </c:pt>
                <c:pt idx="71">
                  <c:v>33.859000000000002</c:v>
                </c:pt>
                <c:pt idx="72">
                  <c:v>33.859000000000002</c:v>
                </c:pt>
                <c:pt idx="73">
                  <c:v>33.859000000000002</c:v>
                </c:pt>
                <c:pt idx="74">
                  <c:v>33.859000000000002</c:v>
                </c:pt>
                <c:pt idx="75">
                  <c:v>33.859000000000002</c:v>
                </c:pt>
                <c:pt idx="76">
                  <c:v>32.917999999999999</c:v>
                </c:pt>
                <c:pt idx="77">
                  <c:v>31.978000000000002</c:v>
                </c:pt>
                <c:pt idx="78">
                  <c:v>31.978000000000002</c:v>
                </c:pt>
                <c:pt idx="79">
                  <c:v>31.978000000000002</c:v>
                </c:pt>
                <c:pt idx="80">
                  <c:v>31.036999999999999</c:v>
                </c:pt>
                <c:pt idx="81">
                  <c:v>31.036999999999999</c:v>
                </c:pt>
                <c:pt idx="82">
                  <c:v>31.036999999999999</c:v>
                </c:pt>
                <c:pt idx="83">
                  <c:v>31.036999999999999</c:v>
                </c:pt>
                <c:pt idx="84">
                  <c:v>31.036999999999999</c:v>
                </c:pt>
                <c:pt idx="85">
                  <c:v>31.036999999999999</c:v>
                </c:pt>
                <c:pt idx="86">
                  <c:v>31.036999999999999</c:v>
                </c:pt>
                <c:pt idx="87">
                  <c:v>31.036999999999999</c:v>
                </c:pt>
                <c:pt idx="88">
                  <c:v>31.036999999999999</c:v>
                </c:pt>
                <c:pt idx="89">
                  <c:v>31.036999999999999</c:v>
                </c:pt>
                <c:pt idx="90">
                  <c:v>27.712</c:v>
                </c:pt>
                <c:pt idx="91">
                  <c:v>24.385999999999999</c:v>
                </c:pt>
                <c:pt idx="92">
                  <c:v>24.385999999999999</c:v>
                </c:pt>
                <c:pt idx="93">
                  <c:v>24.385999999999999</c:v>
                </c:pt>
                <c:pt idx="94">
                  <c:v>24.385999999999999</c:v>
                </c:pt>
                <c:pt idx="95">
                  <c:v>24.385999999999999</c:v>
                </c:pt>
                <c:pt idx="96">
                  <c:v>24.385999999999999</c:v>
                </c:pt>
                <c:pt idx="97">
                  <c:v>24.385999999999999</c:v>
                </c:pt>
                <c:pt idx="98">
                  <c:v>24.385999999999999</c:v>
                </c:pt>
                <c:pt idx="99">
                  <c:v>24.385999999999999</c:v>
                </c:pt>
                <c:pt idx="100">
                  <c:v>22.952000000000002</c:v>
                </c:pt>
                <c:pt idx="101">
                  <c:v>22.952000000000002</c:v>
                </c:pt>
                <c:pt idx="102">
                  <c:v>21.516999999999999</c:v>
                </c:pt>
                <c:pt idx="103">
                  <c:v>21.516999999999999</c:v>
                </c:pt>
                <c:pt idx="104">
                  <c:v>21.516999999999999</c:v>
                </c:pt>
                <c:pt idx="105">
                  <c:v>21.516999999999999</c:v>
                </c:pt>
                <c:pt idx="106">
                  <c:v>21.516999999999999</c:v>
                </c:pt>
                <c:pt idx="107">
                  <c:v>21.516999999999999</c:v>
                </c:pt>
                <c:pt idx="108">
                  <c:v>21.516999999999999</c:v>
                </c:pt>
                <c:pt idx="109">
                  <c:v>21.516999999999999</c:v>
                </c:pt>
                <c:pt idx="110">
                  <c:v>21.516999999999999</c:v>
                </c:pt>
                <c:pt idx="111">
                  <c:v>21.516999999999999</c:v>
                </c:pt>
                <c:pt idx="112">
                  <c:v>21.516999999999999</c:v>
                </c:pt>
                <c:pt idx="113">
                  <c:v>21.516999999999999</c:v>
                </c:pt>
                <c:pt idx="114">
                  <c:v>21.516999999999999</c:v>
                </c:pt>
                <c:pt idx="115">
                  <c:v>21.516999999999999</c:v>
                </c:pt>
                <c:pt idx="116">
                  <c:v>21.516999999999999</c:v>
                </c:pt>
                <c:pt idx="117">
                  <c:v>21.516999999999999</c:v>
                </c:pt>
                <c:pt idx="118">
                  <c:v>21.516999999999999</c:v>
                </c:pt>
                <c:pt idx="119">
                  <c:v>21.516999999999999</c:v>
                </c:pt>
                <c:pt idx="120">
                  <c:v>21.516999999999999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0F-4327-94ED-E2AF924DA6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 (N=33) </c:v>
                </c:pt>
              </c:strCache>
            </c:strRef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Sheet1!$E$2:$E$122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96.774000000000001</c:v>
                </c:pt>
                <c:pt idx="18">
                  <c:v>96.774000000000001</c:v>
                </c:pt>
                <c:pt idx="19">
                  <c:v>93.548000000000002</c:v>
                </c:pt>
                <c:pt idx="20">
                  <c:v>93.548000000000002</c:v>
                </c:pt>
                <c:pt idx="21">
                  <c:v>93.548000000000002</c:v>
                </c:pt>
                <c:pt idx="22">
                  <c:v>93.548000000000002</c:v>
                </c:pt>
                <c:pt idx="23">
                  <c:v>93.548000000000002</c:v>
                </c:pt>
                <c:pt idx="24">
                  <c:v>93.548000000000002</c:v>
                </c:pt>
                <c:pt idx="25">
                  <c:v>93.548000000000002</c:v>
                </c:pt>
                <c:pt idx="26">
                  <c:v>93.548000000000002</c:v>
                </c:pt>
                <c:pt idx="27">
                  <c:v>93.548000000000002</c:v>
                </c:pt>
                <c:pt idx="28">
                  <c:v>93.548000000000002</c:v>
                </c:pt>
                <c:pt idx="29">
                  <c:v>93.548000000000002</c:v>
                </c:pt>
                <c:pt idx="30">
                  <c:v>85.753</c:v>
                </c:pt>
                <c:pt idx="31">
                  <c:v>77.956999999999994</c:v>
                </c:pt>
                <c:pt idx="32">
                  <c:v>77.956999999999994</c:v>
                </c:pt>
                <c:pt idx="33">
                  <c:v>77.956999999999994</c:v>
                </c:pt>
                <c:pt idx="34">
                  <c:v>77.956999999999994</c:v>
                </c:pt>
                <c:pt idx="35">
                  <c:v>77.956999999999994</c:v>
                </c:pt>
                <c:pt idx="36">
                  <c:v>77.956999999999994</c:v>
                </c:pt>
                <c:pt idx="37">
                  <c:v>77.956999999999994</c:v>
                </c:pt>
                <c:pt idx="38">
                  <c:v>77.956999999999994</c:v>
                </c:pt>
                <c:pt idx="39">
                  <c:v>77.956999999999994</c:v>
                </c:pt>
                <c:pt idx="40">
                  <c:v>77.956999999999994</c:v>
                </c:pt>
                <c:pt idx="41">
                  <c:v>77.956999999999994</c:v>
                </c:pt>
                <c:pt idx="42">
                  <c:v>73.853999999999999</c:v>
                </c:pt>
                <c:pt idx="43">
                  <c:v>73.853999999999999</c:v>
                </c:pt>
                <c:pt idx="44">
                  <c:v>73.853999999999999</c:v>
                </c:pt>
                <c:pt idx="45">
                  <c:v>73.853999999999999</c:v>
                </c:pt>
                <c:pt idx="46">
                  <c:v>73.853999999999999</c:v>
                </c:pt>
                <c:pt idx="47">
                  <c:v>73.853999999999999</c:v>
                </c:pt>
                <c:pt idx="48">
                  <c:v>73.853999999999999</c:v>
                </c:pt>
                <c:pt idx="49">
                  <c:v>73.853999999999999</c:v>
                </c:pt>
                <c:pt idx="50">
                  <c:v>73.853999999999999</c:v>
                </c:pt>
                <c:pt idx="51">
                  <c:v>73.853999999999999</c:v>
                </c:pt>
                <c:pt idx="52">
                  <c:v>73.853999999999999</c:v>
                </c:pt>
                <c:pt idx="53">
                  <c:v>73.853999999999999</c:v>
                </c:pt>
                <c:pt idx="54">
                  <c:v>67.14</c:v>
                </c:pt>
                <c:pt idx="55">
                  <c:v>67.14</c:v>
                </c:pt>
                <c:pt idx="56">
                  <c:v>67.14</c:v>
                </c:pt>
                <c:pt idx="57">
                  <c:v>67.14</c:v>
                </c:pt>
                <c:pt idx="58">
                  <c:v>67.14</c:v>
                </c:pt>
                <c:pt idx="59">
                  <c:v>67.14</c:v>
                </c:pt>
                <c:pt idx="60">
                  <c:v>67.14</c:v>
                </c:pt>
                <c:pt idx="61">
                  <c:v>67.14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0F-4327-94ED-E2AF924DA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426930549122539"/>
              <c:y val="0.917229096362954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3741830065359478"/>
          <c:y val="0.69745070928633912"/>
          <c:w val="0.76939394524213889"/>
          <c:h val="0.1011354049493813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107971797643"/>
          <c:y val="3.3590508847684365E-2"/>
          <c:w val="0.82631748237352687"/>
          <c:h val="0.8109724861978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&lt;250 mmHg (N=107)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Sheet1!$A$2:$A$120</c:f>
              <c:numCache>
                <c:formatCode>General</c:formatCode>
                <c:ptCount val="119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  <c:pt idx="73">
                  <c:v>6.0833300000000001</c:v>
                </c:pt>
                <c:pt idx="74">
                  <c:v>6.1666699999999999</c:v>
                </c:pt>
                <c:pt idx="75">
                  <c:v>6.25</c:v>
                </c:pt>
                <c:pt idx="76">
                  <c:v>6.3333300000000001</c:v>
                </c:pt>
                <c:pt idx="77">
                  <c:v>6.4166699999999999</c:v>
                </c:pt>
                <c:pt idx="78">
                  <c:v>6.5</c:v>
                </c:pt>
                <c:pt idx="79">
                  <c:v>6.5833300000000001</c:v>
                </c:pt>
                <c:pt idx="80">
                  <c:v>6.6666699999999999</c:v>
                </c:pt>
                <c:pt idx="81">
                  <c:v>6.75</c:v>
                </c:pt>
                <c:pt idx="82">
                  <c:v>6.8333300000000001</c:v>
                </c:pt>
                <c:pt idx="83">
                  <c:v>6.9166699999999999</c:v>
                </c:pt>
                <c:pt idx="84">
                  <c:v>7</c:v>
                </c:pt>
                <c:pt idx="85">
                  <c:v>7.0833300000000001</c:v>
                </c:pt>
                <c:pt idx="86">
                  <c:v>7.1666699999999999</c:v>
                </c:pt>
                <c:pt idx="87">
                  <c:v>7.25</c:v>
                </c:pt>
                <c:pt idx="88">
                  <c:v>7.3333300000000001</c:v>
                </c:pt>
                <c:pt idx="89">
                  <c:v>7.4166699999999999</c:v>
                </c:pt>
                <c:pt idx="90">
                  <c:v>7.5</c:v>
                </c:pt>
                <c:pt idx="91">
                  <c:v>7.5833300000000001</c:v>
                </c:pt>
                <c:pt idx="92">
                  <c:v>7.6666699999999999</c:v>
                </c:pt>
                <c:pt idx="93">
                  <c:v>7.75</c:v>
                </c:pt>
                <c:pt idx="94">
                  <c:v>7.8333300000000001</c:v>
                </c:pt>
                <c:pt idx="95">
                  <c:v>7.9166699999999999</c:v>
                </c:pt>
                <c:pt idx="96">
                  <c:v>8</c:v>
                </c:pt>
                <c:pt idx="97">
                  <c:v>8.0833300000000001</c:v>
                </c:pt>
                <c:pt idx="98">
                  <c:v>8.1666699999999999</c:v>
                </c:pt>
                <c:pt idx="99">
                  <c:v>8.25</c:v>
                </c:pt>
                <c:pt idx="100">
                  <c:v>8.3333300000000001</c:v>
                </c:pt>
                <c:pt idx="101">
                  <c:v>8.4166699999999999</c:v>
                </c:pt>
                <c:pt idx="102">
                  <c:v>8.5</c:v>
                </c:pt>
                <c:pt idx="103">
                  <c:v>8.5833300000000001</c:v>
                </c:pt>
                <c:pt idx="104">
                  <c:v>8.6666699999999999</c:v>
                </c:pt>
                <c:pt idx="105">
                  <c:v>8.75</c:v>
                </c:pt>
                <c:pt idx="106">
                  <c:v>8.8333300000000001</c:v>
                </c:pt>
                <c:pt idx="107">
                  <c:v>8.9166699999999999</c:v>
                </c:pt>
                <c:pt idx="108">
                  <c:v>9</c:v>
                </c:pt>
                <c:pt idx="109">
                  <c:v>9.0833300000000001</c:v>
                </c:pt>
                <c:pt idx="110">
                  <c:v>9.1666699999999999</c:v>
                </c:pt>
                <c:pt idx="111">
                  <c:v>9.25</c:v>
                </c:pt>
                <c:pt idx="112">
                  <c:v>9.3333300000000001</c:v>
                </c:pt>
                <c:pt idx="113">
                  <c:v>9.4166699999999999</c:v>
                </c:pt>
                <c:pt idx="114">
                  <c:v>9.5</c:v>
                </c:pt>
                <c:pt idx="115">
                  <c:v>9.5833300000000001</c:v>
                </c:pt>
                <c:pt idx="116">
                  <c:v>9.6666699999999999</c:v>
                </c:pt>
                <c:pt idx="117">
                  <c:v>9.75</c:v>
                </c:pt>
                <c:pt idx="118">
                  <c:v>9.8333300000000001</c:v>
                </c:pt>
              </c:numCache>
            </c:numRef>
          </c:xVal>
          <c:yVal>
            <c:numRef>
              <c:f>Sheet1!$B$2:$B$120</c:f>
              <c:numCache>
                <c:formatCode>General</c:formatCode>
                <c:ptCount val="11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99.064999999999998</c:v>
                </c:pt>
                <c:pt idx="6">
                  <c:v>96.262</c:v>
                </c:pt>
                <c:pt idx="7">
                  <c:v>93.457999999999998</c:v>
                </c:pt>
                <c:pt idx="8">
                  <c:v>93.457999999999998</c:v>
                </c:pt>
                <c:pt idx="9">
                  <c:v>93.457999999999998</c:v>
                </c:pt>
                <c:pt idx="10">
                  <c:v>93.457999999999998</c:v>
                </c:pt>
                <c:pt idx="11">
                  <c:v>93.457999999999998</c:v>
                </c:pt>
                <c:pt idx="12">
                  <c:v>93.457999999999998</c:v>
                </c:pt>
                <c:pt idx="13">
                  <c:v>93.457999999999998</c:v>
                </c:pt>
                <c:pt idx="14">
                  <c:v>92.26</c:v>
                </c:pt>
                <c:pt idx="15">
                  <c:v>91.061999999999998</c:v>
                </c:pt>
                <c:pt idx="16">
                  <c:v>89.863</c:v>
                </c:pt>
                <c:pt idx="17">
                  <c:v>89.863</c:v>
                </c:pt>
                <c:pt idx="18">
                  <c:v>86.22</c:v>
                </c:pt>
                <c:pt idx="19">
                  <c:v>80.147999999999996</c:v>
                </c:pt>
                <c:pt idx="20">
                  <c:v>80.147999999999996</c:v>
                </c:pt>
                <c:pt idx="21">
                  <c:v>80.147999999999996</c:v>
                </c:pt>
                <c:pt idx="22">
                  <c:v>80.147999999999996</c:v>
                </c:pt>
                <c:pt idx="23">
                  <c:v>80.147999999999996</c:v>
                </c:pt>
                <c:pt idx="24">
                  <c:v>80.147999999999996</c:v>
                </c:pt>
                <c:pt idx="25">
                  <c:v>80.147999999999996</c:v>
                </c:pt>
                <c:pt idx="26">
                  <c:v>80.147999999999996</c:v>
                </c:pt>
                <c:pt idx="27">
                  <c:v>80.147999999999996</c:v>
                </c:pt>
                <c:pt idx="28">
                  <c:v>80.147999999999996</c:v>
                </c:pt>
                <c:pt idx="29">
                  <c:v>78.664000000000001</c:v>
                </c:pt>
                <c:pt idx="30">
                  <c:v>75.695999999999998</c:v>
                </c:pt>
                <c:pt idx="31">
                  <c:v>72.727000000000004</c:v>
                </c:pt>
                <c:pt idx="32">
                  <c:v>72.727000000000004</c:v>
                </c:pt>
                <c:pt idx="33">
                  <c:v>72.727000000000004</c:v>
                </c:pt>
                <c:pt idx="34">
                  <c:v>72.727000000000004</c:v>
                </c:pt>
                <c:pt idx="35">
                  <c:v>72.727000000000004</c:v>
                </c:pt>
                <c:pt idx="36">
                  <c:v>72.727000000000004</c:v>
                </c:pt>
                <c:pt idx="37">
                  <c:v>72.727000000000004</c:v>
                </c:pt>
                <c:pt idx="38">
                  <c:v>70.953000000000003</c:v>
                </c:pt>
                <c:pt idx="39">
                  <c:v>70.953000000000003</c:v>
                </c:pt>
                <c:pt idx="40">
                  <c:v>69.134</c:v>
                </c:pt>
                <c:pt idx="41">
                  <c:v>67.314999999999998</c:v>
                </c:pt>
                <c:pt idx="42">
                  <c:v>61.856999999999999</c:v>
                </c:pt>
                <c:pt idx="43">
                  <c:v>61.856999999999999</c:v>
                </c:pt>
                <c:pt idx="44">
                  <c:v>61.856999999999999</c:v>
                </c:pt>
                <c:pt idx="45">
                  <c:v>61.856999999999999</c:v>
                </c:pt>
                <c:pt idx="46">
                  <c:v>61.856999999999999</c:v>
                </c:pt>
                <c:pt idx="47">
                  <c:v>61.856999999999999</c:v>
                </c:pt>
                <c:pt idx="48">
                  <c:v>61.856999999999999</c:v>
                </c:pt>
                <c:pt idx="49">
                  <c:v>61.856999999999999</c:v>
                </c:pt>
                <c:pt idx="50">
                  <c:v>59.566000000000003</c:v>
                </c:pt>
                <c:pt idx="51">
                  <c:v>59.566000000000003</c:v>
                </c:pt>
                <c:pt idx="52">
                  <c:v>59.566000000000003</c:v>
                </c:pt>
                <c:pt idx="53">
                  <c:v>59.566000000000003</c:v>
                </c:pt>
                <c:pt idx="54">
                  <c:v>52.417999999999999</c:v>
                </c:pt>
                <c:pt idx="55">
                  <c:v>47.533999999999999</c:v>
                </c:pt>
                <c:pt idx="56">
                  <c:v>47.533999999999999</c:v>
                </c:pt>
                <c:pt idx="57">
                  <c:v>47.533999999999999</c:v>
                </c:pt>
                <c:pt idx="58">
                  <c:v>47.533999999999999</c:v>
                </c:pt>
                <c:pt idx="59">
                  <c:v>47.533999999999999</c:v>
                </c:pt>
                <c:pt idx="60">
                  <c:v>47.533999999999999</c:v>
                </c:pt>
                <c:pt idx="61">
                  <c:v>47.533999999999999</c:v>
                </c:pt>
                <c:pt idx="62">
                  <c:v>47.533999999999999</c:v>
                </c:pt>
                <c:pt idx="63">
                  <c:v>47.533999999999999</c:v>
                </c:pt>
                <c:pt idx="64">
                  <c:v>47.533999999999999</c:v>
                </c:pt>
                <c:pt idx="65">
                  <c:v>47.533999999999999</c:v>
                </c:pt>
                <c:pt idx="66">
                  <c:v>47.533999999999999</c:v>
                </c:pt>
                <c:pt idx="67">
                  <c:v>43.212000000000003</c:v>
                </c:pt>
                <c:pt idx="68">
                  <c:v>43.212000000000003</c:v>
                </c:pt>
                <c:pt idx="69">
                  <c:v>43.212000000000003</c:v>
                </c:pt>
                <c:pt idx="70">
                  <c:v>43.212000000000003</c:v>
                </c:pt>
                <c:pt idx="71">
                  <c:v>43.212000000000003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EC-4845-A15F-6B9DEC9E37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≥250 mmHg (N=398)</c:v>
                </c:pt>
              </c:strCache>
            </c:strRef>
          </c:tx>
          <c:spPr>
            <a:ln w="3175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Sheet1!$A$2:$A$120</c:f>
              <c:numCache>
                <c:formatCode>General</c:formatCode>
                <c:ptCount val="119"/>
                <c:pt idx="0">
                  <c:v>0</c:v>
                </c:pt>
                <c:pt idx="1">
                  <c:v>8.3330000000000001E-2</c:v>
                </c:pt>
                <c:pt idx="2">
                  <c:v>0.16667000000000001</c:v>
                </c:pt>
                <c:pt idx="3">
                  <c:v>0.25</c:v>
                </c:pt>
                <c:pt idx="4">
                  <c:v>0.33333000000000002</c:v>
                </c:pt>
                <c:pt idx="5">
                  <c:v>0.41666999999999998</c:v>
                </c:pt>
                <c:pt idx="6">
                  <c:v>0.5</c:v>
                </c:pt>
                <c:pt idx="7">
                  <c:v>0.58333000000000002</c:v>
                </c:pt>
                <c:pt idx="8">
                  <c:v>0.66666999999999998</c:v>
                </c:pt>
                <c:pt idx="9">
                  <c:v>0.75</c:v>
                </c:pt>
                <c:pt idx="10">
                  <c:v>0.83333000000000002</c:v>
                </c:pt>
                <c:pt idx="11">
                  <c:v>0.91666999999999998</c:v>
                </c:pt>
                <c:pt idx="12">
                  <c:v>1</c:v>
                </c:pt>
                <c:pt idx="13">
                  <c:v>1.0833299999999999</c:v>
                </c:pt>
                <c:pt idx="14">
                  <c:v>1.1666700000000001</c:v>
                </c:pt>
                <c:pt idx="15">
                  <c:v>1.25</c:v>
                </c:pt>
                <c:pt idx="16">
                  <c:v>1.3333299999999999</c:v>
                </c:pt>
                <c:pt idx="17">
                  <c:v>1.4166700000000001</c:v>
                </c:pt>
                <c:pt idx="18">
                  <c:v>1.5</c:v>
                </c:pt>
                <c:pt idx="19">
                  <c:v>1.5833299999999999</c:v>
                </c:pt>
                <c:pt idx="20">
                  <c:v>1.6666700000000001</c:v>
                </c:pt>
                <c:pt idx="21">
                  <c:v>1.75</c:v>
                </c:pt>
                <c:pt idx="22">
                  <c:v>1.8333299999999999</c:v>
                </c:pt>
                <c:pt idx="23">
                  <c:v>1.9166700000000001</c:v>
                </c:pt>
                <c:pt idx="24">
                  <c:v>2</c:v>
                </c:pt>
                <c:pt idx="25">
                  <c:v>2.0833300000000001</c:v>
                </c:pt>
                <c:pt idx="26">
                  <c:v>2.1666699999999999</c:v>
                </c:pt>
                <c:pt idx="27">
                  <c:v>2.25</c:v>
                </c:pt>
                <c:pt idx="28">
                  <c:v>2.3333300000000001</c:v>
                </c:pt>
                <c:pt idx="29">
                  <c:v>2.4166699999999999</c:v>
                </c:pt>
                <c:pt idx="30">
                  <c:v>2.5</c:v>
                </c:pt>
                <c:pt idx="31">
                  <c:v>2.5833300000000001</c:v>
                </c:pt>
                <c:pt idx="32">
                  <c:v>2.6666699999999999</c:v>
                </c:pt>
                <c:pt idx="33">
                  <c:v>2.75</c:v>
                </c:pt>
                <c:pt idx="34">
                  <c:v>2.8333300000000001</c:v>
                </c:pt>
                <c:pt idx="35">
                  <c:v>2.9166699999999999</c:v>
                </c:pt>
                <c:pt idx="36">
                  <c:v>3</c:v>
                </c:pt>
                <c:pt idx="37">
                  <c:v>3.0833300000000001</c:v>
                </c:pt>
                <c:pt idx="38">
                  <c:v>3.1666699999999999</c:v>
                </c:pt>
                <c:pt idx="39">
                  <c:v>3.25</c:v>
                </c:pt>
                <c:pt idx="40">
                  <c:v>3.3333300000000001</c:v>
                </c:pt>
                <c:pt idx="41">
                  <c:v>3.4166699999999999</c:v>
                </c:pt>
                <c:pt idx="42">
                  <c:v>3.5</c:v>
                </c:pt>
                <c:pt idx="43">
                  <c:v>3.5833300000000001</c:v>
                </c:pt>
                <c:pt idx="44">
                  <c:v>3.6666699999999999</c:v>
                </c:pt>
                <c:pt idx="45">
                  <c:v>3.75</c:v>
                </c:pt>
                <c:pt idx="46">
                  <c:v>3.8333300000000001</c:v>
                </c:pt>
                <c:pt idx="47">
                  <c:v>3.9166699999999999</c:v>
                </c:pt>
                <c:pt idx="48">
                  <c:v>4</c:v>
                </c:pt>
                <c:pt idx="49">
                  <c:v>4.0833300000000001</c:v>
                </c:pt>
                <c:pt idx="50">
                  <c:v>4.1666699999999999</c:v>
                </c:pt>
                <c:pt idx="51">
                  <c:v>4.25</c:v>
                </c:pt>
                <c:pt idx="52">
                  <c:v>4.3333300000000001</c:v>
                </c:pt>
                <c:pt idx="53">
                  <c:v>4.4166699999999999</c:v>
                </c:pt>
                <c:pt idx="54">
                  <c:v>4.5</c:v>
                </c:pt>
                <c:pt idx="55">
                  <c:v>4.5833300000000001</c:v>
                </c:pt>
                <c:pt idx="56">
                  <c:v>4.6666699999999999</c:v>
                </c:pt>
                <c:pt idx="57">
                  <c:v>4.75</c:v>
                </c:pt>
                <c:pt idx="58">
                  <c:v>4.8333300000000001</c:v>
                </c:pt>
                <c:pt idx="59">
                  <c:v>4.9166699999999999</c:v>
                </c:pt>
                <c:pt idx="60">
                  <c:v>5</c:v>
                </c:pt>
                <c:pt idx="61">
                  <c:v>5.0833300000000001</c:v>
                </c:pt>
                <c:pt idx="62">
                  <c:v>5.1666699999999999</c:v>
                </c:pt>
                <c:pt idx="63">
                  <c:v>5.25</c:v>
                </c:pt>
                <c:pt idx="64">
                  <c:v>5.3333300000000001</c:v>
                </c:pt>
                <c:pt idx="65">
                  <c:v>5.4166699999999999</c:v>
                </c:pt>
                <c:pt idx="66">
                  <c:v>5.5</c:v>
                </c:pt>
                <c:pt idx="67">
                  <c:v>5.5833300000000001</c:v>
                </c:pt>
                <c:pt idx="68">
                  <c:v>5.6666699999999999</c:v>
                </c:pt>
                <c:pt idx="69">
                  <c:v>5.75</c:v>
                </c:pt>
                <c:pt idx="70">
                  <c:v>5.8333300000000001</c:v>
                </c:pt>
                <c:pt idx="71">
                  <c:v>5.9166699999999999</c:v>
                </c:pt>
                <c:pt idx="72">
                  <c:v>6</c:v>
                </c:pt>
                <c:pt idx="73">
                  <c:v>6.0833300000000001</c:v>
                </c:pt>
                <c:pt idx="74">
                  <c:v>6.1666699999999999</c:v>
                </c:pt>
                <c:pt idx="75">
                  <c:v>6.25</c:v>
                </c:pt>
                <c:pt idx="76">
                  <c:v>6.3333300000000001</c:v>
                </c:pt>
                <c:pt idx="77">
                  <c:v>6.4166699999999999</c:v>
                </c:pt>
                <c:pt idx="78">
                  <c:v>6.5</c:v>
                </c:pt>
                <c:pt idx="79">
                  <c:v>6.5833300000000001</c:v>
                </c:pt>
                <c:pt idx="80">
                  <c:v>6.6666699999999999</c:v>
                </c:pt>
                <c:pt idx="81">
                  <c:v>6.75</c:v>
                </c:pt>
                <c:pt idx="82">
                  <c:v>6.8333300000000001</c:v>
                </c:pt>
                <c:pt idx="83">
                  <c:v>6.9166699999999999</c:v>
                </c:pt>
                <c:pt idx="84">
                  <c:v>7</c:v>
                </c:pt>
                <c:pt idx="85">
                  <c:v>7.0833300000000001</c:v>
                </c:pt>
                <c:pt idx="86">
                  <c:v>7.1666699999999999</c:v>
                </c:pt>
                <c:pt idx="87">
                  <c:v>7.25</c:v>
                </c:pt>
                <c:pt idx="88">
                  <c:v>7.3333300000000001</c:v>
                </c:pt>
                <c:pt idx="89">
                  <c:v>7.4166699999999999</c:v>
                </c:pt>
                <c:pt idx="90">
                  <c:v>7.5</c:v>
                </c:pt>
                <c:pt idx="91">
                  <c:v>7.5833300000000001</c:v>
                </c:pt>
                <c:pt idx="92">
                  <c:v>7.6666699999999999</c:v>
                </c:pt>
                <c:pt idx="93">
                  <c:v>7.75</c:v>
                </c:pt>
                <c:pt idx="94">
                  <c:v>7.8333300000000001</c:v>
                </c:pt>
                <c:pt idx="95">
                  <c:v>7.9166699999999999</c:v>
                </c:pt>
                <c:pt idx="96">
                  <c:v>8</c:v>
                </c:pt>
                <c:pt idx="97">
                  <c:v>8.0833300000000001</c:v>
                </c:pt>
                <c:pt idx="98">
                  <c:v>8.1666699999999999</c:v>
                </c:pt>
                <c:pt idx="99">
                  <c:v>8.25</c:v>
                </c:pt>
                <c:pt idx="100">
                  <c:v>8.3333300000000001</c:v>
                </c:pt>
                <c:pt idx="101">
                  <c:v>8.4166699999999999</c:v>
                </c:pt>
                <c:pt idx="102">
                  <c:v>8.5</c:v>
                </c:pt>
                <c:pt idx="103">
                  <c:v>8.5833300000000001</c:v>
                </c:pt>
                <c:pt idx="104">
                  <c:v>8.6666699999999999</c:v>
                </c:pt>
                <c:pt idx="105">
                  <c:v>8.75</c:v>
                </c:pt>
                <c:pt idx="106">
                  <c:v>8.8333300000000001</c:v>
                </c:pt>
                <c:pt idx="107">
                  <c:v>8.9166699999999999</c:v>
                </c:pt>
                <c:pt idx="108">
                  <c:v>9</c:v>
                </c:pt>
                <c:pt idx="109">
                  <c:v>9.0833300000000001</c:v>
                </c:pt>
                <c:pt idx="110">
                  <c:v>9.1666699999999999</c:v>
                </c:pt>
                <c:pt idx="111">
                  <c:v>9.25</c:v>
                </c:pt>
                <c:pt idx="112">
                  <c:v>9.3333300000000001</c:v>
                </c:pt>
                <c:pt idx="113">
                  <c:v>9.4166699999999999</c:v>
                </c:pt>
                <c:pt idx="114">
                  <c:v>9.5</c:v>
                </c:pt>
                <c:pt idx="115">
                  <c:v>9.5833300000000001</c:v>
                </c:pt>
                <c:pt idx="116">
                  <c:v>9.6666699999999999</c:v>
                </c:pt>
                <c:pt idx="117">
                  <c:v>9.75</c:v>
                </c:pt>
                <c:pt idx="118">
                  <c:v>9.8333300000000001</c:v>
                </c:pt>
              </c:numCache>
            </c:numRef>
          </c:xVal>
          <c:yVal>
            <c:numRef>
              <c:f>Sheet1!$C$2:$C$120</c:f>
              <c:numCache>
                <c:formatCode>General</c:formatCode>
                <c:ptCount val="11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98.989000000000004</c:v>
                </c:pt>
                <c:pt idx="6">
                  <c:v>96.435000000000002</c:v>
                </c:pt>
                <c:pt idx="7">
                  <c:v>91.572000000000003</c:v>
                </c:pt>
                <c:pt idx="8">
                  <c:v>91.314999999999998</c:v>
                </c:pt>
                <c:pt idx="9">
                  <c:v>91.314999999999998</c:v>
                </c:pt>
                <c:pt idx="10">
                  <c:v>91.314999999999998</c:v>
                </c:pt>
                <c:pt idx="11">
                  <c:v>91.314999999999998</c:v>
                </c:pt>
                <c:pt idx="12">
                  <c:v>91.046999999999997</c:v>
                </c:pt>
                <c:pt idx="13">
                  <c:v>91.046999999999997</c:v>
                </c:pt>
                <c:pt idx="14">
                  <c:v>91.046999999999997</c:v>
                </c:pt>
                <c:pt idx="15">
                  <c:v>90.727999999999994</c:v>
                </c:pt>
                <c:pt idx="16">
                  <c:v>89.45</c:v>
                </c:pt>
                <c:pt idx="17">
                  <c:v>87.533000000000001</c:v>
                </c:pt>
                <c:pt idx="18">
                  <c:v>83.352999999999994</c:v>
                </c:pt>
                <c:pt idx="19">
                  <c:v>77.840999999999994</c:v>
                </c:pt>
                <c:pt idx="20">
                  <c:v>76.856999999999999</c:v>
                </c:pt>
                <c:pt idx="21">
                  <c:v>76.856999999999999</c:v>
                </c:pt>
                <c:pt idx="22">
                  <c:v>76.527000000000001</c:v>
                </c:pt>
                <c:pt idx="23">
                  <c:v>76.527000000000001</c:v>
                </c:pt>
                <c:pt idx="24">
                  <c:v>76.527000000000001</c:v>
                </c:pt>
                <c:pt idx="25">
                  <c:v>76.527000000000001</c:v>
                </c:pt>
                <c:pt idx="26">
                  <c:v>76.527000000000001</c:v>
                </c:pt>
                <c:pt idx="27">
                  <c:v>76.527000000000001</c:v>
                </c:pt>
                <c:pt idx="28">
                  <c:v>75.725999999999999</c:v>
                </c:pt>
                <c:pt idx="29">
                  <c:v>72.921000000000006</c:v>
                </c:pt>
                <c:pt idx="30">
                  <c:v>68.914000000000001</c:v>
                </c:pt>
                <c:pt idx="31">
                  <c:v>64.908000000000001</c:v>
                </c:pt>
                <c:pt idx="32">
                  <c:v>64.507000000000005</c:v>
                </c:pt>
                <c:pt idx="33">
                  <c:v>64.105999999999995</c:v>
                </c:pt>
                <c:pt idx="34">
                  <c:v>63.698</c:v>
                </c:pt>
                <c:pt idx="35">
                  <c:v>63.698</c:v>
                </c:pt>
                <c:pt idx="36">
                  <c:v>63.698</c:v>
                </c:pt>
                <c:pt idx="37">
                  <c:v>63.698</c:v>
                </c:pt>
                <c:pt idx="38">
                  <c:v>63.698</c:v>
                </c:pt>
                <c:pt idx="39">
                  <c:v>63.698</c:v>
                </c:pt>
                <c:pt idx="40">
                  <c:v>63.225999999999999</c:v>
                </c:pt>
                <c:pt idx="41">
                  <c:v>61.338999999999999</c:v>
                </c:pt>
                <c:pt idx="42">
                  <c:v>59.923000000000002</c:v>
                </c:pt>
                <c:pt idx="43">
                  <c:v>55.646000000000001</c:v>
                </c:pt>
                <c:pt idx="44">
                  <c:v>55.165999999999997</c:v>
                </c:pt>
                <c:pt idx="45">
                  <c:v>55.165999999999997</c:v>
                </c:pt>
                <c:pt idx="46">
                  <c:v>54.664999999999999</c:v>
                </c:pt>
                <c:pt idx="47">
                  <c:v>54.664999999999999</c:v>
                </c:pt>
                <c:pt idx="48">
                  <c:v>54.664999999999999</c:v>
                </c:pt>
                <c:pt idx="49">
                  <c:v>54.664999999999999</c:v>
                </c:pt>
                <c:pt idx="50">
                  <c:v>54.664999999999999</c:v>
                </c:pt>
                <c:pt idx="51">
                  <c:v>54.664999999999999</c:v>
                </c:pt>
                <c:pt idx="52">
                  <c:v>54.05</c:v>
                </c:pt>
                <c:pt idx="53">
                  <c:v>51.594000000000001</c:v>
                </c:pt>
                <c:pt idx="54">
                  <c:v>46.634</c:v>
                </c:pt>
                <c:pt idx="55">
                  <c:v>45.390999999999998</c:v>
                </c:pt>
                <c:pt idx="56">
                  <c:v>45.390999999999998</c:v>
                </c:pt>
                <c:pt idx="57">
                  <c:v>45.390999999999998</c:v>
                </c:pt>
                <c:pt idx="58">
                  <c:v>45.390999999999998</c:v>
                </c:pt>
                <c:pt idx="59">
                  <c:v>45.390999999999998</c:v>
                </c:pt>
                <c:pt idx="60">
                  <c:v>45.390999999999998</c:v>
                </c:pt>
                <c:pt idx="61">
                  <c:v>45.390999999999998</c:v>
                </c:pt>
                <c:pt idx="62">
                  <c:v>45.390999999999998</c:v>
                </c:pt>
                <c:pt idx="63">
                  <c:v>44.55</c:v>
                </c:pt>
                <c:pt idx="64">
                  <c:v>44.55</c:v>
                </c:pt>
                <c:pt idx="65">
                  <c:v>43.71</c:v>
                </c:pt>
                <c:pt idx="66">
                  <c:v>41.188000000000002</c:v>
                </c:pt>
                <c:pt idx="67">
                  <c:v>38.665999999999997</c:v>
                </c:pt>
                <c:pt idx="68">
                  <c:v>38.665999999999997</c:v>
                </c:pt>
                <c:pt idx="69">
                  <c:v>38.665999999999997</c:v>
                </c:pt>
                <c:pt idx="70">
                  <c:v>38.665999999999997</c:v>
                </c:pt>
                <c:pt idx="71">
                  <c:v>38.665999999999997</c:v>
                </c:pt>
                <c:pt idx="72">
                  <c:v>38.665999999999997</c:v>
                </c:pt>
                <c:pt idx="73">
                  <c:v>38.665999999999997</c:v>
                </c:pt>
                <c:pt idx="74">
                  <c:v>38.665999999999997</c:v>
                </c:pt>
                <c:pt idx="75">
                  <c:v>38.665999999999997</c:v>
                </c:pt>
                <c:pt idx="76">
                  <c:v>38.665999999999997</c:v>
                </c:pt>
                <c:pt idx="77">
                  <c:v>38.665999999999997</c:v>
                </c:pt>
                <c:pt idx="78">
                  <c:v>38.665999999999997</c:v>
                </c:pt>
                <c:pt idx="79">
                  <c:v>38.665999999999997</c:v>
                </c:pt>
                <c:pt idx="80">
                  <c:v>37.649000000000001</c:v>
                </c:pt>
                <c:pt idx="81">
                  <c:v>37.649000000000001</c:v>
                </c:pt>
                <c:pt idx="82">
                  <c:v>37.649000000000001</c:v>
                </c:pt>
                <c:pt idx="83">
                  <c:v>37.649000000000001</c:v>
                </c:pt>
                <c:pt idx="84">
                  <c:v>37.649000000000001</c:v>
                </c:pt>
                <c:pt idx="85">
                  <c:v>37.649000000000001</c:v>
                </c:pt>
                <c:pt idx="86">
                  <c:v>37.649000000000001</c:v>
                </c:pt>
                <c:pt idx="87">
                  <c:v>37.649000000000001</c:v>
                </c:pt>
                <c:pt idx="88">
                  <c:v>37.649000000000001</c:v>
                </c:pt>
                <c:pt idx="89">
                  <c:v>37.649000000000001</c:v>
                </c:pt>
                <c:pt idx="90">
                  <c:v>35.052</c:v>
                </c:pt>
                <c:pt idx="91">
                  <c:v>32.456000000000003</c:v>
                </c:pt>
                <c:pt idx="92">
                  <c:v>32.456000000000003</c:v>
                </c:pt>
                <c:pt idx="93">
                  <c:v>32.456000000000003</c:v>
                </c:pt>
                <c:pt idx="94">
                  <c:v>32.456000000000003</c:v>
                </c:pt>
                <c:pt idx="95">
                  <c:v>32.456000000000003</c:v>
                </c:pt>
                <c:pt idx="96">
                  <c:v>32.456000000000003</c:v>
                </c:pt>
                <c:pt idx="97">
                  <c:v>32.456000000000003</c:v>
                </c:pt>
                <c:pt idx="98">
                  <c:v>32.456000000000003</c:v>
                </c:pt>
                <c:pt idx="99">
                  <c:v>32.456000000000003</c:v>
                </c:pt>
                <c:pt idx="100">
                  <c:v>32.456000000000003</c:v>
                </c:pt>
                <c:pt idx="101">
                  <c:v>30.547000000000001</c:v>
                </c:pt>
                <c:pt idx="102">
                  <c:v>24.818999999999999</c:v>
                </c:pt>
                <c:pt idx="103">
                  <c:v>24.818999999999999</c:v>
                </c:pt>
                <c:pt idx="104">
                  <c:v>24.818999999999999</c:v>
                </c:pt>
                <c:pt idx="105">
                  <c:v>24.818999999999999</c:v>
                </c:pt>
                <c:pt idx="106">
                  <c:v>24.818999999999999</c:v>
                </c:pt>
                <c:pt idx="107">
                  <c:v>24.818999999999999</c:v>
                </c:pt>
                <c:pt idx="108">
                  <c:v>24.818999999999999</c:v>
                </c:pt>
                <c:pt idx="109">
                  <c:v>24.818999999999999</c:v>
                </c:pt>
                <c:pt idx="110">
                  <c:v>24.818999999999999</c:v>
                </c:pt>
                <c:pt idx="111">
                  <c:v>24.818999999999999</c:v>
                </c:pt>
                <c:pt idx="112">
                  <c:v>24.818999999999999</c:v>
                </c:pt>
                <c:pt idx="113">
                  <c:v>24.818999999999999</c:v>
                </c:pt>
                <c:pt idx="114">
                  <c:v>24.818999999999999</c:v>
                </c:pt>
                <c:pt idx="115">
                  <c:v>24.818999999999999</c:v>
                </c:pt>
                <c:pt idx="116">
                  <c:v>24.818999999999999</c:v>
                </c:pt>
                <c:pt idx="117">
                  <c:v>24.818999999999999</c:v>
                </c:pt>
                <c:pt idx="118">
                  <c:v>24.818999999999999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EC-4845-A15F-6B9DEC9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3669848"/>
        <c:axId val="683670240"/>
      </c:scatterChart>
      <c:valAx>
        <c:axId val="683669848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201440353044106"/>
              <c:y val="0.914748937632795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83670240"/>
        <c:crosses val="autoZero"/>
        <c:crossBetween val="midCat"/>
        <c:majorUnit val="1"/>
      </c:valAx>
      <c:valAx>
        <c:axId val="683670240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b="1" i="0" baseline="0" dirty="0" smtClean="0">
                    <a:solidFill>
                      <a:schemeClr val="bg2"/>
                    </a:solidFill>
                  </a:rPr>
                  <a:t>Freedom from BOS (%)</a:t>
                </a:r>
                <a:endParaRPr lang="en-US" sz="14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683669848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14032763367814316"/>
          <c:y val="0.7098247484689415"/>
          <c:w val="0.76224187509649544"/>
          <c:h val="8.9687226596675412E-2"/>
        </c:manualLayout>
      </c:layout>
      <c:overlay val="1"/>
      <c:spPr>
        <a:solidFill>
          <a:schemeClr val="tx1"/>
        </a:solidFill>
        <a:ln>
          <a:solidFill>
            <a:schemeClr val="bg2"/>
          </a:solidFill>
        </a:ln>
      </c:spPr>
      <c:txPr>
        <a:bodyPr/>
        <a:lstStyle/>
        <a:p>
          <a:pPr>
            <a:defRPr sz="1300" b="1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79</c:v>
                </c:pt>
                <c:pt idx="1">
                  <c:v>173</c:v>
                </c:pt>
                <c:pt idx="2">
                  <c:v>258</c:v>
                </c:pt>
                <c:pt idx="4">
                  <c:v>182</c:v>
                </c:pt>
                <c:pt idx="5">
                  <c:v>235</c:v>
                </c:pt>
                <c:pt idx="6">
                  <c:v>202</c:v>
                </c:pt>
                <c:pt idx="8">
                  <c:v>5</c:v>
                </c:pt>
                <c:pt idx="9">
                  <c:v>33</c:v>
                </c:pt>
                <c:pt idx="1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96</c:v>
                </c:pt>
                <c:pt idx="1">
                  <c:v>139</c:v>
                </c:pt>
                <c:pt idx="2">
                  <c:v>137</c:v>
                </c:pt>
                <c:pt idx="4">
                  <c:v>208</c:v>
                </c:pt>
                <c:pt idx="5">
                  <c:v>222</c:v>
                </c:pt>
                <c:pt idx="6">
                  <c:v>215</c:v>
                </c:pt>
                <c:pt idx="8">
                  <c:v>8</c:v>
                </c:pt>
                <c:pt idx="9">
                  <c:v>22</c:v>
                </c:pt>
                <c:pt idx="1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5-4CAE-8736-EE23541E3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127200987293809"/>
          <c:y val="3.1559432896780343E-2"/>
          <c:w val="0.34848655507465542"/>
          <c:h val="8.0512122632434929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2149657763367"/>
          <c:y val="6.4840469160104983E-2"/>
          <c:w val="0.86988928773609187"/>
          <c:h val="0.8098052001312336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Ischemic Time &lt;4 hours (N=61)</c:v>
                </c:pt>
              </c:strCache>
            </c:strRef>
          </c:tx>
          <c:spPr>
            <a:ln w="31750"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Sheet1!$B$2:$B$122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95.081999999999994</c:v>
                </c:pt>
                <c:pt idx="6">
                  <c:v>91.745999999999995</c:v>
                </c:pt>
                <c:pt idx="7">
                  <c:v>90.078000000000003</c:v>
                </c:pt>
                <c:pt idx="8">
                  <c:v>88.41</c:v>
                </c:pt>
                <c:pt idx="9">
                  <c:v>88.41</c:v>
                </c:pt>
                <c:pt idx="10">
                  <c:v>88.41</c:v>
                </c:pt>
                <c:pt idx="11">
                  <c:v>88.41</c:v>
                </c:pt>
                <c:pt idx="12">
                  <c:v>88.41</c:v>
                </c:pt>
                <c:pt idx="13">
                  <c:v>88.41</c:v>
                </c:pt>
                <c:pt idx="14">
                  <c:v>88.41</c:v>
                </c:pt>
                <c:pt idx="15">
                  <c:v>84.391000000000005</c:v>
                </c:pt>
                <c:pt idx="16">
                  <c:v>84.391000000000005</c:v>
                </c:pt>
                <c:pt idx="17">
                  <c:v>82.382000000000005</c:v>
                </c:pt>
                <c:pt idx="18">
                  <c:v>76.353999999999999</c:v>
                </c:pt>
                <c:pt idx="19">
                  <c:v>70.162999999999997</c:v>
                </c:pt>
                <c:pt idx="20">
                  <c:v>70.162999999999997</c:v>
                </c:pt>
                <c:pt idx="21">
                  <c:v>70.162999999999997</c:v>
                </c:pt>
                <c:pt idx="22">
                  <c:v>70.162999999999997</c:v>
                </c:pt>
                <c:pt idx="23">
                  <c:v>70.162999999999997</c:v>
                </c:pt>
                <c:pt idx="24">
                  <c:v>70.162999999999997</c:v>
                </c:pt>
                <c:pt idx="25">
                  <c:v>70.162999999999997</c:v>
                </c:pt>
                <c:pt idx="26">
                  <c:v>70.162999999999997</c:v>
                </c:pt>
                <c:pt idx="27">
                  <c:v>70.162999999999997</c:v>
                </c:pt>
                <c:pt idx="28">
                  <c:v>67.563999999999993</c:v>
                </c:pt>
                <c:pt idx="29">
                  <c:v>67.563999999999993</c:v>
                </c:pt>
                <c:pt idx="30">
                  <c:v>67.563999999999993</c:v>
                </c:pt>
                <c:pt idx="31">
                  <c:v>64.965999999999994</c:v>
                </c:pt>
                <c:pt idx="32">
                  <c:v>64.965999999999994</c:v>
                </c:pt>
                <c:pt idx="33">
                  <c:v>64.965999999999994</c:v>
                </c:pt>
                <c:pt idx="34">
                  <c:v>64.965999999999994</c:v>
                </c:pt>
                <c:pt idx="35">
                  <c:v>64.965999999999994</c:v>
                </c:pt>
                <c:pt idx="36">
                  <c:v>64.965999999999994</c:v>
                </c:pt>
                <c:pt idx="37">
                  <c:v>64.965999999999994</c:v>
                </c:pt>
                <c:pt idx="38">
                  <c:v>64.965999999999994</c:v>
                </c:pt>
                <c:pt idx="39">
                  <c:v>64.965999999999994</c:v>
                </c:pt>
                <c:pt idx="40">
                  <c:v>64.965999999999994</c:v>
                </c:pt>
                <c:pt idx="41">
                  <c:v>61.545999999999999</c:v>
                </c:pt>
                <c:pt idx="42">
                  <c:v>61.545999999999999</c:v>
                </c:pt>
                <c:pt idx="43">
                  <c:v>58.127000000000002</c:v>
                </c:pt>
                <c:pt idx="44">
                  <c:v>58.127000000000002</c:v>
                </c:pt>
                <c:pt idx="45">
                  <c:v>58.127000000000002</c:v>
                </c:pt>
                <c:pt idx="46">
                  <c:v>58.127000000000002</c:v>
                </c:pt>
                <c:pt idx="47">
                  <c:v>58.127000000000002</c:v>
                </c:pt>
                <c:pt idx="48">
                  <c:v>58.127000000000002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CB-4863-80E2-95C97711B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Ischemic Time ≥4 hours (N=428)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Sheet1!$A$2:$A$122</c:f>
              <c:numCache>
                <c:formatCode>General</c:formatCode>
                <c:ptCount val="121"/>
                <c:pt idx="0">
                  <c:v>0</c:v>
                </c:pt>
                <c:pt idx="1">
                  <c:v>8.3299999999999999E-2</c:v>
                </c:pt>
                <c:pt idx="2">
                  <c:v>0.16669999999999999</c:v>
                </c:pt>
                <c:pt idx="3">
                  <c:v>0.25</c:v>
                </c:pt>
                <c:pt idx="4">
                  <c:v>0.33329999999999999</c:v>
                </c:pt>
                <c:pt idx="5">
                  <c:v>0.41670000000000001</c:v>
                </c:pt>
                <c:pt idx="6">
                  <c:v>0.5</c:v>
                </c:pt>
                <c:pt idx="7">
                  <c:v>0.58330000000000004</c:v>
                </c:pt>
                <c:pt idx="8">
                  <c:v>0.66669999999999996</c:v>
                </c:pt>
                <c:pt idx="9">
                  <c:v>0.75</c:v>
                </c:pt>
                <c:pt idx="10">
                  <c:v>0.83330000000000004</c:v>
                </c:pt>
                <c:pt idx="11">
                  <c:v>0.91669999999999996</c:v>
                </c:pt>
                <c:pt idx="12">
                  <c:v>1</c:v>
                </c:pt>
                <c:pt idx="13">
                  <c:v>1.0832999999999999</c:v>
                </c:pt>
                <c:pt idx="14">
                  <c:v>1.1667000000000001</c:v>
                </c:pt>
                <c:pt idx="15">
                  <c:v>1.25</c:v>
                </c:pt>
                <c:pt idx="16">
                  <c:v>1.3332999999999999</c:v>
                </c:pt>
                <c:pt idx="17">
                  <c:v>1.4167000000000001</c:v>
                </c:pt>
                <c:pt idx="18">
                  <c:v>1.5</c:v>
                </c:pt>
                <c:pt idx="19">
                  <c:v>1.5832999999999999</c:v>
                </c:pt>
                <c:pt idx="20">
                  <c:v>1.6667000000000001</c:v>
                </c:pt>
                <c:pt idx="21">
                  <c:v>1.75</c:v>
                </c:pt>
                <c:pt idx="22">
                  <c:v>1.8332999999999999</c:v>
                </c:pt>
                <c:pt idx="23">
                  <c:v>1.9167000000000001</c:v>
                </c:pt>
                <c:pt idx="24">
                  <c:v>2</c:v>
                </c:pt>
                <c:pt idx="25">
                  <c:v>2.0832999999999999</c:v>
                </c:pt>
                <c:pt idx="26">
                  <c:v>2.1667000000000001</c:v>
                </c:pt>
                <c:pt idx="27">
                  <c:v>2.25</c:v>
                </c:pt>
                <c:pt idx="28">
                  <c:v>2.3332999999999999</c:v>
                </c:pt>
                <c:pt idx="29">
                  <c:v>2.4167000000000001</c:v>
                </c:pt>
                <c:pt idx="30">
                  <c:v>2.5</c:v>
                </c:pt>
                <c:pt idx="31">
                  <c:v>2.5832999999999999</c:v>
                </c:pt>
                <c:pt idx="32">
                  <c:v>2.6667000000000001</c:v>
                </c:pt>
                <c:pt idx="33">
                  <c:v>2.75</c:v>
                </c:pt>
                <c:pt idx="34">
                  <c:v>2.8332999999999999</c:v>
                </c:pt>
                <c:pt idx="35">
                  <c:v>2.9167000000000001</c:v>
                </c:pt>
                <c:pt idx="36">
                  <c:v>3</c:v>
                </c:pt>
                <c:pt idx="37">
                  <c:v>3.0832999999999999</c:v>
                </c:pt>
                <c:pt idx="38">
                  <c:v>3.1667000000000001</c:v>
                </c:pt>
                <c:pt idx="39">
                  <c:v>3.25</c:v>
                </c:pt>
                <c:pt idx="40">
                  <c:v>3.3332999999999999</c:v>
                </c:pt>
                <c:pt idx="41">
                  <c:v>3.4167000000000001</c:v>
                </c:pt>
                <c:pt idx="42">
                  <c:v>3.5</c:v>
                </c:pt>
                <c:pt idx="43">
                  <c:v>3.5832999999999999</c:v>
                </c:pt>
                <c:pt idx="44">
                  <c:v>3.6667000000000001</c:v>
                </c:pt>
                <c:pt idx="45">
                  <c:v>3.75</c:v>
                </c:pt>
                <c:pt idx="46">
                  <c:v>3.8332999999999999</c:v>
                </c:pt>
                <c:pt idx="47">
                  <c:v>3.9167000000000001</c:v>
                </c:pt>
                <c:pt idx="48">
                  <c:v>4</c:v>
                </c:pt>
                <c:pt idx="49">
                  <c:v>4.0833000000000004</c:v>
                </c:pt>
                <c:pt idx="50">
                  <c:v>4.1666999999999996</c:v>
                </c:pt>
                <c:pt idx="51">
                  <c:v>4.25</c:v>
                </c:pt>
                <c:pt idx="52">
                  <c:v>4.3333000000000004</c:v>
                </c:pt>
                <c:pt idx="53">
                  <c:v>4.4166999999999996</c:v>
                </c:pt>
                <c:pt idx="54">
                  <c:v>4.5</c:v>
                </c:pt>
                <c:pt idx="55">
                  <c:v>4.5833000000000004</c:v>
                </c:pt>
                <c:pt idx="56">
                  <c:v>4.6666999999999996</c:v>
                </c:pt>
                <c:pt idx="57">
                  <c:v>4.75</c:v>
                </c:pt>
                <c:pt idx="58">
                  <c:v>4.8333000000000004</c:v>
                </c:pt>
                <c:pt idx="59">
                  <c:v>4.9166999999999996</c:v>
                </c:pt>
                <c:pt idx="60">
                  <c:v>5</c:v>
                </c:pt>
                <c:pt idx="61">
                  <c:v>5.0833000000000004</c:v>
                </c:pt>
                <c:pt idx="62">
                  <c:v>5.1666999999999996</c:v>
                </c:pt>
                <c:pt idx="63">
                  <c:v>5.25</c:v>
                </c:pt>
                <c:pt idx="64">
                  <c:v>5.3333000000000004</c:v>
                </c:pt>
                <c:pt idx="65">
                  <c:v>5.4166999999999996</c:v>
                </c:pt>
                <c:pt idx="66">
                  <c:v>5.5</c:v>
                </c:pt>
                <c:pt idx="67">
                  <c:v>5.5833000000000004</c:v>
                </c:pt>
                <c:pt idx="68">
                  <c:v>5.6666999999999996</c:v>
                </c:pt>
                <c:pt idx="69">
                  <c:v>5.75</c:v>
                </c:pt>
                <c:pt idx="70">
                  <c:v>5.8333000000000004</c:v>
                </c:pt>
                <c:pt idx="71">
                  <c:v>5.9166999999999996</c:v>
                </c:pt>
                <c:pt idx="72">
                  <c:v>6</c:v>
                </c:pt>
                <c:pt idx="73">
                  <c:v>6.0833000000000004</c:v>
                </c:pt>
                <c:pt idx="74">
                  <c:v>6.1666999999999996</c:v>
                </c:pt>
                <c:pt idx="75">
                  <c:v>6.25</c:v>
                </c:pt>
                <c:pt idx="76">
                  <c:v>6.3333000000000004</c:v>
                </c:pt>
                <c:pt idx="77">
                  <c:v>6.4166999999999996</c:v>
                </c:pt>
                <c:pt idx="78">
                  <c:v>6.5</c:v>
                </c:pt>
                <c:pt idx="79">
                  <c:v>6.5833000000000004</c:v>
                </c:pt>
                <c:pt idx="80">
                  <c:v>6.6666999999999996</c:v>
                </c:pt>
                <c:pt idx="81">
                  <c:v>6.75</c:v>
                </c:pt>
                <c:pt idx="82">
                  <c:v>6.8333000000000004</c:v>
                </c:pt>
                <c:pt idx="83">
                  <c:v>6.9166999999999996</c:v>
                </c:pt>
                <c:pt idx="84">
                  <c:v>7</c:v>
                </c:pt>
                <c:pt idx="85">
                  <c:v>7.0833000000000004</c:v>
                </c:pt>
                <c:pt idx="86">
                  <c:v>7.1666999999999996</c:v>
                </c:pt>
                <c:pt idx="87">
                  <c:v>7.25</c:v>
                </c:pt>
                <c:pt idx="88">
                  <c:v>7.3333000000000004</c:v>
                </c:pt>
                <c:pt idx="89">
                  <c:v>7.4166999999999996</c:v>
                </c:pt>
                <c:pt idx="90">
                  <c:v>7.5</c:v>
                </c:pt>
                <c:pt idx="91">
                  <c:v>7.5833000000000004</c:v>
                </c:pt>
                <c:pt idx="92">
                  <c:v>7.6666999999999996</c:v>
                </c:pt>
                <c:pt idx="93">
                  <c:v>7.75</c:v>
                </c:pt>
                <c:pt idx="94">
                  <c:v>7.8333000000000004</c:v>
                </c:pt>
                <c:pt idx="95">
                  <c:v>7.9166999999999996</c:v>
                </c:pt>
                <c:pt idx="96">
                  <c:v>8</c:v>
                </c:pt>
                <c:pt idx="97">
                  <c:v>8.0832999999999995</c:v>
                </c:pt>
                <c:pt idx="98">
                  <c:v>8.1667000000000005</c:v>
                </c:pt>
                <c:pt idx="99">
                  <c:v>8.25</c:v>
                </c:pt>
                <c:pt idx="100">
                  <c:v>8.3332999999999995</c:v>
                </c:pt>
                <c:pt idx="101">
                  <c:v>8.4167000000000005</c:v>
                </c:pt>
                <c:pt idx="102">
                  <c:v>8.5</c:v>
                </c:pt>
                <c:pt idx="103">
                  <c:v>8.5832999999999995</c:v>
                </c:pt>
                <c:pt idx="104">
                  <c:v>8.6667000000000005</c:v>
                </c:pt>
                <c:pt idx="105">
                  <c:v>8.75</c:v>
                </c:pt>
                <c:pt idx="106">
                  <c:v>8.8332999999999995</c:v>
                </c:pt>
                <c:pt idx="107">
                  <c:v>8.9167000000000005</c:v>
                </c:pt>
                <c:pt idx="108">
                  <c:v>9</c:v>
                </c:pt>
                <c:pt idx="109">
                  <c:v>9.0832999999999995</c:v>
                </c:pt>
                <c:pt idx="110">
                  <c:v>9.1667000000000005</c:v>
                </c:pt>
                <c:pt idx="111">
                  <c:v>9.25</c:v>
                </c:pt>
                <c:pt idx="112">
                  <c:v>9.3332999999999995</c:v>
                </c:pt>
                <c:pt idx="113">
                  <c:v>9.4167000000000005</c:v>
                </c:pt>
                <c:pt idx="114">
                  <c:v>9.5</c:v>
                </c:pt>
                <c:pt idx="115">
                  <c:v>9.5832999999999995</c:v>
                </c:pt>
                <c:pt idx="116">
                  <c:v>9.6667000000000005</c:v>
                </c:pt>
                <c:pt idx="117">
                  <c:v>9.75</c:v>
                </c:pt>
                <c:pt idx="118">
                  <c:v>9.8332999999999995</c:v>
                </c:pt>
                <c:pt idx="119">
                  <c:v>9.9167000000000005</c:v>
                </c:pt>
                <c:pt idx="120">
                  <c:v>10</c:v>
                </c:pt>
              </c:numCache>
            </c:numRef>
          </c:xVal>
          <c:yVal>
            <c:numRef>
              <c:f>Sheet1!$C$2:$C$122</c:f>
              <c:numCache>
                <c:formatCode>General</c:formatCode>
                <c:ptCount val="12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99.53</c:v>
                </c:pt>
                <c:pt idx="6">
                  <c:v>96.691000000000003</c:v>
                </c:pt>
                <c:pt idx="7">
                  <c:v>91.472999999999999</c:v>
                </c:pt>
                <c:pt idx="8">
                  <c:v>91.472999999999999</c:v>
                </c:pt>
                <c:pt idx="9">
                  <c:v>91.233000000000004</c:v>
                </c:pt>
                <c:pt idx="10">
                  <c:v>91.233000000000004</c:v>
                </c:pt>
                <c:pt idx="11">
                  <c:v>91.233000000000004</c:v>
                </c:pt>
                <c:pt idx="12">
                  <c:v>90.983000000000004</c:v>
                </c:pt>
                <c:pt idx="13">
                  <c:v>90.983000000000004</c:v>
                </c:pt>
                <c:pt idx="14">
                  <c:v>90.683999999999997</c:v>
                </c:pt>
                <c:pt idx="15">
                  <c:v>90.683999999999997</c:v>
                </c:pt>
                <c:pt idx="16">
                  <c:v>89.191999999999993</c:v>
                </c:pt>
                <c:pt idx="17">
                  <c:v>87.694999999999993</c:v>
                </c:pt>
                <c:pt idx="18">
                  <c:v>83.793000000000006</c:v>
                </c:pt>
                <c:pt idx="19">
                  <c:v>78.378</c:v>
                </c:pt>
                <c:pt idx="20">
                  <c:v>77.468000000000004</c:v>
                </c:pt>
                <c:pt idx="21">
                  <c:v>77.468000000000004</c:v>
                </c:pt>
                <c:pt idx="22">
                  <c:v>77.162999999999997</c:v>
                </c:pt>
                <c:pt idx="23">
                  <c:v>77.162999999999997</c:v>
                </c:pt>
                <c:pt idx="24">
                  <c:v>77.162999999999997</c:v>
                </c:pt>
                <c:pt idx="25">
                  <c:v>77.162999999999997</c:v>
                </c:pt>
                <c:pt idx="26">
                  <c:v>77.162999999999997</c:v>
                </c:pt>
                <c:pt idx="27">
                  <c:v>77.162999999999997</c:v>
                </c:pt>
                <c:pt idx="28">
                  <c:v>76.792000000000002</c:v>
                </c:pt>
                <c:pt idx="29">
                  <c:v>74.194999999999993</c:v>
                </c:pt>
                <c:pt idx="30">
                  <c:v>69.742999999999995</c:v>
                </c:pt>
                <c:pt idx="31">
                  <c:v>66.034000000000006</c:v>
                </c:pt>
                <c:pt idx="32">
                  <c:v>65.662999999999997</c:v>
                </c:pt>
                <c:pt idx="33">
                  <c:v>65.292000000000002</c:v>
                </c:pt>
                <c:pt idx="34">
                  <c:v>64.914000000000001</c:v>
                </c:pt>
                <c:pt idx="35">
                  <c:v>64.914000000000001</c:v>
                </c:pt>
                <c:pt idx="36">
                  <c:v>64.914000000000001</c:v>
                </c:pt>
                <c:pt idx="37">
                  <c:v>64.914000000000001</c:v>
                </c:pt>
                <c:pt idx="38">
                  <c:v>64.914000000000001</c:v>
                </c:pt>
                <c:pt idx="39">
                  <c:v>64.914000000000001</c:v>
                </c:pt>
                <c:pt idx="40">
                  <c:v>64.037000000000006</c:v>
                </c:pt>
                <c:pt idx="41">
                  <c:v>62.283000000000001</c:v>
                </c:pt>
                <c:pt idx="42">
                  <c:v>60.088999999999999</c:v>
                </c:pt>
                <c:pt idx="43">
                  <c:v>56.115000000000002</c:v>
                </c:pt>
                <c:pt idx="44">
                  <c:v>55.67</c:v>
                </c:pt>
                <c:pt idx="45">
                  <c:v>55.67</c:v>
                </c:pt>
                <c:pt idx="46">
                  <c:v>55.206000000000003</c:v>
                </c:pt>
                <c:pt idx="47">
                  <c:v>55.206000000000003</c:v>
                </c:pt>
                <c:pt idx="48">
                  <c:v>55.206000000000003</c:v>
                </c:pt>
                <c:pt idx="49">
                  <c:v>55.206000000000003</c:v>
                </c:pt>
                <c:pt idx="50">
                  <c:v>54.658999999999999</c:v>
                </c:pt>
                <c:pt idx="51">
                  <c:v>54.113</c:v>
                </c:pt>
                <c:pt idx="52">
                  <c:v>53.566000000000003</c:v>
                </c:pt>
                <c:pt idx="53">
                  <c:v>51.926000000000002</c:v>
                </c:pt>
                <c:pt idx="54">
                  <c:v>46.970999999999997</c:v>
                </c:pt>
                <c:pt idx="55">
                  <c:v>44.753999999999998</c:v>
                </c:pt>
                <c:pt idx="56">
                  <c:v>44.753999999999998</c:v>
                </c:pt>
                <c:pt idx="57">
                  <c:v>44.753999999999998</c:v>
                </c:pt>
                <c:pt idx="58">
                  <c:v>44.753999999999998</c:v>
                </c:pt>
                <c:pt idx="59">
                  <c:v>44.753999999999998</c:v>
                </c:pt>
                <c:pt idx="60">
                  <c:v>44.753999999999998</c:v>
                </c:pt>
                <c:pt idx="61">
                  <c:v>44.753999999999998</c:v>
                </c:pt>
                <c:pt idx="62">
                  <c:v>44.753999999999998</c:v>
                </c:pt>
                <c:pt idx="63">
                  <c:v>44.753999999999998</c:v>
                </c:pt>
                <c:pt idx="64">
                  <c:v>44.753999999999998</c:v>
                </c:pt>
                <c:pt idx="65">
                  <c:v>43.94</c:v>
                </c:pt>
                <c:pt idx="66">
                  <c:v>43.125999999999998</c:v>
                </c:pt>
                <c:pt idx="67">
                  <c:v>40.685000000000002</c:v>
                </c:pt>
                <c:pt idx="68">
                  <c:v>40.685000000000002</c:v>
                </c:pt>
                <c:pt idx="69">
                  <c:v>40.685000000000002</c:v>
                </c:pt>
                <c:pt idx="70">
                  <c:v>40.685000000000002</c:v>
                </c:pt>
                <c:pt idx="71">
                  <c:v>40.685000000000002</c:v>
                </c:pt>
                <c:pt idx="72">
                  <c:v>40.685000000000002</c:v>
                </c:pt>
                <c:pt idx="73">
                  <c:v>40.685000000000002</c:v>
                </c:pt>
                <c:pt idx="74">
                  <c:v>40.685000000000002</c:v>
                </c:pt>
                <c:pt idx="75">
                  <c:v>40.685000000000002</c:v>
                </c:pt>
                <c:pt idx="76">
                  <c:v>40.685000000000002</c:v>
                </c:pt>
                <c:pt idx="77">
                  <c:v>40.685000000000002</c:v>
                </c:pt>
                <c:pt idx="78">
                  <c:v>39.716999999999999</c:v>
                </c:pt>
                <c:pt idx="79">
                  <c:v>39.716999999999999</c:v>
                </c:pt>
                <c:pt idx="80">
                  <c:v>38.747999999999998</c:v>
                </c:pt>
                <c:pt idx="81">
                  <c:v>38.747999999999998</c:v>
                </c:pt>
                <c:pt idx="82">
                  <c:v>38.747999999999998</c:v>
                </c:pt>
                <c:pt idx="83">
                  <c:v>38.747999999999998</c:v>
                </c:pt>
                <c:pt idx="84">
                  <c:v>38.747999999999998</c:v>
                </c:pt>
                <c:pt idx="85">
                  <c:v>38.747999999999998</c:v>
                </c:pt>
                <c:pt idx="86">
                  <c:v>38.747999999999998</c:v>
                </c:pt>
                <c:pt idx="87">
                  <c:v>38.747999999999998</c:v>
                </c:pt>
                <c:pt idx="88">
                  <c:v>38.747999999999998</c:v>
                </c:pt>
                <c:pt idx="89">
                  <c:v>38.747999999999998</c:v>
                </c:pt>
                <c:pt idx="90">
                  <c:v>35.329000000000001</c:v>
                </c:pt>
                <c:pt idx="91">
                  <c:v>33.049999999999997</c:v>
                </c:pt>
                <c:pt idx="92">
                  <c:v>33.049999999999997</c:v>
                </c:pt>
                <c:pt idx="93">
                  <c:v>33.049999999999997</c:v>
                </c:pt>
                <c:pt idx="94">
                  <c:v>33.049999999999997</c:v>
                </c:pt>
                <c:pt idx="95">
                  <c:v>33.049999999999997</c:v>
                </c:pt>
                <c:pt idx="96">
                  <c:v>33.049999999999997</c:v>
                </c:pt>
                <c:pt idx="97">
                  <c:v>33.049999999999997</c:v>
                </c:pt>
                <c:pt idx="98">
                  <c:v>33.049999999999997</c:v>
                </c:pt>
                <c:pt idx="99">
                  <c:v>33.049999999999997</c:v>
                </c:pt>
                <c:pt idx="100">
                  <c:v>31.613</c:v>
                </c:pt>
                <c:pt idx="101">
                  <c:v>30.106999999999999</c:v>
                </c:pt>
                <c:pt idx="102">
                  <c:v>25.591000000000001</c:v>
                </c:pt>
                <c:pt idx="103">
                  <c:v>25.591000000000001</c:v>
                </c:pt>
                <c:pt idx="104">
                  <c:v>25.591000000000001</c:v>
                </c:pt>
                <c:pt idx="105">
                  <c:v>25.591000000000001</c:v>
                </c:pt>
                <c:pt idx="106">
                  <c:v>25.591000000000001</c:v>
                </c:pt>
                <c:pt idx="107">
                  <c:v>25.591000000000001</c:v>
                </c:pt>
                <c:pt idx="108">
                  <c:v>25.591000000000001</c:v>
                </c:pt>
                <c:pt idx="109">
                  <c:v>25.591000000000001</c:v>
                </c:pt>
                <c:pt idx="110">
                  <c:v>25.591000000000001</c:v>
                </c:pt>
                <c:pt idx="111">
                  <c:v>25.591000000000001</c:v>
                </c:pt>
                <c:pt idx="112">
                  <c:v>25.591000000000001</c:v>
                </c:pt>
                <c:pt idx="113">
                  <c:v>25.591000000000001</c:v>
                </c:pt>
                <c:pt idx="114">
                  <c:v>23.459</c:v>
                </c:pt>
                <c:pt idx="115">
                  <c:v>23.459</c:v>
                </c:pt>
                <c:pt idx="116">
                  <c:v>23.459</c:v>
                </c:pt>
                <c:pt idx="117">
                  <c:v>23.459</c:v>
                </c:pt>
                <c:pt idx="118">
                  <c:v>23.459</c:v>
                </c:pt>
                <c:pt idx="119">
                  <c:v>23.459</c:v>
                </c:pt>
                <c:pt idx="120">
                  <c:v>23.459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CB-4863-80E2-95C97711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3604576"/>
        <c:axId val="693604968"/>
      </c:scatterChart>
      <c:valAx>
        <c:axId val="693604576"/>
        <c:scaling>
          <c:orientation val="minMax"/>
          <c:max val="1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700">
                    <a:solidFill>
                      <a:schemeClr val="bg2"/>
                    </a:solidFill>
                  </a:defRPr>
                </a:pPr>
                <a:r>
                  <a:rPr lang="en-US" sz="1700" dirty="0" smtClean="0">
                    <a:solidFill>
                      <a:schemeClr val="bg2"/>
                    </a:solidFill>
                  </a:rPr>
                  <a:t>Years</a:t>
                </a:r>
                <a:endParaRPr lang="en-US" sz="170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0"/>
          <a:lstStyle/>
          <a:p>
            <a:pPr>
              <a:defRPr sz="1500" b="1">
                <a:solidFill>
                  <a:schemeClr val="bg2"/>
                </a:solidFill>
              </a:defRPr>
            </a:pPr>
            <a:endParaRPr lang="en-US"/>
          </a:p>
        </c:txPr>
        <c:crossAx val="693604968"/>
        <c:crosses val="autoZero"/>
        <c:crossBetween val="midCat"/>
        <c:majorUnit val="1"/>
      </c:valAx>
      <c:valAx>
        <c:axId val="6936049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r>
                  <a:rPr lang="en-US" sz="1800" b="1" i="0" baseline="0" dirty="0" smtClean="0">
                    <a:solidFill>
                      <a:schemeClr val="bg2"/>
                    </a:solidFill>
                  </a:rPr>
                  <a:t>Freedom from BOS (%) </a:t>
                </a:r>
                <a:endParaRPr lang="en-US" sz="1800" b="1" i="0" baseline="0" dirty="0">
                  <a:solidFill>
                    <a:schemeClr val="bg2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  <c:crossAx val="693604576"/>
        <c:crosses val="autoZero"/>
        <c:crossBetween val="midCat"/>
        <c:majorUnit val="10"/>
      </c:valAx>
      <c:spPr>
        <a:noFill/>
        <a:ln>
          <a:solidFill>
            <a:schemeClr val="bg2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191291319769102"/>
          <c:y val="0.69753125617362366"/>
          <c:w val="0.66813232054174787"/>
          <c:h val="0.12053258967629046"/>
        </c:manualLayout>
      </c:layout>
      <c:overlay val="1"/>
      <c:spPr>
        <a:solidFill>
          <a:schemeClr val="tx1"/>
        </a:solidFill>
        <a:ln w="19050">
          <a:solidFill>
            <a:schemeClr val="bg2"/>
          </a:solidFill>
        </a:ln>
      </c:spPr>
      <c:txPr>
        <a:bodyPr/>
        <a:lstStyle/>
        <a:p>
          <a:pPr>
            <a:defRPr sz="160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837722271471E-2"/>
          <c:y val="0.1410092774132202"/>
          <c:w val="0.90941623834808805"/>
          <c:h val="0.70688142226934336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Anoxia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13</c:v>
                </c:pt>
                <c:pt idx="4">
                  <c:v>46</c:v>
                </c:pt>
                <c:pt idx="5">
                  <c:v>72</c:v>
                </c:pt>
                <c:pt idx="6">
                  <c:v>128</c:v>
                </c:pt>
                <c:pt idx="8">
                  <c:v>0</c:v>
                </c:pt>
                <c:pt idx="9">
                  <c:v>8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6B-46EF-B6DC-DFE739E03F3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CVA/Stroke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37</c:v>
                </c:pt>
                <c:pt idx="1">
                  <c:v>82</c:v>
                </c:pt>
                <c:pt idx="2">
                  <c:v>102</c:v>
                </c:pt>
                <c:pt idx="4">
                  <c:v>71</c:v>
                </c:pt>
                <c:pt idx="5">
                  <c:v>98</c:v>
                </c:pt>
                <c:pt idx="6">
                  <c:v>52</c:v>
                </c:pt>
                <c:pt idx="8">
                  <c:v>2</c:v>
                </c:pt>
                <c:pt idx="9">
                  <c:v>11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E-493F-A185-E5880042D090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Head Trauma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49</c:v>
                </c:pt>
                <c:pt idx="1">
                  <c:v>51</c:v>
                </c:pt>
                <c:pt idx="2">
                  <c:v>33</c:v>
                </c:pt>
                <c:pt idx="4">
                  <c:v>210</c:v>
                </c:pt>
                <c:pt idx="5">
                  <c:v>245</c:v>
                </c:pt>
                <c:pt idx="6">
                  <c:v>194</c:v>
                </c:pt>
                <c:pt idx="8">
                  <c:v>2</c:v>
                </c:pt>
                <c:pt idx="9">
                  <c:v>6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6E-493F-A185-E5880042D090}"/>
            </c:ext>
          </c:extLst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Sheet1!$B$2:$B$12</c:f>
              <c:strCache>
                <c:ptCount val="11"/>
                <c:pt idx="0">
                  <c:v>1992-2000</c:v>
                </c:pt>
                <c:pt idx="1">
                  <c:v>2001-2009</c:v>
                </c:pt>
                <c:pt idx="2">
                  <c:v>2010-2018</c:v>
                </c:pt>
                <c:pt idx="4">
                  <c:v>1992-2000</c:v>
                </c:pt>
                <c:pt idx="5">
                  <c:v>2001-2009</c:v>
                </c:pt>
                <c:pt idx="6">
                  <c:v>2010-2018</c:v>
                </c:pt>
                <c:pt idx="8">
                  <c:v>1992-2000</c:v>
                </c:pt>
                <c:pt idx="9">
                  <c:v>2001-2009</c:v>
                </c:pt>
                <c:pt idx="10">
                  <c:v>2010-2018</c:v>
                </c:pt>
              </c:strCache>
            </c:str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5</c:v>
                </c:pt>
                <c:pt idx="1">
                  <c:v>16</c:v>
                </c:pt>
                <c:pt idx="2">
                  <c:v>26</c:v>
                </c:pt>
                <c:pt idx="4">
                  <c:v>56</c:v>
                </c:pt>
                <c:pt idx="5">
                  <c:v>13</c:v>
                </c:pt>
                <c:pt idx="6">
                  <c:v>19</c:v>
                </c:pt>
                <c:pt idx="8">
                  <c:v>0</c:v>
                </c:pt>
                <c:pt idx="9">
                  <c:v>2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DF-4D5C-93CB-EC620D0B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876286671"/>
        <c:axId val="876288335"/>
      </c:barChart>
      <c:catAx>
        <c:axId val="876286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8335"/>
        <c:crosses val="autoZero"/>
        <c:auto val="1"/>
        <c:lblAlgn val="ctr"/>
        <c:lblOffset val="100"/>
        <c:noMultiLvlLbl val="0"/>
      </c:catAx>
      <c:valAx>
        <c:axId val="87628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0000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of transplants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286671"/>
        <c:crosses val="autoZero"/>
        <c:crossBetween val="between"/>
      </c:valAx>
      <c:spPr>
        <a:noFill/>
        <a:ln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39458326815108374"/>
          <c:y val="3.1559432896780343E-2"/>
          <c:w val="0.46327901479202516"/>
          <c:h val="8.4755880621380841E-2"/>
        </c:manualLayout>
      </c:layout>
      <c:overlay val="0"/>
      <c:spPr>
        <a:noFill/>
        <a:ln>
          <a:solidFill>
            <a:srgbClr val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28.571400000000001</c:v>
                </c:pt>
                <c:pt idx="1">
                  <c:v>21.052600000000002</c:v>
                </c:pt>
                <c:pt idx="2">
                  <c:v>25</c:v>
                </c:pt>
                <c:pt idx="3">
                  <c:v>20</c:v>
                </c:pt>
                <c:pt idx="4">
                  <c:v>15.384600000000001</c:v>
                </c:pt>
                <c:pt idx="5">
                  <c:v>15.7895</c:v>
                </c:pt>
                <c:pt idx="6">
                  <c:v>16.666699999999999</c:v>
                </c:pt>
                <c:pt idx="7">
                  <c:v>26.315799999999999</c:v>
                </c:pt>
                <c:pt idx="8">
                  <c:v>8.3332999999999995</c:v>
                </c:pt>
                <c:pt idx="9">
                  <c:v>12.1212</c:v>
                </c:pt>
                <c:pt idx="10">
                  <c:v>9.0908999999999995</c:v>
                </c:pt>
                <c:pt idx="11">
                  <c:v>16.666699999999999</c:v>
                </c:pt>
                <c:pt idx="12">
                  <c:v>7.6923000000000004</c:v>
                </c:pt>
                <c:pt idx="13">
                  <c:v>10.526300000000001</c:v>
                </c:pt>
                <c:pt idx="14">
                  <c:v>2.1739000000000002</c:v>
                </c:pt>
                <c:pt idx="15">
                  <c:v>5.4054000000000002</c:v>
                </c:pt>
                <c:pt idx="16">
                  <c:v>16.129000000000001</c:v>
                </c:pt>
                <c:pt idx="17">
                  <c:v>16</c:v>
                </c:pt>
                <c:pt idx="18">
                  <c:v>2.3256000000000001</c:v>
                </c:pt>
                <c:pt idx="19">
                  <c:v>7.1429</c:v>
                </c:pt>
                <c:pt idx="20">
                  <c:v>3.5714000000000001</c:v>
                </c:pt>
                <c:pt idx="21">
                  <c:v>10</c:v>
                </c:pt>
                <c:pt idx="22">
                  <c:v>11.1111</c:v>
                </c:pt>
                <c:pt idx="23">
                  <c:v>5.2632000000000003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. </c:v>
                      </c:pt>
                    </c:strCache>
                  </c:strRef>
                </c:tx>
                <c:spPr>
                  <a:ln w="41275">
                    <a:solidFill>
                      <a:srgbClr val="00B050"/>
                    </a:solidFill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Sheet1!$C$2:$C$25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1A55-4C18-9C91-93F016F5F0A4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. </c:v>
                      </c:pt>
                    </c:strCache>
                  </c:strRef>
                </c:tx>
                <c:spPr>
                  <a:ln w="41275">
                    <a:solidFill>
                      <a:srgbClr val="FF0000"/>
                    </a:solidFill>
                  </a:ln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Sheet1!$A$2:$A$25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1995</c:v>
                      </c:pt>
                      <c:pt idx="1">
                        <c:v>1996</c:v>
                      </c:pt>
                      <c:pt idx="2">
                        <c:v>1997</c:v>
                      </c:pt>
                      <c:pt idx="3">
                        <c:v>1998</c:v>
                      </c:pt>
                      <c:pt idx="4">
                        <c:v>1999</c:v>
                      </c:pt>
                      <c:pt idx="5">
                        <c:v>2000</c:v>
                      </c:pt>
                      <c:pt idx="6">
                        <c:v>2001</c:v>
                      </c:pt>
                      <c:pt idx="7">
                        <c:v>2002</c:v>
                      </c:pt>
                      <c:pt idx="8">
                        <c:v>2003</c:v>
                      </c:pt>
                      <c:pt idx="9">
                        <c:v>2004</c:v>
                      </c:pt>
                      <c:pt idx="10">
                        <c:v>2005</c:v>
                      </c:pt>
                      <c:pt idx="11">
                        <c:v>2006</c:v>
                      </c:pt>
                      <c:pt idx="12">
                        <c:v>2007</c:v>
                      </c:pt>
                      <c:pt idx="13">
                        <c:v>2008</c:v>
                      </c:pt>
                      <c:pt idx="14">
                        <c:v>2009</c:v>
                      </c:pt>
                      <c:pt idx="15">
                        <c:v>2010</c:v>
                      </c:pt>
                      <c:pt idx="16">
                        <c:v>2011</c:v>
                      </c:pt>
                      <c:pt idx="17">
                        <c:v>2012</c:v>
                      </c:pt>
                      <c:pt idx="18">
                        <c:v>2013</c:v>
                      </c:pt>
                      <c:pt idx="19">
                        <c:v>2014</c:v>
                      </c:pt>
                      <c:pt idx="20">
                        <c:v>2015</c:v>
                      </c:pt>
                      <c:pt idx="21">
                        <c:v>2016</c:v>
                      </c:pt>
                      <c:pt idx="22">
                        <c:v>2017</c:v>
                      </c:pt>
                      <c:pt idx="23">
                        <c:v>2018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Sheet1!$D$2:$D$25</c15:sqref>
                        </c15:formulaRef>
                      </c:ext>
                    </c:extLst>
                    <c:numCache>
                      <c:formatCode>General</c:formatCode>
                      <c:ptCount val="24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A55-4C18-9C91-93F016F5F0A4}"/>
                  </c:ext>
                </c:extLst>
              </c15:ser>
            </c15:filteredLineSeries>
          </c:ext>
        </c:extLst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 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5.0418887033060258E-3"/>
              <c:y val="0.364193343019622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3.0303</c:v>
                </c:pt>
                <c:pt idx="1">
                  <c:v>2.5640999999999998</c:v>
                </c:pt>
                <c:pt idx="2">
                  <c:v>2.7027000000000001</c:v>
                </c:pt>
                <c:pt idx="3">
                  <c:v>4.3478000000000003</c:v>
                </c:pt>
                <c:pt idx="4">
                  <c:v>9.6774000000000004</c:v>
                </c:pt>
                <c:pt idx="5">
                  <c:v>12</c:v>
                </c:pt>
                <c:pt idx="6">
                  <c:v>7.1429</c:v>
                </c:pt>
                <c:pt idx="7">
                  <c:v>10.7143</c:v>
                </c:pt>
                <c:pt idx="8">
                  <c:v>3.3332999999999999</c:v>
                </c:pt>
                <c:pt idx="9">
                  <c:v>8.3332999999999995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2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30"/>
          <c:min val="0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1.1549219226384581E-2"/>
              <c:y val="0.356996673907140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33829984613992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Year </c:v>
                </c:pt>
              </c:strCache>
            </c:strRef>
          </c:tx>
          <c:spPr>
            <a:ln w="41275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55-4C18-9C91-93F016F5F0A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% </c:v>
                </c:pt>
              </c:strCache>
            </c:strRef>
          </c:tx>
          <c:spPr>
            <a:ln w="31750">
              <a:solidFill>
                <a:srgbClr val="006600"/>
              </a:solidFill>
            </a:ln>
          </c:spPr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2011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5.2632000000000003</c:v>
                </c:pt>
                <c:pt idx="1">
                  <c:v>8.3332999999999995</c:v>
                </c:pt>
                <c:pt idx="2">
                  <c:v>16.666699999999999</c:v>
                </c:pt>
                <c:pt idx="3">
                  <c:v>5.5556000000000001</c:v>
                </c:pt>
                <c:pt idx="4">
                  <c:v>3.4483000000000001</c:v>
                </c:pt>
                <c:pt idx="5">
                  <c:v>8</c:v>
                </c:pt>
                <c:pt idx="6">
                  <c:v>9.0908999999999995</c:v>
                </c:pt>
                <c:pt idx="7">
                  <c:v>3.3332999999999999</c:v>
                </c:pt>
                <c:pt idx="8">
                  <c:v>6.8182</c:v>
                </c:pt>
                <c:pt idx="9">
                  <c:v>4</c:v>
                </c:pt>
                <c:pt idx="10">
                  <c:v>7.4074</c:v>
                </c:pt>
                <c:pt idx="11">
                  <c:v>4</c:v>
                </c:pt>
                <c:pt idx="12">
                  <c:v>11.764699999999999</c:v>
                </c:pt>
                <c:pt idx="13">
                  <c:v>5.5556000000000001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AC-42E7-9EBD-749EFADC6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4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</a:t>
                </a:r>
                <a:r>
                  <a:rPr lang="en-US" sz="1400" baseline="0" dirty="0" smtClean="0">
                    <a:solidFill>
                      <a:schemeClr val="bg2"/>
                    </a:solidFill>
                  </a:rPr>
                  <a:t> of</a:t>
                </a:r>
                <a:r>
                  <a:rPr lang="en-US" sz="1400" dirty="0" smtClean="0">
                    <a:solidFill>
                      <a:schemeClr val="bg2"/>
                    </a:solidFill>
                  </a:rPr>
                  <a:t>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9629340513470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184055118110238"/>
          <c:y val="0.10809549767817485"/>
          <c:w val="0.85969620748164066"/>
          <c:h val="0.748731677771047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21.052600000000002</c:v>
                </c:pt>
                <c:pt idx="1">
                  <c:v>33.333300000000001</c:v>
                </c:pt>
                <c:pt idx="2">
                  <c:v>38.8889</c:v>
                </c:pt>
                <c:pt idx="3">
                  <c:v>21.052600000000002</c:v>
                </c:pt>
                <c:pt idx="4">
                  <c:v>17.241399999999999</c:v>
                </c:pt>
                <c:pt idx="5">
                  <c:v>20.689699999999998</c:v>
                </c:pt>
                <c:pt idx="6">
                  <c:v>16</c:v>
                </c:pt>
                <c:pt idx="7">
                  <c:v>21.2121</c:v>
                </c:pt>
                <c:pt idx="8">
                  <c:v>26.666699999999999</c:v>
                </c:pt>
                <c:pt idx="9">
                  <c:v>15.9091</c:v>
                </c:pt>
                <c:pt idx="10">
                  <c:v>10</c:v>
                </c:pt>
                <c:pt idx="11">
                  <c:v>16</c:v>
                </c:pt>
                <c:pt idx="12">
                  <c:v>21.052600000000002</c:v>
                </c:pt>
                <c:pt idx="13">
                  <c:v>25</c:v>
                </c:pt>
                <c:pt idx="14">
                  <c:v>25</c:v>
                </c:pt>
                <c:pt idx="15">
                  <c:v>14.8148</c:v>
                </c:pt>
                <c:pt idx="16">
                  <c:v>12</c:v>
                </c:pt>
                <c:pt idx="17">
                  <c:v>27.2727</c:v>
                </c:pt>
                <c:pt idx="18">
                  <c:v>27.777799999999999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5E-4888-BB6F-8335621CB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7784312"/>
        <c:axId val="557784704"/>
      </c:lineChart>
      <c:catAx>
        <c:axId val="557784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</a:ln>
        </c:spPr>
        <c:txPr>
          <a:bodyPr rot="-2700000"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704"/>
        <c:crosses val="autoZero"/>
        <c:auto val="1"/>
        <c:lblAlgn val="ctr"/>
        <c:lblOffset val="100"/>
        <c:tickLblSkip val="1"/>
        <c:noMultiLvlLbl val="0"/>
      </c:catAx>
      <c:valAx>
        <c:axId val="557784704"/>
        <c:scaling>
          <c:orientation val="minMax"/>
          <c:max val="45"/>
        </c:scaling>
        <c:delete val="0"/>
        <c:axPos val="l"/>
        <c:majorGridlines>
          <c:spPr>
            <a:ln>
              <a:solidFill>
                <a:schemeClr val="bg2"/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2"/>
                    </a:solidFill>
                  </a:defRPr>
                </a:pPr>
                <a:r>
                  <a:rPr lang="en-US" sz="1400" dirty="0" smtClean="0">
                    <a:solidFill>
                      <a:schemeClr val="bg2"/>
                    </a:solidFill>
                  </a:rPr>
                  <a:t>% of transplants</a:t>
                </a:r>
                <a:endParaRPr lang="en-US" sz="1400" dirty="0">
                  <a:solidFill>
                    <a:schemeClr val="bg2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335460976860651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2"/>
            </a:solidFill>
            <a:prstDash val="solid"/>
          </a:ln>
        </c:spPr>
        <c:txPr>
          <a:bodyPr/>
          <a:lstStyle/>
          <a:p>
            <a:pPr>
              <a:defRPr sz="1300" b="1">
                <a:solidFill>
                  <a:schemeClr val="bg2"/>
                </a:solidFill>
              </a:defRPr>
            </a:pPr>
            <a:endParaRPr lang="en-US"/>
          </a:p>
        </c:txPr>
        <c:crossAx val="557784312"/>
        <c:crosses val="autoZero"/>
        <c:crossBetween val="between"/>
      </c:valAx>
      <c:spPr>
        <a:noFill/>
        <a:ln>
          <a:solidFill>
            <a:schemeClr val="bg2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0.20609</cdr:x>
      <cdr:y>0.89664</cdr:y>
    </cdr:from>
    <cdr:to>
      <cdr:x>1</cdr:x>
      <cdr:y>0.98095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883029" y="4910068"/>
          <a:ext cx="3401647" cy="4616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002060"/>
              </a:solidFill>
            </a:rPr>
            <a:t>* Data were only available for 2005, 2009, and 2016 transplants from “Other” region</a:t>
          </a:r>
          <a:endParaRPr lang="en-US" sz="1200" dirty="0">
            <a:solidFill>
              <a:srgbClr val="002060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0.07312</cdr:x>
      <cdr:y>0.58679</cdr:y>
    </cdr:from>
    <cdr:to>
      <cdr:x>0.41757</cdr:x>
      <cdr:y>0.63561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914400" y="3329421"/>
          <a:ext cx="4307439" cy="2770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 </a:t>
          </a:r>
          <a:r>
            <a:rPr lang="en-US" sz="12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0.16033</cdr:x>
      <cdr:y>0.85759</cdr:y>
    </cdr:from>
    <cdr:to>
      <cdr:x>0.23501</cdr:x>
      <cdr:y>0.92648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82361" y="4813545"/>
          <a:ext cx="923391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Europe</a:t>
          </a:r>
          <a:endParaRPr lang="en-US" sz="15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0.05879</cdr:x>
      <cdr:y>0.52645</cdr:y>
    </cdr:from>
    <cdr:to>
      <cdr:x>0.33311</cdr:x>
      <cdr:y>0.57032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26928" y="2954898"/>
          <a:ext cx="3391868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0.09426</cdr:x>
      <cdr:y>0.52355</cdr:y>
    </cdr:from>
    <cdr:to>
      <cdr:x>0.82559</cdr:x>
      <cdr:y>0.61537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71499" y="2281407"/>
          <a:ext cx="3658192" cy="4001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All 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 except Donor </a:t>
          </a:r>
          <a:r>
            <a:rPr lang="nn-NO" sz="1000" b="1" dirty="0"/>
            <a:t>11-17 </a:t>
          </a:r>
          <a:r>
            <a:rPr lang="nn-NO" sz="1000" b="1" dirty="0" smtClean="0"/>
            <a:t>Years </a:t>
          </a:r>
          <a:r>
            <a:rPr lang="nn-NO" sz="1000" b="1" dirty="0"/>
            <a:t>vs. </a:t>
          </a:r>
          <a:r>
            <a:rPr lang="nn-NO" sz="1000" b="1" dirty="0" smtClean="0"/>
            <a:t>Donor </a:t>
          </a:r>
          <a:r>
            <a:rPr lang="en-US" sz="1000" b="1" dirty="0">
              <a:solidFill>
                <a:srgbClr val="0070C0"/>
              </a:solidFill>
            </a:rPr>
            <a:t>≥ </a:t>
          </a:r>
          <a:r>
            <a:rPr lang="nn-NO" sz="1000" b="1" dirty="0" smtClean="0"/>
            <a:t>18 Years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0.07268</cdr:x>
      <cdr:y>0.5</cdr:y>
    </cdr:from>
    <cdr:to>
      <cdr:x>0.75556</cdr:x>
      <cdr:y>0.54797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386724" y="2566275"/>
          <a:ext cx="3633540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n-NO" sz="1000" b="1" dirty="0">
              <a:solidFill>
                <a:schemeClr val="bg2"/>
              </a:solidFill>
            </a:rPr>
            <a:t>p</a:t>
          </a:r>
          <a:r>
            <a:rPr lang="nn-NO" sz="1000" b="1" dirty="0" smtClean="0">
              <a:solidFill>
                <a:schemeClr val="bg2"/>
              </a:solidFill>
            </a:rPr>
            <a:t> = </a:t>
          </a:r>
          <a:r>
            <a:rPr lang="nn-NO" sz="1000" b="1" dirty="0">
              <a:solidFill>
                <a:schemeClr val="bg2"/>
              </a:solidFill>
            </a:rPr>
            <a:t>0.0556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0.15012</cdr:x>
      <cdr:y>0.47881</cdr:y>
    </cdr:from>
    <cdr:to>
      <cdr:x>0.37667</cdr:x>
      <cdr:y>0.53802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696998" y="2364249"/>
          <a:ext cx="2560984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 smtClean="0">
              <a:solidFill>
                <a:schemeClr val="bg2"/>
              </a:solidFill>
            </a:rPr>
            <a:t> </a:t>
          </a:r>
          <a:r>
            <a:rPr lang="en-US" sz="1300" b="1" dirty="0">
              <a:solidFill>
                <a:schemeClr val="bg2"/>
              </a:solidFill>
            </a:rPr>
            <a:t>p = </a:t>
          </a:r>
          <a:r>
            <a:rPr lang="en-US" sz="1300" b="1" dirty="0" smtClean="0">
              <a:solidFill>
                <a:schemeClr val="bg2"/>
              </a:solidFill>
            </a:rPr>
            <a:t>0.8927</a:t>
          </a:r>
          <a:endParaRPr lang="en-US" sz="1300" b="1" dirty="0">
            <a:solidFill>
              <a:schemeClr val="bg2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0.06009</cdr:x>
      <cdr:y>0.53587</cdr:y>
    </cdr:from>
    <cdr:to>
      <cdr:x>0.43178</cdr:x>
      <cdr:y>0.58428</cdr:y>
    </cdr:to>
    <cdr:sp macro="" textlink="">
      <cdr:nvSpPr>
        <cdr:cNvPr id="3" name="pvalues"/>
        <cdr:cNvSpPr txBox="1"/>
      </cdr:nvSpPr>
      <cdr:spPr>
        <a:xfrm xmlns:a="http://schemas.openxmlformats.org/drawingml/2006/main">
          <a:off x="751504" y="3040534"/>
          <a:ext cx="4647958" cy="2746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0.12684</cdr:x>
      <cdr:y>0.5728</cdr:y>
    </cdr:from>
    <cdr:to>
      <cdr:x>0.52881</cdr:x>
      <cdr:y>0.6284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515150" y="2933081"/>
          <a:ext cx="4801772" cy="2847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50" b="1" dirty="0" smtClean="0">
              <a:solidFill>
                <a:schemeClr val="bg2"/>
              </a:solidFill>
            </a:rPr>
            <a:t>No pairwise comparisons were significant at p &lt; 0.05</a:t>
          </a:r>
          <a:endParaRPr lang="en-US" sz="1250" b="1" dirty="0">
            <a:solidFill>
              <a:schemeClr val="bg2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0.14205</cdr:x>
      <cdr:y>0.5342</cdr:y>
    </cdr:from>
    <cdr:to>
      <cdr:x>0.63857</cdr:x>
      <cdr:y>0.5898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883250" y="2735447"/>
          <a:ext cx="3087321" cy="2847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50" b="1" dirty="0">
              <a:solidFill>
                <a:schemeClr val="bg2"/>
              </a:solidFill>
            </a:rPr>
            <a:t>p  = 0.4878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0.14693</cdr:x>
      <cdr:y>0.85908</cdr:y>
    </cdr:from>
    <cdr:to>
      <cdr:x>0.33382</cdr:x>
      <cdr:y>0.92797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16727" y="4821915"/>
          <a:ext cx="2310827" cy="38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Recipients 0-10 Years</a:t>
          </a:r>
          <a:endParaRPr lang="en-US" sz="1600" b="1" dirty="0">
            <a:solidFill>
              <a:srgbClr val="0070C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0.12489</cdr:x>
      <cdr:y>0.53236</cdr:y>
    </cdr:from>
    <cdr:to>
      <cdr:x>0.87511</cdr:x>
      <cdr:y>0.59546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758714" y="2401947"/>
          <a:ext cx="4557630" cy="2847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at p &lt; 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0.16504</cdr:x>
      <cdr:y>0.85299</cdr:y>
    </cdr:from>
    <cdr:to>
      <cdr:x>0.23972</cdr:x>
      <cdr:y>0.92188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40708" y="4787697"/>
          <a:ext cx="923391" cy="3866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rgbClr val="0070C0"/>
              </a:solidFill>
            </a:rPr>
            <a:t>Europe</a:t>
          </a:r>
          <a:endParaRPr lang="en-US" sz="16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0.13815</cdr:x>
      <cdr:y>0.52645</cdr:y>
    </cdr:from>
    <cdr:to>
      <cdr:x>0.2158</cdr:x>
      <cdr:y>0.69751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6781" y="28141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0.05643</cdr:x>
      <cdr:y>0.52645</cdr:y>
    </cdr:from>
    <cdr:to>
      <cdr:x>0.33156</cdr:x>
      <cdr:y>0.57032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697748" y="2954898"/>
          <a:ext cx="3401883" cy="246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</a:t>
          </a:r>
          <a:r>
            <a:rPr lang="en-US" sz="1000" b="1" dirty="0" smtClean="0">
              <a:solidFill>
                <a:schemeClr val="bg2"/>
              </a:solidFill>
            </a:rPr>
            <a:t>&lt; 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0.10179</cdr:x>
      <cdr:y>0.5507</cdr:y>
    </cdr:from>
    <cdr:to>
      <cdr:x>0.83312</cdr:x>
      <cdr:y>0.6072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509165" y="2399732"/>
          <a:ext cx="365819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pairwise </a:t>
          </a:r>
          <a:r>
            <a:rPr lang="en-US" sz="1000" b="1" dirty="0">
              <a:solidFill>
                <a:schemeClr val="bg2"/>
              </a:solidFill>
            </a:rPr>
            <a:t>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0.07932</cdr:x>
      <cdr:y>0.5</cdr:y>
    </cdr:from>
    <cdr:to>
      <cdr:x>0.7622</cdr:x>
      <cdr:y>0.55037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401949" y="2444071"/>
          <a:ext cx="346052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 smtClean="0">
              <a:solidFill>
                <a:schemeClr val="bg2"/>
              </a:solidFill>
            </a:rPr>
            <a:t>No </a:t>
          </a:r>
          <a:r>
            <a:rPr lang="en-US" sz="1000" b="1" dirty="0">
              <a:solidFill>
                <a:schemeClr val="bg2"/>
              </a:solidFill>
            </a:rPr>
            <a:t>pairwise comparisons were significant at p &lt; </a:t>
          </a:r>
          <a:r>
            <a:rPr lang="en-US" sz="1000" b="1" dirty="0" smtClean="0">
              <a:solidFill>
                <a:schemeClr val="bg2"/>
              </a:solidFill>
            </a:rPr>
            <a:t>0.05</a:t>
          </a:r>
          <a:endParaRPr lang="en-US" sz="1000" b="1" dirty="0">
            <a:solidFill>
              <a:schemeClr val="bg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0.13321</cdr:x>
      <cdr:y>0.37151</cdr:y>
    </cdr:from>
    <cdr:to>
      <cdr:x>0.79988</cdr:x>
      <cdr:y>0.44448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277" y="1902392"/>
          <a:ext cx="4145301" cy="373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comparisons were significant at p &lt; 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0.13376</cdr:x>
      <cdr:y>0.45066</cdr:y>
    </cdr:from>
    <cdr:to>
      <cdr:x>0.30619</cdr:x>
      <cdr:y>0.50465</cdr:y>
    </cdr:to>
    <cdr:sp macro="" textlink="">
      <cdr:nvSpPr>
        <cdr:cNvPr id="2" name="pvalues"/>
        <cdr:cNvSpPr txBox="1"/>
      </cdr:nvSpPr>
      <cdr:spPr>
        <a:xfrm xmlns:a="http://schemas.openxmlformats.org/drawingml/2006/main">
          <a:off x="1376528" y="2440532"/>
          <a:ext cx="1774558" cy="2923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8280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6560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48410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31213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1401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96819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79622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62426" algn="l" defTabSz="965606" rtl="0" eaLnBrk="1" latinLnBrk="0" hangingPunct="1">
            <a:defRPr sz="190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300" b="1" dirty="0">
              <a:solidFill>
                <a:schemeClr val="bg2"/>
              </a:solidFill>
            </a:rPr>
            <a:t>p = 0.4702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0.1483</cdr:x>
      <cdr:y>0.88514</cdr:y>
    </cdr:from>
    <cdr:to>
      <cdr:x>0.33519</cdr:x>
      <cdr:y>0.95403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6310" y="4731593"/>
          <a:ext cx="2200788" cy="368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500" b="1" dirty="0" smtClean="0">
              <a:solidFill>
                <a:srgbClr val="0070C0"/>
              </a:solidFill>
            </a:rPr>
            <a:t>Ischemic Time &lt;4 Hours</a:t>
          </a:r>
          <a:endParaRPr lang="en-US" sz="15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0.06463</cdr:x>
      <cdr:y>0.56117</cdr:y>
    </cdr:from>
    <cdr:to>
      <cdr:x>0.39494</cdr:x>
      <cdr:y>0.61011</cdr:y>
    </cdr:to>
    <cdr:sp macro="" textlink="">
      <cdr:nvSpPr>
        <cdr:cNvPr id="5" name="pvalues"/>
        <cdr:cNvSpPr txBox="1"/>
      </cdr:nvSpPr>
      <cdr:spPr>
        <a:xfrm xmlns:a="http://schemas.openxmlformats.org/drawingml/2006/main">
          <a:off x="761101" y="2999755"/>
          <a:ext cx="3889680" cy="2616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bg2"/>
              </a:solidFill>
            </a:rPr>
            <a:t>No pairwise </a:t>
          </a:r>
          <a:r>
            <a:rPr lang="en-US" sz="1200" b="1" dirty="0">
              <a:solidFill>
                <a:schemeClr val="bg2"/>
              </a:solidFill>
            </a:rPr>
            <a:t>comparisons were significant at p &lt; </a:t>
          </a:r>
          <a:r>
            <a:rPr lang="en-US" sz="1200" b="1" dirty="0" smtClean="0">
              <a:solidFill>
                <a:schemeClr val="bg2"/>
              </a:solidFill>
            </a:rPr>
            <a:t>0.05</a:t>
          </a:r>
          <a:endParaRPr lang="en-US" sz="1200" b="1" dirty="0">
            <a:solidFill>
              <a:schemeClr val="bg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9255E-B7F2-4609-A598-10EEBAA7217E}" type="datetimeFigureOut">
              <a:rPr lang="en-US" smtClean="0"/>
              <a:pPr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BB1FB-AC70-4579-BA4D-6720E6A05D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5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1pPr>
    <a:lvl2pPr marL="48280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2pPr>
    <a:lvl3pPr marL="96560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3pPr>
    <a:lvl4pPr marL="1448410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4pPr>
    <a:lvl5pPr marL="1931213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5pPr>
    <a:lvl6pPr marL="241401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6pPr>
    <a:lvl7pPr marL="2896819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7pPr>
    <a:lvl8pPr marL="3379622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8pPr>
    <a:lvl9pPr marL="3862426" algn="l" defTabSz="965606" rtl="0" eaLnBrk="1" latinLnBrk="0" hangingPunct="1">
      <a:defRPr sz="1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BB1FB-AC70-4579-BA4D-6720E6A05D3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87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37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8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New slide 40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9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777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2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55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1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0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0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94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2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430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7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slide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31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7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baseline="0" dirty="0" smtClean="0">
                <a:solidFill>
                  <a:srgbClr val="002060"/>
                </a:solidFill>
              </a:rPr>
              <a:t>Note : No sufficient number from donors 0-10 in “Other” location</a:t>
            </a:r>
          </a:p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FF3A6-B03F-4710-AAA0-E3CB014C4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5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23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33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775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22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46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sz="1267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711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49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811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82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5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0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categorical variables were made using the chi-square statistic. Multiple groups were compared using single p-value.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Comparisons for continuous variables were made using Kruskal-Wallis test.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p-value means that at least one of the groups is different than the others but it doesn’t identify which group it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38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9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9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65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smtClean="0"/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FF3A6-B03F-4710-AAA0-E3CB014C4A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8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 b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1140" y="650240"/>
            <a:ext cx="272034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120" y="650240"/>
            <a:ext cx="7947660" cy="5852160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5"/>
            <a:ext cx="10881360" cy="1452880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113280"/>
            <a:ext cx="5334000" cy="438912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4"/>
            <a:ext cx="5656263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7"/>
            <a:ext cx="5656263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1637454"/>
            <a:ext cx="5658485" cy="68241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2319867"/>
            <a:ext cx="5658485" cy="421470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91253"/>
            <a:ext cx="4211638" cy="1239520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91255"/>
            <a:ext cx="7156450" cy="6243321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800">
                <a:solidFill>
                  <a:schemeClr val="bg2"/>
                </a:solidFill>
              </a:defRPr>
            </a:lvl2pPr>
            <a:lvl3pPr>
              <a:defRPr sz="24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530775"/>
            <a:ext cx="4211638" cy="5003801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0"/>
            <a:ext cx="7680960" cy="604521"/>
          </a:xfrm>
        </p:spPr>
        <p:txBody>
          <a:bodyPr anchor="b"/>
          <a:lstStyle>
            <a:lvl1pPr algn="l"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1"/>
            <a:ext cx="7680960" cy="85851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120" y="650240"/>
            <a:ext cx="108813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0" y="2113280"/>
            <a:ext cx="10881360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ebdings" charset="2"/>
        <a:buChar char="&lt;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918607"/>
            <a:ext cx="10591799" cy="1470025"/>
          </a:xfrm>
        </p:spPr>
        <p:txBody>
          <a:bodyPr/>
          <a:lstStyle/>
          <a:p>
            <a:r>
              <a:rPr lang="en-US" sz="4400" dirty="0" smtClean="0">
                <a:solidFill>
                  <a:srgbClr val="002060"/>
                </a:solidFill>
              </a:rPr>
              <a:t>FOCUS THEME: DONOR TRENDS</a:t>
            </a:r>
            <a:r>
              <a:rPr lang="en-US" sz="4000" dirty="0" smtClean="0">
                <a:solidFill>
                  <a:srgbClr val="002060"/>
                </a:solidFill>
              </a:rPr>
              <a:t/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  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sz="4000" dirty="0" smtClean="0">
                <a:solidFill>
                  <a:srgbClr val="002060"/>
                </a:solidFill>
              </a:rPr>
              <a:t>LUNG TRANSPLANTATION </a:t>
            </a:r>
            <a:br>
              <a:rPr lang="en-US" sz="4000" dirty="0" smtClean="0">
                <a:solidFill>
                  <a:srgbClr val="002060"/>
                </a:solidFill>
              </a:rPr>
            </a:b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510722"/>
            <a:ext cx="8961120" cy="186944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Recipients</a:t>
            </a:r>
            <a:endParaRPr lang="en-US" sz="3400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786" y="6516073"/>
            <a:ext cx="4715932" cy="711201"/>
            <a:chOff x="2" y="6146792"/>
            <a:chExt cx="4715932" cy="711201"/>
          </a:xfrm>
        </p:grpSpPr>
        <p:grpSp>
          <p:nvGrpSpPr>
            <p:cNvPr id="11" name="Group 10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1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01674"/>
            <a:ext cx="8763000" cy="60815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Pediatric Lung </a:t>
            </a:r>
            <a:r>
              <a:rPr lang="en-US" sz="2800" dirty="0">
                <a:solidFill>
                  <a:srgbClr val="002060"/>
                </a:solidFill>
              </a:rPr>
              <a:t>Transplants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(Recipients 11-17 Years and Donors </a:t>
            </a:r>
            <a:r>
              <a:rPr lang="en-US" sz="2800" dirty="0" smtClean="0">
                <a:solidFill>
                  <a:srgbClr val="002060"/>
                </a:solidFill>
              </a:rPr>
              <a:t>≥11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Years)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634768"/>
              </p:ext>
            </p:extLst>
          </p:nvPr>
        </p:nvGraphicFramePr>
        <p:xfrm>
          <a:off x="169303" y="1438865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3737" y="6513486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510220" y="695922"/>
            <a:ext cx="57150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Cocaine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477000" y="658367"/>
            <a:ext cx="63246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Other Drugs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482902"/>
              </p:ext>
            </p:extLst>
          </p:nvPr>
        </p:nvGraphicFramePr>
        <p:xfrm>
          <a:off x="6427124" y="1466845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482587" y="1130609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740408" y="1074593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2000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8385" y="156486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*Donor has </a:t>
            </a:r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ever abused or had a dependency to </a:t>
            </a:r>
            <a:r>
              <a:rPr lang="en-US" sz="1400" dirty="0" smtClean="0">
                <a:solidFill>
                  <a:schemeClr val="bg2"/>
                </a:solidFill>
                <a:latin typeface="Arial" panose="020B0604020202020204" pitchFamily="34" charset="0"/>
              </a:rPr>
              <a:t>cocaine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3387" y="1508548"/>
            <a:ext cx="59817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250" dirty="0" smtClean="0">
                <a:solidFill>
                  <a:schemeClr val="bg2"/>
                </a:solidFill>
              </a:rPr>
              <a:t>Donor ever </a:t>
            </a:r>
            <a:r>
              <a:rPr lang="en-US" sz="1250" dirty="0">
                <a:solidFill>
                  <a:schemeClr val="bg2"/>
                </a:solidFill>
              </a:rPr>
              <a:t>abused or had a dependency to </a:t>
            </a:r>
            <a:r>
              <a:rPr lang="en-US" sz="1250" dirty="0" smtClean="0">
                <a:solidFill>
                  <a:schemeClr val="bg2"/>
                </a:solidFill>
              </a:rPr>
              <a:t>non-intravenous </a:t>
            </a:r>
            <a:r>
              <a:rPr lang="en-US" sz="125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250" dirty="0" smtClean="0">
                <a:solidFill>
                  <a:schemeClr val="bg2"/>
                </a:solidFill>
              </a:rPr>
              <a:t>stimulants</a:t>
            </a:r>
            <a:endParaRPr lang="en-US" sz="12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76400" y="2667000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12 Months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352914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0038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099890" y="-88221"/>
            <a:ext cx="962110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r>
              <a:rPr lang="en-US" sz="2800" kern="0" dirty="0" smtClean="0">
                <a:solidFill>
                  <a:srgbClr val="002060"/>
                </a:solidFill>
              </a:rPr>
              <a:t>by Donor Age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888" y="65272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718688"/>
              </p:ext>
            </p:extLst>
          </p:nvPr>
        </p:nvGraphicFramePr>
        <p:xfrm>
          <a:off x="690382" y="1382795"/>
          <a:ext cx="12111218" cy="536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2099890" y="4648200"/>
            <a:ext cx="4910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comparisons were significant at p &lt; 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447800" y="1031562"/>
            <a:ext cx="10703556" cy="4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</a:t>
            </a:r>
            <a:r>
              <a:rPr lang="en-US" sz="2600" kern="0" dirty="0" smtClean="0">
                <a:solidFill>
                  <a:srgbClr val="002060"/>
                </a:solidFill>
              </a:rPr>
              <a:t>Transplants</a:t>
            </a:r>
            <a:r>
              <a:rPr lang="en-US" sz="2600" kern="0" dirty="0">
                <a:solidFill>
                  <a:srgbClr val="002060"/>
                </a:solidFill>
              </a:rPr>
              <a:t>: Jan 2000 – Jun 2017</a:t>
            </a:r>
            <a:r>
              <a:rPr lang="en-US" sz="2600" kern="0" dirty="0" smtClean="0">
                <a:solidFill>
                  <a:srgbClr val="002060"/>
                </a:solidFill>
              </a:rPr>
              <a:t>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83678" y="677346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and Recipient Age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502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05752"/>
              </p:ext>
            </p:extLst>
          </p:nvPr>
        </p:nvGraphicFramePr>
        <p:xfrm>
          <a:off x="631032" y="1292417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60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315653"/>
              </p:ext>
            </p:extLst>
          </p:nvPr>
        </p:nvGraphicFramePr>
        <p:xfrm>
          <a:off x="6400802" y="1789053"/>
          <a:ext cx="6075058" cy="451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8282889" y="6148083"/>
            <a:ext cx="2310884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</a:t>
            </a:r>
            <a:r>
              <a:rPr lang="en-US" sz="1600" b="1" dirty="0" smtClean="0">
                <a:solidFill>
                  <a:srgbClr val="0070C0"/>
                </a:solidFill>
              </a:rPr>
              <a:t>11-17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2573" y="4191000"/>
            <a:ext cx="42672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No pairwise comparisons were significant at p &lt; 0.05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12 Months by Donor 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502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6065280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250407" y="111034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56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400207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002781" y="6162958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857843"/>
              </p:ext>
            </p:extLst>
          </p:nvPr>
        </p:nvGraphicFramePr>
        <p:xfrm>
          <a:off x="8571200" y="1735535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60900" y="6152934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471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981198" y="-190209"/>
            <a:ext cx="913529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637" y="65234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3940169"/>
              </p:ext>
            </p:extLst>
          </p:nvPr>
        </p:nvGraphicFramePr>
        <p:xfrm>
          <a:off x="358323" y="1545770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143000" y="3431775"/>
            <a:ext cx="4188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No pairwise comparisons were significant at p &lt; </a:t>
            </a:r>
            <a:r>
              <a:rPr lang="en-US" sz="1200" b="1" dirty="0">
                <a:solidFill>
                  <a:schemeClr val="bg2"/>
                </a:solidFill>
              </a:rPr>
              <a:t>0.05 except </a:t>
            </a:r>
            <a:r>
              <a:rPr lang="en-US" sz="1200" b="1" dirty="0" smtClean="0">
                <a:solidFill>
                  <a:schemeClr val="bg2"/>
                </a:solidFill>
              </a:rPr>
              <a:t>Head </a:t>
            </a:r>
            <a:r>
              <a:rPr lang="en-US" sz="1200" b="1" dirty="0">
                <a:solidFill>
                  <a:schemeClr val="bg2"/>
                </a:solidFill>
              </a:rPr>
              <a:t>Trauma vs. </a:t>
            </a:r>
            <a:r>
              <a:rPr lang="en-US" sz="1200" b="1" dirty="0" smtClean="0">
                <a:solidFill>
                  <a:schemeClr val="bg2"/>
                </a:solidFill>
              </a:rPr>
              <a:t>Other 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6371" y="935482"/>
            <a:ext cx="5791200" cy="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Cause of Death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875427" y="935482"/>
            <a:ext cx="5791200" cy="4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</a:t>
            </a:r>
            <a:r>
              <a:rPr lang="en-US" sz="2000" kern="0" dirty="0">
                <a:solidFill>
                  <a:srgbClr val="002060"/>
                </a:solidFill>
              </a:rPr>
              <a:t>PO</a:t>
            </a:r>
            <a:r>
              <a:rPr lang="en-US" sz="2000" kern="0" baseline="-25000" dirty="0">
                <a:solidFill>
                  <a:srgbClr val="002060"/>
                </a:solidFill>
              </a:rPr>
              <a:t>2</a:t>
            </a: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790100"/>
              </p:ext>
            </p:extLst>
          </p:nvPr>
        </p:nvGraphicFramePr>
        <p:xfrm>
          <a:off x="6438547" y="1545770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676371" y="1236745"/>
            <a:ext cx="5715000" cy="4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884352" y="1289518"/>
            <a:ext cx="5703389" cy="31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6692039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060" y="6554824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374564"/>
              </p:ext>
            </p:extLst>
          </p:nvPr>
        </p:nvGraphicFramePr>
        <p:xfrm>
          <a:off x="1062498" y="1291064"/>
          <a:ext cx="10291302" cy="541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 bwMode="auto">
          <a:xfrm>
            <a:off x="610953" y="1291064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87889" y="-214024"/>
            <a:ext cx="1202852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 smtClean="0">
                <a:solidFill>
                  <a:srgbClr val="002060"/>
                </a:solidFill>
              </a:rPr>
              <a:t>Pediatric Lung Transplants (Recipients 11-17 Years and Donors </a:t>
            </a:r>
            <a:r>
              <a:rPr lang="en-US" sz="2600" dirty="0" smtClean="0">
                <a:solidFill>
                  <a:srgbClr val="002060"/>
                </a:solidFill>
              </a:rPr>
              <a:t>≥</a:t>
            </a:r>
            <a:r>
              <a:rPr lang="en-US" sz="2600" kern="0" dirty="0" smtClean="0">
                <a:solidFill>
                  <a:srgbClr val="002060"/>
                </a:solidFill>
              </a:rPr>
              <a:t>11 </a:t>
            </a:r>
            <a:r>
              <a:rPr lang="en-US" sz="2600" kern="0" dirty="0" smtClean="0">
                <a:solidFill>
                  <a:srgbClr val="002060"/>
                </a:solidFill>
              </a:rPr>
              <a:t>Years)</a:t>
            </a:r>
            <a:br>
              <a:rPr lang="en-US" sz="2600" kern="0" dirty="0" smtClean="0">
                <a:solidFill>
                  <a:srgbClr val="002060"/>
                </a:solidFill>
              </a:rPr>
            </a:br>
            <a:r>
              <a:rPr lang="en-US" sz="25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5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10953" y="1001013"/>
            <a:ext cx="11095648" cy="4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500" kern="0" dirty="0" smtClean="0">
                <a:solidFill>
                  <a:srgbClr val="002060"/>
                </a:solidFill>
              </a:rPr>
              <a:t>By Donor History of </a:t>
            </a:r>
            <a:r>
              <a:rPr lang="en-US" sz="2500" kern="0" dirty="0">
                <a:solidFill>
                  <a:srgbClr val="002060"/>
                </a:solidFill>
              </a:rPr>
              <a:t>Smoking* (Transplants: Jan 2000 – Jun 2017)</a:t>
            </a:r>
          </a:p>
          <a:p>
            <a:pPr defTabSz="914400"/>
            <a:endParaRPr lang="en-US" sz="2500" kern="0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68133" y="1263176"/>
            <a:ext cx="417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*Cigarette use for </a:t>
            </a:r>
            <a:r>
              <a:rPr lang="en-US" sz="1600" dirty="0">
                <a:solidFill>
                  <a:schemeClr val="bg2"/>
                </a:solidFill>
              </a:rPr>
              <a:t>more than 20 pack </a:t>
            </a:r>
            <a:r>
              <a:rPr lang="en-US" sz="1600" dirty="0" smtClean="0">
                <a:solidFill>
                  <a:schemeClr val="bg2"/>
                </a:solidFill>
              </a:rPr>
              <a:t>years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0" y="6770602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832339"/>
              </p:ext>
            </p:extLst>
          </p:nvPr>
        </p:nvGraphicFramePr>
        <p:xfrm>
          <a:off x="609600" y="1676810"/>
          <a:ext cx="11287053" cy="505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256198" y="-148479"/>
            <a:ext cx="123958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>
                <a:solidFill>
                  <a:srgbClr val="002060"/>
                </a:solidFill>
              </a:rPr>
              <a:t>Pediatric Lung Transplants (Recipients 11-17 Years and Donors </a:t>
            </a:r>
            <a:r>
              <a:rPr lang="en-US" sz="2600" dirty="0" smtClean="0">
                <a:solidFill>
                  <a:srgbClr val="002060"/>
                </a:solidFill>
              </a:rPr>
              <a:t>≥</a:t>
            </a:r>
            <a:r>
              <a:rPr lang="en-US" sz="2600" kern="0" dirty="0" smtClean="0">
                <a:solidFill>
                  <a:srgbClr val="002060"/>
                </a:solidFill>
              </a:rPr>
              <a:t>11 </a:t>
            </a:r>
            <a:r>
              <a:rPr lang="en-US" sz="2600" kern="0" dirty="0">
                <a:solidFill>
                  <a:srgbClr val="002060"/>
                </a:solidFill>
              </a:rPr>
              <a:t>Years)</a:t>
            </a:r>
            <a:br>
              <a:rPr lang="en-US" sz="2600" kern="0" dirty="0">
                <a:solidFill>
                  <a:srgbClr val="002060"/>
                </a:solidFill>
              </a:rPr>
            </a:br>
            <a:r>
              <a:rPr lang="en-US" sz="2600" kern="0" dirty="0" smtClean="0">
                <a:solidFill>
                  <a:srgbClr val="002060"/>
                </a:solidFill>
              </a:rPr>
              <a:t>Kaplan-Meier Survival within 12 Months 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41" y="655320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pvalues"/>
          <p:cNvSpPr txBox="1"/>
          <p:nvPr/>
        </p:nvSpPr>
        <p:spPr>
          <a:xfrm>
            <a:off x="2275339" y="3581911"/>
            <a:ext cx="152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2"/>
                </a:solidFill>
              </a:rPr>
              <a:t>p = 0.5179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1243719" y="1038185"/>
            <a:ext cx="10820400" cy="4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>
                <a:solidFill>
                  <a:srgbClr val="002060"/>
                </a:solidFill>
              </a:rPr>
              <a:t>By Donor History of Other Drug Use* (Transplants: Jan 2000 – Jun 2017)</a:t>
            </a:r>
          </a:p>
          <a:p>
            <a:pPr defTabSz="914400"/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3758319" y="1269562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1265149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  <a:latin typeface="Arial" panose="020B0604020202020204" pitchFamily="34" charset="0"/>
              </a:rPr>
              <a:t>*</a:t>
            </a:r>
            <a:r>
              <a:rPr lang="en-US" sz="1600" dirty="0" smtClean="0">
                <a:solidFill>
                  <a:schemeClr val="bg2"/>
                </a:solidFill>
              </a:rPr>
              <a:t>Donor ever </a:t>
            </a:r>
            <a:r>
              <a:rPr lang="en-US" sz="1600" dirty="0">
                <a:solidFill>
                  <a:schemeClr val="bg2"/>
                </a:solidFill>
              </a:rPr>
              <a:t>abused or had a dependency to </a:t>
            </a:r>
            <a:r>
              <a:rPr lang="en-US" sz="1600" dirty="0" smtClean="0">
                <a:solidFill>
                  <a:schemeClr val="bg2"/>
                </a:solidFill>
              </a:rPr>
              <a:t>non-intravenous </a:t>
            </a:r>
            <a:r>
              <a:rPr lang="en-US" sz="16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600" dirty="0" smtClean="0">
                <a:solidFill>
                  <a:schemeClr val="bg2"/>
                </a:solidFill>
              </a:rPr>
              <a:t>stimulants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19800" y="6863981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894268"/>
              </p:ext>
            </p:extLst>
          </p:nvPr>
        </p:nvGraphicFramePr>
        <p:xfrm>
          <a:off x="533400" y="1406441"/>
          <a:ext cx="11338560" cy="529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371600" y="-156537"/>
            <a:ext cx="1036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kern="0" dirty="0" smtClean="0">
                <a:solidFill>
                  <a:srgbClr val="002060"/>
                </a:solidFill>
              </a:rPr>
            </a:br>
            <a:r>
              <a:rPr lang="en-US" sz="2800" kern="0" dirty="0" smtClean="0">
                <a:solidFill>
                  <a:srgbClr val="002060"/>
                </a:solidFill>
              </a:rPr>
              <a:t>Kaplan-Meier Survival within 12 Months by Ischemic Time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2133600" y="3650737"/>
            <a:ext cx="4188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p </a:t>
            </a:r>
            <a:r>
              <a:rPr lang="en-US" sz="1600" b="1" dirty="0">
                <a:solidFill>
                  <a:schemeClr val="bg2"/>
                </a:solidFill>
              </a:rPr>
              <a:t>= </a:t>
            </a:r>
            <a:r>
              <a:rPr lang="en-US" sz="1400" b="1" dirty="0">
                <a:solidFill>
                  <a:schemeClr val="bg2"/>
                </a:solidFill>
              </a:rPr>
              <a:t>0.0046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3792" y="6537288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3657600" y="871285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1708" y="6680939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665205" y="-108332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2940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2940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30" kern="0" dirty="0">
                <a:solidFill>
                  <a:srgbClr val="002060"/>
                </a:solidFill>
                <a:latin typeface="Arial"/>
              </a:rPr>
              <a:t>Kaplan-Meier Survival within 12 Months by Donor Age and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39" y="6475021"/>
            <a:ext cx="4823936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34806"/>
              </p:ext>
            </p:extLst>
          </p:nvPr>
        </p:nvGraphicFramePr>
        <p:xfrm>
          <a:off x="485182" y="1201748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1520191" y="998747"/>
            <a:ext cx="10294620" cy="32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730" kern="0" dirty="0">
                <a:solidFill>
                  <a:srgbClr val="002060"/>
                </a:solidFill>
              </a:rPr>
              <a:t>Ischemic Time </a:t>
            </a:r>
            <a:r>
              <a:rPr lang="en-US" sz="2730" kern="0" dirty="0">
                <a:solidFill>
                  <a:srgbClr val="002060"/>
                </a:solidFill>
                <a:latin typeface="Arial"/>
              </a:rPr>
              <a:t>(Transplants: Jan 2000 - Jun 2017)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807391"/>
              </p:ext>
            </p:extLst>
          </p:nvPr>
        </p:nvGraphicFramePr>
        <p:xfrm>
          <a:off x="6400800" y="1821712"/>
          <a:ext cx="5891106" cy="4442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8427735" y="6212978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Ischemic Time ≥</a:t>
            </a:r>
            <a:r>
              <a:rPr lang="en-US" sz="1575" b="1" dirty="0" smtClean="0">
                <a:solidFill>
                  <a:srgbClr val="0070C0"/>
                </a:solidFill>
              </a:rPr>
              <a:t>4 </a:t>
            </a:r>
            <a:r>
              <a:rPr lang="en-US" sz="1575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0" name="pvalues"/>
          <p:cNvSpPr txBox="1"/>
          <p:nvPr/>
        </p:nvSpPr>
        <p:spPr>
          <a:xfrm>
            <a:off x="7321714" y="4343400"/>
            <a:ext cx="4049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5" b="1" dirty="0">
                <a:solidFill>
                  <a:schemeClr val="bg2"/>
                </a:solidFill>
              </a:rPr>
              <a:t>No </a:t>
            </a:r>
            <a:r>
              <a:rPr lang="en-US" sz="1200" b="1" dirty="0">
                <a:solidFill>
                  <a:schemeClr val="bg2"/>
                </a:solidFill>
              </a:rPr>
              <a:t>pairwise</a:t>
            </a:r>
            <a:r>
              <a:rPr lang="en-US" sz="1155" b="1" dirty="0">
                <a:solidFill>
                  <a:schemeClr val="bg2"/>
                </a:solidFill>
              </a:rPr>
              <a:t> comparisons were significant at p &lt; </a:t>
            </a:r>
            <a:r>
              <a:rPr lang="en-US" sz="1155" b="1" dirty="0" smtClean="0">
                <a:solidFill>
                  <a:schemeClr val="bg2"/>
                </a:solidFill>
              </a:rPr>
              <a:t>0.05.</a:t>
            </a:r>
            <a:endParaRPr lang="en-US" sz="1155" b="1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00801" y="6737921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50519"/>
            <a:r>
              <a:rPr lang="en-US" sz="1575" dirty="0">
                <a:solidFill>
                  <a:srgbClr val="000000"/>
                </a:solidFill>
                <a:latin typeface="Arial"/>
              </a:rPr>
              <a:t>Note: Y-axis is truncated for clearer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0952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8610600" cy="1066800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Table of Contents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914400"/>
            <a:ext cx="12039600" cy="5257800"/>
          </a:xfrm>
        </p:spPr>
        <p:txBody>
          <a:bodyPr vert="horz" wrap="square" lIns="9144" tIns="45720" rIns="9144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>
                <a:solidFill>
                  <a:srgbClr val="002060"/>
                </a:solidFill>
              </a:rPr>
              <a:t>Deceased donor characteristics by transplant year/era: slides 3-10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b="1" dirty="0">
                <a:solidFill>
                  <a:srgbClr val="002060"/>
                </a:solidFill>
              </a:rPr>
              <a:t>Kaplan-Meier Survival Analyses: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/>
              <a:t>Survival within 12 months: slides 11-20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/>
              <a:t>Survival within 5 years conditional on survival to 1 year: slides </a:t>
            </a:r>
            <a:r>
              <a:rPr lang="en-US" sz="3200" b="1" dirty="0" smtClean="0"/>
              <a:t>21-29</a:t>
            </a:r>
            <a:endParaRPr lang="en-US" sz="3200" b="1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sz="3200" b="1" dirty="0"/>
              <a:t>Freedom from BOS conditional on survival to discharge: slides </a:t>
            </a:r>
            <a:r>
              <a:rPr lang="en-US" sz="3200" b="1" dirty="0" smtClean="0"/>
              <a:t>30-33</a:t>
            </a:r>
            <a:endParaRPr lang="en-US" sz="3200" b="1" dirty="0"/>
          </a:p>
          <a:p>
            <a:pPr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endParaRPr lang="en-US" sz="3400" b="1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3787" y="6526120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5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-228600" y="-103564"/>
            <a:ext cx="1333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7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700" kern="0" dirty="0">
                <a:solidFill>
                  <a:srgbClr val="002060"/>
                </a:solidFill>
              </a:rPr>
              <a:t>Survival within </a:t>
            </a:r>
            <a:r>
              <a:rPr lang="en-US" sz="2700" kern="0" dirty="0" smtClean="0">
                <a:solidFill>
                  <a:srgbClr val="002060"/>
                </a:solidFill>
              </a:rPr>
              <a:t>12 Months by Donor </a:t>
            </a:r>
            <a:r>
              <a:rPr lang="en-US" sz="2800" kern="0" dirty="0" smtClean="0">
                <a:solidFill>
                  <a:srgbClr val="002060"/>
                </a:solidFill>
              </a:rPr>
              <a:t>PO</a:t>
            </a:r>
            <a:r>
              <a:rPr lang="en-US" sz="2800" kern="0" baseline="-25000" dirty="0" smtClean="0">
                <a:solidFill>
                  <a:srgbClr val="002060"/>
                </a:solidFill>
              </a:rPr>
              <a:t>2</a:t>
            </a:r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r>
              <a:rPr lang="en-US" sz="2700" kern="0" dirty="0" smtClean="0">
                <a:solidFill>
                  <a:srgbClr val="002060"/>
                </a:solidFill>
              </a:rPr>
              <a:t>and </a:t>
            </a:r>
            <a:r>
              <a:rPr lang="en-US" sz="2700" kern="0" dirty="0">
                <a:solidFill>
                  <a:srgbClr val="002060"/>
                </a:solidFill>
              </a:rPr>
              <a:t>Ischemic Time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648" y="6537399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512665"/>
              </p:ext>
            </p:extLst>
          </p:nvPr>
        </p:nvGraphicFramePr>
        <p:xfrm>
          <a:off x="609600" y="1102614"/>
          <a:ext cx="11658600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3543300" y="1058516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572000"/>
            <a:ext cx="5263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comparisons were significant at p &lt; 0.05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6770602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>
                <a:solidFill>
                  <a:srgbClr val="0070C0"/>
                </a:solidFill>
              </a:rPr>
              <a:t>Kaplan-Meier </a:t>
            </a:r>
            <a:r>
              <a:rPr lang="en-US" sz="3600" b="1" dirty="0" smtClean="0">
                <a:solidFill>
                  <a:srgbClr val="0070C0"/>
                </a:solidFill>
              </a:rPr>
              <a:t>Survival </a:t>
            </a:r>
            <a:r>
              <a:rPr lang="en-US" sz="3600" b="1" dirty="0">
                <a:solidFill>
                  <a:srgbClr val="0070C0"/>
                </a:solidFill>
              </a:rPr>
              <a:t>within </a:t>
            </a:r>
            <a:r>
              <a:rPr lang="en-US" sz="3600" b="1" dirty="0" smtClean="0">
                <a:solidFill>
                  <a:srgbClr val="0070C0"/>
                </a:solidFill>
              </a:rPr>
              <a:t>5 Years Conditional on Survival to 1 Year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2621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41845"/>
              </p:ext>
            </p:extLst>
          </p:nvPr>
        </p:nvGraphicFramePr>
        <p:xfrm>
          <a:off x="259080" y="1414612"/>
          <a:ext cx="11780520" cy="528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72440" y="-21224"/>
            <a:ext cx="12115800" cy="8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1905000" y="4572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No pairwise comparisons were significant at p &lt; 0.05 except Donor </a:t>
            </a:r>
            <a:r>
              <a:rPr lang="nn-NO" sz="1400" b="1" dirty="0" smtClean="0">
                <a:solidFill>
                  <a:schemeClr val="bg2"/>
                </a:solidFill>
              </a:rPr>
              <a:t>0-10 years </a:t>
            </a:r>
            <a:r>
              <a:rPr lang="nn-NO" sz="1400" b="1" dirty="0">
                <a:solidFill>
                  <a:schemeClr val="bg2"/>
                </a:solidFill>
              </a:rPr>
              <a:t>vs. </a:t>
            </a:r>
            <a:r>
              <a:rPr lang="nn-NO" sz="1400" b="1" dirty="0" smtClean="0">
                <a:solidFill>
                  <a:schemeClr val="bg2"/>
                </a:solidFill>
              </a:rPr>
              <a:t>Donor 11-17 years 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6082" y="653447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838200" y="912485"/>
            <a:ext cx="10957560" cy="50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By Donor </a:t>
            </a:r>
            <a:r>
              <a:rPr lang="en-US" sz="2800" kern="0" dirty="0">
                <a:solidFill>
                  <a:srgbClr val="002060"/>
                </a:solidFill>
              </a:rPr>
              <a:t>Age (Transplants: Jan 2000 – Jun 2013</a:t>
            </a:r>
            <a:r>
              <a:rPr lang="en-US" sz="2800" kern="0" dirty="0" smtClean="0">
                <a:solidFill>
                  <a:srgbClr val="002060"/>
                </a:solidFill>
              </a:rPr>
              <a:t>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78880" y="6770107"/>
            <a:ext cx="456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Note: Y-axis is truncated for clearer presentation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83988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991374"/>
              </p:ext>
            </p:extLst>
          </p:nvPr>
        </p:nvGraphicFramePr>
        <p:xfrm>
          <a:off x="0" y="1242579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and Recipient Age (Transplants: Jan 2000 - Jun 2013)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9644" y="6757923"/>
            <a:ext cx="4493794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2"/>
                </a:solidFill>
              </a:rPr>
              <a:t>Note: Y-axis is truncated for clearer presentation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286402" y="6208473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</a:t>
            </a:r>
            <a:r>
              <a:rPr lang="en-US" sz="1600" b="1" dirty="0" smtClean="0">
                <a:solidFill>
                  <a:srgbClr val="0070C0"/>
                </a:solidFill>
              </a:rPr>
              <a:t>0-10 Years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40935"/>
              </p:ext>
            </p:extLst>
          </p:nvPr>
        </p:nvGraphicFramePr>
        <p:xfrm>
          <a:off x="6400800" y="1743267"/>
          <a:ext cx="5638800" cy="467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351127" y="6185825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Recipients </a:t>
            </a:r>
            <a:r>
              <a:rPr lang="en-US" sz="1600" b="1" dirty="0" smtClean="0">
                <a:solidFill>
                  <a:srgbClr val="0070C0"/>
                </a:solidFill>
              </a:rPr>
              <a:t>11-17 </a:t>
            </a:r>
            <a:r>
              <a:rPr lang="en-US" sz="1600" b="1" dirty="0">
                <a:solidFill>
                  <a:srgbClr val="0070C0"/>
                </a:solidFill>
              </a:rPr>
              <a:t>Years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020722" y="4572000"/>
            <a:ext cx="4398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0.05 </a:t>
            </a:r>
          </a:p>
        </p:txBody>
      </p:sp>
    </p:spTree>
    <p:extLst>
      <p:ext uri="{BB962C8B-B14F-4D97-AF65-F5344CB8AC3E}">
        <p14:creationId xmlns:p14="http://schemas.microsoft.com/office/powerpoint/2010/main" val="34692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50069" y="-82965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50519"/>
            <a:r>
              <a:rPr lang="en-US" sz="3347" kern="0" dirty="0" smtClean="0">
                <a:solidFill>
                  <a:srgbClr val="002060"/>
                </a:solidFill>
                <a:latin typeface="Arial"/>
              </a:rPr>
              <a:t>Pediatric Lung </a:t>
            </a:r>
            <a:r>
              <a:rPr lang="en-US" sz="3347" kern="0" dirty="0">
                <a:solidFill>
                  <a:srgbClr val="002060"/>
                </a:solidFill>
                <a:latin typeface="Arial"/>
              </a:rPr>
              <a:t>Transplants</a:t>
            </a:r>
          </a:p>
          <a:p>
            <a:pPr defTabSz="950519"/>
            <a:r>
              <a:rPr lang="en-US" sz="2756" kern="0" dirty="0">
                <a:solidFill>
                  <a:srgbClr val="002060"/>
                </a:solidFill>
                <a:latin typeface="Arial"/>
              </a:rPr>
              <a:t>Kaplan-Meier Survival within </a:t>
            </a:r>
            <a:r>
              <a:rPr lang="en-US" sz="2756" kern="0" dirty="0" smtClean="0">
                <a:solidFill>
                  <a:srgbClr val="002060"/>
                </a:solidFill>
                <a:latin typeface="Arial"/>
              </a:rPr>
              <a:t>5 Years by </a:t>
            </a:r>
            <a:r>
              <a:rPr lang="en-US" sz="2756" kern="0" dirty="0">
                <a:solidFill>
                  <a:srgbClr val="002060"/>
                </a:solidFill>
                <a:latin typeface="Arial"/>
              </a:rPr>
              <a:t>Donor Age and Location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1740" y="6475021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50519"/>
                <a:r>
                  <a:rPr lang="en-US" sz="2067" b="1" dirty="0">
                    <a:solidFill>
                      <a:srgbClr val="00004C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pPr defTabSz="950519"/>
              <a:r>
                <a:rPr lang="en-US" sz="886" b="1" dirty="0" smtClean="0">
                  <a:solidFill>
                    <a:srgbClr val="00004C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rgbClr val="00004C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428614"/>
              </p:ext>
            </p:extLst>
          </p:nvPr>
        </p:nvGraphicFramePr>
        <p:xfrm>
          <a:off x="0" y="1346911"/>
          <a:ext cx="12364638" cy="5612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5751459" y="1083681"/>
            <a:ext cx="7125891" cy="2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endParaRPr lang="en-US" sz="2756" kern="0" dirty="0">
              <a:solidFill>
                <a:srgbClr val="002060"/>
              </a:solidFill>
              <a:latin typeface="Arial"/>
            </a:endParaRP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334334"/>
              </p:ext>
            </p:extLst>
          </p:nvPr>
        </p:nvGraphicFramePr>
        <p:xfrm>
          <a:off x="4312297" y="1902077"/>
          <a:ext cx="5002108" cy="435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"/>
          <p:cNvSpPr txBox="1"/>
          <p:nvPr/>
        </p:nvSpPr>
        <p:spPr>
          <a:xfrm>
            <a:off x="6096000" y="6152933"/>
            <a:ext cx="1621140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North America</a:t>
            </a: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35631"/>
              </p:ext>
            </p:extLst>
          </p:nvPr>
        </p:nvGraphicFramePr>
        <p:xfrm>
          <a:off x="8571200" y="1735535"/>
          <a:ext cx="5320907" cy="513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10460900" y="6152934"/>
            <a:ext cx="698243" cy="3867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75" b="1" dirty="0">
                <a:solidFill>
                  <a:srgbClr val="0070C0"/>
                </a:solidFill>
              </a:rPr>
              <a:t>Other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18409" y="1152478"/>
            <a:ext cx="12699860" cy="5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 smtClean="0">
                <a:solidFill>
                  <a:srgbClr val="002060"/>
                </a:solidFill>
              </a:rPr>
              <a:t>Conditional on Survival to 1 Year </a:t>
            </a:r>
            <a:r>
              <a:rPr lang="en-US" sz="2600" kern="0" dirty="0">
                <a:solidFill>
                  <a:srgbClr val="002060"/>
                </a:solidFill>
              </a:rPr>
              <a:t>(Transplants: Jan 2000 - Jun </a:t>
            </a:r>
            <a:r>
              <a:rPr lang="en-US" sz="2600" kern="0" dirty="0" smtClean="0">
                <a:solidFill>
                  <a:srgbClr val="002060"/>
                </a:solidFill>
              </a:rPr>
              <a:t>2013)</a:t>
            </a:r>
            <a:endParaRPr lang="en-US" sz="2600" kern="0" dirty="0">
              <a:solidFill>
                <a:srgbClr val="002060"/>
              </a:solidFill>
            </a:endParaRPr>
          </a:p>
          <a:p>
            <a:pPr defTabSz="914400"/>
            <a:endParaRPr lang="en-US" sz="2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123840"/>
              </p:ext>
            </p:extLst>
          </p:nvPr>
        </p:nvGraphicFramePr>
        <p:xfrm>
          <a:off x="234433" y="1401336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369777" y="70686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 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</a:t>
            </a:r>
            <a:r>
              <a:rPr lang="en-US" sz="28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1 Year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990600" y="3911042"/>
            <a:ext cx="4192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</a:t>
            </a:r>
            <a:r>
              <a:rPr lang="en-US" sz="1200" b="1" dirty="0" smtClean="0">
                <a:solidFill>
                  <a:schemeClr val="bg2"/>
                </a:solidFill>
              </a:rPr>
              <a:t>0.05</a:t>
            </a:r>
            <a:endParaRPr lang="en-US" sz="12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141" y="652668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185485"/>
              </p:ext>
            </p:extLst>
          </p:nvPr>
        </p:nvGraphicFramePr>
        <p:xfrm>
          <a:off x="6485010" y="1540014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7162800" y="3901299"/>
            <a:ext cx="437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No pairwise comparisons were significant at p &lt; 0.05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74692" y="928041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Cause </a:t>
            </a:r>
            <a:r>
              <a:rPr lang="en-US" sz="2000" kern="0" dirty="0">
                <a:solidFill>
                  <a:srgbClr val="002060"/>
                </a:solidFill>
              </a:rPr>
              <a:t>of </a:t>
            </a:r>
            <a:r>
              <a:rPr lang="en-US" sz="2000" kern="0" dirty="0" smtClean="0">
                <a:solidFill>
                  <a:srgbClr val="002060"/>
                </a:solidFill>
              </a:rPr>
              <a:t>Death</a:t>
            </a:r>
            <a:r>
              <a:rPr lang="en-US" sz="2000" kern="0" dirty="0">
                <a:solidFill>
                  <a:srgbClr val="002060"/>
                </a:solidFill>
              </a:rPr>
              <a:t/>
            </a:r>
            <a:br>
              <a:rPr lang="en-US" sz="2000" kern="0" dirty="0">
                <a:solidFill>
                  <a:srgbClr val="002060"/>
                </a:solidFill>
              </a:rPr>
            </a:b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94615" y="963871"/>
            <a:ext cx="5791200" cy="28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</a:t>
            </a:r>
            <a:r>
              <a:rPr lang="en-US" sz="2000" kern="0" dirty="0">
                <a:solidFill>
                  <a:srgbClr val="002060"/>
                </a:solidFill>
              </a:rPr>
              <a:t>Donor </a:t>
            </a:r>
            <a:r>
              <a:rPr lang="en-US" sz="2000" kern="0" dirty="0" smtClean="0">
                <a:solidFill>
                  <a:srgbClr val="002060"/>
                </a:solidFill>
              </a:rPr>
              <a:t>PO</a:t>
            </a:r>
            <a:r>
              <a:rPr lang="en-US" sz="2000" kern="0" baseline="-25000" dirty="0" smtClean="0">
                <a:solidFill>
                  <a:srgbClr val="002060"/>
                </a:solidFill>
              </a:rPr>
              <a:t>2</a:t>
            </a:r>
            <a:endParaRPr lang="en-US" sz="2000" kern="0" baseline="-2500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594686" y="1204496"/>
            <a:ext cx="5715000" cy="48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732715" y="115186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2013)</a:t>
            </a:r>
            <a:endParaRPr lang="en-US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65764"/>
              </p:ext>
            </p:extLst>
          </p:nvPr>
        </p:nvGraphicFramePr>
        <p:xfrm>
          <a:off x="605907" y="1434223"/>
          <a:ext cx="11475256" cy="525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512220" y="52279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 smtClean="0">
                <a:solidFill>
                  <a:srgbClr val="002060"/>
                </a:solidFill>
              </a:rPr>
              <a:t>Pediatric Lung Transplants (Recipients 11-17 Years and Donors </a:t>
            </a:r>
            <a:r>
              <a:rPr lang="en-US" sz="2600" dirty="0" smtClean="0">
                <a:solidFill>
                  <a:srgbClr val="002060"/>
                </a:solidFill>
              </a:rPr>
              <a:t>≥</a:t>
            </a:r>
            <a:r>
              <a:rPr lang="en-US" sz="2600" kern="0" dirty="0" smtClean="0">
                <a:solidFill>
                  <a:srgbClr val="002060"/>
                </a:solidFill>
              </a:rPr>
              <a:t>11 </a:t>
            </a:r>
            <a:r>
              <a:rPr lang="en-US" sz="2600" kern="0" dirty="0" smtClean="0">
                <a:solidFill>
                  <a:srgbClr val="002060"/>
                </a:solidFill>
              </a:rPr>
              <a:t>Years)</a:t>
            </a:r>
            <a:r>
              <a:rPr lang="en-US" sz="3000" kern="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24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</a:rPr>
              <a:t>Survival </a:t>
            </a:r>
            <a:r>
              <a:rPr lang="en-US" sz="24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400" kern="0" dirty="0">
                <a:solidFill>
                  <a:srgbClr val="002060"/>
                </a:solidFill>
              </a:rPr>
              <a:t>on Survival to </a:t>
            </a:r>
            <a:r>
              <a:rPr lang="en-US" sz="2400" kern="0" dirty="0" smtClean="0">
                <a:solidFill>
                  <a:srgbClr val="002060"/>
                </a:solidFill>
              </a:rPr>
              <a:t>1 Year</a:t>
            </a:r>
            <a:endParaRPr lang="en-US" sz="24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2237846" y="3986331"/>
            <a:ext cx="12257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2"/>
                </a:solidFill>
              </a:rPr>
              <a:t>p = 0.3954</a:t>
            </a:r>
            <a:endParaRPr lang="en-US" sz="13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4298" y="6523055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 bwMode="auto">
          <a:xfrm>
            <a:off x="1147256" y="897593"/>
            <a:ext cx="10939551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>
                <a:solidFill>
                  <a:srgbClr val="002060"/>
                </a:solidFill>
              </a:rPr>
              <a:t>By Donor History of Smoking* (Transplants: Jan 2000 – Jun 2013)</a:t>
            </a:r>
          </a:p>
          <a:p>
            <a:pPr defTabSz="914400"/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2001" y="1355809"/>
            <a:ext cx="462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*Cigarette use for more than 20 pack years</a:t>
            </a:r>
          </a:p>
        </p:txBody>
      </p:sp>
    </p:spTree>
    <p:extLst>
      <p:ext uri="{BB962C8B-B14F-4D97-AF65-F5344CB8AC3E}">
        <p14:creationId xmlns:p14="http://schemas.microsoft.com/office/powerpoint/2010/main" val="28028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525848" y="29904"/>
            <a:ext cx="1211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600" kern="0" dirty="0" smtClean="0">
                <a:solidFill>
                  <a:srgbClr val="002060"/>
                </a:solidFill>
              </a:rPr>
              <a:t>Pediatric Lung </a:t>
            </a:r>
            <a:r>
              <a:rPr lang="en-US" sz="2600" kern="0" dirty="0">
                <a:solidFill>
                  <a:srgbClr val="002060"/>
                </a:solidFill>
              </a:rPr>
              <a:t>Transplants (Recipients 11-17 Years and Donors </a:t>
            </a:r>
            <a:r>
              <a:rPr lang="en-US" sz="2600" dirty="0" smtClean="0">
                <a:solidFill>
                  <a:srgbClr val="002060"/>
                </a:solidFill>
              </a:rPr>
              <a:t>≥</a:t>
            </a:r>
            <a:r>
              <a:rPr lang="en-US" sz="2600" kern="0" dirty="0" smtClean="0">
                <a:solidFill>
                  <a:srgbClr val="002060"/>
                </a:solidFill>
              </a:rPr>
              <a:t>11 </a:t>
            </a:r>
            <a:r>
              <a:rPr lang="en-US" sz="2600" kern="0" dirty="0">
                <a:solidFill>
                  <a:srgbClr val="002060"/>
                </a:solidFill>
              </a:rPr>
              <a:t>Years) </a:t>
            </a:r>
            <a:endParaRPr lang="en-US" sz="2600" kern="0" dirty="0" smtClean="0">
              <a:solidFill>
                <a:srgbClr val="002060"/>
              </a:solidFill>
            </a:endParaRPr>
          </a:p>
          <a:p>
            <a:r>
              <a:rPr lang="en-US" sz="24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400" kern="0" dirty="0">
                <a:solidFill>
                  <a:srgbClr val="002060"/>
                </a:solidFill>
              </a:rPr>
              <a:t>Survival </a:t>
            </a:r>
            <a:r>
              <a:rPr lang="en-US" sz="2400" kern="0" dirty="0" smtClean="0">
                <a:solidFill>
                  <a:srgbClr val="002060"/>
                </a:solidFill>
              </a:rPr>
              <a:t>within 5 Years Conditional </a:t>
            </a:r>
            <a:r>
              <a:rPr lang="en-US" sz="2400" kern="0" dirty="0">
                <a:solidFill>
                  <a:srgbClr val="002060"/>
                </a:solidFill>
              </a:rPr>
              <a:t>on Survival to </a:t>
            </a:r>
            <a:r>
              <a:rPr lang="en-US" sz="2400" kern="0" dirty="0" smtClean="0">
                <a:solidFill>
                  <a:srgbClr val="002060"/>
                </a:solidFill>
              </a:rPr>
              <a:t>1 Year</a:t>
            </a:r>
            <a:endParaRPr lang="en-US" sz="24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9984" y="6533640"/>
            <a:ext cx="4715932" cy="711207"/>
            <a:chOff x="2" y="6146792"/>
            <a:chExt cx="4715932" cy="711207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7"/>
              <a:chOff x="1" y="6067770"/>
              <a:chExt cx="4952999" cy="79023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0"/>
                <a:ext cx="1885813" cy="461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785069"/>
              </p:ext>
            </p:extLst>
          </p:nvPr>
        </p:nvGraphicFramePr>
        <p:xfrm>
          <a:off x="931610" y="1642874"/>
          <a:ext cx="11304276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 bwMode="auto">
          <a:xfrm>
            <a:off x="525848" y="764030"/>
            <a:ext cx="10904153" cy="52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By Donor History of Other Drug Use</a:t>
            </a:r>
            <a:r>
              <a:rPr lang="en-US" sz="2400" kern="0" dirty="0">
                <a:solidFill>
                  <a:srgbClr val="002060"/>
                </a:solidFill>
              </a:rPr>
              <a:t>* (Transplants: Jan 2000 – Jun 2013</a:t>
            </a:r>
            <a:r>
              <a:rPr lang="en-US" sz="2400" kern="0" dirty="0" smtClean="0">
                <a:solidFill>
                  <a:srgbClr val="002060"/>
                </a:solidFill>
              </a:rPr>
              <a:t>)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76600" y="1229433"/>
            <a:ext cx="75167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*Donor ever </a:t>
            </a:r>
            <a:r>
              <a:rPr lang="en-US" sz="1600" dirty="0">
                <a:solidFill>
                  <a:schemeClr val="bg2"/>
                </a:solidFill>
              </a:rPr>
              <a:t>abused or had a dependency to </a:t>
            </a:r>
            <a:r>
              <a:rPr lang="en-US" sz="1600" dirty="0" smtClean="0">
                <a:solidFill>
                  <a:schemeClr val="bg2"/>
                </a:solidFill>
              </a:rPr>
              <a:t>non-intravenous </a:t>
            </a:r>
            <a:r>
              <a:rPr lang="en-US" sz="1600" dirty="0">
                <a:solidFill>
                  <a:schemeClr val="bg2"/>
                </a:solidFill>
              </a:rPr>
              <a:t>street drugs, such as crack, marijuana or prescription narcotics, sedatives, hypnotics or </a:t>
            </a:r>
            <a:r>
              <a:rPr lang="en-US" sz="1600" dirty="0" smtClean="0">
                <a:solidFill>
                  <a:schemeClr val="bg2"/>
                </a:solidFill>
              </a:rPr>
              <a:t>stimulants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0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09164"/>
              </p:ext>
            </p:extLst>
          </p:nvPr>
        </p:nvGraphicFramePr>
        <p:xfrm>
          <a:off x="685800" y="1400811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1066800" y="-124920"/>
            <a:ext cx="1082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400" kern="0" dirty="0" smtClean="0">
                <a:solidFill>
                  <a:srgbClr val="002060"/>
                </a:solidFill>
              </a:rPr>
              <a:t>Pediatric Lung Transplants</a:t>
            </a:r>
          </a:p>
          <a:p>
            <a:r>
              <a:rPr lang="en-US" sz="2800" kern="0" dirty="0" smtClean="0">
                <a:solidFill>
                  <a:srgbClr val="002060"/>
                </a:solidFill>
              </a:rPr>
              <a:t>Kaplan-Meier </a:t>
            </a:r>
            <a:r>
              <a:rPr lang="en-US" sz="2800" kern="0" dirty="0">
                <a:solidFill>
                  <a:srgbClr val="002060"/>
                </a:solidFill>
              </a:rPr>
              <a:t>Survival within 5 Years </a:t>
            </a:r>
            <a:r>
              <a:rPr lang="en-US" sz="2800" kern="0" dirty="0" smtClean="0">
                <a:solidFill>
                  <a:srgbClr val="002060"/>
                </a:solidFill>
              </a:rPr>
              <a:t>by Ischemic Time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9" name="pvalues"/>
          <p:cNvSpPr txBox="1"/>
          <p:nvPr/>
        </p:nvSpPr>
        <p:spPr>
          <a:xfrm>
            <a:off x="2288099" y="3469053"/>
            <a:ext cx="4188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p = 0.0021</a:t>
            </a:r>
            <a:endParaRPr lang="en-US" sz="1400" b="1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7308" y="652272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6296025" y="996940"/>
            <a:ext cx="6172200" cy="4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(Transplants: Jan 2000 – Jun 2013)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050" y="945312"/>
            <a:ext cx="6858000" cy="5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Conditional on Survival to 1 Year</a:t>
            </a:r>
            <a:endParaRPr lang="en-US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25040" y="-147991"/>
            <a:ext cx="12004593" cy="127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560" kern="0" dirty="0" smtClean="0">
                <a:solidFill>
                  <a:srgbClr val="002060"/>
                </a:solidFill>
              </a:rPr>
              <a:t>Pediatric </a:t>
            </a:r>
            <a:r>
              <a:rPr lang="en-US" sz="2560" kern="0" dirty="0">
                <a:solidFill>
                  <a:srgbClr val="002060"/>
                </a:solidFill>
              </a:rPr>
              <a:t>Lung Transplants </a:t>
            </a:r>
          </a:p>
          <a:p>
            <a:r>
              <a:rPr lang="en-US" sz="2560" kern="0" dirty="0">
                <a:solidFill>
                  <a:srgbClr val="002060"/>
                </a:solidFill>
              </a:rPr>
              <a:t>Kaplan-Meier Survival within 5 Years Conditional on Survival to 1 Year</a:t>
            </a:r>
            <a:r>
              <a:rPr lang="en-US" sz="2756" kern="0" dirty="0">
                <a:solidFill>
                  <a:srgbClr val="002060"/>
                </a:solidFill>
              </a:rPr>
              <a:t> </a:t>
            </a:r>
            <a:endParaRPr lang="en-US" sz="2363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738" y="6472953"/>
            <a:ext cx="4642245" cy="700089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67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203"/>
              <a:ext cx="1938528" cy="2315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004" tIns="45006" rIns="0" rtlCol="0" anchor="ctr" anchorCtr="0">
              <a:spAutoFit/>
            </a:bodyPr>
            <a:lstStyle/>
            <a:p>
              <a:r>
                <a:rPr lang="en-US" sz="886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886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96499"/>
              </p:ext>
            </p:extLst>
          </p:nvPr>
        </p:nvGraphicFramePr>
        <p:xfrm>
          <a:off x="149713" y="1249003"/>
          <a:ext cx="12505267" cy="56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587574" y="800705"/>
            <a:ext cx="11629546" cy="53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11" tIns="45006" rIns="90011" bIns="45006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0113"/>
            <a:r>
              <a:rPr lang="en-US" sz="2560" kern="0" dirty="0">
                <a:solidFill>
                  <a:srgbClr val="002060"/>
                </a:solidFill>
              </a:rPr>
              <a:t>by Donor Age and Ischemic Time (Transplants: Jan 2000 - Jun 2013) 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127635" y="6139176"/>
            <a:ext cx="2310827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&lt;4 Hours</a:t>
            </a:r>
          </a:p>
        </p:txBody>
      </p:sp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34238"/>
              </p:ext>
            </p:extLst>
          </p:nvPr>
        </p:nvGraphicFramePr>
        <p:xfrm>
          <a:off x="6443768" y="1787361"/>
          <a:ext cx="6357832" cy="481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8529048" y="6173462"/>
            <a:ext cx="2704818" cy="3866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70C0"/>
                </a:solidFill>
              </a:rPr>
              <a:t>Ischemic Time </a:t>
            </a:r>
            <a:r>
              <a:rPr lang="en-US" sz="1600" b="1" dirty="0" smtClean="0">
                <a:solidFill>
                  <a:srgbClr val="0070C0"/>
                </a:solidFill>
              </a:rPr>
              <a:t>≥4 </a:t>
            </a:r>
            <a:r>
              <a:rPr lang="en-US" sz="1600" b="1" dirty="0">
                <a:solidFill>
                  <a:srgbClr val="0070C0"/>
                </a:solidFill>
              </a:rPr>
              <a:t>Hours</a:t>
            </a:r>
          </a:p>
        </p:txBody>
      </p:sp>
      <p:sp>
        <p:nvSpPr>
          <p:cNvPr id="24" name="pvalues"/>
          <p:cNvSpPr txBox="1"/>
          <p:nvPr/>
        </p:nvSpPr>
        <p:spPr>
          <a:xfrm>
            <a:off x="7467600" y="4196044"/>
            <a:ext cx="4285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2"/>
                </a:solidFill>
              </a:rPr>
              <a:t>All </a:t>
            </a:r>
            <a:r>
              <a:rPr lang="en-US" sz="1200" b="1" dirty="0">
                <a:solidFill>
                  <a:schemeClr val="bg2"/>
                </a:solidFill>
              </a:rPr>
              <a:t>pairwise comparisons were significant at p &lt; </a:t>
            </a:r>
            <a:r>
              <a:rPr lang="en-US" sz="1200" b="1" dirty="0" smtClean="0">
                <a:solidFill>
                  <a:schemeClr val="bg2"/>
                </a:solidFill>
              </a:rPr>
              <a:t>0.05 except Donor </a:t>
            </a:r>
            <a:r>
              <a:rPr lang="nn-NO" sz="1200" b="1" dirty="0" smtClean="0">
                <a:solidFill>
                  <a:schemeClr val="bg2"/>
                </a:solidFill>
              </a:rPr>
              <a:t>11-17 Years </a:t>
            </a:r>
            <a:r>
              <a:rPr lang="nn-NO" sz="1200" b="1" dirty="0">
                <a:solidFill>
                  <a:schemeClr val="bg2"/>
                </a:solidFill>
              </a:rPr>
              <a:t>vs. </a:t>
            </a:r>
            <a:r>
              <a:rPr lang="nn-NO" sz="1200" b="1" dirty="0" smtClean="0">
                <a:solidFill>
                  <a:schemeClr val="bg2"/>
                </a:solidFill>
              </a:rPr>
              <a:t>Donor </a:t>
            </a:r>
            <a:r>
              <a:rPr lang="nn-NO" sz="1200" b="1" dirty="0">
                <a:solidFill>
                  <a:schemeClr val="bg2"/>
                </a:solidFill>
              </a:rPr>
              <a:t>≥</a:t>
            </a:r>
            <a:r>
              <a:rPr lang="nn-NO" sz="1200" b="1" dirty="0" smtClean="0">
                <a:solidFill>
                  <a:schemeClr val="bg2"/>
                </a:solidFill>
              </a:rPr>
              <a:t>18 Years</a:t>
            </a:r>
            <a:endParaRPr lang="en-US" sz="1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1676400" y="2438401"/>
            <a:ext cx="895664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Deceased Donor </a:t>
            </a:r>
            <a:r>
              <a:rPr lang="en-US" sz="40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Characteristics by Transplant Era/Year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3786" y="6516072"/>
            <a:ext cx="4715932" cy="711201"/>
            <a:chOff x="2" y="6146792"/>
            <a:chExt cx="4715932" cy="711201"/>
          </a:xfrm>
        </p:grpSpPr>
        <p:grpSp>
          <p:nvGrpSpPr>
            <p:cNvPr id="13" name="Group 12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6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4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8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600200" y="2713983"/>
            <a:ext cx="10058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</a:pPr>
            <a:r>
              <a:rPr lang="en-US" sz="3600" b="1" dirty="0" smtClean="0">
                <a:solidFill>
                  <a:srgbClr val="0070C0"/>
                </a:solidFill>
              </a:rPr>
              <a:t>Freedom from BOS                                     Conditional on Survival to Discharge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786" y="6501671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286000" y="1149976"/>
            <a:ext cx="8839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Survival Analyses</a:t>
            </a:r>
          </a:p>
        </p:txBody>
      </p:sp>
    </p:spTree>
    <p:extLst>
      <p:ext uri="{BB962C8B-B14F-4D97-AF65-F5344CB8AC3E}">
        <p14:creationId xmlns:p14="http://schemas.microsoft.com/office/powerpoint/2010/main" val="41557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775951"/>
              </p:ext>
            </p:extLst>
          </p:nvPr>
        </p:nvGraphicFramePr>
        <p:xfrm>
          <a:off x="609600" y="1410319"/>
          <a:ext cx="1194560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39400" y="-56389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910839" y="917876"/>
            <a:ext cx="80313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600" b="1" kern="0" dirty="0">
                <a:solidFill>
                  <a:srgbClr val="002060"/>
                </a:solidFill>
              </a:rPr>
              <a:t>By Donor Age (Transplants: Jan 2000 – Jun 2017)</a:t>
            </a:r>
          </a:p>
        </p:txBody>
      </p:sp>
    </p:spTree>
    <p:extLst>
      <p:ext uri="{BB962C8B-B14F-4D97-AF65-F5344CB8AC3E}">
        <p14:creationId xmlns:p14="http://schemas.microsoft.com/office/powerpoint/2010/main" val="16508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337457" y="-24771"/>
            <a:ext cx="12115800" cy="8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000" kern="0" dirty="0" smtClean="0">
                <a:solidFill>
                  <a:srgbClr val="002060"/>
                </a:solidFill>
              </a:rPr>
            </a:br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2800" kern="0" dirty="0">
              <a:solidFill>
                <a:srgbClr val="002060"/>
              </a:solidFill>
            </a:endParaRPr>
          </a:p>
          <a:p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79346"/>
              </p:ext>
            </p:extLst>
          </p:nvPr>
        </p:nvGraphicFramePr>
        <p:xfrm>
          <a:off x="210094" y="1569628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pvalues"/>
          <p:cNvSpPr txBox="1"/>
          <p:nvPr/>
        </p:nvSpPr>
        <p:spPr>
          <a:xfrm>
            <a:off x="1066800" y="4241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</a:rPr>
              <a:t>No pairwise comparisons were significant at p &lt; </a:t>
            </a:r>
            <a:r>
              <a:rPr lang="en-US" sz="1200" b="1" dirty="0" smtClean="0">
                <a:solidFill>
                  <a:schemeClr val="bg2"/>
                </a:solidFill>
              </a:rPr>
              <a:t>0.05 except Other </a:t>
            </a:r>
            <a:r>
              <a:rPr lang="en-US" sz="1200" b="1" dirty="0">
                <a:solidFill>
                  <a:schemeClr val="bg2"/>
                </a:solidFill>
              </a:rPr>
              <a:t>vs. Head Trauma </a:t>
            </a:r>
            <a:r>
              <a:rPr lang="en-US" sz="1200" b="1" dirty="0" smtClean="0">
                <a:solidFill>
                  <a:schemeClr val="bg2"/>
                </a:solidFill>
              </a:rPr>
              <a:t>and CVA/Stroke</a:t>
            </a:r>
            <a:endParaRPr lang="en-US" sz="1200" b="1" dirty="0">
              <a:solidFill>
                <a:schemeClr val="bg2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85345" y="935188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Cause of Death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6616298" y="916085"/>
            <a:ext cx="5858730" cy="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By Donor PO</a:t>
            </a:r>
            <a:r>
              <a:rPr lang="en-US" sz="2000" kern="0" baseline="-25000" dirty="0" smtClean="0">
                <a:solidFill>
                  <a:srgbClr val="002060"/>
                </a:solidFill>
              </a:rPr>
              <a:t>2</a:t>
            </a:r>
            <a:endParaRPr lang="en-US" sz="2000" kern="0" baseline="-25000" dirty="0">
              <a:solidFill>
                <a:srgbClr val="002060"/>
              </a:solidFill>
            </a:endParaRPr>
          </a:p>
        </p:txBody>
      </p:sp>
      <p:graphicFrame>
        <p:nvGraphicFramePr>
          <p:cNvPr id="2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76587"/>
              </p:ext>
            </p:extLst>
          </p:nvPr>
        </p:nvGraphicFramePr>
        <p:xfrm>
          <a:off x="6414170" y="1550118"/>
          <a:ext cx="62179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713014" y="120260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2000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884433" y="1162764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800" kern="0" dirty="0" smtClean="0">
                <a:solidFill>
                  <a:srgbClr val="002060"/>
                </a:solidFill>
              </a:rPr>
              <a:t>(Transplants: Jan 2005 – Jun 2017)</a:t>
            </a:r>
            <a:endParaRPr lang="en-US" sz="1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860446"/>
              </p:ext>
            </p:extLst>
          </p:nvPr>
        </p:nvGraphicFramePr>
        <p:xfrm>
          <a:off x="608752" y="1162794"/>
          <a:ext cx="11430848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608752" y="0"/>
            <a:ext cx="12153900" cy="12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000" kern="0" dirty="0" smtClean="0">
                <a:solidFill>
                  <a:srgbClr val="002060"/>
                </a:solidFill>
              </a:rPr>
              <a:t>Pediatric Lung Transplants </a:t>
            </a:r>
          </a:p>
          <a:p>
            <a:r>
              <a:rPr lang="en-US" sz="3000" kern="0" dirty="0" smtClean="0">
                <a:solidFill>
                  <a:srgbClr val="002060"/>
                </a:solidFill>
              </a:rPr>
              <a:t>Freedom from BOS</a:t>
            </a:r>
            <a:r>
              <a:rPr lang="en-US" sz="2800" kern="0" dirty="0" smtClean="0">
                <a:solidFill>
                  <a:srgbClr val="002060"/>
                </a:solidFill>
              </a:rPr>
              <a:t> Conditional </a:t>
            </a:r>
            <a:r>
              <a:rPr lang="en-US" sz="2800" kern="0" dirty="0">
                <a:solidFill>
                  <a:srgbClr val="002060"/>
                </a:solidFill>
              </a:rPr>
              <a:t>on Survival to </a:t>
            </a:r>
            <a:r>
              <a:rPr lang="en-US" sz="2800" kern="0" dirty="0" smtClean="0">
                <a:solidFill>
                  <a:srgbClr val="002060"/>
                </a:solidFill>
              </a:rPr>
              <a:t>Discharge</a:t>
            </a:r>
            <a:endParaRPr lang="en-US" sz="3000" kern="0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1280" y="6517640"/>
            <a:ext cx="4715932" cy="711201"/>
            <a:chOff x="2" y="6146792"/>
            <a:chExt cx="4715932" cy="711201"/>
          </a:xfrm>
        </p:grpSpPr>
        <p:grpSp>
          <p:nvGrpSpPr>
            <p:cNvPr id="15" name="Group 14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8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" name="pvalues"/>
          <p:cNvSpPr txBox="1"/>
          <p:nvPr/>
        </p:nvSpPr>
        <p:spPr>
          <a:xfrm>
            <a:off x="1981200" y="43434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p  = 0.6989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362200" y="890754"/>
            <a:ext cx="8517775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600" kern="0" dirty="0">
                <a:solidFill>
                  <a:srgbClr val="002060"/>
                </a:solidFill>
              </a:rPr>
              <a:t>by Ischemic </a:t>
            </a:r>
            <a:r>
              <a:rPr lang="en-US" sz="2600" kern="0" dirty="0" smtClean="0">
                <a:solidFill>
                  <a:srgbClr val="002060"/>
                </a:solidFill>
              </a:rPr>
              <a:t>Time (Transplants: Jan 2000 – Jun 2017)</a:t>
            </a:r>
            <a:endParaRPr lang="en-US" sz="2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254003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90228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</a:rPr>
              <a:t>Continuous factors are expressed as median (5</a:t>
            </a:r>
            <a:r>
              <a:rPr lang="en-US" sz="1200" b="1" baseline="30000" dirty="0">
                <a:solidFill>
                  <a:srgbClr val="002060"/>
                </a:solidFill>
              </a:rPr>
              <a:t>th </a:t>
            </a:r>
            <a:r>
              <a:rPr lang="en-US" sz="1200" b="1" dirty="0">
                <a:solidFill>
                  <a:srgbClr val="002060"/>
                </a:solidFill>
              </a:rPr>
              <a:t>– 95</a:t>
            </a:r>
            <a:r>
              <a:rPr lang="en-US" sz="1200" b="1" baseline="30000" dirty="0">
                <a:solidFill>
                  <a:srgbClr val="002060"/>
                </a:solidFill>
              </a:rPr>
              <a:t>th</a:t>
            </a:r>
            <a:r>
              <a:rPr lang="en-US" sz="1200" b="1" dirty="0">
                <a:solidFill>
                  <a:srgbClr val="002060"/>
                </a:solidFill>
              </a:rPr>
              <a:t> percentiles</a:t>
            </a:r>
            <a:r>
              <a:rPr lang="en-US" sz="1200" b="1" dirty="0" smtClean="0">
                <a:solidFill>
                  <a:srgbClr val="002060"/>
                </a:solidFill>
              </a:rPr>
              <a:t>) 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88725" y="7038201"/>
            <a:ext cx="497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 smtClean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1994 -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6818166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447800" y="591123"/>
            <a:ext cx="10313978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</a:t>
            </a:r>
            <a:r>
              <a:rPr lang="en-US" sz="2800" kern="0" dirty="0">
                <a:solidFill>
                  <a:srgbClr val="002060"/>
                </a:solidFill>
              </a:rPr>
              <a:t>Characteristics (Transplants: Jan 1992 –</a:t>
            </a:r>
            <a:r>
              <a:rPr lang="en-US" sz="2800" kern="0" dirty="0" smtClean="0">
                <a:solidFill>
                  <a:srgbClr val="002060"/>
                </a:solidFill>
              </a:rPr>
              <a:t> Jun 2018)</a:t>
            </a:r>
            <a:endParaRPr lang="en-US" sz="2800" kern="0" dirty="0">
              <a:solidFill>
                <a:srgbClr val="002060"/>
              </a:solidFill>
            </a:endParaRPr>
          </a:p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 </a:t>
            </a:r>
            <a:endParaRPr lang="en-US" sz="2800" kern="0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12281"/>
              </p:ext>
            </p:extLst>
          </p:nvPr>
        </p:nvGraphicFramePr>
        <p:xfrm>
          <a:off x="1981201" y="891392"/>
          <a:ext cx="9601199" cy="5629588"/>
        </p:xfrm>
        <a:graphic>
          <a:graphicData uri="http://schemas.openxmlformats.org/drawingml/2006/table">
            <a:tbl>
              <a:tblPr/>
              <a:tblGrid>
                <a:gridCol w="2158779">
                  <a:extLst>
                    <a:ext uri="{9D8B030D-6E8A-4147-A177-3AD203B41FA5}">
                      <a16:colId xmlns:a16="http://schemas.microsoft.com/office/drawing/2014/main" val="3980757457"/>
                    </a:ext>
                  </a:extLst>
                </a:gridCol>
                <a:gridCol w="1991802">
                  <a:extLst>
                    <a:ext uri="{9D8B030D-6E8A-4147-A177-3AD203B41FA5}">
                      <a16:colId xmlns:a16="http://schemas.microsoft.com/office/drawing/2014/main" val="1739809829"/>
                    </a:ext>
                  </a:extLst>
                </a:gridCol>
                <a:gridCol w="2063364">
                  <a:extLst>
                    <a:ext uri="{9D8B030D-6E8A-4147-A177-3AD203B41FA5}">
                      <a16:colId xmlns:a16="http://schemas.microsoft.com/office/drawing/2014/main" val="3775203201"/>
                    </a:ext>
                  </a:extLst>
                </a:gridCol>
                <a:gridCol w="2015655">
                  <a:extLst>
                    <a:ext uri="{9D8B030D-6E8A-4147-A177-3AD203B41FA5}">
                      <a16:colId xmlns:a16="http://schemas.microsoft.com/office/drawing/2014/main" val="3042632152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987472450"/>
                    </a:ext>
                  </a:extLst>
                </a:gridCol>
              </a:tblGrid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1992-Dec 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2001-Dec 2009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2010-Jun 2018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674958"/>
                  </a:ext>
                </a:extLst>
              </a:tr>
              <a:tr h="2316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592)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824)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(N = 907)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P-value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03884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Geographic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location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423430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 (31.8%)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(37.9%)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(43.6%)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058852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America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391 (66.0%)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(55.5%)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417 (46.0%)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448035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(2.2%)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(6.7%)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 (10.5%)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502208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Age (years)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061325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Male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0.0007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495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Height (cm)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144.0 (65.0 - 178.0)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157.0 (72.0 - 180.0)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157.5 (72.0 - 180.0)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969189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BMI (kg/m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 (13.0 - 26.0)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 (13.6 - 29.1)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20.9 (13.3 - 32.9)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05612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Blood type: 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135816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34.5%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32.9%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0.7749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239881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AB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039813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B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74901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56.0%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58.3%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59.5%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03610"/>
                  </a:ext>
                </a:extLst>
              </a:tr>
              <a:tr h="2886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Cause of death: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18499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Anoxia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14.2%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&lt;0.0001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101539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CVA/stroke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23.0%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817200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Head trauma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54.6%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489119"/>
                  </a:ext>
                </a:extLst>
              </a:tr>
              <a:tr h="283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- Other</a:t>
                      </a:r>
                    </a:p>
                  </a:txBody>
                  <a:tcPr marL="6436" marR="6436" marT="64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12.8%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445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198817"/>
            <a:ext cx="91440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Pediatric Lung Transplants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84404"/>
              </p:ext>
            </p:extLst>
          </p:nvPr>
        </p:nvGraphicFramePr>
        <p:xfrm>
          <a:off x="1524001" y="1066354"/>
          <a:ext cx="9601199" cy="53231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5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1992-Dec 2000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592)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 2001-Dec 2009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824)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2010-Jun 2018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(N = 907)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5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CMV antibody positive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EBV 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antibody positive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77.5%</a:t>
                      </a:r>
                      <a:r>
                        <a:rPr lang="en-US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 B 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antibody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0.5605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Hep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antibody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119519"/>
                  </a:ext>
                </a:extLst>
              </a:tr>
              <a:tr h="438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Smoking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history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2731942"/>
                  </a:ext>
                </a:extLst>
              </a:tr>
              <a:tr h="438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Alcohol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use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2.1%</a:t>
                      </a:r>
                      <a:r>
                        <a:rPr lang="en-US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0.2323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382636"/>
                  </a:ext>
                </a:extLst>
              </a:tr>
              <a:tr h="40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Cocain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use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0.2921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drugs use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Hypertension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2.1%</a:t>
                      </a:r>
                      <a:r>
                        <a:rPr lang="en-US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</a:t>
                      </a:r>
                      <a:endParaRPr lang="en-US" sz="15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3.7%</a:t>
                      </a:r>
                      <a:r>
                        <a:rPr lang="en-US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5.6%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7">
                <a:tc>
                  <a:txBody>
                    <a:bodyPr/>
                    <a:lstStyle/>
                    <a:p>
                      <a:pPr defTabSz="914400"/>
                      <a:r>
                        <a:rPr lang="en-US" sz="1500" b="1" kern="0" dirty="0" smtClean="0">
                          <a:solidFill>
                            <a:schemeClr val="bg2"/>
                          </a:solidFill>
                        </a:rPr>
                        <a:t>PO</a:t>
                      </a:r>
                      <a:r>
                        <a:rPr lang="en-US" sz="1500" b="1" kern="0" baseline="-25000" dirty="0" smtClean="0">
                          <a:solidFill>
                            <a:schemeClr val="bg2"/>
                          </a:solidFill>
                        </a:rPr>
                        <a:t>2 </a:t>
                      </a:r>
                      <a:r>
                        <a:rPr lang="en-US" sz="1500" b="1" kern="0" baseline="0" dirty="0" smtClean="0">
                          <a:solidFill>
                            <a:schemeClr val="bg2"/>
                          </a:solidFill>
                        </a:rPr>
                        <a:t>(mmHg)</a:t>
                      </a:r>
                      <a:endParaRPr lang="en-US" sz="1500" b="1" kern="0" baseline="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431.0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108.0 - 585.0)</a:t>
                      </a:r>
                      <a:r>
                        <a:rPr lang="en-US" sz="15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423.5 (107.0 - 571.0)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788" y="6520979"/>
            <a:ext cx="4715932" cy="711201"/>
            <a:chOff x="2" y="6146792"/>
            <a:chExt cx="4715932" cy="711201"/>
          </a:xfrm>
        </p:grpSpPr>
        <p:grpSp>
          <p:nvGrpSpPr>
            <p:cNvPr id="17" name="Group 16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1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</a:p>
            </p:txBody>
          </p:sp>
        </p:grpSp>
        <p:sp>
          <p:nvSpPr>
            <p:cNvPr id="19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8285" y="6932472"/>
            <a:ext cx="362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3</a:t>
            </a:r>
            <a:r>
              <a:rPr lang="en-US" sz="1200" b="1" dirty="0" smtClean="0">
                <a:solidFill>
                  <a:srgbClr val="002060"/>
                </a:solidFill>
              </a:rPr>
              <a:t> Based on Apr 1994 - Dec 2000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0956" y="6646571"/>
            <a:ext cx="371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2</a:t>
            </a:r>
            <a:r>
              <a:rPr lang="en-US" sz="1200" b="1" dirty="0" smtClean="0">
                <a:solidFill>
                  <a:srgbClr val="002060"/>
                </a:solidFill>
              </a:rPr>
              <a:t> Based on Jul 2004 -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5145" y="6421107"/>
            <a:ext cx="6491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Summary statistics included transplants with non-missing data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95400" y="522274"/>
            <a:ext cx="102108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800" kern="0" dirty="0" smtClean="0">
                <a:solidFill>
                  <a:srgbClr val="002060"/>
                </a:solidFill>
              </a:rPr>
              <a:t>Donor </a:t>
            </a:r>
            <a:r>
              <a:rPr lang="en-US" sz="2800" kern="0" dirty="0">
                <a:solidFill>
                  <a:srgbClr val="002060"/>
                </a:solidFill>
              </a:rPr>
              <a:t>Characteristics (Transplants: </a:t>
            </a:r>
            <a:r>
              <a:rPr lang="en-US" sz="2800" kern="0" dirty="0" smtClean="0">
                <a:solidFill>
                  <a:srgbClr val="002060"/>
                </a:solidFill>
              </a:rPr>
              <a:t>Jan 1992 </a:t>
            </a:r>
            <a:r>
              <a:rPr lang="en-US" sz="2800" kern="0" dirty="0">
                <a:solidFill>
                  <a:srgbClr val="002060"/>
                </a:solidFill>
              </a:rPr>
              <a:t>–</a:t>
            </a:r>
            <a:r>
              <a:rPr lang="en-US" sz="2800" kern="0" dirty="0" smtClean="0">
                <a:solidFill>
                  <a:srgbClr val="002060"/>
                </a:solidFill>
              </a:rPr>
              <a:t> Jun 2018</a:t>
            </a:r>
            <a:r>
              <a:rPr lang="en-US" sz="2800" kern="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3441" y="6895148"/>
            <a:ext cx="3852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4</a:t>
            </a:r>
            <a:r>
              <a:rPr lang="en-US" sz="1200" b="1" dirty="0" smtClean="0">
                <a:solidFill>
                  <a:srgbClr val="002060"/>
                </a:solidFill>
              </a:rPr>
              <a:t> Based on Jan 2005 -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7235" y="6683895"/>
            <a:ext cx="3709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baseline="30000" dirty="0">
                <a:solidFill>
                  <a:srgbClr val="002060"/>
                </a:solidFill>
              </a:rPr>
              <a:t>1</a:t>
            </a:r>
            <a:r>
              <a:rPr lang="en-US" sz="1200" b="1" dirty="0" smtClean="0">
                <a:solidFill>
                  <a:srgbClr val="002060"/>
                </a:solidFill>
              </a:rPr>
              <a:t> Based on Apr 2006 </a:t>
            </a:r>
            <a:r>
              <a:rPr lang="en-US" sz="1200" b="1" dirty="0">
                <a:solidFill>
                  <a:srgbClr val="002060"/>
                </a:solidFill>
              </a:rPr>
              <a:t>-</a:t>
            </a:r>
            <a:r>
              <a:rPr lang="en-US" sz="1200" b="1" dirty="0" smtClean="0">
                <a:solidFill>
                  <a:srgbClr val="002060"/>
                </a:solidFill>
              </a:rPr>
              <a:t> Dec 2009 transplants</a:t>
            </a:r>
            <a:endParaRPr lang="en-US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76" y="-122254"/>
            <a:ext cx="11658600" cy="9144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endParaRPr lang="en-US" sz="3400"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41531"/>
              </p:ext>
            </p:extLst>
          </p:nvPr>
        </p:nvGraphicFramePr>
        <p:xfrm>
          <a:off x="144075" y="1602591"/>
          <a:ext cx="4297680" cy="5159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3789" y="6523534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-520045" y="652861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>
                <a:solidFill>
                  <a:srgbClr val="002060"/>
                </a:solidFill>
              </a:rPr>
              <a:t>Median Donor </a:t>
            </a:r>
            <a:r>
              <a:rPr lang="en-US" sz="2000" kern="0" dirty="0" smtClean="0">
                <a:solidFill>
                  <a:srgbClr val="002060"/>
                </a:solidFill>
              </a:rPr>
              <a:t>Age (years) 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478983" y="589023"/>
            <a:ext cx="6331065" cy="88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>
                <a:solidFill>
                  <a:srgbClr val="002060"/>
                </a:solidFill>
              </a:rPr>
              <a:t>Median Donor </a:t>
            </a:r>
            <a:r>
              <a:rPr lang="en-US" sz="2000" kern="0" dirty="0" smtClean="0">
                <a:solidFill>
                  <a:srgbClr val="002060"/>
                </a:solidFill>
              </a:rPr>
              <a:t>BMI (kg/m</a:t>
            </a:r>
            <a:r>
              <a:rPr lang="en-US" sz="2000" kern="0" baseline="30000" dirty="0" smtClean="0">
                <a:solidFill>
                  <a:srgbClr val="002060"/>
                </a:solidFill>
              </a:rPr>
              <a:t>2</a:t>
            </a:r>
            <a:r>
              <a:rPr lang="en-US" sz="2000" kern="0" dirty="0" smtClean="0">
                <a:solidFill>
                  <a:srgbClr val="002060"/>
                </a:solidFill>
              </a:rPr>
              <a:t>)  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59799"/>
              </p:ext>
            </p:extLst>
          </p:nvPr>
        </p:nvGraphicFramePr>
        <p:xfrm>
          <a:off x="4326425" y="1622842"/>
          <a:ext cx="4297680" cy="515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164097"/>
              </p:ext>
            </p:extLst>
          </p:nvPr>
        </p:nvGraphicFramePr>
        <p:xfrm>
          <a:off x="8439502" y="1610550"/>
          <a:ext cx="4284676" cy="547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7829078" y="681471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Median Donor PO</a:t>
            </a:r>
            <a:r>
              <a:rPr lang="en-US" sz="2000" kern="0" baseline="-25000" dirty="0" smtClean="0">
                <a:solidFill>
                  <a:srgbClr val="002060"/>
                </a:solidFill>
              </a:rPr>
              <a:t>2 </a:t>
            </a:r>
            <a:r>
              <a:rPr lang="en-US" sz="2000" kern="0" dirty="0" smtClean="0">
                <a:solidFill>
                  <a:srgbClr val="002060"/>
                </a:solidFill>
              </a:rPr>
              <a:t>(mmHg)*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70498" y="1124103"/>
            <a:ext cx="3953541" cy="4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(Transplants: Jan </a:t>
            </a:r>
            <a:r>
              <a:rPr lang="en-US" sz="1600" kern="0" dirty="0">
                <a:solidFill>
                  <a:srgbClr val="002060"/>
                </a:solidFill>
              </a:rPr>
              <a:t>1992 – </a:t>
            </a:r>
            <a:r>
              <a:rPr lang="en-US" sz="1600" kern="0" dirty="0" smtClean="0">
                <a:solidFill>
                  <a:srgbClr val="002060"/>
                </a:solidFill>
              </a:rPr>
              <a:t>Jun 2018)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71568" y="1141643"/>
            <a:ext cx="3853616" cy="42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(Transplants: Jan </a:t>
            </a:r>
            <a:r>
              <a:rPr lang="en-US" sz="1600" kern="0" dirty="0">
                <a:solidFill>
                  <a:srgbClr val="002060"/>
                </a:solidFill>
              </a:rPr>
              <a:t>1995 – </a:t>
            </a:r>
            <a:r>
              <a:rPr lang="en-US" sz="1600" kern="0" dirty="0" smtClean="0">
                <a:solidFill>
                  <a:srgbClr val="002060"/>
                </a:solidFill>
              </a:rPr>
              <a:t>Jun 2018)</a:t>
            </a:r>
            <a:endParaRPr lang="en-US" sz="1600" kern="0" dirty="0">
              <a:solidFill>
                <a:srgbClr val="00206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8704044" y="1099967"/>
            <a:ext cx="4141017" cy="5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1600" kern="0" dirty="0" smtClean="0">
                <a:solidFill>
                  <a:srgbClr val="002060"/>
                </a:solidFill>
              </a:rPr>
              <a:t>(Transplants: Jan 2005 – Jun 2018)</a:t>
            </a:r>
            <a:endParaRPr lang="en-US" sz="16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49" y="97411"/>
            <a:ext cx="10744200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br>
              <a:rPr lang="en-US" sz="34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Donor Sex Distribution </a:t>
            </a:r>
            <a:r>
              <a:rPr lang="en-US" sz="2800" dirty="0">
                <a:solidFill>
                  <a:srgbClr val="002060"/>
                </a:solidFill>
              </a:rPr>
              <a:t>by </a:t>
            </a:r>
            <a:r>
              <a:rPr lang="en-US" sz="2800" dirty="0" smtClean="0">
                <a:solidFill>
                  <a:srgbClr val="002060"/>
                </a:solidFill>
              </a:rPr>
              <a:t>Location and Era</a:t>
            </a:r>
            <a:endParaRPr lang="en-US" sz="2800" dirty="0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096536"/>
              </p:ext>
            </p:extLst>
          </p:nvPr>
        </p:nvGraphicFramePr>
        <p:xfrm>
          <a:off x="627949" y="1322198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3352800" y="1523311"/>
            <a:ext cx="2044166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2"/>
                </a:solidFill>
              </a:rPr>
              <a:t>Donor Sex: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218" y="6125290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3990" y="6142869"/>
            <a:ext cx="185717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7000" y="6154438"/>
            <a:ext cx="90281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</a:t>
            </a:r>
            <a:r>
              <a:rPr lang="en-US" sz="2400" kern="0" dirty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740" y="83037"/>
            <a:ext cx="12794105" cy="812800"/>
          </a:xfrm>
        </p:spPr>
        <p:txBody>
          <a:bodyPr/>
          <a:lstStyle/>
          <a:p>
            <a:r>
              <a:rPr lang="en-US" sz="3400" dirty="0" smtClean="0">
                <a:solidFill>
                  <a:srgbClr val="002060"/>
                </a:solidFill>
              </a:rPr>
              <a:t>Pediatric Lung 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Donor </a:t>
            </a:r>
            <a:r>
              <a:rPr lang="en-US" sz="2800" dirty="0" smtClean="0">
                <a:solidFill>
                  <a:srgbClr val="002060"/>
                </a:solidFill>
              </a:rPr>
              <a:t>Cause of Death </a:t>
            </a:r>
            <a:r>
              <a:rPr lang="en-US" sz="2800" dirty="0">
                <a:solidFill>
                  <a:srgbClr val="002060"/>
                </a:solidFill>
              </a:rPr>
              <a:t>Distribution by Location and Era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3787" y="6513486"/>
            <a:ext cx="4715932" cy="711201"/>
            <a:chOff x="2" y="6146792"/>
            <a:chExt cx="4715932" cy="711201"/>
          </a:xfrm>
        </p:grpSpPr>
        <p:grpSp>
          <p:nvGrpSpPr>
            <p:cNvPr id="14" name="Group 13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20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69910" y="1322198"/>
          <a:ext cx="11506200" cy="534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"/>
          <p:cNvSpPr txBox="1"/>
          <p:nvPr/>
        </p:nvSpPr>
        <p:spPr>
          <a:xfrm>
            <a:off x="2362200" y="1524000"/>
            <a:ext cx="2849058" cy="4254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smtClean="0">
                <a:solidFill>
                  <a:schemeClr val="bg2"/>
                </a:solidFill>
              </a:rPr>
              <a:t>Donor Cause of Death: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9286" y="6144388"/>
            <a:ext cx="1024639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Europe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4774" y="6149034"/>
            <a:ext cx="1924501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North America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39400" y="6128488"/>
            <a:ext cx="835485" cy="38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4057245" y="91509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(Transplants: Jan </a:t>
            </a:r>
            <a:r>
              <a:rPr lang="en-US" sz="2400" kern="0" dirty="0">
                <a:solidFill>
                  <a:srgbClr val="002060"/>
                </a:solidFill>
              </a:rPr>
              <a:t>1992 – </a:t>
            </a:r>
            <a:r>
              <a:rPr lang="en-US" sz="2400" kern="0" dirty="0" smtClean="0">
                <a:solidFill>
                  <a:srgbClr val="002060"/>
                </a:solidFill>
              </a:rPr>
              <a:t>Jun 2018)</a:t>
            </a:r>
            <a:endParaRPr lang="en-US" sz="24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55" y="189069"/>
            <a:ext cx="12466722" cy="54936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Pediatric Lung Transplants</a:t>
            </a:r>
            <a:r>
              <a:rPr lang="en-US" sz="3400" dirty="0">
                <a:solidFill>
                  <a:srgbClr val="002060"/>
                </a:solidFill>
              </a:rPr>
              <a:t/>
            </a:r>
            <a:br>
              <a:rPr lang="en-US" sz="3400" dirty="0">
                <a:solidFill>
                  <a:srgbClr val="002060"/>
                </a:solidFill>
              </a:rPr>
            </a:br>
            <a:r>
              <a:rPr lang="en-US" sz="2600" dirty="0">
                <a:solidFill>
                  <a:srgbClr val="002060"/>
                </a:solidFill>
              </a:rPr>
              <a:t> (Recipients 11-17 Years and Donors </a:t>
            </a:r>
            <a:r>
              <a:rPr lang="en-US" sz="2600" dirty="0" smtClean="0">
                <a:solidFill>
                  <a:srgbClr val="002060"/>
                </a:solidFill>
              </a:rPr>
              <a:t>≥11 </a:t>
            </a:r>
            <a:r>
              <a:rPr lang="en-US" sz="2600" dirty="0">
                <a:solidFill>
                  <a:srgbClr val="002060"/>
                </a:solidFill>
              </a:rPr>
              <a:t>Years)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944434"/>
              </p:ext>
            </p:extLst>
          </p:nvPr>
        </p:nvGraphicFramePr>
        <p:xfrm>
          <a:off x="171696" y="1354322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8655" y="6500875"/>
            <a:ext cx="4715932" cy="711201"/>
            <a:chOff x="2" y="6146792"/>
            <a:chExt cx="4715932" cy="711201"/>
          </a:xfrm>
        </p:grpSpPr>
        <p:grpSp>
          <p:nvGrpSpPr>
            <p:cNvPr id="12" name="Group 11"/>
            <p:cNvGrpSpPr/>
            <p:nvPr/>
          </p:nvGrpSpPr>
          <p:grpSpPr>
            <a:xfrm>
              <a:off x="2" y="6146792"/>
              <a:ext cx="4715932" cy="711201"/>
              <a:chOff x="1" y="6067776"/>
              <a:chExt cx="4952999" cy="79022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" y="6172200"/>
                <a:ext cx="4952999" cy="6858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</p:pic>
          <p:sp>
            <p:nvSpPr>
              <p:cNvPr id="19" name="logo_year"/>
              <p:cNvSpPr txBox="1"/>
              <p:nvPr/>
            </p:nvSpPr>
            <p:spPr>
              <a:xfrm>
                <a:off x="2971800" y="6067776"/>
                <a:ext cx="18858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2020</a:t>
                </a:r>
                <a:endParaRPr lang="en-US" sz="21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3" name="logo_citation"/>
            <p:cNvSpPr txBox="1"/>
            <p:nvPr/>
          </p:nvSpPr>
          <p:spPr>
            <a:xfrm>
              <a:off x="2766436" y="6605562"/>
              <a:ext cx="1938528" cy="23083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lIns="27432" tIns="45720" rIns="0" rtlCol="0" anchor="ctr" anchorCtr="0">
              <a:spAutoFit/>
            </a:bodyPr>
            <a:lstStyle/>
            <a:p>
              <a:r>
                <a:rPr lang="en-US" sz="900" b="1" dirty="0" smtClean="0">
                  <a:solidFill>
                    <a:schemeClr val="bg1"/>
                  </a:solidFill>
                  <a:latin typeface="Arial"/>
                  <a:cs typeface="Arial"/>
                </a:rPr>
                <a:t>JHLT. 2020 Oct; 39(10): 1003-1049</a:t>
              </a:r>
              <a:endParaRPr lang="en-US" sz="900" b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46837" y="798985"/>
            <a:ext cx="5943600" cy="68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of Smoking*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900010" y="761430"/>
            <a:ext cx="5715000" cy="76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400" kern="0" dirty="0" smtClean="0">
                <a:solidFill>
                  <a:srgbClr val="002060"/>
                </a:solidFill>
              </a:rPr>
              <a:t>Donors with History </a:t>
            </a:r>
            <a:r>
              <a:rPr lang="en-US" sz="2400" kern="0" dirty="0">
                <a:solidFill>
                  <a:srgbClr val="002060"/>
                </a:solidFill>
              </a:rPr>
              <a:t>of </a:t>
            </a:r>
            <a:r>
              <a:rPr lang="en-US" sz="2400" kern="0" dirty="0" smtClean="0">
                <a:solidFill>
                  <a:srgbClr val="002060"/>
                </a:solidFill>
              </a:rPr>
              <a:t>Alcohol Use*</a:t>
            </a:r>
            <a:endParaRPr lang="en-US" sz="2400" kern="0" dirty="0">
              <a:solidFill>
                <a:srgbClr val="002060"/>
              </a:solidFill>
            </a:endParaRPr>
          </a:p>
        </p:txBody>
      </p:sp>
      <p:graphicFrame>
        <p:nvGraphicFramePr>
          <p:cNvPr id="1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088559"/>
              </p:ext>
            </p:extLst>
          </p:nvPr>
        </p:nvGraphicFramePr>
        <p:xfrm>
          <a:off x="6499859" y="1345179"/>
          <a:ext cx="603504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522215" y="1199857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1995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80120" y="1199856"/>
            <a:ext cx="5715000" cy="5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/>
            <a:r>
              <a:rPr lang="en-US" sz="2000" kern="0" dirty="0" smtClean="0">
                <a:solidFill>
                  <a:srgbClr val="002060"/>
                </a:solidFill>
              </a:rPr>
              <a:t>(Transplants: Jan 2005 – Jun 2018)</a:t>
            </a:r>
            <a:endParaRPr lang="en-US" sz="2000" kern="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5800" y="1625812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*Two </a:t>
            </a:r>
            <a:r>
              <a:rPr lang="en-US" sz="1400" dirty="0">
                <a:solidFill>
                  <a:schemeClr val="bg2"/>
                </a:solidFill>
              </a:rPr>
              <a:t>or more alcoholic drinks per day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35125" y="1610926"/>
            <a:ext cx="3961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*Cigarette use for </a:t>
            </a:r>
            <a:r>
              <a:rPr lang="en-US" sz="1400" dirty="0">
                <a:solidFill>
                  <a:schemeClr val="bg2"/>
                </a:solidFill>
              </a:rPr>
              <a:t>more than 20 pack </a:t>
            </a:r>
            <a:r>
              <a:rPr lang="en-US" sz="1400" dirty="0" smtClean="0">
                <a:solidFill>
                  <a:schemeClr val="bg2"/>
                </a:solidFill>
              </a:rPr>
              <a:t>years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STemplate">
  <a:themeElements>
    <a:clrScheme name="Blank Presentation 13">
      <a:dk1>
        <a:srgbClr val="000000"/>
      </a:dk1>
      <a:lt1>
        <a:srgbClr val="FFFFFF"/>
      </a:lt1>
      <a:dk2>
        <a:srgbClr val="00004C"/>
      </a:dk2>
      <a:lt2>
        <a:srgbClr val="FFCC00"/>
      </a:lt2>
      <a:accent1>
        <a:srgbClr val="99CC66"/>
      </a:accent1>
      <a:accent2>
        <a:srgbClr val="B97E33"/>
      </a:accent2>
      <a:accent3>
        <a:srgbClr val="AAAAB2"/>
      </a:accent3>
      <a:accent4>
        <a:srgbClr val="DADADA"/>
      </a:accent4>
      <a:accent5>
        <a:srgbClr val="CAE2B8"/>
      </a:accent5>
      <a:accent6>
        <a:srgbClr val="A7722D"/>
      </a:accent6>
      <a:hlink>
        <a:srgbClr val="4C97CC"/>
      </a:hlink>
      <a:folHlink>
        <a:srgbClr val="66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4C"/>
        </a:dk2>
        <a:lt2>
          <a:srgbClr val="FFCC00"/>
        </a:lt2>
        <a:accent1>
          <a:srgbClr val="99CC66"/>
        </a:accent1>
        <a:accent2>
          <a:srgbClr val="B97E33"/>
        </a:accent2>
        <a:accent3>
          <a:srgbClr val="AAAAB2"/>
        </a:accent3>
        <a:accent4>
          <a:srgbClr val="DADADA"/>
        </a:accent4>
        <a:accent5>
          <a:srgbClr val="CAE2B8"/>
        </a:accent5>
        <a:accent6>
          <a:srgbClr val="A7722D"/>
        </a:accent6>
        <a:hlink>
          <a:srgbClr val="4C97CC"/>
        </a:hlink>
        <a:folHlink>
          <a:srgbClr val="66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5245B14F216408B1953D66C9FE43C" ma:contentTypeVersion="4" ma:contentTypeDescription="Create a new document." ma:contentTypeScope="" ma:versionID="55e0cb1b9f983cbb78c6ec49b31cd581">
  <xsd:schema xmlns:xsd="http://www.w3.org/2001/XMLSchema" xmlns:xs="http://www.w3.org/2001/XMLSchema" xmlns:p="http://schemas.microsoft.com/office/2006/metadata/properties" xmlns:ns2="1df23a4e-d417-4e0a-a778-b7db59ac479a" targetNamespace="http://schemas.microsoft.com/office/2006/metadata/properties" ma:root="true" ma:fieldsID="7e1f3b636e1a6db76b0e288558fbf0ed" ns2:_="">
    <xsd:import namespace="1df23a4e-d417-4e0a-a778-b7db59ac479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Archive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23a4e-d417-4e0a-a778-b7db59ac479a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Archive_x0020_Status" ma:index="3" nillable="true" ma:displayName="Archive Status" ma:default="Active" ma:description="Status field of Active vs. Archive" ma:format="Dropdown" ma:internalName="Archive_x0020_Status">
      <xsd:simpleType>
        <xsd:restriction base="dms:Choice">
          <xsd:enumeration value="Active"/>
          <xsd:enumeration value="Archiv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A9236091AB348876378E1F235635F" ma:contentTypeVersion="0" ma:contentTypeDescription="Create a new document." ma:contentTypeScope="" ma:versionID="b8d2993a86a15f6ae2380fc1e2ee2d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238DF4-172E-4F47-AAE4-3236C0757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23a4e-d417-4e0a-a778-b7db59ac4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7B038C-11B6-4AE8-8E5A-D9187583BCDE}"/>
</file>

<file path=customXml/itemProps3.xml><?xml version="1.0" encoding="utf-8"?>
<ds:datastoreItem xmlns:ds="http://schemas.openxmlformats.org/officeDocument/2006/customXml" ds:itemID="{C91805D6-AC72-435D-A51A-1C2C01D7BD28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f23a4e-d417-4e0a-a778-b7db59ac479a"/>
  </ds:schemaRefs>
</ds:datastoreItem>
</file>

<file path=customXml/itemProps4.xml><?xml version="1.0" encoding="utf-8"?>
<ds:datastoreItem xmlns:ds="http://schemas.openxmlformats.org/officeDocument/2006/customXml" ds:itemID="{867B47CE-0255-4774-B4EC-289B3F01EA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UNOSTemplate</Template>
  <TotalTime>49366</TotalTime>
  <Words>2520</Words>
  <Application>Microsoft Office PowerPoint</Application>
  <PresentationFormat>Custom</PresentationFormat>
  <Paragraphs>533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</vt:lpstr>
      <vt:lpstr>Webdings</vt:lpstr>
      <vt:lpstr>UNOSTemplate</vt:lpstr>
      <vt:lpstr>FOCUS THEME: DONOR TRENDS    LUNG TRANSPLANTATION  </vt:lpstr>
      <vt:lpstr>Table of Contents</vt:lpstr>
      <vt:lpstr>PowerPoint Presentation</vt:lpstr>
      <vt:lpstr>Pediatric Lung Transplants</vt:lpstr>
      <vt:lpstr>Pediatric Lung Transplants</vt:lpstr>
      <vt:lpstr>Pediatric Lung Transplants</vt:lpstr>
      <vt:lpstr>Pediatric Lung Transplants Donor Sex Distribution by Location and Era</vt:lpstr>
      <vt:lpstr>Pediatric Lung Transplants Donor Cause of Death Distribution by Location and Era</vt:lpstr>
      <vt:lpstr>Pediatric Lung Transplants  (Recipients 11-17 Years and Donors ≥11 Years)</vt:lpstr>
      <vt:lpstr>Pediatric Lung Transplants (Recipients 11-17 Years and Donors ≥11 Years)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ISHLT Registry Slides</dc:title>
  <dc:creator>Manny Carwile</dc:creator>
  <cp:lastModifiedBy>Wida Cherikh</cp:lastModifiedBy>
  <cp:revision>3960</cp:revision>
  <dcterms:created xsi:type="dcterms:W3CDTF">2009-06-30T12:53:17Z</dcterms:created>
  <dcterms:modified xsi:type="dcterms:W3CDTF">2020-10-07T19:16:52Z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0x0101003C4A9236091AB348876378E1F235635F</vt:lpwstr>
  </property>
</Properties>
</file>