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drawings/drawing1.xml" ContentType="application/vnd.openxmlformats-officedocument.drawingml.chartshapes+xml"/>
  <Override PartName="/ppt/charts/chart14.xml" ContentType="application/vnd.openxmlformats-officedocument.drawingml.chart+xml"/>
  <Override PartName="/ppt/drawings/drawing2.xml" ContentType="application/vnd.openxmlformats-officedocument.drawingml.chartshapes+xml"/>
  <Override PartName="/ppt/charts/chart15.xml" ContentType="application/vnd.openxmlformats-officedocument.drawingml.chart+xml"/>
  <Override PartName="/ppt/drawings/drawing3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6.xml" ContentType="application/vnd.openxmlformats-officedocument.drawingml.chart+xml"/>
  <Override PartName="/ppt/drawings/drawing4.xml" ContentType="application/vnd.openxmlformats-officedocument.drawingml.chartshapes+xml"/>
  <Override PartName="/ppt/charts/chart17.xml" ContentType="application/vnd.openxmlformats-officedocument.drawingml.chart+xml"/>
  <Override PartName="/ppt/drawings/drawing5.xml" ContentType="application/vnd.openxmlformats-officedocument.drawingml.chartshapes+xml"/>
  <Override PartName="/ppt/charts/chart18.xml" ContentType="application/vnd.openxmlformats-officedocument.drawingml.chart+xml"/>
  <Override PartName="/ppt/drawings/drawing6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9.xml" ContentType="application/vnd.openxmlformats-officedocument.drawingml.chart+xml"/>
  <Override PartName="/ppt/drawings/drawing7.xml" ContentType="application/vnd.openxmlformats-officedocument.drawingml.chartshapes+xml"/>
  <Override PartName="/ppt/charts/chart20.xml" ContentType="application/vnd.openxmlformats-officedocument.drawingml.chart+xml"/>
  <Override PartName="/ppt/notesSlides/notesSlide17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18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19.xml" ContentType="application/vnd.openxmlformats-officedocument.presentationml.notesSl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notesSlides/notesSlide20.xml" ContentType="application/vnd.openxmlformats-officedocument.presentationml.notesSlide+xml"/>
  <Override PartName="/ppt/charts/chart27.xml" ContentType="application/vnd.openxmlformats-officedocument.drawingml.chart+xml"/>
  <Override PartName="/ppt/notesSlides/notesSlide21.xml" ContentType="application/vnd.openxmlformats-officedocument.presentationml.notesSlide+xml"/>
  <Override PartName="/ppt/charts/chart28.xml" ContentType="application/vnd.openxmlformats-officedocument.drawingml.chart+xml"/>
  <Override PartName="/ppt/drawings/drawing8.xml" ContentType="application/vnd.openxmlformats-officedocument.drawingml.chartshapes+xml"/>
  <Override PartName="/ppt/charts/chart29.xml" ContentType="application/vnd.openxmlformats-officedocument.drawingml.chart+xml"/>
  <Override PartName="/ppt/notesSlides/notesSlide22.xml" ContentType="application/vnd.openxmlformats-officedocument.presentationml.notesSlide+xml"/>
  <Override PartName="/ppt/charts/chart30.xml" ContentType="application/vnd.openxmlformats-officedocument.drawingml.chart+xml"/>
  <Override PartName="/ppt/notesSlides/notesSlide23.xml" ContentType="application/vnd.openxmlformats-officedocument.presentationml.notesSlide+xml"/>
  <Override PartName="/ppt/charts/chart31.xml" ContentType="application/vnd.openxmlformats-officedocument.drawingml.chart+xml"/>
  <Override PartName="/ppt/notesSlides/notesSlide24.xml" ContentType="application/vnd.openxmlformats-officedocument.presentationml.notesSlide+xml"/>
  <Override PartName="/ppt/charts/chart32.xml" ContentType="application/vnd.openxmlformats-officedocument.drawingml.chart+xml"/>
  <Override PartName="/ppt/drawings/drawing9.xml" ContentType="application/vnd.openxmlformats-officedocument.drawingml.chartshapes+xml"/>
  <Override PartName="/ppt/charts/chart33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34.xml" ContentType="application/vnd.openxmlformats-officedocument.drawingml.chart+xml"/>
  <Override PartName="/ppt/notesSlides/notesSlide27.xml" ContentType="application/vnd.openxmlformats-officedocument.presentationml.notesSl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drawings/drawing10.xml" ContentType="application/vnd.openxmlformats-officedocument.drawingml.chartshapes+xml"/>
  <Override PartName="/ppt/charts/chart37.xml" ContentType="application/vnd.openxmlformats-officedocument.drawingml.chart+xml"/>
  <Override PartName="/ppt/notesSlides/notesSlide28.xml" ContentType="application/vnd.openxmlformats-officedocument.presentationml.notesSlide+xml"/>
  <Override PartName="/ppt/charts/chart38.xml" ContentType="application/vnd.openxmlformats-officedocument.drawingml.chart+xml"/>
  <Override PartName="/ppt/drawings/drawing11.xml" ContentType="application/vnd.openxmlformats-officedocument.drawingml.chartshapes+xml"/>
  <Override PartName="/ppt/charts/chart39.xml" ContentType="application/vnd.openxmlformats-officedocument.drawingml.chart+xml"/>
  <Override PartName="/ppt/drawings/drawing12.xml" ContentType="application/vnd.openxmlformats-officedocument.drawingml.chartshapes+xml"/>
  <Override PartName="/ppt/charts/chart40.xml" ContentType="application/vnd.openxmlformats-officedocument.drawingml.chart+xml"/>
  <Override PartName="/ppt/drawings/drawing13.xml" ContentType="application/vnd.openxmlformats-officedocument.drawingml.chartshapes+xml"/>
  <Override PartName="/ppt/notesSlides/notesSlide29.xml" ContentType="application/vnd.openxmlformats-officedocument.presentationml.notesSlid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notesSlides/notesSlide30.xml" ContentType="application/vnd.openxmlformats-officedocument.presentationml.notesSlide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notesSlides/notesSlide31.xml" ContentType="application/vnd.openxmlformats-officedocument.presentationml.notesSlide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notesSlides/notesSlide32.xml" ContentType="application/vnd.openxmlformats-officedocument.presentationml.notesSlide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notesSlides/notesSlide33.xml" ContentType="application/vnd.openxmlformats-officedocument.presentationml.notesSlide+xml"/>
  <Override PartName="/ppt/charts/chart49.xml" ContentType="application/vnd.openxmlformats-officedocument.drawingml.chart+xml"/>
  <Override PartName="/ppt/notesSlides/notesSlide34.xml" ContentType="application/vnd.openxmlformats-officedocument.presentationml.notesSlide+xml"/>
  <Override PartName="/ppt/charts/chart50.xml" ContentType="application/vnd.openxmlformats-officedocument.drawingml.chart+xml"/>
  <Override PartName="/ppt/drawings/drawing14.xml" ContentType="application/vnd.openxmlformats-officedocument.drawingml.chartshapes+xml"/>
  <Override PartName="/ppt/charts/chart51.xml" ContentType="application/vnd.openxmlformats-officedocument.drawingml.chart+xml"/>
  <Override PartName="/ppt/notesSlides/notesSlide35.xml" ContentType="application/vnd.openxmlformats-officedocument.presentationml.notesSlide+xml"/>
  <Override PartName="/ppt/charts/chart52.xml" ContentType="application/vnd.openxmlformats-officedocument.drawingml.chart+xml"/>
  <Override PartName="/ppt/notesSlides/notesSlide36.xml" ContentType="application/vnd.openxmlformats-officedocument.presentationml.notesSlide+xml"/>
  <Override PartName="/ppt/charts/chart53.xml" ContentType="application/vnd.openxmlformats-officedocument.drawingml.chart+xml"/>
  <Override PartName="/ppt/notesSlides/notesSlide37.xml" ContentType="application/vnd.openxmlformats-officedocument.presentationml.notesSlide+xml"/>
  <Override PartName="/ppt/charts/chart54.xml" ContentType="application/vnd.openxmlformats-officedocument.drawingml.chart+xml"/>
  <Override PartName="/ppt/drawings/drawing15.xml" ContentType="application/vnd.openxmlformats-officedocument.drawingml.chartshapes+xml"/>
  <Override PartName="/ppt/charts/chart55.xml" ContentType="application/vnd.openxmlformats-officedocument.drawingml.chart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56.xml" ContentType="application/vnd.openxmlformats-officedocument.drawingml.chart+xml"/>
  <Override PartName="/ppt/notesSlides/notesSlide40.xml" ContentType="application/vnd.openxmlformats-officedocument.presentationml.notesSlide+xml"/>
  <Override PartName="/ppt/charts/chart57.xml" ContentType="application/vnd.openxmlformats-officedocument.drawingml.chart+xml"/>
  <Override PartName="/ppt/drawings/drawing16.xml" ContentType="application/vnd.openxmlformats-officedocument.drawingml.chartshapes+xml"/>
  <Override PartName="/ppt/charts/chart58.xml" ContentType="application/vnd.openxmlformats-officedocument.drawingml.chart+xml"/>
  <Override PartName="/ppt/notesSlides/notesSlide41.xml" ContentType="application/vnd.openxmlformats-officedocument.presentationml.notesSlide+xml"/>
  <Override PartName="/ppt/charts/chart59.xml" ContentType="application/vnd.openxmlformats-officedocument.drawingml.chart+xml"/>
  <Override PartName="/ppt/notesSlides/notesSlide42.xml" ContentType="application/vnd.openxmlformats-officedocument.presentationml.notesSlide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drawings/drawing17.xml" ContentType="application/vnd.openxmlformats-officedocument.drawingml.chartshapes+xml"/>
  <Override PartName="/ppt/notesSlides/notesSlide43.xml" ContentType="application/vnd.openxmlformats-officedocument.presentationml.notesSlide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drawings/drawing18.xml" ContentType="application/vnd.openxmlformats-officedocument.drawingml.chartshapes+xml"/>
  <Override PartName="/ppt/notesSlides/notesSlide44.xml" ContentType="application/vnd.openxmlformats-officedocument.presentationml.notesSlide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drawings/drawing19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50"/>
  </p:notesMasterIdLst>
  <p:sldIdLst>
    <p:sldId id="1268" r:id="rId6"/>
    <p:sldId id="1269" r:id="rId7"/>
    <p:sldId id="1270" r:id="rId8"/>
    <p:sldId id="1738" r:id="rId9"/>
    <p:sldId id="1692" r:id="rId10"/>
    <p:sldId id="1724" r:id="rId11"/>
    <p:sldId id="1715" r:id="rId12"/>
    <p:sldId id="1725" r:id="rId13"/>
    <p:sldId id="1694" r:id="rId14"/>
    <p:sldId id="1695" r:id="rId15"/>
    <p:sldId id="1721" r:id="rId16"/>
    <p:sldId id="1294" r:id="rId17"/>
    <p:sldId id="1693" r:id="rId18"/>
    <p:sldId id="1727" r:id="rId19"/>
    <p:sldId id="1739" r:id="rId20"/>
    <p:sldId id="1726" r:id="rId21"/>
    <p:sldId id="1688" r:id="rId22"/>
    <p:sldId id="1686" r:id="rId23"/>
    <p:sldId id="1687" r:id="rId24"/>
    <p:sldId id="1729" r:id="rId25"/>
    <p:sldId id="1728" r:id="rId26"/>
    <p:sldId id="1690" r:id="rId27"/>
    <p:sldId id="1722" r:id="rId28"/>
    <p:sldId id="1730" r:id="rId29"/>
    <p:sldId id="1718" r:id="rId30"/>
    <p:sldId id="1670" r:id="rId31"/>
    <p:sldId id="1732" r:id="rId32"/>
    <p:sldId id="1740" r:id="rId33"/>
    <p:sldId id="1731" r:id="rId34"/>
    <p:sldId id="1700" r:id="rId35"/>
    <p:sldId id="1701" r:id="rId36"/>
    <p:sldId id="1702" r:id="rId37"/>
    <p:sldId id="1735" r:id="rId38"/>
    <p:sldId id="1733" r:id="rId39"/>
    <p:sldId id="1705" r:id="rId40"/>
    <p:sldId id="1723" r:id="rId41"/>
    <p:sldId id="1734" r:id="rId42"/>
    <p:sldId id="1719" r:id="rId43"/>
    <p:sldId id="1707" r:id="rId44"/>
    <p:sldId id="1736" r:id="rId45"/>
    <p:sldId id="1737" r:id="rId46"/>
    <p:sldId id="1709" r:id="rId47"/>
    <p:sldId id="1710" r:id="rId48"/>
    <p:sldId id="1711" r:id="rId49"/>
  </p:sldIdLst>
  <p:sldSz cx="12801600" cy="7315200"/>
  <p:notesSz cx="6858000" cy="9144000"/>
  <p:defaultTextStyle>
    <a:defPPr>
      <a:defRPr lang="en-US"/>
    </a:defPPr>
    <a:lvl1pPr marL="0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1pPr>
    <a:lvl2pPr marL="482803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2pPr>
    <a:lvl3pPr marL="96560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3pPr>
    <a:lvl4pPr marL="1448410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4pPr>
    <a:lvl5pPr marL="1931213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5pPr>
    <a:lvl6pPr marL="241401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6pPr>
    <a:lvl7pPr marL="2896819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7pPr>
    <a:lvl8pPr marL="3379622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8pPr>
    <a:lvl9pPr marL="386242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ah Edwards" initials="LBE" lastIdx="5" clrIdx="0"/>
  <p:cmAuthor id="1" name="Christine M. Flavin" initials="CMF" lastIdx="30" clrIdx="1">
    <p:extLst>
      <p:ext uri="{19B8F6BF-5375-455C-9EA6-DF929625EA0E}">
        <p15:presenceInfo xmlns:p15="http://schemas.microsoft.com/office/powerpoint/2012/main" userId="S-1-5-21-3838001524-2532167733-2738084025-9616" providerId="AD"/>
      </p:ext>
    </p:extLst>
  </p:cmAuthor>
  <p:cmAuthor id="2" name="Wida Cherikh" initials="WC" lastIdx="127" clrIdx="2">
    <p:extLst>
      <p:ext uri="{19B8F6BF-5375-455C-9EA6-DF929625EA0E}">
        <p15:presenceInfo xmlns:p15="http://schemas.microsoft.com/office/powerpoint/2012/main" userId="S-1-5-21-3838001524-2532167733-2738084025-2225" providerId="AD"/>
      </p:ext>
    </p:extLst>
  </p:cmAuthor>
  <p:cmAuthor id="3" name="Aparna Sadavarte" initials="AS" lastIdx="51" clrIdx="3">
    <p:extLst>
      <p:ext uri="{19B8F6BF-5375-455C-9EA6-DF929625EA0E}">
        <p15:presenceInfo xmlns:p15="http://schemas.microsoft.com/office/powerpoint/2012/main" userId="S-1-5-21-3838001524-2532167733-2738084025-157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09900"/>
    <a:srgbClr val="FF99FF"/>
    <a:srgbClr val="9933FF"/>
    <a:srgbClr val="006600"/>
    <a:srgbClr val="CC66FF"/>
    <a:srgbClr val="B3D98C"/>
    <a:srgbClr val="33CC33"/>
    <a:srgbClr val="99CC66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08" autoAdjust="0"/>
    <p:restoredTop sz="92647" autoAdjust="0"/>
  </p:normalViewPr>
  <p:slideViewPr>
    <p:cSldViewPr>
      <p:cViewPr>
        <p:scale>
          <a:sx n="73" d="100"/>
          <a:sy n="73" d="100"/>
        </p:scale>
        <p:origin x="1068" y="630"/>
      </p:cViewPr>
      <p:guideLst>
        <p:guide orient="horz" pos="2304"/>
        <p:guide pos="4032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2261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8" Type="http://schemas.openxmlformats.org/officeDocument/2006/relationships/slide" Target="slides/slide43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8" Type="http://schemas.openxmlformats.org/officeDocument/2006/relationships/slide" Target="slides/slide3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56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Microsoft_Excel_Worksheet60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Microsoft_Excel_Worksheet62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Microsoft_Excel_Worksheet6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847557772032348"/>
          <c:y val="0.12211473565804278"/>
          <c:w val="0.80862295134166584"/>
          <c:h val="0.73471253593300834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Europe</c:v>
                </c:pt>
              </c:strCache>
            </c:strRef>
          </c:tx>
          <c:spPr>
            <a:ln w="25400">
              <a:solidFill>
                <a:srgbClr val="006600"/>
              </a:solidFill>
            </a:ln>
          </c:spPr>
          <c:marker>
            <c:symbol val="none"/>
          </c:marker>
          <c:cat>
            <c:numRef>
              <c:f>Sheet1!$A$2:$A$28</c:f>
              <c:numCache>
                <c:formatCode>General</c:formatCode>
                <c:ptCount val="2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</c:numCache>
            </c:num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29</c:v>
                </c:pt>
                <c:pt idx="1">
                  <c:v>30</c:v>
                </c:pt>
                <c:pt idx="2">
                  <c:v>29</c:v>
                </c:pt>
                <c:pt idx="3">
                  <c:v>32</c:v>
                </c:pt>
                <c:pt idx="4">
                  <c:v>34</c:v>
                </c:pt>
                <c:pt idx="5">
                  <c:v>34</c:v>
                </c:pt>
                <c:pt idx="6">
                  <c:v>37</c:v>
                </c:pt>
                <c:pt idx="7">
                  <c:v>38</c:v>
                </c:pt>
                <c:pt idx="8">
                  <c:v>38</c:v>
                </c:pt>
                <c:pt idx="9">
                  <c:v>37</c:v>
                </c:pt>
                <c:pt idx="10">
                  <c:v>41</c:v>
                </c:pt>
                <c:pt idx="11">
                  <c:v>42</c:v>
                </c:pt>
                <c:pt idx="12">
                  <c:v>42</c:v>
                </c:pt>
                <c:pt idx="13">
                  <c:v>42</c:v>
                </c:pt>
                <c:pt idx="14">
                  <c:v>44</c:v>
                </c:pt>
                <c:pt idx="15">
                  <c:v>44</c:v>
                </c:pt>
                <c:pt idx="16">
                  <c:v>44</c:v>
                </c:pt>
                <c:pt idx="17">
                  <c:v>45</c:v>
                </c:pt>
                <c:pt idx="18">
                  <c:v>46</c:v>
                </c:pt>
                <c:pt idx="19">
                  <c:v>48</c:v>
                </c:pt>
                <c:pt idx="20">
                  <c:v>49</c:v>
                </c:pt>
                <c:pt idx="21">
                  <c:v>49</c:v>
                </c:pt>
                <c:pt idx="22">
                  <c:v>49</c:v>
                </c:pt>
                <c:pt idx="23">
                  <c:v>49</c:v>
                </c:pt>
                <c:pt idx="24">
                  <c:v>50</c:v>
                </c:pt>
                <c:pt idx="25">
                  <c:v>50</c:v>
                </c:pt>
                <c:pt idx="26">
                  <c:v>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55-4C18-9C91-93F016F5F0A4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North America</c:v>
                </c:pt>
              </c:strCache>
            </c:strRef>
          </c:tx>
          <c:spPr>
            <a:ln w="25400"/>
          </c:spPr>
          <c:marker>
            <c:symbol val="none"/>
          </c:marker>
          <c:cat>
            <c:numRef>
              <c:f>Sheet1!$A$2:$A$28</c:f>
              <c:numCache>
                <c:formatCode>General</c:formatCode>
                <c:ptCount val="2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</c:numCache>
            </c:numRef>
          </c:cat>
          <c:val>
            <c:numRef>
              <c:f>Sheet1!$D$2:$D$28</c:f>
              <c:numCache>
                <c:formatCode>General</c:formatCode>
                <c:ptCount val="27"/>
                <c:pt idx="0">
                  <c:v>24</c:v>
                </c:pt>
                <c:pt idx="1">
                  <c:v>24</c:v>
                </c:pt>
                <c:pt idx="2">
                  <c:v>27</c:v>
                </c:pt>
                <c:pt idx="3">
                  <c:v>27</c:v>
                </c:pt>
                <c:pt idx="4">
                  <c:v>29</c:v>
                </c:pt>
                <c:pt idx="5">
                  <c:v>28</c:v>
                </c:pt>
                <c:pt idx="6">
                  <c:v>28</c:v>
                </c:pt>
                <c:pt idx="7">
                  <c:v>31</c:v>
                </c:pt>
                <c:pt idx="8">
                  <c:v>30</c:v>
                </c:pt>
                <c:pt idx="9">
                  <c:v>32</c:v>
                </c:pt>
                <c:pt idx="10">
                  <c:v>31</c:v>
                </c:pt>
                <c:pt idx="11">
                  <c:v>30</c:v>
                </c:pt>
                <c:pt idx="12">
                  <c:v>31</c:v>
                </c:pt>
                <c:pt idx="13">
                  <c:v>31</c:v>
                </c:pt>
                <c:pt idx="14">
                  <c:v>31</c:v>
                </c:pt>
                <c:pt idx="15">
                  <c:v>32</c:v>
                </c:pt>
                <c:pt idx="16">
                  <c:v>31</c:v>
                </c:pt>
                <c:pt idx="17">
                  <c:v>34</c:v>
                </c:pt>
                <c:pt idx="18">
                  <c:v>33</c:v>
                </c:pt>
                <c:pt idx="19">
                  <c:v>34</c:v>
                </c:pt>
                <c:pt idx="20">
                  <c:v>33</c:v>
                </c:pt>
                <c:pt idx="21">
                  <c:v>34</c:v>
                </c:pt>
                <c:pt idx="22">
                  <c:v>34</c:v>
                </c:pt>
                <c:pt idx="23">
                  <c:v>33</c:v>
                </c:pt>
                <c:pt idx="24">
                  <c:v>34</c:v>
                </c:pt>
                <c:pt idx="25">
                  <c:v>33</c:v>
                </c:pt>
                <c:pt idx="26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23-4FE6-933B-ED0B1A9E48C3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Other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Sheet1!$A$2:$A$28</c:f>
              <c:numCache>
                <c:formatCode>General</c:formatCode>
                <c:ptCount val="2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</c:numCache>
            </c:numRef>
          </c:cat>
          <c:val>
            <c:numRef>
              <c:f>Sheet1!$E$2:$E$28</c:f>
              <c:numCache>
                <c:formatCode>General</c:formatCode>
                <c:ptCount val="27"/>
                <c:pt idx="0">
                  <c:v>34.5</c:v>
                </c:pt>
                <c:pt idx="1">
                  <c:v>29.5</c:v>
                </c:pt>
                <c:pt idx="2">
                  <c:v>29.5</c:v>
                </c:pt>
                <c:pt idx="3">
                  <c:v>32</c:v>
                </c:pt>
                <c:pt idx="4">
                  <c:v>37</c:v>
                </c:pt>
                <c:pt idx="5">
                  <c:v>38</c:v>
                </c:pt>
                <c:pt idx="6">
                  <c:v>37</c:v>
                </c:pt>
                <c:pt idx="7">
                  <c:v>41</c:v>
                </c:pt>
                <c:pt idx="8">
                  <c:v>37</c:v>
                </c:pt>
                <c:pt idx="9">
                  <c:v>35</c:v>
                </c:pt>
                <c:pt idx="10">
                  <c:v>35</c:v>
                </c:pt>
                <c:pt idx="11">
                  <c:v>32</c:v>
                </c:pt>
                <c:pt idx="12">
                  <c:v>33</c:v>
                </c:pt>
                <c:pt idx="13">
                  <c:v>37</c:v>
                </c:pt>
                <c:pt idx="14">
                  <c:v>37.5</c:v>
                </c:pt>
                <c:pt idx="15">
                  <c:v>38</c:v>
                </c:pt>
                <c:pt idx="16">
                  <c:v>38</c:v>
                </c:pt>
                <c:pt idx="17">
                  <c:v>40</c:v>
                </c:pt>
                <c:pt idx="18">
                  <c:v>40</c:v>
                </c:pt>
                <c:pt idx="19">
                  <c:v>44.5</c:v>
                </c:pt>
                <c:pt idx="20">
                  <c:v>41</c:v>
                </c:pt>
                <c:pt idx="21">
                  <c:v>42</c:v>
                </c:pt>
                <c:pt idx="22">
                  <c:v>40</c:v>
                </c:pt>
                <c:pt idx="23">
                  <c:v>42.5</c:v>
                </c:pt>
                <c:pt idx="24">
                  <c:v>38</c:v>
                </c:pt>
                <c:pt idx="25">
                  <c:v>42</c:v>
                </c:pt>
                <c:pt idx="26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23-4FE6-933B-ED0B1A9E48C3}"/>
            </c:ext>
          </c:extLst>
        </c:ser>
        <c:ser>
          <c:idx val="3"/>
          <c:order val="3"/>
          <c:tx>
            <c:strRef>
              <c:f>Sheet1!$B$1</c:f>
              <c:strCache>
                <c:ptCount val="1"/>
                <c:pt idx="0">
                  <c:v>Overall</c:v>
                </c:pt>
              </c:strCache>
            </c:strRef>
          </c:tx>
          <c:spPr>
            <a:ln w="25400">
              <a:solidFill>
                <a:srgbClr val="C00000"/>
              </a:solidFill>
            </a:ln>
          </c:spPr>
          <c:marker>
            <c:symbol val="none"/>
          </c:marker>
          <c:val>
            <c:numRef>
              <c:f>Sheet1!$B$2:$B$28</c:f>
              <c:numCache>
                <c:formatCode>General</c:formatCode>
                <c:ptCount val="27"/>
                <c:pt idx="0">
                  <c:v>27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31</c:v>
                </c:pt>
                <c:pt idx="5">
                  <c:v>30</c:v>
                </c:pt>
                <c:pt idx="6">
                  <c:v>32</c:v>
                </c:pt>
                <c:pt idx="7">
                  <c:v>35</c:v>
                </c:pt>
                <c:pt idx="8">
                  <c:v>33</c:v>
                </c:pt>
                <c:pt idx="9">
                  <c:v>34</c:v>
                </c:pt>
                <c:pt idx="10">
                  <c:v>36</c:v>
                </c:pt>
                <c:pt idx="11">
                  <c:v>35</c:v>
                </c:pt>
                <c:pt idx="12">
                  <c:v>36</c:v>
                </c:pt>
                <c:pt idx="13">
                  <c:v>37</c:v>
                </c:pt>
                <c:pt idx="14">
                  <c:v>38</c:v>
                </c:pt>
                <c:pt idx="15">
                  <c:v>38</c:v>
                </c:pt>
                <c:pt idx="16">
                  <c:v>37</c:v>
                </c:pt>
                <c:pt idx="17">
                  <c:v>40</c:v>
                </c:pt>
                <c:pt idx="18">
                  <c:v>40</c:v>
                </c:pt>
                <c:pt idx="19">
                  <c:v>41</c:v>
                </c:pt>
                <c:pt idx="20">
                  <c:v>41.5</c:v>
                </c:pt>
                <c:pt idx="21">
                  <c:v>42</c:v>
                </c:pt>
                <c:pt idx="22">
                  <c:v>42</c:v>
                </c:pt>
                <c:pt idx="23">
                  <c:v>42</c:v>
                </c:pt>
                <c:pt idx="24">
                  <c:v>39</c:v>
                </c:pt>
                <c:pt idx="25">
                  <c:v>39</c:v>
                </c:pt>
                <c:pt idx="26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C6-4B8C-8FD8-1EDA9B4A92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</c:lineChart>
      <c:catAx>
        <c:axId val="55778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80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1"/>
        <c:lblAlgn val="ctr"/>
        <c:lblOffset val="100"/>
        <c:tickLblSkip val="1"/>
        <c:noMultiLvlLbl val="0"/>
      </c:catAx>
      <c:valAx>
        <c:axId val="557784704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 b="1">
                    <a:solidFill>
                      <a:schemeClr val="bg2"/>
                    </a:solidFill>
                  </a:defRPr>
                </a:pPr>
                <a:r>
                  <a:rPr lang="en-US" sz="1200" b="1" i="0" baseline="0" dirty="0" smtClean="0">
                    <a:effectLst/>
                  </a:rPr>
                  <a:t>Median donor age (years)</a:t>
                </a:r>
                <a:endParaRPr lang="en-US" sz="1200" b="1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0230868747789503E-2"/>
              <c:y val="0.2785710379952505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between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3420614745853232"/>
          <c:y val="4.8491985376827905E-3"/>
          <c:w val="0.81128655092077762"/>
          <c:h val="9.8020664083656214E-2"/>
        </c:manualLayout>
      </c:layout>
      <c:overlay val="1"/>
      <c:spPr>
        <a:ln w="9525">
          <a:solidFill>
            <a:schemeClr val="bg2"/>
          </a:solidFill>
        </a:ln>
      </c:spPr>
      <c:txPr>
        <a:bodyPr/>
        <a:lstStyle/>
        <a:p>
          <a:pPr>
            <a:defRPr sz="12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84055118110238"/>
          <c:y val="0.10809549767817485"/>
          <c:w val="0.8533829984613992"/>
          <c:h val="0.74873167777104788"/>
        </c:manualLayout>
      </c:layout>
      <c:lineChart>
        <c:grouping val="standar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Year</c:v>
                </c:pt>
              </c:strCache>
            </c:strRef>
          </c:tx>
          <c:spPr>
            <a:ln w="41275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numCache>
            </c:numRef>
          </c:cat>
          <c:val>
            <c:numRef>
              <c:f>Sheet1!$A$2:$A$25</c:f>
              <c:numCache>
                <c:formatCode>General</c:formatCod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55-4C18-9C91-93F016F5F0A4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 w="31750">
              <a:solidFill>
                <a:srgbClr val="006600"/>
              </a:solidFill>
            </a:ln>
          </c:spPr>
          <c:marker>
            <c:symbol val="none"/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1.23153</c:v>
                </c:pt>
                <c:pt idx="1">
                  <c:v>3.0585100000000001</c:v>
                </c:pt>
                <c:pt idx="2">
                  <c:v>2.2547899999999998</c:v>
                </c:pt>
                <c:pt idx="3">
                  <c:v>2.0782400000000001</c:v>
                </c:pt>
                <c:pt idx="4">
                  <c:v>1.97445</c:v>
                </c:pt>
                <c:pt idx="5">
                  <c:v>3.1315200000000001</c:v>
                </c:pt>
                <c:pt idx="6">
                  <c:v>3.00752</c:v>
                </c:pt>
                <c:pt idx="7">
                  <c:v>3.4296000000000002</c:v>
                </c:pt>
                <c:pt idx="8">
                  <c:v>3.6437200000000001</c:v>
                </c:pt>
                <c:pt idx="9">
                  <c:v>3.4142600000000001</c:v>
                </c:pt>
                <c:pt idx="10">
                  <c:v>3.79027</c:v>
                </c:pt>
                <c:pt idx="11">
                  <c:v>4.7527299999999997</c:v>
                </c:pt>
                <c:pt idx="12">
                  <c:v>5.3268800000000001</c:v>
                </c:pt>
                <c:pt idx="13">
                  <c:v>4.6273999999999997</c:v>
                </c:pt>
                <c:pt idx="14">
                  <c:v>7.5257199999999997</c:v>
                </c:pt>
                <c:pt idx="15">
                  <c:v>6.7269100000000002</c:v>
                </c:pt>
                <c:pt idx="16">
                  <c:v>6.3157899999999998</c:v>
                </c:pt>
                <c:pt idx="17">
                  <c:v>7.6228699999999998</c:v>
                </c:pt>
                <c:pt idx="18">
                  <c:v>7.38225</c:v>
                </c:pt>
                <c:pt idx="19">
                  <c:v>7.1785600000000001</c:v>
                </c:pt>
                <c:pt idx="20">
                  <c:v>6.6005200000000004</c:v>
                </c:pt>
                <c:pt idx="21">
                  <c:v>6.5885199999999999</c:v>
                </c:pt>
                <c:pt idx="22">
                  <c:v>7.7234299999999996</c:v>
                </c:pt>
                <c:pt idx="23">
                  <c:v>9.3214000000000006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AC-42E7-9EBD-749EFADC67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</c:lineChart>
      <c:catAx>
        <c:axId val="55778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1"/>
        <c:lblAlgn val="ctr"/>
        <c:lblOffset val="100"/>
        <c:tickLblSkip val="1"/>
        <c:noMultiLvlLbl val="0"/>
      </c:catAx>
      <c:valAx>
        <c:axId val="557784704"/>
        <c:scaling>
          <c:orientation val="minMax"/>
          <c:max val="3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%</a:t>
                </a:r>
                <a:r>
                  <a:rPr lang="en-US" sz="1400" baseline="0" dirty="0" smtClean="0">
                    <a:solidFill>
                      <a:schemeClr val="bg2"/>
                    </a:solidFill>
                  </a:rPr>
                  <a:t> of</a:t>
                </a:r>
                <a:r>
                  <a:rPr lang="en-US" sz="1400" dirty="0" smtClean="0">
                    <a:solidFill>
                      <a:schemeClr val="bg2"/>
                    </a:solidFill>
                  </a:rPr>
                  <a:t> transplants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3396293405134703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midCat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184055118110238"/>
          <c:y val="0.10809549767817485"/>
          <c:w val="0.8533829984613992"/>
          <c:h val="0.7487316777710478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 w="3175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9.9255999999999993</c:v>
                </c:pt>
                <c:pt idx="1">
                  <c:v>12.732100000000001</c:v>
                </c:pt>
                <c:pt idx="2">
                  <c:v>12.3025</c:v>
                </c:pt>
                <c:pt idx="3">
                  <c:v>11.604900000000001</c:v>
                </c:pt>
                <c:pt idx="4">
                  <c:v>15.4026</c:v>
                </c:pt>
                <c:pt idx="5">
                  <c:v>13.0115</c:v>
                </c:pt>
                <c:pt idx="6">
                  <c:v>14.9718</c:v>
                </c:pt>
                <c:pt idx="7">
                  <c:v>12.2393</c:v>
                </c:pt>
                <c:pt idx="8">
                  <c:v>16.084499999999998</c:v>
                </c:pt>
                <c:pt idx="9">
                  <c:v>15.2852</c:v>
                </c:pt>
                <c:pt idx="10">
                  <c:v>19.543099999999999</c:v>
                </c:pt>
                <c:pt idx="11">
                  <c:v>19.471299999999999</c:v>
                </c:pt>
                <c:pt idx="12">
                  <c:v>19.333300000000001</c:v>
                </c:pt>
                <c:pt idx="13">
                  <c:v>20.9512</c:v>
                </c:pt>
                <c:pt idx="14">
                  <c:v>22.650700000000001</c:v>
                </c:pt>
                <c:pt idx="15">
                  <c:v>22.468499999999999</c:v>
                </c:pt>
                <c:pt idx="16">
                  <c:v>24.568999999999999</c:v>
                </c:pt>
                <c:pt idx="17">
                  <c:v>25.351400000000002</c:v>
                </c:pt>
                <c:pt idx="18">
                  <c:v>22.954499999999999</c:v>
                </c:pt>
                <c:pt idx="19">
                  <c:v>22.3385</c:v>
                </c:pt>
                <c:pt idx="20">
                  <c:v>23.852799999999998</c:v>
                </c:pt>
                <c:pt idx="21">
                  <c:v>24.236599999999999</c:v>
                </c:pt>
                <c:pt idx="22">
                  <c:v>24.751100000000001</c:v>
                </c:pt>
                <c:pt idx="23">
                  <c:v>26.2332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5E-4888-BB6F-8335621CB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</c:lineChart>
      <c:catAx>
        <c:axId val="55778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1"/>
        <c:lblAlgn val="ctr"/>
        <c:lblOffset val="100"/>
        <c:tickLblSkip val="1"/>
        <c:noMultiLvlLbl val="0"/>
      </c:catAx>
      <c:valAx>
        <c:axId val="557784704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% of transplants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3354609768606510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midCat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85963794966806"/>
          <c:y val="0.12352060258639679"/>
          <c:w val="0.83721395243764307"/>
          <c:h val="0.7390466001396784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&lt;35 years (N=22,579)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95.063000000000002</c:v>
                </c:pt>
                <c:pt idx="2">
                  <c:v>93.066999999999993</c:v>
                </c:pt>
                <c:pt idx="3">
                  <c:v>91.69</c:v>
                </c:pt>
                <c:pt idx="4">
                  <c:v>90.683000000000007</c:v>
                </c:pt>
                <c:pt idx="5">
                  <c:v>89.805000000000007</c:v>
                </c:pt>
                <c:pt idx="6">
                  <c:v>88.894999999999996</c:v>
                </c:pt>
                <c:pt idx="7">
                  <c:v>87.942999999999998</c:v>
                </c:pt>
                <c:pt idx="8">
                  <c:v>87.21</c:v>
                </c:pt>
                <c:pt idx="9">
                  <c:v>86.430999999999997</c:v>
                </c:pt>
                <c:pt idx="10">
                  <c:v>85.613</c:v>
                </c:pt>
                <c:pt idx="11">
                  <c:v>84.866</c:v>
                </c:pt>
                <c:pt idx="12">
                  <c:v>84.13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1-4199-8B35-98E639D66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35-49 years (N=15,652)</c:v>
                </c:pt>
              </c:strCache>
            </c:strRef>
          </c:tx>
          <c:spPr>
            <a:ln w="31750">
              <a:solidFill>
                <a:schemeClr val="accent6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94.474000000000004</c:v>
                </c:pt>
                <c:pt idx="2">
                  <c:v>92.352000000000004</c:v>
                </c:pt>
                <c:pt idx="3">
                  <c:v>90.900999999999996</c:v>
                </c:pt>
                <c:pt idx="4">
                  <c:v>89.727000000000004</c:v>
                </c:pt>
                <c:pt idx="5">
                  <c:v>88.674000000000007</c:v>
                </c:pt>
                <c:pt idx="6">
                  <c:v>87.751000000000005</c:v>
                </c:pt>
                <c:pt idx="7">
                  <c:v>86.811999999999998</c:v>
                </c:pt>
                <c:pt idx="8">
                  <c:v>86.106999999999999</c:v>
                </c:pt>
                <c:pt idx="9">
                  <c:v>85.382000000000005</c:v>
                </c:pt>
                <c:pt idx="10">
                  <c:v>84.594999999999999</c:v>
                </c:pt>
                <c:pt idx="11">
                  <c:v>83.850999999999999</c:v>
                </c:pt>
                <c:pt idx="12">
                  <c:v>83.206999999999994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1-4199-8B35-98E639D66B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≥50 years (N=14,706)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93.662000000000006</c:v>
                </c:pt>
                <c:pt idx="2">
                  <c:v>91.311000000000007</c:v>
                </c:pt>
                <c:pt idx="3">
                  <c:v>89.632999999999996</c:v>
                </c:pt>
                <c:pt idx="4">
                  <c:v>88.361000000000004</c:v>
                </c:pt>
                <c:pt idx="5">
                  <c:v>86.978999999999999</c:v>
                </c:pt>
                <c:pt idx="6">
                  <c:v>85.924999999999997</c:v>
                </c:pt>
                <c:pt idx="7">
                  <c:v>84.917000000000002</c:v>
                </c:pt>
                <c:pt idx="8">
                  <c:v>83.843000000000004</c:v>
                </c:pt>
                <c:pt idx="9">
                  <c:v>83.075999999999993</c:v>
                </c:pt>
                <c:pt idx="10">
                  <c:v>82.207999999999998</c:v>
                </c:pt>
                <c:pt idx="11">
                  <c:v>81.540999999999997</c:v>
                </c:pt>
                <c:pt idx="12">
                  <c:v>80.772999999999996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A91-4199-8B35-98E639D66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dirty="0" smtClean="0">
                    <a:solidFill>
                      <a:schemeClr val="bg2"/>
                    </a:solidFill>
                  </a:rPr>
                  <a:t>Months</a:t>
                </a:r>
                <a:endParaRPr lang="en-US" sz="18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9432071404981665"/>
              <c:y val="0.9271748950694530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8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0778328719378395"/>
          <c:y val="1.4881859130899427E-2"/>
          <c:w val="0.83086190765484702"/>
          <c:h val="8.5170705192810489E-2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159577664313881E-2"/>
          <c:y val="0.12387079563706677"/>
          <c:w val="0.29509234410844026"/>
          <c:h val="0.6090299309073781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&lt;35 Years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95.468000000000004</c:v>
                </c:pt>
                <c:pt idx="2">
                  <c:v>93.856999999999999</c:v>
                </c:pt>
                <c:pt idx="3">
                  <c:v>92.683000000000007</c:v>
                </c:pt>
                <c:pt idx="4">
                  <c:v>91.891000000000005</c:v>
                </c:pt>
                <c:pt idx="5">
                  <c:v>91.015000000000001</c:v>
                </c:pt>
                <c:pt idx="6">
                  <c:v>90.340999999999994</c:v>
                </c:pt>
                <c:pt idx="7">
                  <c:v>89.665999999999997</c:v>
                </c:pt>
                <c:pt idx="8">
                  <c:v>89.028999999999996</c:v>
                </c:pt>
                <c:pt idx="9">
                  <c:v>88.453000000000003</c:v>
                </c:pt>
                <c:pt idx="10">
                  <c:v>87.751999999999995</c:v>
                </c:pt>
                <c:pt idx="11">
                  <c:v>86.8</c:v>
                </c:pt>
                <c:pt idx="12">
                  <c:v>86.173000000000002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35-49 Years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93.55</c:v>
                </c:pt>
                <c:pt idx="2">
                  <c:v>91.832999999999998</c:v>
                </c:pt>
                <c:pt idx="3">
                  <c:v>90.62</c:v>
                </c:pt>
                <c:pt idx="4">
                  <c:v>89.585999999999999</c:v>
                </c:pt>
                <c:pt idx="5">
                  <c:v>88.762</c:v>
                </c:pt>
                <c:pt idx="6">
                  <c:v>88.182000000000002</c:v>
                </c:pt>
                <c:pt idx="7">
                  <c:v>87.539000000000001</c:v>
                </c:pt>
                <c:pt idx="8">
                  <c:v>86.954999999999998</c:v>
                </c:pt>
                <c:pt idx="9">
                  <c:v>86.432000000000002</c:v>
                </c:pt>
                <c:pt idx="10">
                  <c:v>85.968999999999994</c:v>
                </c:pt>
                <c:pt idx="11">
                  <c:v>85.316999999999993</c:v>
                </c:pt>
                <c:pt idx="12">
                  <c:v>84.94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≥50 Years 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92.409000000000006</c:v>
                </c:pt>
                <c:pt idx="2">
                  <c:v>90.301000000000002</c:v>
                </c:pt>
                <c:pt idx="3">
                  <c:v>89.144000000000005</c:v>
                </c:pt>
                <c:pt idx="4">
                  <c:v>88.402000000000001</c:v>
                </c:pt>
                <c:pt idx="5">
                  <c:v>87.328999999999994</c:v>
                </c:pt>
                <c:pt idx="6">
                  <c:v>86.581000000000003</c:v>
                </c:pt>
                <c:pt idx="7">
                  <c:v>85.878</c:v>
                </c:pt>
                <c:pt idx="8">
                  <c:v>84.938000000000002</c:v>
                </c:pt>
                <c:pt idx="9">
                  <c:v>84.418000000000006</c:v>
                </c:pt>
                <c:pt idx="10">
                  <c:v>83.516000000000005</c:v>
                </c:pt>
                <c:pt idx="11">
                  <c:v>83.037999999999997</c:v>
                </c:pt>
                <c:pt idx="12">
                  <c:v>82.165000000000006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(&lt;35 yrs)</c:v>
                </c:pt>
              </c:strCache>
            </c:strRef>
          </c:tx>
          <c:spPr>
            <a:ln w="31750">
              <a:solidFill>
                <a:srgbClr val="B97E33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5024</c:v>
                </c:pt>
                <c:pt idx="1">
                  <c:v>4755</c:v>
                </c:pt>
                <c:pt idx="2">
                  <c:v>4644</c:v>
                </c:pt>
                <c:pt idx="3">
                  <c:v>4569</c:v>
                </c:pt>
                <c:pt idx="4">
                  <c:v>4516</c:v>
                </c:pt>
                <c:pt idx="5">
                  <c:v>4465</c:v>
                </c:pt>
                <c:pt idx="6">
                  <c:v>4424</c:v>
                </c:pt>
                <c:pt idx="7">
                  <c:v>4373</c:v>
                </c:pt>
                <c:pt idx="8">
                  <c:v>4331</c:v>
                </c:pt>
                <c:pt idx="9">
                  <c:v>4295</c:v>
                </c:pt>
                <c:pt idx="10">
                  <c:v>4246</c:v>
                </c:pt>
                <c:pt idx="11">
                  <c:v>4177</c:v>
                </c:pt>
                <c:pt idx="12">
                  <c:v>4062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744-4034-AE84-719A3928281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 at risk (35-49 yrs)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Sheet1!$F$2:$F$14</c:f>
              <c:numCache>
                <c:formatCode>General</c:formatCode>
                <c:ptCount val="13"/>
                <c:pt idx="0">
                  <c:v>3378</c:v>
                </c:pt>
                <c:pt idx="1">
                  <c:v>3125</c:v>
                </c:pt>
                <c:pt idx="2">
                  <c:v>3035</c:v>
                </c:pt>
                <c:pt idx="3">
                  <c:v>2984</c:v>
                </c:pt>
                <c:pt idx="4">
                  <c:v>2940</c:v>
                </c:pt>
                <c:pt idx="5">
                  <c:v>2907</c:v>
                </c:pt>
                <c:pt idx="6">
                  <c:v>2884</c:v>
                </c:pt>
                <c:pt idx="7">
                  <c:v>2854</c:v>
                </c:pt>
                <c:pt idx="8">
                  <c:v>2827</c:v>
                </c:pt>
                <c:pt idx="9">
                  <c:v>2804</c:v>
                </c:pt>
                <c:pt idx="10">
                  <c:v>2780</c:v>
                </c:pt>
                <c:pt idx="11">
                  <c:v>2740</c:v>
                </c:pt>
                <c:pt idx="12">
                  <c:v>2664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744-4034-AE84-719A3928281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 at risk (50+ yrs)</c:v>
                </c:pt>
              </c:strCache>
            </c:strRef>
          </c:tx>
          <c:spPr>
            <a:ln w="44450"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Sheet1!$G$2:$G$14</c:f>
              <c:numCache>
                <c:formatCode>General</c:formatCode>
                <c:ptCount val="13"/>
                <c:pt idx="0">
                  <c:v>2223</c:v>
                </c:pt>
                <c:pt idx="1">
                  <c:v>2029</c:v>
                </c:pt>
                <c:pt idx="2">
                  <c:v>1958</c:v>
                </c:pt>
                <c:pt idx="3">
                  <c:v>1923</c:v>
                </c:pt>
                <c:pt idx="4">
                  <c:v>1899</c:v>
                </c:pt>
                <c:pt idx="5">
                  <c:v>1871</c:v>
                </c:pt>
                <c:pt idx="6">
                  <c:v>1847</c:v>
                </c:pt>
                <c:pt idx="7">
                  <c:v>1830</c:v>
                </c:pt>
                <c:pt idx="8">
                  <c:v>1803</c:v>
                </c:pt>
                <c:pt idx="9">
                  <c:v>1782</c:v>
                </c:pt>
                <c:pt idx="10">
                  <c:v>1753</c:v>
                </c:pt>
                <c:pt idx="11">
                  <c:v>1728</c:v>
                </c:pt>
                <c:pt idx="12">
                  <c:v>1641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744-4034-AE84-719A39282819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. 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Sheet1!$H$2:$H$14</c:f>
              <c:numCache>
                <c:formatCode>General</c:formatCode>
                <c:ptCount val="13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744-4034-AE84-719A39282819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. </c:v>
                </c:pt>
              </c:strCache>
            </c:strRef>
          </c:tx>
          <c:spPr>
            <a:ln w="44450"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Sheet1!$I$2:$I$14</c:f>
              <c:numCache>
                <c:formatCode>General</c:formatCode>
                <c:ptCount val="13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744-4034-AE84-719A39282819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. </c:v>
                </c:pt>
              </c:strCache>
            </c:strRef>
          </c:tx>
          <c:spPr>
            <a:ln w="44450">
              <a:solidFill>
                <a:schemeClr val="accent5">
                  <a:lumMod val="25000"/>
                </a:schemeClr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Sheet1!$J$2:$J$14</c:f>
              <c:numCache>
                <c:formatCode>General</c:formatCode>
                <c:ptCount val="13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360595578440818"/>
              <c:y val="0.8024632696408133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1160860512050575E-2"/>
              <c:y val="0.3515346997081878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9423343341956067"/>
          <c:y val="3.5636932058609939E-2"/>
          <c:w val="0.68731452500312917"/>
          <c:h val="6.9553563711912916E-2"/>
        </c:manualLayout>
      </c:layout>
      <c:overlay val="1"/>
      <c:spPr>
        <a:solidFill>
          <a:schemeClr val="tx1"/>
        </a:solidFill>
        <a:ln w="12700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18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407700226200646E-2"/>
          <c:y val="3.6650700778632216E-2"/>
          <c:w val="0.75304245754329646"/>
          <c:h val="0.7926114033933656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&lt;35 Years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94.582999999999998</c:v>
                </c:pt>
                <c:pt idx="2">
                  <c:v>92.466999999999999</c:v>
                </c:pt>
                <c:pt idx="3">
                  <c:v>91.084999999999994</c:v>
                </c:pt>
                <c:pt idx="4">
                  <c:v>90.093000000000004</c:v>
                </c:pt>
                <c:pt idx="5">
                  <c:v>89.41</c:v>
                </c:pt>
                <c:pt idx="6">
                  <c:v>88.653999999999996</c:v>
                </c:pt>
                <c:pt idx="7">
                  <c:v>87.760999999999996</c:v>
                </c:pt>
                <c:pt idx="8">
                  <c:v>87.128</c:v>
                </c:pt>
                <c:pt idx="9">
                  <c:v>86.378</c:v>
                </c:pt>
                <c:pt idx="10">
                  <c:v>85.647000000000006</c:v>
                </c:pt>
                <c:pt idx="11">
                  <c:v>85.06</c:v>
                </c:pt>
                <c:pt idx="12">
                  <c:v>84.352999999999994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2F2-4767-9715-3A4A2C2BFB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35-49 Years</c:v>
                </c:pt>
              </c:strCache>
            </c:strRef>
          </c:tx>
          <c:spPr>
            <a:ln w="28575"/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94.135000000000005</c:v>
                </c:pt>
                <c:pt idx="2">
                  <c:v>91.942999999999998</c:v>
                </c:pt>
                <c:pt idx="3">
                  <c:v>90.188999999999993</c:v>
                </c:pt>
                <c:pt idx="4">
                  <c:v>89.242000000000004</c:v>
                </c:pt>
                <c:pt idx="5">
                  <c:v>88.236999999999995</c:v>
                </c:pt>
                <c:pt idx="6">
                  <c:v>87.477999999999994</c:v>
                </c:pt>
                <c:pt idx="7">
                  <c:v>86.73</c:v>
                </c:pt>
                <c:pt idx="8">
                  <c:v>86.174999999999997</c:v>
                </c:pt>
                <c:pt idx="9">
                  <c:v>85.603999999999999</c:v>
                </c:pt>
                <c:pt idx="10">
                  <c:v>84.837999999999994</c:v>
                </c:pt>
                <c:pt idx="11">
                  <c:v>84.138000000000005</c:v>
                </c:pt>
                <c:pt idx="12">
                  <c:v>83.361000000000004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F2-4767-9715-3A4A2C2BFB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50+ Years 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93.673000000000002</c:v>
                </c:pt>
                <c:pt idx="2">
                  <c:v>91.117000000000004</c:v>
                </c:pt>
                <c:pt idx="3">
                  <c:v>89.42</c:v>
                </c:pt>
                <c:pt idx="4">
                  <c:v>88.212999999999994</c:v>
                </c:pt>
                <c:pt idx="5">
                  <c:v>86.747</c:v>
                </c:pt>
                <c:pt idx="6">
                  <c:v>85.733999999999995</c:v>
                </c:pt>
                <c:pt idx="7">
                  <c:v>84.831999999999994</c:v>
                </c:pt>
                <c:pt idx="8">
                  <c:v>83.971000000000004</c:v>
                </c:pt>
                <c:pt idx="9">
                  <c:v>83.251000000000005</c:v>
                </c:pt>
                <c:pt idx="10">
                  <c:v>82.557000000000002</c:v>
                </c:pt>
                <c:pt idx="11">
                  <c:v>81.960999999999999</c:v>
                </c:pt>
                <c:pt idx="12">
                  <c:v>81.328000000000003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2F2-4767-9715-3A4A2C2BFB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(&lt;35 yrs)</c:v>
                </c:pt>
              </c:strCache>
            </c:strRef>
          </c:tx>
          <c:spPr>
            <a:ln w="44450">
              <a:solidFill>
                <a:srgbClr val="CC66FF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9828</c:v>
                </c:pt>
                <c:pt idx="1">
                  <c:v>9233</c:v>
                </c:pt>
                <c:pt idx="2">
                  <c:v>8973</c:v>
                </c:pt>
                <c:pt idx="3">
                  <c:v>8822</c:v>
                </c:pt>
                <c:pt idx="4">
                  <c:v>8710</c:v>
                </c:pt>
                <c:pt idx="5">
                  <c:v>8635</c:v>
                </c:pt>
                <c:pt idx="6">
                  <c:v>8553</c:v>
                </c:pt>
                <c:pt idx="7">
                  <c:v>8454</c:v>
                </c:pt>
                <c:pt idx="8">
                  <c:v>8378</c:v>
                </c:pt>
                <c:pt idx="9">
                  <c:v>8290</c:v>
                </c:pt>
                <c:pt idx="10">
                  <c:v>8189</c:v>
                </c:pt>
                <c:pt idx="11">
                  <c:v>8096</c:v>
                </c:pt>
                <c:pt idx="12">
                  <c:v>7869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2F2-4767-9715-3A4A2C2BFB6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 at risk (35-49 yrs)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Sheet1!$F$2:$F$14</c:f>
              <c:numCache>
                <c:formatCode>General</c:formatCode>
                <c:ptCount val="13"/>
                <c:pt idx="0">
                  <c:v>7438</c:v>
                </c:pt>
                <c:pt idx="1">
                  <c:v>6946</c:v>
                </c:pt>
                <c:pt idx="2">
                  <c:v>6722</c:v>
                </c:pt>
                <c:pt idx="3">
                  <c:v>6571</c:v>
                </c:pt>
                <c:pt idx="4">
                  <c:v>6492</c:v>
                </c:pt>
                <c:pt idx="5">
                  <c:v>6403</c:v>
                </c:pt>
                <c:pt idx="6">
                  <c:v>6326</c:v>
                </c:pt>
                <c:pt idx="7">
                  <c:v>6253</c:v>
                </c:pt>
                <c:pt idx="8">
                  <c:v>6198</c:v>
                </c:pt>
                <c:pt idx="9">
                  <c:v>6147</c:v>
                </c:pt>
                <c:pt idx="10">
                  <c:v>6074</c:v>
                </c:pt>
                <c:pt idx="11">
                  <c:v>5997</c:v>
                </c:pt>
                <c:pt idx="12">
                  <c:v>5811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2F2-4767-9715-3A4A2C2BFB6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 at risk (50+ yrs)</c:v>
                </c:pt>
              </c:strCache>
            </c:strRef>
          </c:tx>
          <c:spPr>
            <a:ln w="44450"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Sheet1!$G$2:$G$14</c:f>
              <c:numCache>
                <c:formatCode>General</c:formatCode>
                <c:ptCount val="13"/>
                <c:pt idx="0">
                  <c:v>7216</c:v>
                </c:pt>
                <c:pt idx="1">
                  <c:v>6705</c:v>
                </c:pt>
                <c:pt idx="2">
                  <c:v>6452</c:v>
                </c:pt>
                <c:pt idx="3">
                  <c:v>6311</c:v>
                </c:pt>
                <c:pt idx="4">
                  <c:v>6205</c:v>
                </c:pt>
                <c:pt idx="5">
                  <c:v>6089</c:v>
                </c:pt>
                <c:pt idx="6">
                  <c:v>5997</c:v>
                </c:pt>
                <c:pt idx="7">
                  <c:v>5919</c:v>
                </c:pt>
                <c:pt idx="8">
                  <c:v>5844</c:v>
                </c:pt>
                <c:pt idx="9">
                  <c:v>5770</c:v>
                </c:pt>
                <c:pt idx="10">
                  <c:v>5698</c:v>
                </c:pt>
                <c:pt idx="11">
                  <c:v>5610</c:v>
                </c:pt>
                <c:pt idx="12">
                  <c:v>5395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2F2-4767-9715-3A4A2C2BFB63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. </c:v>
                </c:pt>
              </c:strCache>
            </c:strRef>
          </c:tx>
          <c:spPr>
            <a:ln w="44450"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Sheet1!$H$2:$H$14</c:f>
              <c:numCache>
                <c:formatCode>General</c:formatCode>
                <c:ptCount val="13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02F2-4767-9715-3A4A2C2BFB63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. 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Sheet1!$I$2:$I$14</c:f>
              <c:numCache>
                <c:formatCode>General</c:formatCode>
                <c:ptCount val="13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02F2-4767-9715-3A4A2C2BFB63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. </c:v>
                </c:pt>
              </c:strCache>
            </c:strRef>
          </c:tx>
          <c:spPr>
            <a:ln w="44450">
              <a:solidFill>
                <a:schemeClr val="accent5">
                  <a:lumMod val="25000"/>
                </a:schemeClr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Sheet1!$J$2:$J$14</c:f>
              <c:numCache>
                <c:formatCode>General</c:formatCode>
                <c:ptCount val="13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02F2-4767-9715-3A4A2C2BF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704850595598626"/>
              <c:y val="0.90699830759652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87882478431787E-2"/>
          <c:y val="5.90527729988558E-2"/>
          <c:w val="0.73511385514634997"/>
          <c:h val="0.6785682708406721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&lt;35 Years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95.411000000000001</c:v>
                </c:pt>
                <c:pt idx="2">
                  <c:v>93.316999999999993</c:v>
                </c:pt>
                <c:pt idx="3">
                  <c:v>91.816999999999993</c:v>
                </c:pt>
                <c:pt idx="4">
                  <c:v>90.653999999999996</c:v>
                </c:pt>
                <c:pt idx="5">
                  <c:v>89.528000000000006</c:v>
                </c:pt>
                <c:pt idx="6">
                  <c:v>88.271000000000001</c:v>
                </c:pt>
                <c:pt idx="7">
                  <c:v>87.063999999999993</c:v>
                </c:pt>
                <c:pt idx="8">
                  <c:v>86.146000000000001</c:v>
                </c:pt>
                <c:pt idx="9">
                  <c:v>85.198999999999998</c:v>
                </c:pt>
                <c:pt idx="10">
                  <c:v>84.197999999999993</c:v>
                </c:pt>
                <c:pt idx="11">
                  <c:v>83.378</c:v>
                </c:pt>
                <c:pt idx="12">
                  <c:v>82.537999999999997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C83-4EF5-8809-F15058A463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35-49 Years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95.641000000000005</c:v>
                </c:pt>
                <c:pt idx="2">
                  <c:v>93.344999999999999</c:v>
                </c:pt>
                <c:pt idx="3">
                  <c:v>92.191999999999993</c:v>
                </c:pt>
                <c:pt idx="4">
                  <c:v>90.575000000000003</c:v>
                </c:pt>
                <c:pt idx="5">
                  <c:v>89.292000000000002</c:v>
                </c:pt>
                <c:pt idx="6">
                  <c:v>87.881</c:v>
                </c:pt>
                <c:pt idx="7">
                  <c:v>86.444999999999993</c:v>
                </c:pt>
                <c:pt idx="8">
                  <c:v>85.430999999999997</c:v>
                </c:pt>
                <c:pt idx="9">
                  <c:v>84.331000000000003</c:v>
                </c:pt>
                <c:pt idx="10">
                  <c:v>83.290999999999997</c:v>
                </c:pt>
                <c:pt idx="11">
                  <c:v>82.415999999999997</c:v>
                </c:pt>
                <c:pt idx="12">
                  <c:v>81.792000000000002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C83-4EF5-8809-F15058A463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50+ Years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94.176000000000002</c:v>
                </c:pt>
                <c:pt idx="2">
                  <c:v>92.006</c:v>
                </c:pt>
                <c:pt idx="3">
                  <c:v>90.132999999999996</c:v>
                </c:pt>
                <c:pt idx="4">
                  <c:v>88.546999999999997</c:v>
                </c:pt>
                <c:pt idx="5">
                  <c:v>87.153000000000006</c:v>
                </c:pt>
                <c:pt idx="6">
                  <c:v>85.912999999999997</c:v>
                </c:pt>
                <c:pt idx="7">
                  <c:v>84.63</c:v>
                </c:pt>
                <c:pt idx="8">
                  <c:v>83.204999999999998</c:v>
                </c:pt>
                <c:pt idx="9">
                  <c:v>82.271000000000001</c:v>
                </c:pt>
                <c:pt idx="10">
                  <c:v>81.176000000000002</c:v>
                </c:pt>
                <c:pt idx="11">
                  <c:v>80.332999999999998</c:v>
                </c:pt>
                <c:pt idx="12">
                  <c:v>79.421999999999997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C83-4EF5-8809-F15058A463B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(&lt;35 yrs)</c:v>
                </c:pt>
              </c:strCache>
            </c:strRef>
          </c:tx>
          <c:spPr>
            <a:ln w="44450">
              <a:solidFill>
                <a:srgbClr val="CC66FF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7727</c:v>
                </c:pt>
                <c:pt idx="1">
                  <c:v>7348</c:v>
                </c:pt>
                <c:pt idx="2">
                  <c:v>7159</c:v>
                </c:pt>
                <c:pt idx="3">
                  <c:v>7031</c:v>
                </c:pt>
                <c:pt idx="4">
                  <c:v>6930</c:v>
                </c:pt>
                <c:pt idx="5">
                  <c:v>6836</c:v>
                </c:pt>
                <c:pt idx="6">
                  <c:v>6737</c:v>
                </c:pt>
                <c:pt idx="7">
                  <c:v>6637</c:v>
                </c:pt>
                <c:pt idx="8">
                  <c:v>6557</c:v>
                </c:pt>
                <c:pt idx="9">
                  <c:v>6476</c:v>
                </c:pt>
                <c:pt idx="10">
                  <c:v>6377</c:v>
                </c:pt>
                <c:pt idx="11">
                  <c:v>6297</c:v>
                </c:pt>
                <c:pt idx="12">
                  <c:v>6041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C83-4EF5-8809-F15058A463B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 at risk (35-49 yrs)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Sheet1!$F$2:$F$14</c:f>
              <c:numCache>
                <c:formatCode>General</c:formatCode>
                <c:ptCount val="13"/>
                <c:pt idx="0">
                  <c:v>4836</c:v>
                </c:pt>
                <c:pt idx="1">
                  <c:v>4593</c:v>
                </c:pt>
                <c:pt idx="2">
                  <c:v>4459</c:v>
                </c:pt>
                <c:pt idx="3">
                  <c:v>4393</c:v>
                </c:pt>
                <c:pt idx="4">
                  <c:v>4308</c:v>
                </c:pt>
                <c:pt idx="5">
                  <c:v>4242</c:v>
                </c:pt>
                <c:pt idx="6">
                  <c:v>4166</c:v>
                </c:pt>
                <c:pt idx="7">
                  <c:v>4094</c:v>
                </c:pt>
                <c:pt idx="8">
                  <c:v>4040</c:v>
                </c:pt>
                <c:pt idx="9">
                  <c:v>3984</c:v>
                </c:pt>
                <c:pt idx="10">
                  <c:v>3915</c:v>
                </c:pt>
                <c:pt idx="11">
                  <c:v>3848</c:v>
                </c:pt>
                <c:pt idx="12">
                  <c:v>3701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C83-4EF5-8809-F15058A463B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 at risk (50+ yrs)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Sheet1!$G$2:$G$14</c:f>
              <c:numCache>
                <c:formatCode>General</c:formatCode>
                <c:ptCount val="13"/>
                <c:pt idx="0">
                  <c:v>5267</c:v>
                </c:pt>
                <c:pt idx="1">
                  <c:v>4891</c:v>
                </c:pt>
                <c:pt idx="2">
                  <c:v>4723</c:v>
                </c:pt>
                <c:pt idx="3">
                  <c:v>4613</c:v>
                </c:pt>
                <c:pt idx="4">
                  <c:v>4514</c:v>
                </c:pt>
                <c:pt idx="5">
                  <c:v>4432</c:v>
                </c:pt>
                <c:pt idx="6">
                  <c:v>4360</c:v>
                </c:pt>
                <c:pt idx="7">
                  <c:v>4281</c:v>
                </c:pt>
                <c:pt idx="8">
                  <c:v>4194</c:v>
                </c:pt>
                <c:pt idx="9">
                  <c:v>4139</c:v>
                </c:pt>
                <c:pt idx="10">
                  <c:v>4063</c:v>
                </c:pt>
                <c:pt idx="11">
                  <c:v>3988</c:v>
                </c:pt>
                <c:pt idx="12">
                  <c:v>3801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C83-4EF5-8809-F15058A463BC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.</c:v>
                </c:pt>
              </c:strCache>
            </c:strRef>
          </c:tx>
          <c:spPr>
            <a:ln w="44450"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Sheet1!$H$2:$H$14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BC83-4EF5-8809-F15058A463BC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.</c:v>
                </c:pt>
              </c:strCache>
            </c:strRef>
          </c:tx>
          <c:spPr>
            <a:ln w="44450"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Sheet1!$I$2:$I$14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BC83-4EF5-8809-F15058A463BC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.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Sheet1!$J$2:$J$14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BC83-4EF5-8809-F15058A46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5528106974121265"/>
              <c:y val="0.7924177972512305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02620108992605E-2"/>
          <c:y val="0.12624659110764075"/>
          <c:w val="0.29832778044142222"/>
          <c:h val="0.6090299309073781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&lt;35 Years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92.83</c:v>
                </c:pt>
                <c:pt idx="2">
                  <c:v>90.299000000000007</c:v>
                </c:pt>
                <c:pt idx="3">
                  <c:v>88.391000000000005</c:v>
                </c:pt>
                <c:pt idx="4">
                  <c:v>87.105999999999995</c:v>
                </c:pt>
                <c:pt idx="5">
                  <c:v>86.313000000000002</c:v>
                </c:pt>
                <c:pt idx="6">
                  <c:v>85.44</c:v>
                </c:pt>
                <c:pt idx="7">
                  <c:v>84.582999999999998</c:v>
                </c:pt>
                <c:pt idx="8">
                  <c:v>84.082999999999998</c:v>
                </c:pt>
                <c:pt idx="9">
                  <c:v>83.32</c:v>
                </c:pt>
                <c:pt idx="10">
                  <c:v>82.533000000000001</c:v>
                </c:pt>
                <c:pt idx="11">
                  <c:v>81.841999999999999</c:v>
                </c:pt>
                <c:pt idx="12">
                  <c:v>80.98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35-49 Years </c:v>
                </c:pt>
              </c:strCache>
            </c:strRef>
          </c:tx>
          <c:spPr>
            <a:ln w="28575"/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92.667000000000002</c:v>
                </c:pt>
                <c:pt idx="2">
                  <c:v>90.173000000000002</c:v>
                </c:pt>
                <c:pt idx="3">
                  <c:v>88.262</c:v>
                </c:pt>
                <c:pt idx="4">
                  <c:v>86.966999999999999</c:v>
                </c:pt>
                <c:pt idx="5">
                  <c:v>85.909000000000006</c:v>
                </c:pt>
                <c:pt idx="6">
                  <c:v>84.992999999999995</c:v>
                </c:pt>
                <c:pt idx="7">
                  <c:v>84.153999999999996</c:v>
                </c:pt>
                <c:pt idx="8">
                  <c:v>83.409000000000006</c:v>
                </c:pt>
                <c:pt idx="9">
                  <c:v>82.727000000000004</c:v>
                </c:pt>
                <c:pt idx="10">
                  <c:v>81.896000000000001</c:v>
                </c:pt>
                <c:pt idx="11">
                  <c:v>81.257999999999996</c:v>
                </c:pt>
                <c:pt idx="12">
                  <c:v>80.709999999999994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≥50 Years 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92.379000000000005</c:v>
                </c:pt>
                <c:pt idx="2">
                  <c:v>89.813999999999993</c:v>
                </c:pt>
                <c:pt idx="3">
                  <c:v>87.942999999999998</c:v>
                </c:pt>
                <c:pt idx="4">
                  <c:v>86.784000000000006</c:v>
                </c:pt>
                <c:pt idx="5">
                  <c:v>85.388000000000005</c:v>
                </c:pt>
                <c:pt idx="6">
                  <c:v>84.316999999999993</c:v>
                </c:pt>
                <c:pt idx="7">
                  <c:v>83.173000000000002</c:v>
                </c:pt>
                <c:pt idx="8">
                  <c:v>82.106999999999999</c:v>
                </c:pt>
                <c:pt idx="9">
                  <c:v>81.411000000000001</c:v>
                </c:pt>
                <c:pt idx="10">
                  <c:v>80.516000000000005</c:v>
                </c:pt>
                <c:pt idx="11">
                  <c:v>79.823999999999998</c:v>
                </c:pt>
                <c:pt idx="12">
                  <c:v>79.164000000000001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(&lt;35 yrs)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5228</c:v>
                </c:pt>
                <c:pt idx="1">
                  <c:v>4794</c:v>
                </c:pt>
                <c:pt idx="2">
                  <c:v>4602</c:v>
                </c:pt>
                <c:pt idx="3">
                  <c:v>4482</c:v>
                </c:pt>
                <c:pt idx="4">
                  <c:v>4397</c:v>
                </c:pt>
                <c:pt idx="5">
                  <c:v>4351</c:v>
                </c:pt>
                <c:pt idx="6">
                  <c:v>4298</c:v>
                </c:pt>
                <c:pt idx="7">
                  <c:v>4236</c:v>
                </c:pt>
                <c:pt idx="8">
                  <c:v>4197</c:v>
                </c:pt>
                <c:pt idx="9">
                  <c:v>4139</c:v>
                </c:pt>
                <c:pt idx="10">
                  <c:v>4074</c:v>
                </c:pt>
                <c:pt idx="11">
                  <c:v>4014</c:v>
                </c:pt>
                <c:pt idx="12">
                  <c:v>3883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744-4034-AE84-719A3928281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 at risk (35-49 yrs)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Sheet1!$F$2:$F$14</c:f>
              <c:numCache>
                <c:formatCode>General</c:formatCode>
                <c:ptCount val="13"/>
                <c:pt idx="0">
                  <c:v>6445</c:v>
                </c:pt>
                <c:pt idx="1">
                  <c:v>5900</c:v>
                </c:pt>
                <c:pt idx="2">
                  <c:v>5675</c:v>
                </c:pt>
                <c:pt idx="3">
                  <c:v>5530</c:v>
                </c:pt>
                <c:pt idx="4">
                  <c:v>5432</c:v>
                </c:pt>
                <c:pt idx="5">
                  <c:v>5353</c:v>
                </c:pt>
                <c:pt idx="6">
                  <c:v>5278</c:v>
                </c:pt>
                <c:pt idx="7">
                  <c:v>5206</c:v>
                </c:pt>
                <c:pt idx="8">
                  <c:v>5142</c:v>
                </c:pt>
                <c:pt idx="9">
                  <c:v>5091</c:v>
                </c:pt>
                <c:pt idx="10">
                  <c:v>5016</c:v>
                </c:pt>
                <c:pt idx="11">
                  <c:v>4935</c:v>
                </c:pt>
                <c:pt idx="12">
                  <c:v>4790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744-4034-AE84-719A3928281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 at risk (≥50 yrs)</c:v>
                </c:pt>
              </c:strCache>
            </c:strRef>
          </c:tx>
          <c:spPr>
            <a:ln w="44450"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Sheet1!$G$2:$G$14</c:f>
              <c:numCache>
                <c:formatCode>General</c:formatCode>
                <c:ptCount val="13"/>
                <c:pt idx="0">
                  <c:v>7631</c:v>
                </c:pt>
                <c:pt idx="1">
                  <c:v>6944</c:v>
                </c:pt>
                <c:pt idx="2">
                  <c:v>6638</c:v>
                </c:pt>
                <c:pt idx="3">
                  <c:v>6471</c:v>
                </c:pt>
                <c:pt idx="4">
                  <c:v>6348</c:v>
                </c:pt>
                <c:pt idx="5">
                  <c:v>6229</c:v>
                </c:pt>
                <c:pt idx="6">
                  <c:v>6127</c:v>
                </c:pt>
                <c:pt idx="7">
                  <c:v>6024</c:v>
                </c:pt>
                <c:pt idx="8">
                  <c:v>5918</c:v>
                </c:pt>
                <c:pt idx="9">
                  <c:v>5836</c:v>
                </c:pt>
                <c:pt idx="10">
                  <c:v>5732</c:v>
                </c:pt>
                <c:pt idx="11">
                  <c:v>5614</c:v>
                </c:pt>
                <c:pt idx="12">
                  <c:v>5391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744-4034-AE84-719A39282819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. 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Sheet1!$H$2:$H$14</c:f>
              <c:numCache>
                <c:formatCode>General</c:formatCode>
                <c:ptCount val="13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744-4034-AE84-719A39282819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. </c:v>
                </c:pt>
              </c:strCache>
            </c:strRef>
          </c:tx>
          <c:spPr>
            <a:ln w="44450"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Sheet1!$I$2:$I$14</c:f>
              <c:numCache>
                <c:formatCode>General</c:formatCode>
                <c:ptCount val="13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744-4034-AE84-719A39282819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. </c:v>
                </c:pt>
              </c:strCache>
            </c:strRef>
          </c:tx>
          <c:spPr>
            <a:ln w="44450">
              <a:solidFill>
                <a:schemeClr val="accent5">
                  <a:lumMod val="25000"/>
                </a:schemeClr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Sheet1!$J$2:$J$14</c:f>
              <c:numCache>
                <c:formatCode>General</c:formatCode>
                <c:ptCount val="13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360595578440818"/>
              <c:y val="0.8024632696408133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7.1550697928624415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9423343341956067"/>
          <c:y val="3.5636932058609939E-2"/>
          <c:w val="0.68731452500312917"/>
          <c:h val="7.6341513778099113E-2"/>
        </c:manualLayout>
      </c:layout>
      <c:overlay val="1"/>
      <c:spPr>
        <a:solidFill>
          <a:schemeClr val="tx1"/>
        </a:solidFill>
        <a:ln w="12700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18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912987477518492E-2"/>
          <c:y val="3.6650700778632216E-2"/>
          <c:w val="0.75304245754329646"/>
          <c:h val="0.7926114033933656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&lt;35 yrs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96.278999999999996</c:v>
                </c:pt>
                <c:pt idx="2">
                  <c:v>94.537000000000006</c:v>
                </c:pt>
                <c:pt idx="3">
                  <c:v>93.334000000000003</c:v>
                </c:pt>
                <c:pt idx="4">
                  <c:v>92.438999999999993</c:v>
                </c:pt>
                <c:pt idx="5">
                  <c:v>91.516999999999996</c:v>
                </c:pt>
                <c:pt idx="6">
                  <c:v>90.626999999999995</c:v>
                </c:pt>
                <c:pt idx="7">
                  <c:v>89.665999999999997</c:v>
                </c:pt>
                <c:pt idx="8">
                  <c:v>88.838999999999999</c:v>
                </c:pt>
                <c:pt idx="9">
                  <c:v>88.043999999999997</c:v>
                </c:pt>
                <c:pt idx="10">
                  <c:v>87.183000000000007</c:v>
                </c:pt>
                <c:pt idx="11">
                  <c:v>86.391000000000005</c:v>
                </c:pt>
                <c:pt idx="12">
                  <c:v>85.683999999999997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2F2-4767-9715-3A4A2C2BFB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35-49 yrs </c:v>
                </c:pt>
              </c:strCache>
            </c:strRef>
          </c:tx>
          <c:spPr>
            <a:ln w="28575"/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96.215999999999994</c:v>
                </c:pt>
                <c:pt idx="2">
                  <c:v>94.513000000000005</c:v>
                </c:pt>
                <c:pt idx="3">
                  <c:v>93.36</c:v>
                </c:pt>
                <c:pt idx="4">
                  <c:v>92.268000000000001</c:v>
                </c:pt>
                <c:pt idx="5">
                  <c:v>91.176000000000002</c:v>
                </c:pt>
                <c:pt idx="6">
                  <c:v>90.221999999999994</c:v>
                </c:pt>
                <c:pt idx="7">
                  <c:v>89.191000000000003</c:v>
                </c:pt>
                <c:pt idx="8">
                  <c:v>88.498000000000005</c:v>
                </c:pt>
                <c:pt idx="9">
                  <c:v>87.691999999999993</c:v>
                </c:pt>
                <c:pt idx="10">
                  <c:v>86.91</c:v>
                </c:pt>
                <c:pt idx="11">
                  <c:v>86.1</c:v>
                </c:pt>
                <c:pt idx="12">
                  <c:v>85.373000000000005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F2-4767-9715-3A4A2C2BFB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50+ yrs 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95.495999999999995</c:v>
                </c:pt>
                <c:pt idx="2">
                  <c:v>93.475999999999999</c:v>
                </c:pt>
                <c:pt idx="3">
                  <c:v>92.108999999999995</c:v>
                </c:pt>
                <c:pt idx="4">
                  <c:v>90.722999999999999</c:v>
                </c:pt>
                <c:pt idx="5">
                  <c:v>89.337000000000003</c:v>
                </c:pt>
                <c:pt idx="6">
                  <c:v>88.278999999999996</c:v>
                </c:pt>
                <c:pt idx="7">
                  <c:v>87.376999999999995</c:v>
                </c:pt>
                <c:pt idx="8">
                  <c:v>86.161000000000001</c:v>
                </c:pt>
                <c:pt idx="9">
                  <c:v>85.292000000000002</c:v>
                </c:pt>
                <c:pt idx="10">
                  <c:v>84.403999999999996</c:v>
                </c:pt>
                <c:pt idx="11">
                  <c:v>83.722999999999999</c:v>
                </c:pt>
                <c:pt idx="12">
                  <c:v>82.790999999999997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2F2-4767-9715-3A4A2C2BF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704850595598626"/>
              <c:y val="0.90699830759652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129350985588643E-2"/>
          <c:y val="6.6847076046481463E-2"/>
          <c:w val="0.7001072516036102"/>
          <c:h val="0.6785682708406721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&lt;35 yrs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90.843999999999994</c:v>
                </c:pt>
                <c:pt idx="2">
                  <c:v>88.126000000000005</c:v>
                </c:pt>
                <c:pt idx="3">
                  <c:v>86.75</c:v>
                </c:pt>
                <c:pt idx="4">
                  <c:v>85.542000000000002</c:v>
                </c:pt>
                <c:pt idx="5">
                  <c:v>84.813000000000002</c:v>
                </c:pt>
                <c:pt idx="6">
                  <c:v>83.590999999999994</c:v>
                </c:pt>
                <c:pt idx="7">
                  <c:v>82.427000000000007</c:v>
                </c:pt>
                <c:pt idx="8">
                  <c:v>81.87</c:v>
                </c:pt>
                <c:pt idx="9">
                  <c:v>81.186000000000007</c:v>
                </c:pt>
                <c:pt idx="10">
                  <c:v>80.686000000000007</c:v>
                </c:pt>
                <c:pt idx="11">
                  <c:v>80.182000000000002</c:v>
                </c:pt>
                <c:pt idx="12">
                  <c:v>79.55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C83-4EF5-8809-F15058A463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35-49 yrs 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92.468999999999994</c:v>
                </c:pt>
                <c:pt idx="2">
                  <c:v>89.480999999999995</c:v>
                </c:pt>
                <c:pt idx="3">
                  <c:v>88.492000000000004</c:v>
                </c:pt>
                <c:pt idx="4">
                  <c:v>87.397999999999996</c:v>
                </c:pt>
                <c:pt idx="5">
                  <c:v>86.664000000000001</c:v>
                </c:pt>
                <c:pt idx="6">
                  <c:v>85.923000000000002</c:v>
                </c:pt>
                <c:pt idx="7">
                  <c:v>85.08</c:v>
                </c:pt>
                <c:pt idx="8">
                  <c:v>84.515000000000001</c:v>
                </c:pt>
                <c:pt idx="9">
                  <c:v>84.135999999999996</c:v>
                </c:pt>
                <c:pt idx="10">
                  <c:v>83.563000000000002</c:v>
                </c:pt>
                <c:pt idx="11">
                  <c:v>82.697999999999993</c:v>
                </c:pt>
                <c:pt idx="12">
                  <c:v>82.116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C83-4EF5-8809-F15058A463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50+ yrs 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92.914000000000001</c:v>
                </c:pt>
                <c:pt idx="2">
                  <c:v>90.29</c:v>
                </c:pt>
                <c:pt idx="3">
                  <c:v>88.293000000000006</c:v>
                </c:pt>
                <c:pt idx="4">
                  <c:v>86.869</c:v>
                </c:pt>
                <c:pt idx="5">
                  <c:v>85.605000000000004</c:v>
                </c:pt>
                <c:pt idx="6">
                  <c:v>84.665999999999997</c:v>
                </c:pt>
                <c:pt idx="7">
                  <c:v>83.977999999999994</c:v>
                </c:pt>
                <c:pt idx="8">
                  <c:v>83.546000000000006</c:v>
                </c:pt>
                <c:pt idx="9">
                  <c:v>82.850999999999999</c:v>
                </c:pt>
                <c:pt idx="10">
                  <c:v>82.239000000000004</c:v>
                </c:pt>
                <c:pt idx="11">
                  <c:v>81.799000000000007</c:v>
                </c:pt>
                <c:pt idx="12">
                  <c:v>81.179000000000002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C83-4EF5-8809-F15058A46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5528097514962909"/>
              <c:y val="0.8054084762676697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20612047677047"/>
          <c:y val="8.6500496961689308E-2"/>
          <c:w val="0.86103970459574908"/>
          <c:h val="0.777200863016870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&lt;250 mmHg (N=6,133)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96.275999999999996</c:v>
                </c:pt>
                <c:pt idx="2">
                  <c:v>94.522999999999996</c:v>
                </c:pt>
                <c:pt idx="3">
                  <c:v>93.341999999999999</c:v>
                </c:pt>
                <c:pt idx="4">
                  <c:v>92.177000000000007</c:v>
                </c:pt>
                <c:pt idx="5">
                  <c:v>91.141000000000005</c:v>
                </c:pt>
                <c:pt idx="6">
                  <c:v>90.120999999999995</c:v>
                </c:pt>
                <c:pt idx="7">
                  <c:v>89.263999999999996</c:v>
                </c:pt>
                <c:pt idx="8">
                  <c:v>88.325000000000003</c:v>
                </c:pt>
                <c:pt idx="9">
                  <c:v>87.713999999999999</c:v>
                </c:pt>
                <c:pt idx="10">
                  <c:v>87.036000000000001</c:v>
                </c:pt>
                <c:pt idx="11">
                  <c:v>86.19</c:v>
                </c:pt>
                <c:pt idx="12">
                  <c:v>85.47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0FB-403E-A2BB-69DCE042FB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250-&lt;300 mmHg (N=656)</c:v>
                </c:pt>
              </c:strCache>
            </c:strRef>
          </c:tx>
          <c:spPr>
            <a:ln w="25400">
              <a:solidFill>
                <a:srgbClr val="00660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96.484999999999999</c:v>
                </c:pt>
                <c:pt idx="2">
                  <c:v>94.789000000000001</c:v>
                </c:pt>
                <c:pt idx="3">
                  <c:v>94.17</c:v>
                </c:pt>
                <c:pt idx="4">
                  <c:v>93.858999999999995</c:v>
                </c:pt>
                <c:pt idx="5">
                  <c:v>92.614000000000004</c:v>
                </c:pt>
                <c:pt idx="6">
                  <c:v>91.68</c:v>
                </c:pt>
                <c:pt idx="7">
                  <c:v>90.59</c:v>
                </c:pt>
                <c:pt idx="8">
                  <c:v>89.656000000000006</c:v>
                </c:pt>
                <c:pt idx="9">
                  <c:v>88.876999999999995</c:v>
                </c:pt>
                <c:pt idx="10">
                  <c:v>87.94</c:v>
                </c:pt>
                <c:pt idx="11">
                  <c:v>87.152000000000001</c:v>
                </c:pt>
                <c:pt idx="12">
                  <c:v>86.519000000000005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0FB-403E-A2BB-69DCE042FBA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300-&lt;350 mmHg (N=1,566)</c:v>
                </c:pt>
              </c:strCache>
            </c:strRef>
          </c:tx>
          <c:spPr>
            <a:ln w="25400">
              <a:solidFill>
                <a:schemeClr val="accent5">
                  <a:lumMod val="90000"/>
                </a:schemeClr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96.795000000000002</c:v>
                </c:pt>
                <c:pt idx="2">
                  <c:v>94.73</c:v>
                </c:pt>
                <c:pt idx="3">
                  <c:v>93.37</c:v>
                </c:pt>
                <c:pt idx="4">
                  <c:v>92.46</c:v>
                </c:pt>
                <c:pt idx="5">
                  <c:v>91.677999999999997</c:v>
                </c:pt>
                <c:pt idx="6">
                  <c:v>90.632999999999996</c:v>
                </c:pt>
                <c:pt idx="7">
                  <c:v>89.914000000000001</c:v>
                </c:pt>
                <c:pt idx="8">
                  <c:v>88.864999999999995</c:v>
                </c:pt>
                <c:pt idx="9">
                  <c:v>88.012</c:v>
                </c:pt>
                <c:pt idx="10">
                  <c:v>86.894000000000005</c:v>
                </c:pt>
                <c:pt idx="11">
                  <c:v>86.432000000000002</c:v>
                </c:pt>
                <c:pt idx="12">
                  <c:v>85.626000000000005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571-40BD-9EF7-F9B587B29A7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350-&lt;400 mmHg (N=2,696)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100</c:v>
                </c:pt>
                <c:pt idx="1">
                  <c:v>96.188999999999993</c:v>
                </c:pt>
                <c:pt idx="2">
                  <c:v>94.38</c:v>
                </c:pt>
                <c:pt idx="3">
                  <c:v>93.247</c:v>
                </c:pt>
                <c:pt idx="4">
                  <c:v>92.188000000000002</c:v>
                </c:pt>
                <c:pt idx="5">
                  <c:v>91.203999999999994</c:v>
                </c:pt>
                <c:pt idx="6">
                  <c:v>90.558999999999997</c:v>
                </c:pt>
                <c:pt idx="7">
                  <c:v>89.685000000000002</c:v>
                </c:pt>
                <c:pt idx="8">
                  <c:v>88.771000000000001</c:v>
                </c:pt>
                <c:pt idx="9">
                  <c:v>88.084000000000003</c:v>
                </c:pt>
                <c:pt idx="10">
                  <c:v>87.012</c:v>
                </c:pt>
                <c:pt idx="11">
                  <c:v>86.588999999999999</c:v>
                </c:pt>
                <c:pt idx="12">
                  <c:v>85.73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571-40BD-9EF7-F9B587B29A7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400-&lt;450 mmHg (N=4,000)</c:v>
                </c:pt>
              </c:strCache>
            </c:strRef>
          </c:tx>
          <c:spPr>
            <a:ln w="25400">
              <a:solidFill>
                <a:srgbClr val="FF99FF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Sheet1!$F$2:$F$14</c:f>
              <c:numCache>
                <c:formatCode>General</c:formatCode>
                <c:ptCount val="13"/>
                <c:pt idx="0">
                  <c:v>100</c:v>
                </c:pt>
                <c:pt idx="1">
                  <c:v>96.352000000000004</c:v>
                </c:pt>
                <c:pt idx="2">
                  <c:v>94.858999999999995</c:v>
                </c:pt>
                <c:pt idx="3">
                  <c:v>93.694000000000003</c:v>
                </c:pt>
                <c:pt idx="4">
                  <c:v>92.807000000000002</c:v>
                </c:pt>
                <c:pt idx="5">
                  <c:v>91.814999999999998</c:v>
                </c:pt>
                <c:pt idx="6">
                  <c:v>91.153000000000006</c:v>
                </c:pt>
                <c:pt idx="7">
                  <c:v>90.260999999999996</c:v>
                </c:pt>
                <c:pt idx="8">
                  <c:v>89.649000000000001</c:v>
                </c:pt>
                <c:pt idx="9">
                  <c:v>88.983999999999995</c:v>
                </c:pt>
                <c:pt idx="10">
                  <c:v>88.317999999999998</c:v>
                </c:pt>
                <c:pt idx="11">
                  <c:v>87.572000000000003</c:v>
                </c:pt>
                <c:pt idx="12">
                  <c:v>86.924000000000007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571-40BD-9EF7-F9B587B29A7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450-&lt;500 mmHg (N=4,094)</c:v>
                </c:pt>
              </c:strCache>
            </c:strRef>
          </c:tx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Sheet1!$G$2:$G$14</c:f>
              <c:numCache>
                <c:formatCode>General</c:formatCode>
                <c:ptCount val="13"/>
                <c:pt idx="0">
                  <c:v>100</c:v>
                </c:pt>
                <c:pt idx="1">
                  <c:v>96.442999999999998</c:v>
                </c:pt>
                <c:pt idx="2">
                  <c:v>94.766999999999996</c:v>
                </c:pt>
                <c:pt idx="3">
                  <c:v>93.409000000000006</c:v>
                </c:pt>
                <c:pt idx="4">
                  <c:v>92.444000000000003</c:v>
                </c:pt>
                <c:pt idx="5">
                  <c:v>91.328999999999994</c:v>
                </c:pt>
                <c:pt idx="6">
                  <c:v>90.164000000000001</c:v>
                </c:pt>
                <c:pt idx="7">
                  <c:v>89.147000000000006</c:v>
                </c:pt>
                <c:pt idx="8">
                  <c:v>88.201999999999998</c:v>
                </c:pt>
                <c:pt idx="9">
                  <c:v>87.355999999999995</c:v>
                </c:pt>
                <c:pt idx="10">
                  <c:v>86.507999999999996</c:v>
                </c:pt>
                <c:pt idx="11">
                  <c:v>85.733000000000004</c:v>
                </c:pt>
                <c:pt idx="12">
                  <c:v>84.974999999999994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9D6-401B-BFB0-A507705D3B25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≥500 mmHg (N=4,978)</c:v>
                </c:pt>
              </c:strCache>
            </c:strRef>
          </c:tx>
          <c:spPr>
            <a:ln w="22225">
              <a:solidFill>
                <a:srgbClr val="9933FF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Sheet1!$H$2:$H$14</c:f>
              <c:numCache>
                <c:formatCode>General</c:formatCode>
                <c:ptCount val="13"/>
                <c:pt idx="0">
                  <c:v>100</c:v>
                </c:pt>
                <c:pt idx="1">
                  <c:v>96.35</c:v>
                </c:pt>
                <c:pt idx="2">
                  <c:v>94.548000000000002</c:v>
                </c:pt>
                <c:pt idx="3">
                  <c:v>93.311000000000007</c:v>
                </c:pt>
                <c:pt idx="4">
                  <c:v>92.132999999999996</c:v>
                </c:pt>
                <c:pt idx="5">
                  <c:v>91.197000000000003</c:v>
                </c:pt>
                <c:pt idx="6">
                  <c:v>90.382000000000005</c:v>
                </c:pt>
                <c:pt idx="7">
                  <c:v>89.179000000000002</c:v>
                </c:pt>
                <c:pt idx="8">
                  <c:v>88.444000000000003</c:v>
                </c:pt>
                <c:pt idx="9">
                  <c:v>87.564999999999998</c:v>
                </c:pt>
                <c:pt idx="10">
                  <c:v>86.600999999999999</c:v>
                </c:pt>
                <c:pt idx="11">
                  <c:v>85.82</c:v>
                </c:pt>
                <c:pt idx="12">
                  <c:v>85.007999999999996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9D6-401B-BFB0-A507705D3B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Months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4482822000191152"/>
              <c:y val="0.9367307737236093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6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4364299233837599"/>
          <c:y val="0.57387848739179759"/>
          <c:w val="0.75665302504345244"/>
          <c:h val="0.25985552691875285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2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63743228904895"/>
          <c:y val="0.12198204391117774"/>
          <c:w val="0.78837116769978222"/>
          <c:h val="0.73509602966295884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Europe</c:v>
                </c:pt>
              </c:strCache>
            </c:strRef>
          </c:tx>
          <c:spPr>
            <a:ln w="25400">
              <a:solidFill>
                <a:srgbClr val="006600"/>
              </a:solidFill>
            </a:ln>
          </c:spPr>
          <c:marker>
            <c:symbol val="none"/>
          </c:marker>
          <c:cat>
            <c:numRef>
              <c:f>Sheet1!$A$2:$A$26</c:f>
              <c:numCache>
                <c:formatCode>General</c:formatCode>
                <c:ptCount val="25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numCache>
            </c:numRef>
          </c:cat>
          <c:val>
            <c:numRef>
              <c:f>Sheet1!$C$2:$C$25</c:f>
              <c:numCache>
                <c:formatCode>General</c:formatCode>
                <c:ptCount val="24"/>
                <c:pt idx="0">
                  <c:v>23.374726076999998</c:v>
                </c:pt>
                <c:pt idx="1">
                  <c:v>22.857142856999999</c:v>
                </c:pt>
                <c:pt idx="2">
                  <c:v>23.140495867999999</c:v>
                </c:pt>
                <c:pt idx="3">
                  <c:v>23.374726076999998</c:v>
                </c:pt>
                <c:pt idx="4">
                  <c:v>23.388686558</c:v>
                </c:pt>
                <c:pt idx="5">
                  <c:v>23.148148148000001</c:v>
                </c:pt>
                <c:pt idx="6">
                  <c:v>23.483455882000001</c:v>
                </c:pt>
                <c:pt idx="7">
                  <c:v>23.4375</c:v>
                </c:pt>
                <c:pt idx="8">
                  <c:v>23.711844631000002</c:v>
                </c:pt>
                <c:pt idx="9">
                  <c:v>23.529889054000002</c:v>
                </c:pt>
                <c:pt idx="10">
                  <c:v>23.811828701</c:v>
                </c:pt>
                <c:pt idx="11">
                  <c:v>23.784986546999999</c:v>
                </c:pt>
                <c:pt idx="12">
                  <c:v>23.888440980999999</c:v>
                </c:pt>
                <c:pt idx="13">
                  <c:v>24.489795917999999</c:v>
                </c:pt>
                <c:pt idx="14">
                  <c:v>24.21875</c:v>
                </c:pt>
                <c:pt idx="15">
                  <c:v>24.487723962</c:v>
                </c:pt>
                <c:pt idx="16">
                  <c:v>24.221453286999999</c:v>
                </c:pt>
                <c:pt idx="17">
                  <c:v>24.684189682</c:v>
                </c:pt>
                <c:pt idx="18">
                  <c:v>24.818616879</c:v>
                </c:pt>
                <c:pt idx="19">
                  <c:v>24.593800426000001</c:v>
                </c:pt>
                <c:pt idx="20">
                  <c:v>24.691358025</c:v>
                </c:pt>
                <c:pt idx="21">
                  <c:v>24.858159836999999</c:v>
                </c:pt>
                <c:pt idx="22">
                  <c:v>24.691358025</c:v>
                </c:pt>
                <c:pt idx="23">
                  <c:v>25.067750037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5E-4888-BB6F-8335621CBA4C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North America</c:v>
                </c:pt>
              </c:strCache>
            </c:strRef>
          </c:tx>
          <c:spPr>
            <a:ln w="25400"/>
          </c:spPr>
          <c:marker>
            <c:symbol val="none"/>
          </c:marker>
          <c:val>
            <c:numRef>
              <c:f>Sheet1!$D$2:$D$25</c:f>
              <c:numCache>
                <c:formatCode>General</c:formatCode>
                <c:ptCount val="24"/>
                <c:pt idx="0">
                  <c:v>23.281511965</c:v>
                </c:pt>
                <c:pt idx="1">
                  <c:v>22.928949669000001</c:v>
                </c:pt>
                <c:pt idx="2">
                  <c:v>23.598931085</c:v>
                </c:pt>
                <c:pt idx="3">
                  <c:v>23.252244898000001</c:v>
                </c:pt>
                <c:pt idx="4">
                  <c:v>23.258571735</c:v>
                </c:pt>
                <c:pt idx="5">
                  <c:v>23.420744087999999</c:v>
                </c:pt>
                <c:pt idx="6">
                  <c:v>23.832840089000001</c:v>
                </c:pt>
                <c:pt idx="7">
                  <c:v>23.843464371</c:v>
                </c:pt>
                <c:pt idx="8">
                  <c:v>24.350923628</c:v>
                </c:pt>
                <c:pt idx="9">
                  <c:v>23.87333319</c:v>
                </c:pt>
                <c:pt idx="10">
                  <c:v>24.195077864000002</c:v>
                </c:pt>
                <c:pt idx="11">
                  <c:v>24.428096696000001</c:v>
                </c:pt>
                <c:pt idx="12">
                  <c:v>24.801587302000002</c:v>
                </c:pt>
                <c:pt idx="13">
                  <c:v>24.567264090999998</c:v>
                </c:pt>
                <c:pt idx="14">
                  <c:v>24.8828125</c:v>
                </c:pt>
                <c:pt idx="15">
                  <c:v>24.910858631</c:v>
                </c:pt>
                <c:pt idx="16">
                  <c:v>25.114657170000001</c:v>
                </c:pt>
                <c:pt idx="17">
                  <c:v>25.204788910000001</c:v>
                </c:pt>
                <c:pt idx="18">
                  <c:v>25.389404307</c:v>
                </c:pt>
                <c:pt idx="19">
                  <c:v>25.680074053999999</c:v>
                </c:pt>
                <c:pt idx="20">
                  <c:v>25.161311790999999</c:v>
                </c:pt>
                <c:pt idx="21">
                  <c:v>25.475612527999999</c:v>
                </c:pt>
                <c:pt idx="22">
                  <c:v>25.616496599000001</c:v>
                </c:pt>
                <c:pt idx="23">
                  <c:v>25.891964103999999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FE-4F92-9E1A-A896EEAB2777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Other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val>
            <c:numRef>
              <c:f>Sheet1!$E$2:$E$25</c:f>
              <c:numCache>
                <c:formatCode>General</c:formatCode>
                <c:ptCount val="24"/>
                <c:pt idx="0">
                  <c:v>24.691358025</c:v>
                </c:pt>
                <c:pt idx="1">
                  <c:v>23.661438615000002</c:v>
                </c:pt>
                <c:pt idx="2">
                  <c:v>23.4375</c:v>
                </c:pt>
                <c:pt idx="3">
                  <c:v>23.968892287999999</c:v>
                </c:pt>
                <c:pt idx="4">
                  <c:v>24.016225757000001</c:v>
                </c:pt>
                <c:pt idx="5">
                  <c:v>24.054947133999999</c:v>
                </c:pt>
                <c:pt idx="6">
                  <c:v>24.216873337999999</c:v>
                </c:pt>
                <c:pt idx="7">
                  <c:v>24.801587302000002</c:v>
                </c:pt>
                <c:pt idx="8">
                  <c:v>24.691358025</c:v>
                </c:pt>
                <c:pt idx="9">
                  <c:v>24.508945765</c:v>
                </c:pt>
                <c:pt idx="10">
                  <c:v>24.713464528999999</c:v>
                </c:pt>
                <c:pt idx="11">
                  <c:v>24.691358025</c:v>
                </c:pt>
                <c:pt idx="12">
                  <c:v>24.444444443999998</c:v>
                </c:pt>
                <c:pt idx="13">
                  <c:v>24.953895541000001</c:v>
                </c:pt>
                <c:pt idx="14">
                  <c:v>24.778177113999998</c:v>
                </c:pt>
                <c:pt idx="15">
                  <c:v>26.234567900999998</c:v>
                </c:pt>
                <c:pt idx="16">
                  <c:v>24.835646456999999</c:v>
                </c:pt>
                <c:pt idx="17">
                  <c:v>25.099501596</c:v>
                </c:pt>
                <c:pt idx="18">
                  <c:v>25.351541374</c:v>
                </c:pt>
                <c:pt idx="19">
                  <c:v>25.661152035000001</c:v>
                </c:pt>
                <c:pt idx="20">
                  <c:v>25.390625</c:v>
                </c:pt>
                <c:pt idx="21">
                  <c:v>25.059307026999999</c:v>
                </c:pt>
                <c:pt idx="22">
                  <c:v>25.099501596</c:v>
                </c:pt>
                <c:pt idx="23">
                  <c:v>22.545806233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FE-4F92-9E1A-A896EEAB2777}"/>
            </c:ext>
          </c:extLst>
        </c:ser>
        <c:ser>
          <c:idx val="3"/>
          <c:order val="3"/>
          <c:tx>
            <c:strRef>
              <c:f>Sheet1!$B$1</c:f>
              <c:strCache>
                <c:ptCount val="1"/>
                <c:pt idx="0">
                  <c:v>Overall</c:v>
                </c:pt>
              </c:strCache>
            </c:strRef>
          </c:tx>
          <c:spPr>
            <a:ln w="25400">
              <a:solidFill>
                <a:srgbClr val="C00000"/>
              </a:solidFill>
            </a:ln>
          </c:spPr>
          <c:marker>
            <c:symbol val="none"/>
          </c:marker>
          <c:val>
            <c:numRef>
              <c:f>Sheet1!$B$2:$B$25</c:f>
              <c:numCache>
                <c:formatCode>General</c:formatCode>
                <c:ptCount val="24"/>
                <c:pt idx="0">
                  <c:v>23.374726076999998</c:v>
                </c:pt>
                <c:pt idx="1">
                  <c:v>22.904305011999998</c:v>
                </c:pt>
                <c:pt idx="2">
                  <c:v>23.406121981999998</c:v>
                </c:pt>
                <c:pt idx="3">
                  <c:v>23.374726076999998</c:v>
                </c:pt>
                <c:pt idx="4">
                  <c:v>23.374726076999998</c:v>
                </c:pt>
                <c:pt idx="5">
                  <c:v>23.374726076999998</c:v>
                </c:pt>
                <c:pt idx="6">
                  <c:v>23.766063075000002</c:v>
                </c:pt>
                <c:pt idx="7">
                  <c:v>23.790370160999998</c:v>
                </c:pt>
                <c:pt idx="8">
                  <c:v>24.137344808000002</c:v>
                </c:pt>
                <c:pt idx="9">
                  <c:v>23.818264982999999</c:v>
                </c:pt>
                <c:pt idx="10">
                  <c:v>24.083522297999998</c:v>
                </c:pt>
                <c:pt idx="11">
                  <c:v>24.221453286999999</c:v>
                </c:pt>
                <c:pt idx="12">
                  <c:v>24.470204649999999</c:v>
                </c:pt>
                <c:pt idx="13">
                  <c:v>24.525823068000001</c:v>
                </c:pt>
                <c:pt idx="14">
                  <c:v>24.581868643</c:v>
                </c:pt>
                <c:pt idx="15">
                  <c:v>24.746046372999999</c:v>
                </c:pt>
                <c:pt idx="16">
                  <c:v>24.725182932999999</c:v>
                </c:pt>
                <c:pt idx="17">
                  <c:v>24.922389935999998</c:v>
                </c:pt>
                <c:pt idx="18">
                  <c:v>25.198460812</c:v>
                </c:pt>
                <c:pt idx="19">
                  <c:v>25.197841627999999</c:v>
                </c:pt>
                <c:pt idx="20">
                  <c:v>24.975635888999999</c:v>
                </c:pt>
                <c:pt idx="21">
                  <c:v>25.259515571000001</c:v>
                </c:pt>
                <c:pt idx="22">
                  <c:v>25.249337205</c:v>
                </c:pt>
                <c:pt idx="23">
                  <c:v>25.680074053999999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02-43EB-A052-C4A45D19C6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</c:lineChart>
      <c:catAx>
        <c:axId val="557784312"/>
        <c:scaling>
          <c:orientation val="minMax"/>
        </c:scaling>
        <c:delete val="0"/>
        <c:axPos val="b"/>
        <c:title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80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1"/>
        <c:lblAlgn val="ctr"/>
        <c:lblOffset val="100"/>
        <c:tickLblSkip val="1"/>
        <c:noMultiLvlLbl val="0"/>
      </c:catAx>
      <c:valAx>
        <c:axId val="557784704"/>
        <c:scaling>
          <c:orientation val="minMax"/>
          <c:max val="30"/>
          <c:min val="2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1">
                    <a:solidFill>
                      <a:schemeClr val="bg2"/>
                    </a:solidFill>
                  </a:defRPr>
                </a:pPr>
                <a:r>
                  <a:rPr lang="en-US" sz="1200" b="1" dirty="0" smtClean="0">
                    <a:solidFill>
                      <a:schemeClr val="bg2"/>
                    </a:solidFill>
                  </a:rPr>
                  <a:t>Median donor BMI (kg/m</a:t>
                </a:r>
                <a:r>
                  <a:rPr lang="en-US" sz="1200" b="1" baseline="30000" dirty="0" smtClean="0">
                    <a:solidFill>
                      <a:schemeClr val="bg2"/>
                    </a:solidFill>
                  </a:rPr>
                  <a:t>2</a:t>
                </a:r>
                <a:r>
                  <a:rPr lang="en-US" sz="1200" b="1" dirty="0" smtClean="0">
                    <a:solidFill>
                      <a:schemeClr val="bg2"/>
                    </a:solidFill>
                  </a:rPr>
                  <a:t>) </a:t>
                </a:r>
                <a:endParaRPr lang="en-US" sz="1200" b="1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1635673200424416E-2"/>
              <c:y val="0.2816927050785318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between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6026530593250313"/>
          <c:y val="4.8120938007749029E-3"/>
          <c:w val="0.78922184372343529"/>
          <c:h val="9.8020664083656214E-2"/>
        </c:manualLayout>
      </c:layout>
      <c:overlay val="0"/>
      <c:spPr>
        <a:ln>
          <a:solidFill>
            <a:schemeClr val="bg2"/>
          </a:solidFill>
        </a:ln>
      </c:spPr>
      <c:txPr>
        <a:bodyPr/>
        <a:lstStyle/>
        <a:p>
          <a:pPr>
            <a:defRPr sz="12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3.3590508847684365E-2"/>
          <c:w val="0.86103970459574908"/>
          <c:h val="0.810972486197846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Anoxia (N=5,281)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96.337000000000003</c:v>
                </c:pt>
                <c:pt idx="2">
                  <c:v>94.677000000000007</c:v>
                </c:pt>
                <c:pt idx="3">
                  <c:v>93.683000000000007</c:v>
                </c:pt>
                <c:pt idx="4">
                  <c:v>92.744</c:v>
                </c:pt>
                <c:pt idx="5">
                  <c:v>91.899000000000001</c:v>
                </c:pt>
                <c:pt idx="6">
                  <c:v>91.13</c:v>
                </c:pt>
                <c:pt idx="7">
                  <c:v>90.013999999999996</c:v>
                </c:pt>
                <c:pt idx="8">
                  <c:v>89.244</c:v>
                </c:pt>
                <c:pt idx="9">
                  <c:v>88.453000000000003</c:v>
                </c:pt>
                <c:pt idx="10">
                  <c:v>87.756</c:v>
                </c:pt>
                <c:pt idx="11">
                  <c:v>87.094999999999999</c:v>
                </c:pt>
                <c:pt idx="12">
                  <c:v>86.421000000000006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1-4199-8B35-98E639D66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CVA/Stroke (N=16,906) 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95.213999999999999</c:v>
                </c:pt>
                <c:pt idx="2">
                  <c:v>93.412999999999997</c:v>
                </c:pt>
                <c:pt idx="3">
                  <c:v>91.777000000000001</c:v>
                </c:pt>
                <c:pt idx="4">
                  <c:v>90.584999999999994</c:v>
                </c:pt>
                <c:pt idx="5">
                  <c:v>89.373000000000005</c:v>
                </c:pt>
                <c:pt idx="6">
                  <c:v>88.45</c:v>
                </c:pt>
                <c:pt idx="7">
                  <c:v>87.494</c:v>
                </c:pt>
                <c:pt idx="8">
                  <c:v>86.596000000000004</c:v>
                </c:pt>
                <c:pt idx="9">
                  <c:v>85.763999999999996</c:v>
                </c:pt>
                <c:pt idx="10">
                  <c:v>84.881</c:v>
                </c:pt>
                <c:pt idx="11">
                  <c:v>84.161000000000001</c:v>
                </c:pt>
                <c:pt idx="12">
                  <c:v>83.507000000000005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1-4199-8B35-98E639D66B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Head Trauma (N=15,674)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95.644999999999996</c:v>
                </c:pt>
                <c:pt idx="2">
                  <c:v>93.647000000000006</c:v>
                </c:pt>
                <c:pt idx="3">
                  <c:v>92.379000000000005</c:v>
                </c:pt>
                <c:pt idx="4">
                  <c:v>91.271000000000001</c:v>
                </c:pt>
                <c:pt idx="5">
                  <c:v>90.302999999999997</c:v>
                </c:pt>
                <c:pt idx="6">
                  <c:v>89.393000000000001</c:v>
                </c:pt>
                <c:pt idx="7">
                  <c:v>88.474000000000004</c:v>
                </c:pt>
                <c:pt idx="8">
                  <c:v>87.691000000000003</c:v>
                </c:pt>
                <c:pt idx="9">
                  <c:v>86.957999999999998</c:v>
                </c:pt>
                <c:pt idx="10">
                  <c:v>86.132999999999996</c:v>
                </c:pt>
                <c:pt idx="11">
                  <c:v>85.384</c:v>
                </c:pt>
                <c:pt idx="12">
                  <c:v>84.622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A91-4199-8B35-98E639D66B3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 (N=1,187) </c:v>
                </c:pt>
              </c:strCache>
            </c:strRef>
          </c:tx>
          <c:spPr>
            <a:ln w="28575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100</c:v>
                </c:pt>
                <c:pt idx="1">
                  <c:v>96.358999999999995</c:v>
                </c:pt>
                <c:pt idx="2">
                  <c:v>94.397999999999996</c:v>
                </c:pt>
                <c:pt idx="3">
                  <c:v>93.284999999999997</c:v>
                </c:pt>
                <c:pt idx="4">
                  <c:v>92.510999999999996</c:v>
                </c:pt>
                <c:pt idx="5">
                  <c:v>91.305000000000007</c:v>
                </c:pt>
                <c:pt idx="6">
                  <c:v>90.701999999999998</c:v>
                </c:pt>
                <c:pt idx="7">
                  <c:v>89.751000000000005</c:v>
                </c:pt>
                <c:pt idx="8">
                  <c:v>88.972999999999999</c:v>
                </c:pt>
                <c:pt idx="9">
                  <c:v>88.453000000000003</c:v>
                </c:pt>
                <c:pt idx="10">
                  <c:v>87.408000000000001</c:v>
                </c:pt>
                <c:pt idx="11">
                  <c:v>86.358000000000004</c:v>
                </c:pt>
                <c:pt idx="12">
                  <c:v>85.471000000000004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8F6-45F9-84D4-F043185B3D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Months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8405688719057177"/>
              <c:y val="0.9221894138232721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6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3333333333333336"/>
          <c:y val="0.57133014623172107"/>
          <c:w val="0.42347810843497502"/>
          <c:h val="0.24357441430932245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2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416177757192135E-2"/>
          <c:y val="3.3590508847684365E-2"/>
          <c:w val="0.87329460655653335"/>
          <c:h val="0.8208930914885641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with History of Alcohol Use (N=3,317)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96.457999999999998</c:v>
                </c:pt>
                <c:pt idx="2">
                  <c:v>94.847999999999999</c:v>
                </c:pt>
                <c:pt idx="3">
                  <c:v>94.087999999999994</c:v>
                </c:pt>
                <c:pt idx="4">
                  <c:v>92.81</c:v>
                </c:pt>
                <c:pt idx="5">
                  <c:v>91.745000000000005</c:v>
                </c:pt>
                <c:pt idx="6">
                  <c:v>90.891999999999996</c:v>
                </c:pt>
                <c:pt idx="7">
                  <c:v>89.793999999999997</c:v>
                </c:pt>
                <c:pt idx="8">
                  <c:v>89</c:v>
                </c:pt>
                <c:pt idx="9">
                  <c:v>88.174999999999997</c:v>
                </c:pt>
                <c:pt idx="10">
                  <c:v>87.408000000000001</c:v>
                </c:pt>
                <c:pt idx="11">
                  <c:v>86.852000000000004</c:v>
                </c:pt>
                <c:pt idx="12">
                  <c:v>86.009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No History of Alcohol Use (N=20,686)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96.2</c:v>
                </c:pt>
                <c:pt idx="2">
                  <c:v>94.456000000000003</c:v>
                </c:pt>
                <c:pt idx="3">
                  <c:v>93.241</c:v>
                </c:pt>
                <c:pt idx="4">
                  <c:v>92.25</c:v>
                </c:pt>
                <c:pt idx="5">
                  <c:v>91.221999999999994</c:v>
                </c:pt>
                <c:pt idx="6">
                  <c:v>90.316000000000003</c:v>
                </c:pt>
                <c:pt idx="7">
                  <c:v>89.384</c:v>
                </c:pt>
                <c:pt idx="8">
                  <c:v>88.524000000000001</c:v>
                </c:pt>
                <c:pt idx="9">
                  <c:v>87.777000000000001</c:v>
                </c:pt>
                <c:pt idx="10">
                  <c:v>86.944000000000003</c:v>
                </c:pt>
                <c:pt idx="11">
                  <c:v>86.147999999999996</c:v>
                </c:pt>
                <c:pt idx="12">
                  <c:v>85.397999999999996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Months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2924836601307191"/>
          <c:y val="0.65359752798149351"/>
          <c:w val="0.68101969790540884"/>
          <c:h val="0.1335949904410097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25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3.3590508847684365E-2"/>
          <c:w val="0.86103970459574908"/>
          <c:h val="0.818688636142704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with History of Smoking (N=4,907)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95.028999999999996</c:v>
                </c:pt>
                <c:pt idx="2">
                  <c:v>93.173000000000002</c:v>
                </c:pt>
                <c:pt idx="3">
                  <c:v>91.643000000000001</c:v>
                </c:pt>
                <c:pt idx="4">
                  <c:v>90.213999999999999</c:v>
                </c:pt>
                <c:pt idx="5">
                  <c:v>88.864999999999995</c:v>
                </c:pt>
                <c:pt idx="6">
                  <c:v>87.680999999999997</c:v>
                </c:pt>
                <c:pt idx="7">
                  <c:v>86.537999999999997</c:v>
                </c:pt>
                <c:pt idx="8">
                  <c:v>85.808999999999997</c:v>
                </c:pt>
                <c:pt idx="9">
                  <c:v>84.85</c:v>
                </c:pt>
                <c:pt idx="10">
                  <c:v>83.972999999999999</c:v>
                </c:pt>
                <c:pt idx="11">
                  <c:v>82.903000000000006</c:v>
                </c:pt>
                <c:pt idx="12">
                  <c:v>81.995000000000005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1-4199-8B35-98E639D66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No History of Smoking (N=24,903)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96.117999999999995</c:v>
                </c:pt>
                <c:pt idx="2">
                  <c:v>94.29</c:v>
                </c:pt>
                <c:pt idx="3">
                  <c:v>93.058999999999997</c:v>
                </c:pt>
                <c:pt idx="4">
                  <c:v>92.06</c:v>
                </c:pt>
                <c:pt idx="5">
                  <c:v>91.036000000000001</c:v>
                </c:pt>
                <c:pt idx="6">
                  <c:v>90.144999999999996</c:v>
                </c:pt>
                <c:pt idx="7">
                  <c:v>89.183999999999997</c:v>
                </c:pt>
                <c:pt idx="8">
                  <c:v>88.299000000000007</c:v>
                </c:pt>
                <c:pt idx="9">
                  <c:v>87.519000000000005</c:v>
                </c:pt>
                <c:pt idx="10">
                  <c:v>86.683999999999997</c:v>
                </c:pt>
                <c:pt idx="11">
                  <c:v>85.924999999999997</c:v>
                </c:pt>
                <c:pt idx="12">
                  <c:v>85.198999999999998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1-4199-8B35-98E639D66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Months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588695255004887"/>
              <c:y val="0.9197092550931134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3333333333333336"/>
          <c:y val="0.6493253109895446"/>
          <c:w val="0.66857614765066131"/>
          <c:h val="0.13609511195359839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25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5.3493337136778882E-2"/>
          <c:w val="0.86103970459574908"/>
          <c:h val="0.7737084624007838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History of Other Drug Use (N=9,376)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96.572000000000003</c:v>
                </c:pt>
                <c:pt idx="2">
                  <c:v>94.881</c:v>
                </c:pt>
                <c:pt idx="3">
                  <c:v>93.798000000000002</c:v>
                </c:pt>
                <c:pt idx="4">
                  <c:v>92.843000000000004</c:v>
                </c:pt>
                <c:pt idx="5">
                  <c:v>91.790999999999997</c:v>
                </c:pt>
                <c:pt idx="6">
                  <c:v>90.921000000000006</c:v>
                </c:pt>
                <c:pt idx="7">
                  <c:v>90.016999999999996</c:v>
                </c:pt>
                <c:pt idx="8">
                  <c:v>89.242000000000004</c:v>
                </c:pt>
                <c:pt idx="9">
                  <c:v>88.412000000000006</c:v>
                </c:pt>
                <c:pt idx="10">
                  <c:v>87.634</c:v>
                </c:pt>
                <c:pt idx="11">
                  <c:v>86.7</c:v>
                </c:pt>
                <c:pt idx="12">
                  <c:v>85.975999999999999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No History of Other Drug Use (N=18,013)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95.891999999999996</c:v>
                </c:pt>
                <c:pt idx="2">
                  <c:v>94.021000000000001</c:v>
                </c:pt>
                <c:pt idx="3">
                  <c:v>92.685000000000002</c:v>
                </c:pt>
                <c:pt idx="4">
                  <c:v>91.606999999999999</c:v>
                </c:pt>
                <c:pt idx="5">
                  <c:v>90.527000000000001</c:v>
                </c:pt>
                <c:pt idx="6">
                  <c:v>89.558999999999997</c:v>
                </c:pt>
                <c:pt idx="7">
                  <c:v>88.55</c:v>
                </c:pt>
                <c:pt idx="8">
                  <c:v>87.641999999999996</c:v>
                </c:pt>
                <c:pt idx="9">
                  <c:v>86.863</c:v>
                </c:pt>
                <c:pt idx="10">
                  <c:v>86.031000000000006</c:v>
                </c:pt>
                <c:pt idx="11">
                  <c:v>85.3</c:v>
                </c:pt>
                <c:pt idx="12">
                  <c:v>84.540999999999997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Months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4961951348958671"/>
          <c:y val="0.63150247823107142"/>
          <c:w val="0.71165695280736962"/>
          <c:h val="0.12652417290431289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25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6.3352432508436446E-2"/>
          <c:w val="0.83857238433431114"/>
          <c:h val="0.781486298587676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with History of Cocaine Use (N=3,267)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96.17</c:v>
                </c:pt>
                <c:pt idx="2">
                  <c:v>94.540999999999997</c:v>
                </c:pt>
                <c:pt idx="3">
                  <c:v>93.31</c:v>
                </c:pt>
                <c:pt idx="4">
                  <c:v>92.355000000000004</c:v>
                </c:pt>
                <c:pt idx="5">
                  <c:v>91.367999999999995</c:v>
                </c:pt>
                <c:pt idx="6">
                  <c:v>90.381</c:v>
                </c:pt>
                <c:pt idx="7">
                  <c:v>89.361999999999995</c:v>
                </c:pt>
                <c:pt idx="8">
                  <c:v>88.558999999999997</c:v>
                </c:pt>
                <c:pt idx="9">
                  <c:v>87.784999999999997</c:v>
                </c:pt>
                <c:pt idx="10">
                  <c:v>86.947000000000003</c:v>
                </c:pt>
                <c:pt idx="11">
                  <c:v>86.197999999999993</c:v>
                </c:pt>
                <c:pt idx="12">
                  <c:v>85.218000000000004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1-4199-8B35-98E639D66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No History of Cocaine Use (N=23,916)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96.111000000000004</c:v>
                </c:pt>
                <c:pt idx="2">
                  <c:v>94.265000000000001</c:v>
                </c:pt>
                <c:pt idx="3">
                  <c:v>93.016000000000005</c:v>
                </c:pt>
                <c:pt idx="4">
                  <c:v>91.977000000000004</c:v>
                </c:pt>
                <c:pt idx="5">
                  <c:v>90.885999999999996</c:v>
                </c:pt>
                <c:pt idx="6">
                  <c:v>89.941999999999993</c:v>
                </c:pt>
                <c:pt idx="7">
                  <c:v>88.971000000000004</c:v>
                </c:pt>
                <c:pt idx="8">
                  <c:v>88.096999999999994</c:v>
                </c:pt>
                <c:pt idx="9">
                  <c:v>87.295000000000002</c:v>
                </c:pt>
                <c:pt idx="10">
                  <c:v>86.481999999999999</c:v>
                </c:pt>
                <c:pt idx="11">
                  <c:v>85.676000000000002</c:v>
                </c:pt>
                <c:pt idx="12">
                  <c:v>84.962999999999994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1-4199-8B35-98E639D66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Months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5750459960887241"/>
              <c:y val="0.9023481439820020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2924836601307191"/>
          <c:y val="0.64645845050618678"/>
          <c:w val="0.7482330103957594"/>
          <c:h val="0.13794959657820549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25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50114507745357"/>
          <c:y val="6.7026748971193414E-2"/>
          <c:w val="0.8487848026349647"/>
          <c:h val="0.8047964213902918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with History of Hypertension (N=6,529)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95.986000000000004</c:v>
                </c:pt>
                <c:pt idx="2">
                  <c:v>94.081999999999994</c:v>
                </c:pt>
                <c:pt idx="3">
                  <c:v>92.641000000000005</c:v>
                </c:pt>
                <c:pt idx="4">
                  <c:v>91.369</c:v>
                </c:pt>
                <c:pt idx="5">
                  <c:v>90.094999999999999</c:v>
                </c:pt>
                <c:pt idx="6">
                  <c:v>88.991</c:v>
                </c:pt>
                <c:pt idx="7">
                  <c:v>87.994</c:v>
                </c:pt>
                <c:pt idx="8">
                  <c:v>87.057000000000002</c:v>
                </c:pt>
                <c:pt idx="9">
                  <c:v>86.244</c:v>
                </c:pt>
                <c:pt idx="10">
                  <c:v>85.241</c:v>
                </c:pt>
                <c:pt idx="11">
                  <c:v>84.391000000000005</c:v>
                </c:pt>
                <c:pt idx="12">
                  <c:v>83.516000000000005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No History of Hypertension (N=24,207)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95.966999999999999</c:v>
                </c:pt>
                <c:pt idx="2">
                  <c:v>94.16</c:v>
                </c:pt>
                <c:pt idx="3">
                  <c:v>92.936999999999998</c:v>
                </c:pt>
                <c:pt idx="4">
                  <c:v>91.941999999999993</c:v>
                </c:pt>
                <c:pt idx="5">
                  <c:v>90.927999999999997</c:v>
                </c:pt>
                <c:pt idx="6">
                  <c:v>90.048000000000002</c:v>
                </c:pt>
                <c:pt idx="7">
                  <c:v>89.078000000000003</c:v>
                </c:pt>
                <c:pt idx="8">
                  <c:v>88.245999999999995</c:v>
                </c:pt>
                <c:pt idx="9">
                  <c:v>87.445999999999998</c:v>
                </c:pt>
                <c:pt idx="10">
                  <c:v>86.635999999999996</c:v>
                </c:pt>
                <c:pt idx="11">
                  <c:v>85.846999999999994</c:v>
                </c:pt>
                <c:pt idx="12">
                  <c:v>85.123999999999995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Months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4141819129226491"/>
          <c:y val="0.5995103269553459"/>
          <c:w val="0.7075719854871082"/>
          <c:h val="0.14676472732575094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25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3.3590508847684365E-2"/>
          <c:w val="0.86103970459574908"/>
          <c:h val="0.818688636142704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with History of Diabetes (N=1,780)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95.656999999999996</c:v>
                </c:pt>
                <c:pt idx="2">
                  <c:v>93.784999999999997</c:v>
                </c:pt>
                <c:pt idx="3">
                  <c:v>92.305000000000007</c:v>
                </c:pt>
                <c:pt idx="4">
                  <c:v>90.995000000000005</c:v>
                </c:pt>
                <c:pt idx="5">
                  <c:v>89.17</c:v>
                </c:pt>
                <c:pt idx="6">
                  <c:v>87.855999999999995</c:v>
                </c:pt>
                <c:pt idx="7">
                  <c:v>87.054000000000002</c:v>
                </c:pt>
                <c:pt idx="8">
                  <c:v>85.85</c:v>
                </c:pt>
                <c:pt idx="9">
                  <c:v>84.525999999999996</c:v>
                </c:pt>
                <c:pt idx="10">
                  <c:v>83.486999999999995</c:v>
                </c:pt>
                <c:pt idx="11">
                  <c:v>82.152000000000001</c:v>
                </c:pt>
                <c:pt idx="12">
                  <c:v>81.272999999999996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1-4199-8B35-98E639D66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No History of Diabetes (N=28,798)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95.984999999999999</c:v>
                </c:pt>
                <c:pt idx="2">
                  <c:v>94.153000000000006</c:v>
                </c:pt>
                <c:pt idx="3">
                  <c:v>92.893000000000001</c:v>
                </c:pt>
                <c:pt idx="4">
                  <c:v>91.840999999999994</c:v>
                </c:pt>
                <c:pt idx="5">
                  <c:v>90.816999999999993</c:v>
                </c:pt>
                <c:pt idx="6">
                  <c:v>89.908000000000001</c:v>
                </c:pt>
                <c:pt idx="7">
                  <c:v>88.912000000000006</c:v>
                </c:pt>
                <c:pt idx="8">
                  <c:v>88.091999999999999</c:v>
                </c:pt>
                <c:pt idx="9">
                  <c:v>87.320999999999998</c:v>
                </c:pt>
                <c:pt idx="10">
                  <c:v>86.486999999999995</c:v>
                </c:pt>
                <c:pt idx="11">
                  <c:v>85.724999999999994</c:v>
                </c:pt>
                <c:pt idx="12">
                  <c:v>84.980999999999995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1-4199-8B35-98E639D66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Months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997191987031035"/>
              <c:y val="0.9296298321506110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3129084967320262"/>
          <c:y val="0.58438542983053043"/>
          <c:w val="0.68695850059183783"/>
          <c:h val="0.16411753507663393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25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3.3590508847684365E-2"/>
          <c:w val="0.86103970459574908"/>
          <c:h val="0.810972486197846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Ischemic Time &lt;4 hours (N = 8,694)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96.197000000000003</c:v>
                </c:pt>
                <c:pt idx="2">
                  <c:v>94.393000000000001</c:v>
                </c:pt>
                <c:pt idx="3">
                  <c:v>93.051000000000002</c:v>
                </c:pt>
                <c:pt idx="4">
                  <c:v>91.960999999999999</c:v>
                </c:pt>
                <c:pt idx="5">
                  <c:v>90.951999999999998</c:v>
                </c:pt>
                <c:pt idx="6">
                  <c:v>89.986999999999995</c:v>
                </c:pt>
                <c:pt idx="7">
                  <c:v>88.951999999999998</c:v>
                </c:pt>
                <c:pt idx="8">
                  <c:v>88.102000000000004</c:v>
                </c:pt>
                <c:pt idx="9">
                  <c:v>87.32</c:v>
                </c:pt>
                <c:pt idx="10">
                  <c:v>86.313999999999993</c:v>
                </c:pt>
                <c:pt idx="11">
                  <c:v>85.587000000000003</c:v>
                </c:pt>
                <c:pt idx="12">
                  <c:v>84.936000000000007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2E8-47C4-9AF0-2C028704D9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Ischemic Time ≥4 hours (N = 26,176)</c:v>
                </c:pt>
              </c:strCache>
            </c:strRef>
          </c:tx>
          <c:spPr>
            <a:ln w="25400">
              <a:solidFill>
                <a:srgbClr val="00990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95.820999999999998</c:v>
                </c:pt>
                <c:pt idx="2">
                  <c:v>94.031999999999996</c:v>
                </c:pt>
                <c:pt idx="3">
                  <c:v>92.861000000000004</c:v>
                </c:pt>
                <c:pt idx="4">
                  <c:v>91.909000000000006</c:v>
                </c:pt>
                <c:pt idx="5">
                  <c:v>90.912999999999997</c:v>
                </c:pt>
                <c:pt idx="6">
                  <c:v>90.082999999999998</c:v>
                </c:pt>
                <c:pt idx="7">
                  <c:v>89.218999999999994</c:v>
                </c:pt>
                <c:pt idx="8">
                  <c:v>88.432000000000002</c:v>
                </c:pt>
                <c:pt idx="9">
                  <c:v>87.701999999999998</c:v>
                </c:pt>
                <c:pt idx="10">
                  <c:v>87.001999999999995</c:v>
                </c:pt>
                <c:pt idx="11">
                  <c:v>86.266000000000005</c:v>
                </c:pt>
                <c:pt idx="12">
                  <c:v>85.570999999999998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2E8-47C4-9AF0-2C028704D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dirty="0" smtClean="0">
                    <a:solidFill>
                      <a:schemeClr val="bg2"/>
                    </a:solidFill>
                  </a:rPr>
                  <a:t>Months</a:t>
                </a:r>
                <a:endParaRPr lang="en-US" sz="18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997191987031035"/>
              <c:y val="0.9296298321506110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8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8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2457878249089832"/>
          <c:y val="0.61140918623030438"/>
          <c:w val="0.81200074005086287"/>
          <c:h val="0.13389394813246117"/>
        </c:manualLayout>
      </c:layout>
      <c:overlay val="1"/>
      <c:spPr>
        <a:solidFill>
          <a:schemeClr val="tx1"/>
        </a:solidFill>
        <a:ln w="22225">
          <a:solidFill>
            <a:schemeClr val="bg2"/>
          </a:solidFill>
        </a:ln>
      </c:spPr>
      <c:txPr>
        <a:bodyPr/>
        <a:lstStyle/>
        <a:p>
          <a:pPr>
            <a:defRPr sz="18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048203109545141E-2"/>
          <c:y val="0.13812556846051072"/>
          <c:w val="0.39395290019812956"/>
          <c:h val="0.6516811313739152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&lt;35 Years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96.480999999999995</c:v>
                </c:pt>
                <c:pt idx="2">
                  <c:v>94.852000000000004</c:v>
                </c:pt>
                <c:pt idx="3">
                  <c:v>93.578999999999994</c:v>
                </c:pt>
                <c:pt idx="4">
                  <c:v>92.685000000000002</c:v>
                </c:pt>
                <c:pt idx="5">
                  <c:v>91.856999999999999</c:v>
                </c:pt>
                <c:pt idx="6">
                  <c:v>90.938000000000002</c:v>
                </c:pt>
                <c:pt idx="7">
                  <c:v>89.84</c:v>
                </c:pt>
                <c:pt idx="8">
                  <c:v>88.986999999999995</c:v>
                </c:pt>
                <c:pt idx="9">
                  <c:v>88.066000000000003</c:v>
                </c:pt>
                <c:pt idx="10">
                  <c:v>87.031000000000006</c:v>
                </c:pt>
                <c:pt idx="11">
                  <c:v>86.105999999999995</c:v>
                </c:pt>
                <c:pt idx="12">
                  <c:v>85.445999999999998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Donor 35-49 Years</c:v>
                </c:pt>
              </c:strCache>
            </c:strRef>
          </c:tx>
          <c:spPr>
            <a:ln w="28575">
              <a:solidFill>
                <a:srgbClr val="B97E33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96.103999999999999</c:v>
                </c:pt>
                <c:pt idx="2">
                  <c:v>94.209000000000003</c:v>
                </c:pt>
                <c:pt idx="3">
                  <c:v>93.24</c:v>
                </c:pt>
                <c:pt idx="4">
                  <c:v>92.100999999999999</c:v>
                </c:pt>
                <c:pt idx="5">
                  <c:v>90.834999999999994</c:v>
                </c:pt>
                <c:pt idx="6">
                  <c:v>89.861999999999995</c:v>
                </c:pt>
                <c:pt idx="7">
                  <c:v>88.93</c:v>
                </c:pt>
                <c:pt idx="8">
                  <c:v>88.209000000000003</c:v>
                </c:pt>
                <c:pt idx="9">
                  <c:v>87.614000000000004</c:v>
                </c:pt>
                <c:pt idx="10">
                  <c:v>86.762</c:v>
                </c:pt>
                <c:pt idx="11">
                  <c:v>86.292000000000002</c:v>
                </c:pt>
                <c:pt idx="12">
                  <c:v>85.602000000000004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Donor ≥50 Years 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95.59</c:v>
                </c:pt>
                <c:pt idx="2">
                  <c:v>93.457999999999998</c:v>
                </c:pt>
                <c:pt idx="3">
                  <c:v>91.433999999999997</c:v>
                </c:pt>
                <c:pt idx="4">
                  <c:v>89.911000000000001</c:v>
                </c:pt>
                <c:pt idx="5">
                  <c:v>88.781999999999996</c:v>
                </c:pt>
                <c:pt idx="6">
                  <c:v>87.706000000000003</c:v>
                </c:pt>
                <c:pt idx="7">
                  <c:v>86.686000000000007</c:v>
                </c:pt>
                <c:pt idx="8">
                  <c:v>85.664000000000001</c:v>
                </c:pt>
                <c:pt idx="9">
                  <c:v>85.037999999999997</c:v>
                </c:pt>
                <c:pt idx="10">
                  <c:v>83.896000000000001</c:v>
                </c:pt>
                <c:pt idx="11">
                  <c:v>83.320999999999998</c:v>
                </c:pt>
                <c:pt idx="12">
                  <c:v>82.742999999999995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21027423422487013"/>
              <c:y val="0.8452275881111452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6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4.9981122375411507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4678035863241612"/>
          <c:y val="3.9935989817663269E-2"/>
          <c:w val="0.68300060989248668"/>
          <c:h val="8.3808336535356881E-2"/>
        </c:manualLayout>
      </c:layout>
      <c:overlay val="1"/>
      <c:spPr>
        <a:solidFill>
          <a:schemeClr val="tx1"/>
        </a:solidFill>
        <a:ln w="12700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18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23762655565427"/>
          <c:y val="3.6650700778632216E-2"/>
          <c:w val="0.83424409448818893"/>
          <c:h val="0.82863389734759263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Donor &lt;35 Years </c:v>
                </c:pt>
              </c:strCache>
            </c:strRef>
          </c:tx>
          <c:spPr>
            <a:ln w="31750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96.031000000000006</c:v>
                </c:pt>
                <c:pt idx="2">
                  <c:v>94.281000000000006</c:v>
                </c:pt>
                <c:pt idx="3">
                  <c:v>93.081999999999994</c:v>
                </c:pt>
                <c:pt idx="4">
                  <c:v>92.174999999999997</c:v>
                </c:pt>
                <c:pt idx="5">
                  <c:v>91.3</c:v>
                </c:pt>
                <c:pt idx="6">
                  <c:v>90.489000000000004</c:v>
                </c:pt>
                <c:pt idx="7">
                  <c:v>89.635999999999996</c:v>
                </c:pt>
                <c:pt idx="8">
                  <c:v>88.88</c:v>
                </c:pt>
                <c:pt idx="9">
                  <c:v>88.171999999999997</c:v>
                </c:pt>
                <c:pt idx="10">
                  <c:v>87.436999999999998</c:v>
                </c:pt>
                <c:pt idx="11">
                  <c:v>86.75</c:v>
                </c:pt>
                <c:pt idx="12">
                  <c:v>86.081000000000003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F2-4767-9715-3A4A2C2BFB63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Donor 35-49 Years</c:v>
                </c:pt>
              </c:strCache>
            </c:strRef>
          </c:tx>
          <c:spPr>
            <a:ln w="25400">
              <a:solidFill>
                <a:srgbClr val="B97E33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96.001000000000005</c:v>
                </c:pt>
                <c:pt idx="2">
                  <c:v>94.286000000000001</c:v>
                </c:pt>
                <c:pt idx="3">
                  <c:v>93.167000000000002</c:v>
                </c:pt>
                <c:pt idx="4">
                  <c:v>92.269000000000005</c:v>
                </c:pt>
                <c:pt idx="5">
                  <c:v>91.328000000000003</c:v>
                </c:pt>
                <c:pt idx="6">
                  <c:v>90.483999999999995</c:v>
                </c:pt>
                <c:pt idx="7">
                  <c:v>89.539000000000001</c:v>
                </c:pt>
                <c:pt idx="8">
                  <c:v>88.903000000000006</c:v>
                </c:pt>
                <c:pt idx="9">
                  <c:v>88.125</c:v>
                </c:pt>
                <c:pt idx="10">
                  <c:v>87.486000000000004</c:v>
                </c:pt>
                <c:pt idx="11">
                  <c:v>86.629000000000005</c:v>
                </c:pt>
                <c:pt idx="12">
                  <c:v>85.995999999999995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2F2-4767-9715-3A4A2C2BFB63}"/>
            </c:ext>
          </c:extLst>
        </c:ser>
        <c:ser>
          <c:idx val="5"/>
          <c:order val="2"/>
          <c:tx>
            <c:strRef>
              <c:f>Sheet1!$D$1</c:f>
              <c:strCache>
                <c:ptCount val="1"/>
                <c:pt idx="0">
                  <c:v>Donor 50+ Years 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95.257999999999996</c:v>
                </c:pt>
                <c:pt idx="2">
                  <c:v>93.283000000000001</c:v>
                </c:pt>
                <c:pt idx="3">
                  <c:v>92.082999999999998</c:v>
                </c:pt>
                <c:pt idx="4">
                  <c:v>90.959000000000003</c:v>
                </c:pt>
                <c:pt idx="5">
                  <c:v>89.656999999999996</c:v>
                </c:pt>
                <c:pt idx="6">
                  <c:v>88.802999999999997</c:v>
                </c:pt>
                <c:pt idx="7">
                  <c:v>87.994</c:v>
                </c:pt>
                <c:pt idx="8">
                  <c:v>86.989000000000004</c:v>
                </c:pt>
                <c:pt idx="9">
                  <c:v>86.256</c:v>
                </c:pt>
                <c:pt idx="10">
                  <c:v>85.537999999999997</c:v>
                </c:pt>
                <c:pt idx="11">
                  <c:v>84.881</c:v>
                </c:pt>
                <c:pt idx="12">
                  <c:v>84.05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2F2-4767-9715-3A4A2C2BF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504739708589688"/>
              <c:y val="0.931786460112251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6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Survival</a:t>
                </a:r>
                <a:r>
                  <a:rPr lang="en-US" sz="1400" baseline="0" dirty="0" smtClean="0">
                    <a:solidFill>
                      <a:schemeClr val="bg2"/>
                    </a:solidFill>
                  </a:rPr>
                  <a:t> (%)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19000638578166"/>
          <c:y val="0.11629849089213752"/>
          <c:w val="0.81562612914282218"/>
          <c:h val="0.72398855881225255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Europe</c:v>
                </c:pt>
              </c:strCache>
            </c:strRef>
          </c:tx>
          <c:spPr>
            <a:ln w="25400">
              <a:solidFill>
                <a:srgbClr val="006600"/>
              </a:solidFill>
            </a:ln>
          </c:spPr>
          <c:marker>
            <c:symbol val="none"/>
          </c:marker>
          <c:val>
            <c:numRef>
              <c:f>Sheet1!$C$2:$C$15</c:f>
              <c:numCache>
                <c:formatCode>General</c:formatCode>
                <c:ptCount val="14"/>
                <c:pt idx="0">
                  <c:v>413.15499999999997</c:v>
                </c:pt>
                <c:pt idx="1">
                  <c:v>427.82</c:v>
                </c:pt>
                <c:pt idx="2">
                  <c:v>411.28</c:v>
                </c:pt>
                <c:pt idx="3">
                  <c:v>407.52</c:v>
                </c:pt>
                <c:pt idx="4">
                  <c:v>385.71</c:v>
                </c:pt>
                <c:pt idx="5">
                  <c:v>357.89</c:v>
                </c:pt>
                <c:pt idx="6">
                  <c:v>336.84</c:v>
                </c:pt>
                <c:pt idx="7">
                  <c:v>311.27999999999997</c:v>
                </c:pt>
                <c:pt idx="8">
                  <c:v>298.12</c:v>
                </c:pt>
                <c:pt idx="9">
                  <c:v>375.94</c:v>
                </c:pt>
                <c:pt idx="10">
                  <c:v>399</c:v>
                </c:pt>
                <c:pt idx="11">
                  <c:v>384.96</c:v>
                </c:pt>
                <c:pt idx="12">
                  <c:v>391.73</c:v>
                </c:pt>
                <c:pt idx="13">
                  <c:v>375.565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FB-4114-8B12-32E88FCE454C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North America</c:v>
                </c:pt>
              </c:strCache>
            </c:strRef>
          </c:tx>
          <c:spPr>
            <a:ln w="25400"/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431</c:v>
                </c:pt>
                <c:pt idx="1">
                  <c:v>427.4</c:v>
                </c:pt>
                <c:pt idx="2">
                  <c:v>423</c:v>
                </c:pt>
                <c:pt idx="3">
                  <c:v>429.7</c:v>
                </c:pt>
                <c:pt idx="4">
                  <c:v>414</c:v>
                </c:pt>
                <c:pt idx="5">
                  <c:v>406.2</c:v>
                </c:pt>
                <c:pt idx="6">
                  <c:v>423</c:v>
                </c:pt>
                <c:pt idx="7">
                  <c:v>421</c:v>
                </c:pt>
                <c:pt idx="8">
                  <c:v>411</c:v>
                </c:pt>
                <c:pt idx="9">
                  <c:v>413</c:v>
                </c:pt>
                <c:pt idx="10">
                  <c:v>406</c:v>
                </c:pt>
                <c:pt idx="11">
                  <c:v>405</c:v>
                </c:pt>
                <c:pt idx="12">
                  <c:v>416</c:v>
                </c:pt>
                <c:pt idx="13">
                  <c:v>415.95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15-46B1-8546-750E277A61B3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Other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Sheet1!$E$2:$E$15</c:f>
              <c:numCache>
                <c:formatCode>General</c:formatCode>
                <c:ptCount val="14"/>
                <c:pt idx="0">
                  <c:v>434</c:v>
                </c:pt>
                <c:pt idx="1">
                  <c:v>434</c:v>
                </c:pt>
                <c:pt idx="2">
                  <c:v>431</c:v>
                </c:pt>
                <c:pt idx="3">
                  <c:v>377</c:v>
                </c:pt>
                <c:pt idx="4">
                  <c:v>358</c:v>
                </c:pt>
                <c:pt idx="5">
                  <c:v>421.5</c:v>
                </c:pt>
                <c:pt idx="6">
                  <c:v>449</c:v>
                </c:pt>
                <c:pt idx="7">
                  <c:v>419</c:v>
                </c:pt>
                <c:pt idx="8">
                  <c:v>367.5</c:v>
                </c:pt>
                <c:pt idx="9">
                  <c:v>372</c:v>
                </c:pt>
                <c:pt idx="10">
                  <c:v>394</c:v>
                </c:pt>
                <c:pt idx="11">
                  <c:v>406</c:v>
                </c:pt>
                <c:pt idx="12">
                  <c:v>325</c:v>
                </c:pt>
                <c:pt idx="13">
                  <c:v>404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15-46B1-8546-750E277A61B3}"/>
            </c:ext>
          </c:extLst>
        </c:ser>
        <c:ser>
          <c:idx val="3"/>
          <c:order val="3"/>
          <c:tx>
            <c:strRef>
              <c:f>Sheet1!$B$1</c:f>
              <c:strCache>
                <c:ptCount val="1"/>
                <c:pt idx="0">
                  <c:v>Overall</c:v>
                </c:pt>
              </c:strCache>
            </c:strRef>
          </c:tx>
          <c:spPr>
            <a:ln w="254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430</c:v>
                </c:pt>
                <c:pt idx="1">
                  <c:v>427.7</c:v>
                </c:pt>
                <c:pt idx="2">
                  <c:v>422</c:v>
                </c:pt>
                <c:pt idx="3">
                  <c:v>427</c:v>
                </c:pt>
                <c:pt idx="4">
                  <c:v>411.95</c:v>
                </c:pt>
                <c:pt idx="5">
                  <c:v>402</c:v>
                </c:pt>
                <c:pt idx="6">
                  <c:v>417</c:v>
                </c:pt>
                <c:pt idx="7">
                  <c:v>417</c:v>
                </c:pt>
                <c:pt idx="8">
                  <c:v>405</c:v>
                </c:pt>
                <c:pt idx="9">
                  <c:v>407</c:v>
                </c:pt>
                <c:pt idx="10">
                  <c:v>405</c:v>
                </c:pt>
                <c:pt idx="11">
                  <c:v>402</c:v>
                </c:pt>
                <c:pt idx="12">
                  <c:v>414</c:v>
                </c:pt>
                <c:pt idx="13">
                  <c:v>413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FB-4114-8B12-32E88FCE45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</c:lineChart>
      <c:catAx>
        <c:axId val="557784312"/>
        <c:scaling>
          <c:orientation val="minMax"/>
        </c:scaling>
        <c:delete val="0"/>
        <c:axPos val="b"/>
        <c:title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 vert="horz" anchor="ctr" anchorCtr="1"/>
          <a:lstStyle/>
          <a:p>
            <a:pPr>
              <a:defRPr sz="80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1"/>
        <c:lblAlgn val="ctr"/>
        <c:lblOffset val="100"/>
        <c:tickLblSkip val="1"/>
        <c:noMultiLvlLbl val="0"/>
      </c:catAx>
      <c:valAx>
        <c:axId val="557784704"/>
        <c:scaling>
          <c:orientation val="minMax"/>
          <c:min val="2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1">
                    <a:solidFill>
                      <a:schemeClr val="bg2"/>
                    </a:solidFill>
                  </a:defRPr>
                </a:pPr>
                <a:r>
                  <a:rPr lang="en-US" sz="1200" b="1" dirty="0" smtClean="0">
                    <a:solidFill>
                      <a:schemeClr val="bg2"/>
                    </a:solidFill>
                  </a:rPr>
                  <a:t>Median Donor PO</a:t>
                </a:r>
                <a:r>
                  <a:rPr lang="en-US" sz="1200" b="1" baseline="-25000" dirty="0" smtClean="0">
                    <a:solidFill>
                      <a:schemeClr val="bg2"/>
                    </a:solidFill>
                  </a:rPr>
                  <a:t>2</a:t>
                </a:r>
                <a:r>
                  <a:rPr lang="en-US" sz="1200" b="1" dirty="0" smtClean="0">
                    <a:solidFill>
                      <a:schemeClr val="bg2"/>
                    </a:solidFill>
                  </a:rPr>
                  <a:t> (mmHg)</a:t>
                </a:r>
                <a:endParaRPr lang="en-US" sz="1200" b="1" baseline="-250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2.8413469592896628E-2"/>
              <c:y val="0.2687295400991198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between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658962197099017"/>
          <c:y val="2.4801911817290759E-3"/>
          <c:w val="0.80074071769130528"/>
          <c:h val="9.2340633995574947E-2"/>
        </c:manualLayout>
      </c:layout>
      <c:overlay val="0"/>
      <c:spPr>
        <a:ln>
          <a:solidFill>
            <a:schemeClr val="bg2"/>
          </a:solidFill>
        </a:ln>
      </c:spPr>
      <c:txPr>
        <a:bodyPr/>
        <a:lstStyle/>
        <a:p>
          <a:pPr>
            <a:defRPr sz="12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15945971869795E-2"/>
          <c:y val="3.3590508847684365E-2"/>
          <c:w val="0.70190751905933102"/>
          <c:h val="0.810972486197846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with History of Hypertension, Ischemic Time &lt;4 hours (N=1,507)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97.009</c:v>
                </c:pt>
                <c:pt idx="2">
                  <c:v>95.137</c:v>
                </c:pt>
                <c:pt idx="3">
                  <c:v>93.465999999999994</c:v>
                </c:pt>
                <c:pt idx="4">
                  <c:v>91.927000000000007</c:v>
                </c:pt>
                <c:pt idx="5">
                  <c:v>90.251000000000005</c:v>
                </c:pt>
                <c:pt idx="6">
                  <c:v>89.245000000000005</c:v>
                </c:pt>
                <c:pt idx="7">
                  <c:v>88.305000000000007</c:v>
                </c:pt>
                <c:pt idx="8">
                  <c:v>87.700999999999993</c:v>
                </c:pt>
                <c:pt idx="9">
                  <c:v>86.960999999999999</c:v>
                </c:pt>
                <c:pt idx="10">
                  <c:v>85.613</c:v>
                </c:pt>
                <c:pt idx="11">
                  <c:v>85.004999999999995</c:v>
                </c:pt>
                <c:pt idx="12">
                  <c:v>84.185000000000002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History of Hypertension, Ischemic Time ≥4 hours (N=4,294)</c:v>
                </c:pt>
              </c:strCache>
            </c:strRef>
          </c:tx>
          <c:spPr>
            <a:ln w="2540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95.95</c:v>
                </c:pt>
                <c:pt idx="2">
                  <c:v>94.043000000000006</c:v>
                </c:pt>
                <c:pt idx="3">
                  <c:v>92.769000000000005</c:v>
                </c:pt>
                <c:pt idx="4">
                  <c:v>91.613</c:v>
                </c:pt>
                <c:pt idx="5">
                  <c:v>90.432000000000002</c:v>
                </c:pt>
                <c:pt idx="6">
                  <c:v>89.367000000000004</c:v>
                </c:pt>
                <c:pt idx="7">
                  <c:v>88.323999999999998</c:v>
                </c:pt>
                <c:pt idx="8">
                  <c:v>87.350999999999999</c:v>
                </c:pt>
                <c:pt idx="9">
                  <c:v>86.495000000000005</c:v>
                </c:pt>
                <c:pt idx="10">
                  <c:v>85.683999999999997</c:v>
                </c:pt>
                <c:pt idx="11">
                  <c:v>84.846000000000004</c:v>
                </c:pt>
                <c:pt idx="12">
                  <c:v>83.974999999999994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with No History of Hypertension, Ischemic Time &lt;4 hours  (N=5,801)</c:v>
                </c:pt>
              </c:strCache>
            </c:strRef>
          </c:tx>
          <c:spPr>
            <a:ln w="25400">
              <a:solidFill>
                <a:schemeClr val="bg1">
                  <a:lumMod val="75000"/>
                  <a:lumOff val="25000"/>
                </a:schemeClr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96.27</c:v>
                </c:pt>
                <c:pt idx="2">
                  <c:v>94.504999999999995</c:v>
                </c:pt>
                <c:pt idx="3">
                  <c:v>93.31</c:v>
                </c:pt>
                <c:pt idx="4">
                  <c:v>92.409000000000006</c:v>
                </c:pt>
                <c:pt idx="5">
                  <c:v>91.507000000000005</c:v>
                </c:pt>
                <c:pt idx="6">
                  <c:v>90.534000000000006</c:v>
                </c:pt>
                <c:pt idx="7">
                  <c:v>89.509</c:v>
                </c:pt>
                <c:pt idx="8">
                  <c:v>88.516999999999996</c:v>
                </c:pt>
                <c:pt idx="9">
                  <c:v>87.697999999999993</c:v>
                </c:pt>
                <c:pt idx="10">
                  <c:v>86.72</c:v>
                </c:pt>
                <c:pt idx="11">
                  <c:v>85.932000000000002</c:v>
                </c:pt>
                <c:pt idx="12">
                  <c:v>85.278000000000006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Donor with No History of Hypertension, Ischemic Time ≥4 hours (N=15,363)</c:v>
                </c:pt>
              </c:strCache>
            </c:strRef>
          </c:tx>
          <c:spPr>
            <a:ln w="25400">
              <a:solidFill>
                <a:srgbClr val="FF99FF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100</c:v>
                </c:pt>
                <c:pt idx="1">
                  <c:v>96.358000000000004</c:v>
                </c:pt>
                <c:pt idx="2">
                  <c:v>94.608999999999995</c:v>
                </c:pt>
                <c:pt idx="3">
                  <c:v>93.454999999999998</c:v>
                </c:pt>
                <c:pt idx="4">
                  <c:v>92.498000000000005</c:v>
                </c:pt>
                <c:pt idx="5">
                  <c:v>91.459000000000003</c:v>
                </c:pt>
                <c:pt idx="6">
                  <c:v>90.652000000000001</c:v>
                </c:pt>
                <c:pt idx="7">
                  <c:v>89.77</c:v>
                </c:pt>
                <c:pt idx="8">
                  <c:v>88.96</c:v>
                </c:pt>
                <c:pt idx="9">
                  <c:v>88.176000000000002</c:v>
                </c:pt>
                <c:pt idx="10">
                  <c:v>87.456000000000003</c:v>
                </c:pt>
                <c:pt idx="11">
                  <c:v>86.692999999999998</c:v>
                </c:pt>
                <c:pt idx="12">
                  <c:v>85.95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dirty="0" smtClean="0">
                    <a:solidFill>
                      <a:schemeClr val="bg2"/>
                    </a:solidFill>
                  </a:rPr>
                  <a:t>Months</a:t>
                </a:r>
                <a:endParaRPr lang="en-US" sz="18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6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8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76996448316272148"/>
          <c:y val="3.2887421330398223E-2"/>
          <c:w val="0.22339096210937265"/>
          <c:h val="0.80877712866536844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4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678435356870714E-2"/>
          <c:y val="6.5803300120516939E-2"/>
          <c:w val="0.72610353244061054"/>
          <c:h val="0.810972486197846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PO₂ &lt;250 mmHg, Ischemic Time &lt;4 hours (N=1,519)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96.572000000000003</c:v>
                </c:pt>
                <c:pt idx="2">
                  <c:v>94.656000000000006</c:v>
                </c:pt>
                <c:pt idx="3">
                  <c:v>93.665000000000006</c:v>
                </c:pt>
                <c:pt idx="4">
                  <c:v>92.805999999999997</c:v>
                </c:pt>
                <c:pt idx="5">
                  <c:v>91.945999999999998</c:v>
                </c:pt>
                <c:pt idx="6">
                  <c:v>91.084999999999994</c:v>
                </c:pt>
                <c:pt idx="7">
                  <c:v>90.091999999999999</c:v>
                </c:pt>
                <c:pt idx="8">
                  <c:v>89.165000000000006</c:v>
                </c:pt>
                <c:pt idx="9">
                  <c:v>88.834000000000003</c:v>
                </c:pt>
                <c:pt idx="10">
                  <c:v>88.236999999999995</c:v>
                </c:pt>
                <c:pt idx="11">
                  <c:v>87.771000000000001</c:v>
                </c:pt>
                <c:pt idx="12">
                  <c:v>87.3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PO₂ &lt;250 mmHg, Ischemic Time ≥4 hours (N=3,865)</c:v>
                </c:pt>
              </c:strCache>
            </c:strRef>
          </c:tx>
          <c:spPr>
            <a:ln w="2540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96.448999999999998</c:v>
                </c:pt>
                <c:pt idx="2">
                  <c:v>94.888999999999996</c:v>
                </c:pt>
                <c:pt idx="3">
                  <c:v>93.614000000000004</c:v>
                </c:pt>
                <c:pt idx="4">
                  <c:v>92.391000000000005</c:v>
                </c:pt>
                <c:pt idx="5">
                  <c:v>91.27</c:v>
                </c:pt>
                <c:pt idx="6">
                  <c:v>90.225999999999999</c:v>
                </c:pt>
                <c:pt idx="7">
                  <c:v>89.415000000000006</c:v>
                </c:pt>
                <c:pt idx="8">
                  <c:v>88.525999999999996</c:v>
                </c:pt>
                <c:pt idx="9">
                  <c:v>87.897999999999996</c:v>
                </c:pt>
                <c:pt idx="10">
                  <c:v>87.293999999999997</c:v>
                </c:pt>
                <c:pt idx="11">
                  <c:v>86.504000000000005</c:v>
                </c:pt>
                <c:pt idx="12">
                  <c:v>85.763000000000005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PO₂ ≥250 mmHg, Ischemic Time &lt;4 hours (N=3,889)</c:v>
                </c:pt>
              </c:strCache>
            </c:strRef>
          </c:tx>
          <c:spPr>
            <a:ln w="25400">
              <a:solidFill>
                <a:schemeClr val="bg1">
                  <a:lumMod val="75000"/>
                  <a:lumOff val="25000"/>
                </a:schemeClr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96.674999999999997</c:v>
                </c:pt>
                <c:pt idx="2">
                  <c:v>95.07</c:v>
                </c:pt>
                <c:pt idx="3">
                  <c:v>93.646000000000001</c:v>
                </c:pt>
                <c:pt idx="4">
                  <c:v>92.582999999999998</c:v>
                </c:pt>
                <c:pt idx="5">
                  <c:v>91.492999999999995</c:v>
                </c:pt>
                <c:pt idx="6">
                  <c:v>90.558000000000007</c:v>
                </c:pt>
                <c:pt idx="7">
                  <c:v>89.518000000000001</c:v>
                </c:pt>
                <c:pt idx="8">
                  <c:v>88.581999999999994</c:v>
                </c:pt>
                <c:pt idx="9">
                  <c:v>87.748000000000005</c:v>
                </c:pt>
                <c:pt idx="10">
                  <c:v>86.677999999999997</c:v>
                </c:pt>
                <c:pt idx="11">
                  <c:v>86.102000000000004</c:v>
                </c:pt>
                <c:pt idx="12">
                  <c:v>85.438999999999993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Donor PO₂ ≥250 mmHg, Ischemic Time ≥4 hours (N=12,487)</c:v>
                </c:pt>
              </c:strCache>
            </c:strRef>
          </c:tx>
          <c:spPr>
            <a:ln w="25400">
              <a:solidFill>
                <a:srgbClr val="FF99FF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100</c:v>
                </c:pt>
                <c:pt idx="1">
                  <c:v>96.494</c:v>
                </c:pt>
                <c:pt idx="2">
                  <c:v>94.775999999999996</c:v>
                </c:pt>
                <c:pt idx="3">
                  <c:v>93.744</c:v>
                </c:pt>
                <c:pt idx="4">
                  <c:v>92.823999999999998</c:v>
                </c:pt>
                <c:pt idx="5">
                  <c:v>91.861999999999995</c:v>
                </c:pt>
                <c:pt idx="6">
                  <c:v>91.078999999999994</c:v>
                </c:pt>
                <c:pt idx="7">
                  <c:v>90.147999999999996</c:v>
                </c:pt>
                <c:pt idx="8">
                  <c:v>89.337000000000003</c:v>
                </c:pt>
                <c:pt idx="9">
                  <c:v>88.518000000000001</c:v>
                </c:pt>
                <c:pt idx="10">
                  <c:v>87.712999999999994</c:v>
                </c:pt>
                <c:pt idx="11">
                  <c:v>86.97</c:v>
                </c:pt>
                <c:pt idx="12">
                  <c:v>86.162000000000006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dirty="0" smtClean="0">
                    <a:solidFill>
                      <a:schemeClr val="bg2"/>
                    </a:solidFill>
                  </a:rPr>
                  <a:t>Months</a:t>
                </a:r>
                <a:endParaRPr lang="en-US" sz="18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7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8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79282016764033525"/>
          <c:y val="6.8729715237208264E-2"/>
          <c:w val="0.20046846160358989"/>
          <c:h val="0.80653698529619267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4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473492774956468E-2"/>
          <c:y val="0.13812556846051072"/>
          <c:w val="0.39539087043088028"/>
          <c:h val="0.6517942493777100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&lt;35 Years 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94.661000000000001</c:v>
                </c:pt>
                <c:pt idx="2">
                  <c:v>92.988</c:v>
                </c:pt>
                <c:pt idx="3">
                  <c:v>91.316000000000003</c:v>
                </c:pt>
                <c:pt idx="4">
                  <c:v>90.980999999999995</c:v>
                </c:pt>
                <c:pt idx="5">
                  <c:v>89.977999999999994</c:v>
                </c:pt>
                <c:pt idx="6">
                  <c:v>89.643000000000001</c:v>
                </c:pt>
                <c:pt idx="7">
                  <c:v>89.308000000000007</c:v>
                </c:pt>
                <c:pt idx="8">
                  <c:v>87.287000000000006</c:v>
                </c:pt>
                <c:pt idx="9">
                  <c:v>84.924999999999997</c:v>
                </c:pt>
                <c:pt idx="10">
                  <c:v>82.894000000000005</c:v>
                </c:pt>
                <c:pt idx="11">
                  <c:v>82.552999999999997</c:v>
                </c:pt>
                <c:pt idx="12">
                  <c:v>81.861999999999995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Donor 35-49 Years</c:v>
                </c:pt>
              </c:strCache>
            </c:strRef>
          </c:tx>
          <c:spPr>
            <a:ln w="25400">
              <a:solidFill>
                <a:srgbClr val="B97E33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96.275000000000006</c:v>
                </c:pt>
                <c:pt idx="2">
                  <c:v>94.932000000000002</c:v>
                </c:pt>
                <c:pt idx="3">
                  <c:v>94.183999999999997</c:v>
                </c:pt>
                <c:pt idx="4">
                  <c:v>92.988</c:v>
                </c:pt>
                <c:pt idx="5">
                  <c:v>91.491</c:v>
                </c:pt>
                <c:pt idx="6">
                  <c:v>90.742999999999995</c:v>
                </c:pt>
                <c:pt idx="7">
                  <c:v>90.293000000000006</c:v>
                </c:pt>
                <c:pt idx="8">
                  <c:v>89.841999999999999</c:v>
                </c:pt>
                <c:pt idx="9">
                  <c:v>88.789000000000001</c:v>
                </c:pt>
                <c:pt idx="10">
                  <c:v>87.885000000000005</c:v>
                </c:pt>
                <c:pt idx="11">
                  <c:v>86.067999999999998</c:v>
                </c:pt>
                <c:pt idx="12">
                  <c:v>85.305999999999997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Donor ≥50 Years 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95.510999999999996</c:v>
                </c:pt>
                <c:pt idx="2">
                  <c:v>93.119</c:v>
                </c:pt>
                <c:pt idx="3">
                  <c:v>91.090999999999994</c:v>
                </c:pt>
                <c:pt idx="4">
                  <c:v>89.313999999999993</c:v>
                </c:pt>
                <c:pt idx="5">
                  <c:v>86.899000000000001</c:v>
                </c:pt>
                <c:pt idx="6">
                  <c:v>84.728999999999999</c:v>
                </c:pt>
                <c:pt idx="7">
                  <c:v>83.45</c:v>
                </c:pt>
                <c:pt idx="8">
                  <c:v>81.911000000000001</c:v>
                </c:pt>
                <c:pt idx="9">
                  <c:v>80.751000000000005</c:v>
                </c:pt>
                <c:pt idx="10">
                  <c:v>79.975999999999999</c:v>
                </c:pt>
                <c:pt idx="11">
                  <c:v>78.676000000000002</c:v>
                </c:pt>
                <c:pt idx="12">
                  <c:v>77.625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21243119178019143"/>
              <c:y val="0.8357244062288493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4.9981122375411507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4678036720249227"/>
          <c:y val="3.8012727529183936E-2"/>
          <c:w val="0.68300060989248668"/>
          <c:h val="8.3808336535356881E-2"/>
        </c:manualLayout>
      </c:layout>
      <c:overlay val="1"/>
      <c:spPr>
        <a:solidFill>
          <a:schemeClr val="tx1"/>
        </a:solidFill>
        <a:ln w="12700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23762655565427"/>
          <c:y val="3.6650700778632216E-2"/>
          <c:w val="0.83424409448818893"/>
          <c:h val="0.82863389734759263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Donor &lt;35 Years 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96.096999999999994</c:v>
                </c:pt>
                <c:pt idx="2">
                  <c:v>94.338999999999999</c:v>
                </c:pt>
                <c:pt idx="3">
                  <c:v>93.067999999999998</c:v>
                </c:pt>
                <c:pt idx="4">
                  <c:v>92.164000000000001</c:v>
                </c:pt>
                <c:pt idx="5">
                  <c:v>91.278999999999996</c:v>
                </c:pt>
                <c:pt idx="6">
                  <c:v>90.405000000000001</c:v>
                </c:pt>
                <c:pt idx="7">
                  <c:v>89.406999999999996</c:v>
                </c:pt>
                <c:pt idx="8">
                  <c:v>88.61</c:v>
                </c:pt>
                <c:pt idx="9">
                  <c:v>87.837000000000003</c:v>
                </c:pt>
                <c:pt idx="10">
                  <c:v>87.022999999999996</c:v>
                </c:pt>
                <c:pt idx="11">
                  <c:v>86.227000000000004</c:v>
                </c:pt>
                <c:pt idx="12">
                  <c:v>85.528999999999996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F2-4767-9715-3A4A2C2BFB63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Donor 35-49 Years</c:v>
                </c:pt>
              </c:strCache>
            </c:strRef>
          </c:tx>
          <c:spPr>
            <a:ln w="25400">
              <a:solidFill>
                <a:srgbClr val="B97E33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96.072999999999993</c:v>
                </c:pt>
                <c:pt idx="2">
                  <c:v>94.284000000000006</c:v>
                </c:pt>
                <c:pt idx="3">
                  <c:v>93.174999999999997</c:v>
                </c:pt>
                <c:pt idx="4">
                  <c:v>92.063999999999993</c:v>
                </c:pt>
                <c:pt idx="5">
                  <c:v>90.951999999999998</c:v>
                </c:pt>
                <c:pt idx="6">
                  <c:v>89.98</c:v>
                </c:pt>
                <c:pt idx="7">
                  <c:v>88.89</c:v>
                </c:pt>
                <c:pt idx="8">
                  <c:v>88.227000000000004</c:v>
                </c:pt>
                <c:pt idx="9">
                  <c:v>87.483999999999995</c:v>
                </c:pt>
                <c:pt idx="10">
                  <c:v>86.635999999999996</c:v>
                </c:pt>
                <c:pt idx="11">
                  <c:v>85.915000000000006</c:v>
                </c:pt>
                <c:pt idx="12">
                  <c:v>85.227000000000004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2F2-4767-9715-3A4A2C2BFB63}"/>
            </c:ext>
          </c:extLst>
        </c:ser>
        <c:ser>
          <c:idx val="5"/>
          <c:order val="2"/>
          <c:tx>
            <c:strRef>
              <c:f>Sheet1!$D$1</c:f>
              <c:strCache>
                <c:ptCount val="1"/>
                <c:pt idx="0">
                  <c:v>Donor 50+ Years 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95.525999999999996</c:v>
                </c:pt>
                <c:pt idx="2">
                  <c:v>93.411000000000001</c:v>
                </c:pt>
                <c:pt idx="3">
                  <c:v>91.956999999999994</c:v>
                </c:pt>
                <c:pt idx="4">
                  <c:v>90.557000000000002</c:v>
                </c:pt>
                <c:pt idx="5">
                  <c:v>89.251000000000005</c:v>
                </c:pt>
                <c:pt idx="6">
                  <c:v>88.328000000000003</c:v>
                </c:pt>
                <c:pt idx="7">
                  <c:v>87.480999999999995</c:v>
                </c:pt>
                <c:pt idx="8">
                  <c:v>86.361999999999995</c:v>
                </c:pt>
                <c:pt idx="9">
                  <c:v>85.549000000000007</c:v>
                </c:pt>
                <c:pt idx="10">
                  <c:v>84.676000000000002</c:v>
                </c:pt>
                <c:pt idx="11">
                  <c:v>83.954999999999998</c:v>
                </c:pt>
                <c:pt idx="12">
                  <c:v>82.991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2F2-4767-9715-3A4A2C2BF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6160624632573"/>
              <c:y val="0.925782704219293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Survival</a:t>
                </a:r>
                <a:r>
                  <a:rPr lang="en-US" sz="1400" baseline="0" dirty="0" smtClean="0">
                    <a:solidFill>
                      <a:schemeClr val="bg2"/>
                    </a:solidFill>
                  </a:rPr>
                  <a:t> (%)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0.11642485544752901"/>
          <c:w val="0.85887522582404474"/>
          <c:h val="0.7118774895251773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Donors &lt;35 years (N=12,988)</c:v>
                </c:pt>
              </c:strCache>
            </c:strRef>
          </c:tx>
          <c:spPr>
            <a:ln w="2222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97.275000000000006</c:v>
                </c:pt>
                <c:pt idx="6">
                  <c:v>95.027000000000001</c:v>
                </c:pt>
                <c:pt idx="7">
                  <c:v>92.81</c:v>
                </c:pt>
                <c:pt idx="8">
                  <c:v>90.71</c:v>
                </c:pt>
                <c:pt idx="9">
                  <c:v>88.658000000000001</c:v>
                </c:pt>
                <c:pt idx="10">
                  <c:v>86.588999999999999</c:v>
                </c:pt>
                <c:pt idx="11">
                  <c:v>84.632999999999996</c:v>
                </c:pt>
                <c:pt idx="12">
                  <c:v>82.778999999999996</c:v>
                </c:pt>
                <c:pt idx="13">
                  <c:v>80.897000000000006</c:v>
                </c:pt>
                <c:pt idx="14">
                  <c:v>79.174999999999997</c:v>
                </c:pt>
                <c:pt idx="15">
                  <c:v>77.566999999999993</c:v>
                </c:pt>
                <c:pt idx="16">
                  <c:v>76.168999999999997</c:v>
                </c:pt>
                <c:pt idx="17">
                  <c:v>74.540999999999997</c:v>
                </c:pt>
                <c:pt idx="18">
                  <c:v>73.019000000000005</c:v>
                </c:pt>
                <c:pt idx="19">
                  <c:v>71.567999999999998</c:v>
                </c:pt>
                <c:pt idx="20">
                  <c:v>69.852999999999994</c:v>
                </c:pt>
                <c:pt idx="21">
                  <c:v>68.278000000000006</c:v>
                </c:pt>
                <c:pt idx="22">
                  <c:v>66.793000000000006</c:v>
                </c:pt>
                <c:pt idx="23">
                  <c:v>65.61</c:v>
                </c:pt>
                <c:pt idx="24">
                  <c:v>64.007000000000005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2E8-47C4-9AF0-2C028704D9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Donors 35-49 years (N=8,844)</c:v>
                </c:pt>
              </c:strCache>
            </c:strRef>
          </c:tx>
          <c:spPr>
            <a:ln w="25400">
              <a:solidFill>
                <a:schemeClr val="accent2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97.411000000000001</c:v>
                </c:pt>
                <c:pt idx="6">
                  <c:v>94.888000000000005</c:v>
                </c:pt>
                <c:pt idx="7">
                  <c:v>92.596000000000004</c:v>
                </c:pt>
                <c:pt idx="8">
                  <c:v>90.765000000000001</c:v>
                </c:pt>
                <c:pt idx="9">
                  <c:v>88.885000000000005</c:v>
                </c:pt>
                <c:pt idx="10">
                  <c:v>86.606999999999999</c:v>
                </c:pt>
                <c:pt idx="11">
                  <c:v>84.613</c:v>
                </c:pt>
                <c:pt idx="12">
                  <c:v>82.599000000000004</c:v>
                </c:pt>
                <c:pt idx="13">
                  <c:v>80.793000000000006</c:v>
                </c:pt>
                <c:pt idx="14">
                  <c:v>79.131</c:v>
                </c:pt>
                <c:pt idx="15">
                  <c:v>77.698999999999998</c:v>
                </c:pt>
                <c:pt idx="16">
                  <c:v>76.075000000000003</c:v>
                </c:pt>
                <c:pt idx="17">
                  <c:v>74.486999999999995</c:v>
                </c:pt>
                <c:pt idx="18">
                  <c:v>72.959999999999994</c:v>
                </c:pt>
                <c:pt idx="19">
                  <c:v>71.463999999999999</c:v>
                </c:pt>
                <c:pt idx="20">
                  <c:v>69.869</c:v>
                </c:pt>
                <c:pt idx="21">
                  <c:v>68.570999999999998</c:v>
                </c:pt>
                <c:pt idx="22">
                  <c:v>67.248000000000005</c:v>
                </c:pt>
                <c:pt idx="23">
                  <c:v>65.736000000000004</c:v>
                </c:pt>
                <c:pt idx="24">
                  <c:v>64.444999999999993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2E8-47C4-9AF0-2C028704D9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Donors ≥50 years (N=7,185)</c:v>
                </c:pt>
              </c:strCache>
            </c:strRef>
          </c:tx>
          <c:spPr>
            <a:ln w="254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97.325999999999993</c:v>
                </c:pt>
                <c:pt idx="6">
                  <c:v>94.888999999999996</c:v>
                </c:pt>
                <c:pt idx="7">
                  <c:v>92.355999999999995</c:v>
                </c:pt>
                <c:pt idx="8">
                  <c:v>90.238</c:v>
                </c:pt>
                <c:pt idx="9">
                  <c:v>88.058000000000007</c:v>
                </c:pt>
                <c:pt idx="10">
                  <c:v>86.328000000000003</c:v>
                </c:pt>
                <c:pt idx="11">
                  <c:v>84.605999999999995</c:v>
                </c:pt>
                <c:pt idx="12">
                  <c:v>82.903999999999996</c:v>
                </c:pt>
                <c:pt idx="13">
                  <c:v>81.081999999999994</c:v>
                </c:pt>
                <c:pt idx="14">
                  <c:v>79.527000000000001</c:v>
                </c:pt>
                <c:pt idx="15">
                  <c:v>77.62</c:v>
                </c:pt>
                <c:pt idx="16">
                  <c:v>76.027000000000001</c:v>
                </c:pt>
                <c:pt idx="17">
                  <c:v>74.558000000000007</c:v>
                </c:pt>
                <c:pt idx="18">
                  <c:v>72.921000000000006</c:v>
                </c:pt>
                <c:pt idx="19">
                  <c:v>71.543999999999997</c:v>
                </c:pt>
                <c:pt idx="20">
                  <c:v>70.159000000000006</c:v>
                </c:pt>
                <c:pt idx="21">
                  <c:v>68.644000000000005</c:v>
                </c:pt>
                <c:pt idx="22">
                  <c:v>66.902000000000001</c:v>
                </c:pt>
                <c:pt idx="23">
                  <c:v>65.649000000000001</c:v>
                </c:pt>
                <c:pt idx="24">
                  <c:v>64.363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2E8-47C4-9AF0-2C028704D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dirty="0" smtClean="0">
                    <a:solidFill>
                      <a:schemeClr val="bg2"/>
                    </a:solidFill>
                  </a:rPr>
                  <a:t>Years</a:t>
                </a:r>
                <a:endParaRPr lang="en-US" sz="18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997191987031035"/>
              <c:y val="0.9048283027121609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6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8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 w="9525"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1019045914715206"/>
          <c:y val="1.4617827265240475E-2"/>
          <c:w val="0.85754107441115313"/>
          <c:h val="8.6195879269024223E-2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7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608130280988348E-2"/>
          <c:y val="2.8435185294051878E-2"/>
          <c:w val="0.88633078389647102"/>
          <c:h val="0.8512621786284135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&lt;35 Years 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96.349000000000004</c:v>
                </c:pt>
                <c:pt idx="6">
                  <c:v>94.149000000000001</c:v>
                </c:pt>
                <c:pt idx="7">
                  <c:v>91.456999999999994</c:v>
                </c:pt>
                <c:pt idx="8">
                  <c:v>89.04</c:v>
                </c:pt>
                <c:pt idx="9">
                  <c:v>86.923000000000002</c:v>
                </c:pt>
                <c:pt idx="10">
                  <c:v>84.358000000000004</c:v>
                </c:pt>
                <c:pt idx="11">
                  <c:v>81.840999999999994</c:v>
                </c:pt>
                <c:pt idx="12">
                  <c:v>79.552000000000007</c:v>
                </c:pt>
                <c:pt idx="13">
                  <c:v>77.072999999999993</c:v>
                </c:pt>
                <c:pt idx="14">
                  <c:v>74.980999999999995</c:v>
                </c:pt>
                <c:pt idx="15">
                  <c:v>73.069000000000003</c:v>
                </c:pt>
                <c:pt idx="16">
                  <c:v>71.125</c:v>
                </c:pt>
                <c:pt idx="17">
                  <c:v>68.793000000000006</c:v>
                </c:pt>
                <c:pt idx="18">
                  <c:v>66.77</c:v>
                </c:pt>
                <c:pt idx="19">
                  <c:v>64.760000000000005</c:v>
                </c:pt>
                <c:pt idx="20">
                  <c:v>62.274999999999999</c:v>
                </c:pt>
                <c:pt idx="21">
                  <c:v>60.54</c:v>
                </c:pt>
                <c:pt idx="22">
                  <c:v>58.628999999999998</c:v>
                </c:pt>
                <c:pt idx="23">
                  <c:v>56.875</c:v>
                </c:pt>
                <c:pt idx="24">
                  <c:v>54.811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89C-4CEB-B6D4-2BC1D60869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35-49 Years</c:v>
                </c:pt>
              </c:strCache>
            </c:strRef>
          </c:tx>
          <c:spPr>
            <a:ln w="2540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97.039000000000001</c:v>
                </c:pt>
                <c:pt idx="6">
                  <c:v>94.025999999999996</c:v>
                </c:pt>
                <c:pt idx="7">
                  <c:v>91.051000000000002</c:v>
                </c:pt>
                <c:pt idx="8">
                  <c:v>88.632000000000005</c:v>
                </c:pt>
                <c:pt idx="9">
                  <c:v>86.332999999999998</c:v>
                </c:pt>
                <c:pt idx="10">
                  <c:v>83.326999999999998</c:v>
                </c:pt>
                <c:pt idx="11">
                  <c:v>81.537000000000006</c:v>
                </c:pt>
                <c:pt idx="12">
                  <c:v>79.346000000000004</c:v>
                </c:pt>
                <c:pt idx="13">
                  <c:v>77.578999999999994</c:v>
                </c:pt>
                <c:pt idx="14">
                  <c:v>75.274000000000001</c:v>
                </c:pt>
                <c:pt idx="15">
                  <c:v>73.450999999999993</c:v>
                </c:pt>
                <c:pt idx="16">
                  <c:v>71.531999999999996</c:v>
                </c:pt>
                <c:pt idx="17">
                  <c:v>69.094999999999999</c:v>
                </c:pt>
                <c:pt idx="18">
                  <c:v>67.272999999999996</c:v>
                </c:pt>
                <c:pt idx="19">
                  <c:v>65.113</c:v>
                </c:pt>
                <c:pt idx="20">
                  <c:v>62.856999999999999</c:v>
                </c:pt>
                <c:pt idx="21">
                  <c:v>60.906999999999996</c:v>
                </c:pt>
                <c:pt idx="22">
                  <c:v>59.133000000000003</c:v>
                </c:pt>
                <c:pt idx="23">
                  <c:v>57.805999999999997</c:v>
                </c:pt>
                <c:pt idx="24">
                  <c:v>55.704999999999998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89C-4CEB-B6D4-2BC1D60869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50+ Years 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96.248000000000005</c:v>
                </c:pt>
                <c:pt idx="6">
                  <c:v>93.554000000000002</c:v>
                </c:pt>
                <c:pt idx="7">
                  <c:v>90.489000000000004</c:v>
                </c:pt>
                <c:pt idx="8">
                  <c:v>87.73</c:v>
                </c:pt>
                <c:pt idx="9">
                  <c:v>84.766000000000005</c:v>
                </c:pt>
                <c:pt idx="10">
                  <c:v>82.936999999999998</c:v>
                </c:pt>
                <c:pt idx="11">
                  <c:v>80.727999999999994</c:v>
                </c:pt>
                <c:pt idx="12">
                  <c:v>78.605000000000004</c:v>
                </c:pt>
                <c:pt idx="13">
                  <c:v>75.959000000000003</c:v>
                </c:pt>
                <c:pt idx="14">
                  <c:v>74.231999999999999</c:v>
                </c:pt>
                <c:pt idx="15">
                  <c:v>72.03</c:v>
                </c:pt>
                <c:pt idx="16">
                  <c:v>70.424999999999997</c:v>
                </c:pt>
                <c:pt idx="17">
                  <c:v>68.271000000000001</c:v>
                </c:pt>
                <c:pt idx="18">
                  <c:v>66.007999999999996</c:v>
                </c:pt>
                <c:pt idx="19">
                  <c:v>63.816000000000003</c:v>
                </c:pt>
                <c:pt idx="20">
                  <c:v>62.100999999999999</c:v>
                </c:pt>
                <c:pt idx="21">
                  <c:v>60.438000000000002</c:v>
                </c:pt>
                <c:pt idx="22">
                  <c:v>58.084000000000003</c:v>
                </c:pt>
                <c:pt idx="23">
                  <c:v>56.665999999999997</c:v>
                </c:pt>
                <c:pt idx="24">
                  <c:v>55.433999999999997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89C-4CEB-B6D4-2BC1D6086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8471711265903789"/>
              <c:y val="0.9197167636403555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38789418157683E-2"/>
          <c:y val="0.11415756136593945"/>
          <c:w val="0.29279504622168445"/>
          <c:h val="0.6808721324872146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&lt;35 Years 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97.92</c:v>
                </c:pt>
                <c:pt idx="6">
                  <c:v>95.436000000000007</c:v>
                </c:pt>
                <c:pt idx="7">
                  <c:v>93.659000000000006</c:v>
                </c:pt>
                <c:pt idx="8">
                  <c:v>91.509</c:v>
                </c:pt>
                <c:pt idx="9">
                  <c:v>89.703999999999994</c:v>
                </c:pt>
                <c:pt idx="10">
                  <c:v>87.382999999999996</c:v>
                </c:pt>
                <c:pt idx="11">
                  <c:v>85.522000000000006</c:v>
                </c:pt>
                <c:pt idx="12">
                  <c:v>83.748999999999995</c:v>
                </c:pt>
                <c:pt idx="13">
                  <c:v>82.308000000000007</c:v>
                </c:pt>
                <c:pt idx="14">
                  <c:v>80.614999999999995</c:v>
                </c:pt>
                <c:pt idx="15">
                  <c:v>79.119</c:v>
                </c:pt>
                <c:pt idx="16">
                  <c:v>77.992999999999995</c:v>
                </c:pt>
                <c:pt idx="17">
                  <c:v>76.849999999999994</c:v>
                </c:pt>
                <c:pt idx="18">
                  <c:v>75.587999999999994</c:v>
                </c:pt>
                <c:pt idx="19">
                  <c:v>74.346000000000004</c:v>
                </c:pt>
                <c:pt idx="20">
                  <c:v>73.376000000000005</c:v>
                </c:pt>
                <c:pt idx="21">
                  <c:v>72.287999999999997</c:v>
                </c:pt>
                <c:pt idx="22">
                  <c:v>71.212999999999994</c:v>
                </c:pt>
                <c:pt idx="23">
                  <c:v>70.44</c:v>
                </c:pt>
                <c:pt idx="24">
                  <c:v>69.652000000000001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35-49 Years</c:v>
                </c:pt>
              </c:strCache>
            </c:strRef>
          </c:tx>
          <c:spPr>
            <a:ln w="2540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97.673000000000002</c:v>
                </c:pt>
                <c:pt idx="6">
                  <c:v>95.525999999999996</c:v>
                </c:pt>
                <c:pt idx="7">
                  <c:v>93.417000000000002</c:v>
                </c:pt>
                <c:pt idx="8">
                  <c:v>91.688000000000002</c:v>
                </c:pt>
                <c:pt idx="9">
                  <c:v>90.197000000000003</c:v>
                </c:pt>
                <c:pt idx="10">
                  <c:v>88.295000000000002</c:v>
                </c:pt>
                <c:pt idx="11">
                  <c:v>86.433000000000007</c:v>
                </c:pt>
                <c:pt idx="12">
                  <c:v>84.611999999999995</c:v>
                </c:pt>
                <c:pt idx="13">
                  <c:v>82.46</c:v>
                </c:pt>
                <c:pt idx="14">
                  <c:v>81.010000000000005</c:v>
                </c:pt>
                <c:pt idx="15">
                  <c:v>80.015000000000001</c:v>
                </c:pt>
                <c:pt idx="16">
                  <c:v>78.850999999999999</c:v>
                </c:pt>
                <c:pt idx="17">
                  <c:v>77.608999999999995</c:v>
                </c:pt>
                <c:pt idx="18">
                  <c:v>76.682000000000002</c:v>
                </c:pt>
                <c:pt idx="19">
                  <c:v>75.739999999999995</c:v>
                </c:pt>
                <c:pt idx="20">
                  <c:v>74.876999999999995</c:v>
                </c:pt>
                <c:pt idx="21">
                  <c:v>73.855000000000004</c:v>
                </c:pt>
                <c:pt idx="22">
                  <c:v>73.057000000000002</c:v>
                </c:pt>
                <c:pt idx="23">
                  <c:v>71.994</c:v>
                </c:pt>
                <c:pt idx="24">
                  <c:v>71.542000000000002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≥50 Years 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98.200999999999993</c:v>
                </c:pt>
                <c:pt idx="6">
                  <c:v>95.527000000000001</c:v>
                </c:pt>
                <c:pt idx="7">
                  <c:v>93.016000000000005</c:v>
                </c:pt>
                <c:pt idx="8">
                  <c:v>91.617999999999995</c:v>
                </c:pt>
                <c:pt idx="9">
                  <c:v>89.588999999999999</c:v>
                </c:pt>
                <c:pt idx="10">
                  <c:v>88.253</c:v>
                </c:pt>
                <c:pt idx="11">
                  <c:v>87.271000000000001</c:v>
                </c:pt>
                <c:pt idx="12">
                  <c:v>85.655000000000001</c:v>
                </c:pt>
                <c:pt idx="13">
                  <c:v>84.924000000000007</c:v>
                </c:pt>
                <c:pt idx="14">
                  <c:v>83.816999999999993</c:v>
                </c:pt>
                <c:pt idx="15">
                  <c:v>82.230999999999995</c:v>
                </c:pt>
                <c:pt idx="16">
                  <c:v>80.625</c:v>
                </c:pt>
                <c:pt idx="17">
                  <c:v>79.367999999999995</c:v>
                </c:pt>
                <c:pt idx="18">
                  <c:v>78.483000000000004</c:v>
                </c:pt>
                <c:pt idx="19">
                  <c:v>77.283000000000001</c:v>
                </c:pt>
                <c:pt idx="20">
                  <c:v>76.162000000000006</c:v>
                </c:pt>
                <c:pt idx="21">
                  <c:v>74.727999999999994</c:v>
                </c:pt>
                <c:pt idx="22">
                  <c:v>74.167000000000002</c:v>
                </c:pt>
                <c:pt idx="23">
                  <c:v>73.13</c:v>
                </c:pt>
                <c:pt idx="24">
                  <c:v>72.156999999999996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451718543874353"/>
              <c:y val="0.8260903281157940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6.1134791020801419E-3"/>
              <c:y val="0.373870334497203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4604159708098671"/>
          <c:y val="1.6604944805629802E-2"/>
          <c:w val="0.7298249940146524"/>
          <c:h val="8.058249266964207E-2"/>
        </c:manualLayout>
      </c:layout>
      <c:overlay val="1"/>
      <c:spPr>
        <a:solidFill>
          <a:schemeClr val="tx1"/>
        </a:solidFill>
        <a:ln w="22225">
          <a:solidFill>
            <a:schemeClr val="bg2">
              <a:lumMod val="50000"/>
              <a:lumOff val="50000"/>
            </a:schemeClr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266729156298082E-2"/>
          <c:y val="3.1363130157226915E-2"/>
          <c:w val="0.8739726332173019"/>
          <c:h val="0.8299609898160049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&lt;35 Years 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97.551000000000002</c:v>
                </c:pt>
                <c:pt idx="6">
                  <c:v>95.394000000000005</c:v>
                </c:pt>
                <c:pt idx="7">
                  <c:v>93.263000000000005</c:v>
                </c:pt>
                <c:pt idx="8">
                  <c:v>91.397000000000006</c:v>
                </c:pt>
                <c:pt idx="9">
                  <c:v>89.263999999999996</c:v>
                </c:pt>
                <c:pt idx="10">
                  <c:v>87.650999999999996</c:v>
                </c:pt>
                <c:pt idx="11">
                  <c:v>86.018000000000001</c:v>
                </c:pt>
                <c:pt idx="12">
                  <c:v>84.414000000000001</c:v>
                </c:pt>
                <c:pt idx="13">
                  <c:v>82.706999999999994</c:v>
                </c:pt>
                <c:pt idx="14">
                  <c:v>81.218000000000004</c:v>
                </c:pt>
                <c:pt idx="15">
                  <c:v>79.759</c:v>
                </c:pt>
                <c:pt idx="16">
                  <c:v>78.591999999999999</c:v>
                </c:pt>
                <c:pt idx="17">
                  <c:v>77.198999999999998</c:v>
                </c:pt>
                <c:pt idx="18">
                  <c:v>75.887</c:v>
                </c:pt>
                <c:pt idx="19">
                  <c:v>74.710999999999999</c:v>
                </c:pt>
                <c:pt idx="20">
                  <c:v>73.150000000000006</c:v>
                </c:pt>
                <c:pt idx="21">
                  <c:v>71.436000000000007</c:v>
                </c:pt>
                <c:pt idx="22">
                  <c:v>70.027000000000001</c:v>
                </c:pt>
                <c:pt idx="23">
                  <c:v>69.016999999999996</c:v>
                </c:pt>
                <c:pt idx="24">
                  <c:v>67.313999999999993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23-4E8D-946F-16629C4F81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35-49 Years</c:v>
                </c:pt>
              </c:strCache>
            </c:strRef>
          </c:tx>
          <c:spPr>
            <a:ln w="2540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97.483999999999995</c:v>
                </c:pt>
                <c:pt idx="6">
                  <c:v>95.046000000000006</c:v>
                </c:pt>
                <c:pt idx="7">
                  <c:v>93.031000000000006</c:v>
                </c:pt>
                <c:pt idx="8">
                  <c:v>91.465999999999994</c:v>
                </c:pt>
                <c:pt idx="9">
                  <c:v>89.628</c:v>
                </c:pt>
                <c:pt idx="10">
                  <c:v>87.566999999999993</c:v>
                </c:pt>
                <c:pt idx="11">
                  <c:v>85.400999999999996</c:v>
                </c:pt>
                <c:pt idx="12">
                  <c:v>83.391999999999996</c:v>
                </c:pt>
                <c:pt idx="13">
                  <c:v>81.725999999999999</c:v>
                </c:pt>
                <c:pt idx="14">
                  <c:v>80.314999999999998</c:v>
                </c:pt>
                <c:pt idx="15">
                  <c:v>78.894999999999996</c:v>
                </c:pt>
                <c:pt idx="16">
                  <c:v>77.22</c:v>
                </c:pt>
                <c:pt idx="17">
                  <c:v>75.94</c:v>
                </c:pt>
                <c:pt idx="18">
                  <c:v>74.3</c:v>
                </c:pt>
                <c:pt idx="19">
                  <c:v>72.917000000000002</c:v>
                </c:pt>
                <c:pt idx="20">
                  <c:v>71.355999999999995</c:v>
                </c:pt>
                <c:pt idx="21">
                  <c:v>70.290999999999997</c:v>
                </c:pt>
                <c:pt idx="22">
                  <c:v>68.98</c:v>
                </c:pt>
                <c:pt idx="23">
                  <c:v>67.165999999999997</c:v>
                </c:pt>
                <c:pt idx="24">
                  <c:v>65.947000000000003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23-4E8D-946F-16629C4F81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50+ Years 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97.697999999999993</c:v>
                </c:pt>
                <c:pt idx="6">
                  <c:v>95.49</c:v>
                </c:pt>
                <c:pt idx="7">
                  <c:v>93.27</c:v>
                </c:pt>
                <c:pt idx="8">
                  <c:v>91.313000000000002</c:v>
                </c:pt>
                <c:pt idx="9">
                  <c:v>89.558000000000007</c:v>
                </c:pt>
                <c:pt idx="10">
                  <c:v>87.766999999999996</c:v>
                </c:pt>
                <c:pt idx="11">
                  <c:v>86.108000000000004</c:v>
                </c:pt>
                <c:pt idx="12">
                  <c:v>84.634</c:v>
                </c:pt>
                <c:pt idx="13">
                  <c:v>82.974999999999994</c:v>
                </c:pt>
                <c:pt idx="14">
                  <c:v>81.388000000000005</c:v>
                </c:pt>
                <c:pt idx="15">
                  <c:v>79.563999999999993</c:v>
                </c:pt>
                <c:pt idx="16">
                  <c:v>77.983000000000004</c:v>
                </c:pt>
                <c:pt idx="17">
                  <c:v>76.870999999999995</c:v>
                </c:pt>
                <c:pt idx="18">
                  <c:v>75.394000000000005</c:v>
                </c:pt>
                <c:pt idx="19">
                  <c:v>74.465999999999994</c:v>
                </c:pt>
                <c:pt idx="20">
                  <c:v>73.203000000000003</c:v>
                </c:pt>
                <c:pt idx="21">
                  <c:v>71.751000000000005</c:v>
                </c:pt>
                <c:pt idx="22">
                  <c:v>70.012</c:v>
                </c:pt>
                <c:pt idx="23">
                  <c:v>68.790000000000006</c:v>
                </c:pt>
                <c:pt idx="24">
                  <c:v>67.376999999999995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023-4E8D-946F-16629C4F8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373233467838516"/>
              <c:y val="0.894945797074278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38789418157683E-2"/>
          <c:y val="0.11415756136593945"/>
          <c:w val="0.29279504622168445"/>
          <c:h val="0.6644207829584004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&lt;35 Years 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98.009</c:v>
                </c:pt>
                <c:pt idx="6">
                  <c:v>95.831000000000003</c:v>
                </c:pt>
                <c:pt idx="7">
                  <c:v>94.516000000000005</c:v>
                </c:pt>
                <c:pt idx="8">
                  <c:v>93.16</c:v>
                </c:pt>
                <c:pt idx="9">
                  <c:v>91.305000000000007</c:v>
                </c:pt>
                <c:pt idx="10">
                  <c:v>89.953999999999994</c:v>
                </c:pt>
                <c:pt idx="11">
                  <c:v>88.632000000000005</c:v>
                </c:pt>
                <c:pt idx="12">
                  <c:v>87.44</c:v>
                </c:pt>
                <c:pt idx="13">
                  <c:v>86.161000000000001</c:v>
                </c:pt>
                <c:pt idx="14">
                  <c:v>85.296999999999997</c:v>
                </c:pt>
                <c:pt idx="15">
                  <c:v>84.391000000000005</c:v>
                </c:pt>
                <c:pt idx="16">
                  <c:v>83.147000000000006</c:v>
                </c:pt>
                <c:pt idx="17">
                  <c:v>82.138999999999996</c:v>
                </c:pt>
                <c:pt idx="18">
                  <c:v>80.965000000000003</c:v>
                </c:pt>
                <c:pt idx="19">
                  <c:v>79.734999999999999</c:v>
                </c:pt>
                <c:pt idx="20">
                  <c:v>78.588999999999999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35-49 Years</c:v>
                </c:pt>
              </c:strCache>
            </c:strRef>
          </c:tx>
          <c:spPr>
            <a:ln w="2540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98.046999999999997</c:v>
                </c:pt>
                <c:pt idx="6">
                  <c:v>95.88</c:v>
                </c:pt>
                <c:pt idx="7">
                  <c:v>93.953000000000003</c:v>
                </c:pt>
                <c:pt idx="8">
                  <c:v>92.545000000000002</c:v>
                </c:pt>
                <c:pt idx="9">
                  <c:v>90.891000000000005</c:v>
                </c:pt>
                <c:pt idx="10">
                  <c:v>89.137</c:v>
                </c:pt>
                <c:pt idx="11">
                  <c:v>87.72</c:v>
                </c:pt>
                <c:pt idx="12">
                  <c:v>85.653000000000006</c:v>
                </c:pt>
                <c:pt idx="13">
                  <c:v>84.326999999999998</c:v>
                </c:pt>
                <c:pt idx="14">
                  <c:v>83.078000000000003</c:v>
                </c:pt>
                <c:pt idx="15">
                  <c:v>82.027000000000001</c:v>
                </c:pt>
                <c:pt idx="16">
                  <c:v>80.658000000000001</c:v>
                </c:pt>
                <c:pt idx="17">
                  <c:v>79.341999999999999</c:v>
                </c:pt>
                <c:pt idx="18">
                  <c:v>78.100999999999999</c:v>
                </c:pt>
                <c:pt idx="19">
                  <c:v>76.864000000000004</c:v>
                </c:pt>
                <c:pt idx="20">
                  <c:v>75.989999999999995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≥50 Years 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97.694000000000003</c:v>
                </c:pt>
                <c:pt idx="6">
                  <c:v>95.596999999999994</c:v>
                </c:pt>
                <c:pt idx="7">
                  <c:v>93.254000000000005</c:v>
                </c:pt>
                <c:pt idx="8">
                  <c:v>91.623999999999995</c:v>
                </c:pt>
                <c:pt idx="9">
                  <c:v>89.619</c:v>
                </c:pt>
                <c:pt idx="10">
                  <c:v>88.162999999999997</c:v>
                </c:pt>
                <c:pt idx="11">
                  <c:v>86.757999999999996</c:v>
                </c:pt>
                <c:pt idx="12">
                  <c:v>85.370999999999995</c:v>
                </c:pt>
                <c:pt idx="13">
                  <c:v>83.9</c:v>
                </c:pt>
                <c:pt idx="14">
                  <c:v>82.507999999999996</c:v>
                </c:pt>
                <c:pt idx="15">
                  <c:v>80.885999999999996</c:v>
                </c:pt>
                <c:pt idx="16">
                  <c:v>79.620999999999995</c:v>
                </c:pt>
                <c:pt idx="17">
                  <c:v>78.709000000000003</c:v>
                </c:pt>
                <c:pt idx="18">
                  <c:v>77.418000000000006</c:v>
                </c:pt>
                <c:pt idx="19">
                  <c:v>76.236999999999995</c:v>
                </c:pt>
                <c:pt idx="20">
                  <c:v>75.147000000000006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350163873751467"/>
              <c:y val="0.8209423273792648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6.1134791020801419E-3"/>
              <c:y val="0.373870334497203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4497527078175784"/>
          <c:y val="7.2041736463074584E-3"/>
          <c:w val="0.7298249940146524"/>
          <c:h val="8.058249266964207E-2"/>
        </c:manualLayout>
      </c:layout>
      <c:overlay val="1"/>
      <c:spPr>
        <a:solidFill>
          <a:schemeClr val="tx1"/>
        </a:solidFill>
        <a:ln w="22225">
          <a:solidFill>
            <a:schemeClr val="bg2">
              <a:lumMod val="50000"/>
              <a:lumOff val="50000"/>
            </a:schemeClr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266729156298082E-2"/>
          <c:y val="3.1363130157226915E-2"/>
          <c:w val="0.8739726332173019"/>
          <c:h val="0.8042762891787187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&lt;35 Years 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97.003</c:v>
                </c:pt>
                <c:pt idx="6">
                  <c:v>94.738</c:v>
                </c:pt>
                <c:pt idx="7">
                  <c:v>92.168000000000006</c:v>
                </c:pt>
                <c:pt idx="8">
                  <c:v>89.802000000000007</c:v>
                </c:pt>
                <c:pt idx="9">
                  <c:v>87.727999999999994</c:v>
                </c:pt>
                <c:pt idx="10">
                  <c:v>85.322999999999993</c:v>
                </c:pt>
                <c:pt idx="11">
                  <c:v>83.17</c:v>
                </c:pt>
                <c:pt idx="12">
                  <c:v>81.043999999999997</c:v>
                </c:pt>
                <c:pt idx="13">
                  <c:v>78.92</c:v>
                </c:pt>
                <c:pt idx="14">
                  <c:v>76.872</c:v>
                </c:pt>
                <c:pt idx="15">
                  <c:v>75.034000000000006</c:v>
                </c:pt>
                <c:pt idx="16">
                  <c:v>73.575999999999993</c:v>
                </c:pt>
                <c:pt idx="17">
                  <c:v>71.741</c:v>
                </c:pt>
                <c:pt idx="18">
                  <c:v>70.119</c:v>
                </c:pt>
                <c:pt idx="19">
                  <c:v>68.569999999999993</c:v>
                </c:pt>
                <c:pt idx="20">
                  <c:v>66.728999999999999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23-4E8D-946F-16629C4F81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35-49 Years</c:v>
                </c:pt>
              </c:strCache>
            </c:strRef>
          </c:tx>
          <c:spPr>
            <a:ln w="2540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96.975999999999999</c:v>
                </c:pt>
                <c:pt idx="6">
                  <c:v>94.1</c:v>
                </c:pt>
                <c:pt idx="7">
                  <c:v>91.632999999999996</c:v>
                </c:pt>
                <c:pt idx="8">
                  <c:v>89.555000000000007</c:v>
                </c:pt>
                <c:pt idx="9">
                  <c:v>87.558000000000007</c:v>
                </c:pt>
                <c:pt idx="10">
                  <c:v>85.043999999999997</c:v>
                </c:pt>
                <c:pt idx="11">
                  <c:v>82.546999999999997</c:v>
                </c:pt>
                <c:pt idx="12">
                  <c:v>80.531999999999996</c:v>
                </c:pt>
                <c:pt idx="13">
                  <c:v>78.394999999999996</c:v>
                </c:pt>
                <c:pt idx="14">
                  <c:v>76.363</c:v>
                </c:pt>
                <c:pt idx="15">
                  <c:v>74.685000000000002</c:v>
                </c:pt>
                <c:pt idx="16">
                  <c:v>72.888999999999996</c:v>
                </c:pt>
                <c:pt idx="17">
                  <c:v>71.063000000000002</c:v>
                </c:pt>
                <c:pt idx="18">
                  <c:v>69.299000000000007</c:v>
                </c:pt>
                <c:pt idx="19">
                  <c:v>67.575000000000003</c:v>
                </c:pt>
                <c:pt idx="20">
                  <c:v>65.478999999999999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23-4E8D-946F-16629C4F81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50+ Years 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96.730999999999995</c:v>
                </c:pt>
                <c:pt idx="6">
                  <c:v>94.173000000000002</c:v>
                </c:pt>
                <c:pt idx="7">
                  <c:v>91.51</c:v>
                </c:pt>
                <c:pt idx="8">
                  <c:v>88.774000000000001</c:v>
                </c:pt>
                <c:pt idx="9">
                  <c:v>86.491</c:v>
                </c:pt>
                <c:pt idx="10">
                  <c:v>84.635000000000005</c:v>
                </c:pt>
                <c:pt idx="11">
                  <c:v>82.677000000000007</c:v>
                </c:pt>
                <c:pt idx="12">
                  <c:v>80.680000000000007</c:v>
                </c:pt>
                <c:pt idx="13">
                  <c:v>78.576999999999998</c:v>
                </c:pt>
                <c:pt idx="14">
                  <c:v>76.900999999999996</c:v>
                </c:pt>
                <c:pt idx="15">
                  <c:v>74.715000000000003</c:v>
                </c:pt>
                <c:pt idx="16">
                  <c:v>72.792000000000002</c:v>
                </c:pt>
                <c:pt idx="17">
                  <c:v>70.688999999999993</c:v>
                </c:pt>
                <c:pt idx="18">
                  <c:v>68.784999999999997</c:v>
                </c:pt>
                <c:pt idx="19">
                  <c:v>67.075999999999993</c:v>
                </c:pt>
                <c:pt idx="20">
                  <c:v>65.507999999999996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023-4E8D-946F-16629C4F8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5618228980001874"/>
              <c:y val="0.8861125093255912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5837722271471E-2"/>
          <c:y val="0.1410092774132202"/>
          <c:w val="0.90941623834808805"/>
          <c:h val="0.70688142226934336"/>
        </c:manualLayout>
      </c:layout>
      <c:barChart>
        <c:barDir val="col"/>
        <c:grouping val="percent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Sheet1!$B$2:$B$12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1433</c:v>
                </c:pt>
                <c:pt idx="1">
                  <c:v>3764</c:v>
                </c:pt>
                <c:pt idx="2">
                  <c:v>6151</c:v>
                </c:pt>
                <c:pt idx="4">
                  <c:v>2709</c:v>
                </c:pt>
                <c:pt idx="5">
                  <c:v>5043</c:v>
                </c:pt>
                <c:pt idx="6">
                  <c:v>7442</c:v>
                </c:pt>
                <c:pt idx="8">
                  <c:v>278</c:v>
                </c:pt>
                <c:pt idx="9">
                  <c:v>571</c:v>
                </c:pt>
                <c:pt idx="10">
                  <c:v>1245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6B-46EF-B6DC-DFE739E03F30}"/>
            </c:ext>
          </c:extLst>
        </c:ser>
        <c:ser>
          <c:idx val="0"/>
          <c:order val="1"/>
          <c:tx>
            <c:strRef>
              <c:f>Sheet1!$D$1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cat>
            <c:strRef>
              <c:f>Sheet1!$B$2:$B$12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2155</c:v>
                </c:pt>
                <c:pt idx="1">
                  <c:v>4053</c:v>
                </c:pt>
                <c:pt idx="2">
                  <c:v>6263</c:v>
                </c:pt>
                <c:pt idx="4">
                  <c:v>4590</c:v>
                </c:pt>
                <c:pt idx="5">
                  <c:v>7454</c:v>
                </c:pt>
                <c:pt idx="6">
                  <c:v>11152</c:v>
                </c:pt>
                <c:pt idx="8">
                  <c:v>439</c:v>
                </c:pt>
                <c:pt idx="9">
                  <c:v>867</c:v>
                </c:pt>
                <c:pt idx="10">
                  <c:v>1636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25-4CAE-8736-EE23541E35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876286671"/>
        <c:axId val="876288335"/>
      </c:barChart>
      <c:catAx>
        <c:axId val="876286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8335"/>
        <c:crosses val="autoZero"/>
        <c:auto val="1"/>
        <c:lblAlgn val="ctr"/>
        <c:lblOffset val="100"/>
        <c:noMultiLvlLbl val="0"/>
      </c:catAx>
      <c:valAx>
        <c:axId val="876288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of transplants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6671"/>
        <c:crosses val="autoZero"/>
        <c:crossBetween val="between"/>
      </c:valAx>
      <c:spPr>
        <a:noFill/>
        <a:ln>
          <a:solidFill>
            <a:srgbClr val="000000"/>
          </a:solidFill>
        </a:ln>
        <a:effectLst/>
      </c:spPr>
    </c:plotArea>
    <c:legend>
      <c:legendPos val="t"/>
      <c:layout>
        <c:manualLayout>
          <c:xMode val="edge"/>
          <c:yMode val="edge"/>
          <c:x val="0.44645964784203301"/>
          <c:y val="3.3933798571903179E-2"/>
          <c:w val="0.26239383984286735"/>
          <c:h val="8.7635219657803437E-2"/>
        </c:manualLayout>
      </c:layout>
      <c:overlay val="0"/>
      <c:spPr>
        <a:noFill/>
        <a:ln>
          <a:solidFill>
            <a:srgbClr val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608130280988348E-2"/>
          <c:y val="2.8435185294051878E-2"/>
          <c:w val="0.88633078389647102"/>
          <c:h val="0.8423683832357535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&lt;35 Years 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97.576999999999998</c:v>
                </c:pt>
                <c:pt idx="6">
                  <c:v>95.263999999999996</c:v>
                </c:pt>
                <c:pt idx="7">
                  <c:v>93.638000000000005</c:v>
                </c:pt>
                <c:pt idx="8">
                  <c:v>91.765000000000001</c:v>
                </c:pt>
                <c:pt idx="9">
                  <c:v>89.281000000000006</c:v>
                </c:pt>
                <c:pt idx="10">
                  <c:v>88.328999999999994</c:v>
                </c:pt>
                <c:pt idx="11">
                  <c:v>86.293000000000006</c:v>
                </c:pt>
                <c:pt idx="12">
                  <c:v>85.090999999999994</c:v>
                </c:pt>
                <c:pt idx="13">
                  <c:v>83.754000000000005</c:v>
                </c:pt>
                <c:pt idx="14">
                  <c:v>82.653999999999996</c:v>
                </c:pt>
                <c:pt idx="15">
                  <c:v>81.162000000000006</c:v>
                </c:pt>
                <c:pt idx="16">
                  <c:v>79.906999999999996</c:v>
                </c:pt>
                <c:pt idx="17">
                  <c:v>78.5</c:v>
                </c:pt>
                <c:pt idx="18">
                  <c:v>76.941000000000003</c:v>
                </c:pt>
                <c:pt idx="19">
                  <c:v>75.885000000000005</c:v>
                </c:pt>
                <c:pt idx="20">
                  <c:v>73.733000000000004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89C-4CEB-B6D4-2BC1D60869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35-49 Years</c:v>
                </c:pt>
              </c:strCache>
            </c:strRef>
          </c:tx>
          <c:spPr>
            <a:ln w="25400">
              <a:solidFill>
                <a:schemeClr val="accent2">
                  <a:lumMod val="75000"/>
                </a:schemeClr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96.864999999999995</c:v>
                </c:pt>
                <c:pt idx="6">
                  <c:v>94.933999999999997</c:v>
                </c:pt>
                <c:pt idx="7">
                  <c:v>91.753</c:v>
                </c:pt>
                <c:pt idx="8">
                  <c:v>89.266999999999996</c:v>
                </c:pt>
                <c:pt idx="9">
                  <c:v>86.923000000000002</c:v>
                </c:pt>
                <c:pt idx="10">
                  <c:v>83.284999999999997</c:v>
                </c:pt>
                <c:pt idx="11">
                  <c:v>81.813000000000002</c:v>
                </c:pt>
                <c:pt idx="12">
                  <c:v>80.144999999999996</c:v>
                </c:pt>
                <c:pt idx="13">
                  <c:v>78.075999999999993</c:v>
                </c:pt>
                <c:pt idx="14">
                  <c:v>76.941000000000003</c:v>
                </c:pt>
                <c:pt idx="15">
                  <c:v>75.204999999999998</c:v>
                </c:pt>
                <c:pt idx="16">
                  <c:v>73.457999999999998</c:v>
                </c:pt>
                <c:pt idx="17">
                  <c:v>72.278999999999996</c:v>
                </c:pt>
                <c:pt idx="18">
                  <c:v>71.075000000000003</c:v>
                </c:pt>
                <c:pt idx="19">
                  <c:v>70.055000000000007</c:v>
                </c:pt>
                <c:pt idx="20">
                  <c:v>68.591999999999999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89C-4CEB-B6D4-2BC1D60869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50+ Years </c:v>
                </c:pt>
              </c:strCache>
            </c:strRef>
          </c:tx>
          <c:spPr>
            <a:ln w="254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98.248999999999995</c:v>
                </c:pt>
                <c:pt idx="6">
                  <c:v>94.385000000000005</c:v>
                </c:pt>
                <c:pt idx="7">
                  <c:v>91.391000000000005</c:v>
                </c:pt>
                <c:pt idx="8">
                  <c:v>89.625</c:v>
                </c:pt>
                <c:pt idx="9">
                  <c:v>86.94</c:v>
                </c:pt>
                <c:pt idx="10">
                  <c:v>84.242999999999995</c:v>
                </c:pt>
                <c:pt idx="11">
                  <c:v>81.903000000000006</c:v>
                </c:pt>
                <c:pt idx="12">
                  <c:v>79.918000000000006</c:v>
                </c:pt>
                <c:pt idx="13">
                  <c:v>77.539000000000001</c:v>
                </c:pt>
                <c:pt idx="14">
                  <c:v>75.694000000000003</c:v>
                </c:pt>
                <c:pt idx="15">
                  <c:v>73.638000000000005</c:v>
                </c:pt>
                <c:pt idx="16">
                  <c:v>71.95</c:v>
                </c:pt>
                <c:pt idx="17">
                  <c:v>70.81</c:v>
                </c:pt>
                <c:pt idx="18">
                  <c:v>68.701999999999998</c:v>
                </c:pt>
                <c:pt idx="19">
                  <c:v>68.117999999999995</c:v>
                </c:pt>
                <c:pt idx="20">
                  <c:v>66.159000000000006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89C-4CEB-B6D4-2BC1D608692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(&lt;35 yrs)</c:v>
                </c:pt>
              </c:strCache>
            </c:strRef>
          </c:tx>
          <c:spPr>
            <a:ln w="31750">
              <a:solidFill>
                <a:srgbClr val="CC66FF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Sheet1!$E$2:$E$26</c:f>
              <c:numCache>
                <c:formatCode>General</c:formatCode>
                <c:ptCount val="25"/>
                <c:pt idx="0">
                  <c:v>871</c:v>
                </c:pt>
                <c:pt idx="1">
                  <c:v>871</c:v>
                </c:pt>
                <c:pt idx="2">
                  <c:v>871</c:v>
                </c:pt>
                <c:pt idx="3">
                  <c:v>871</c:v>
                </c:pt>
                <c:pt idx="4">
                  <c:v>871</c:v>
                </c:pt>
                <c:pt idx="5">
                  <c:v>844</c:v>
                </c:pt>
                <c:pt idx="6">
                  <c:v>822</c:v>
                </c:pt>
                <c:pt idx="7">
                  <c:v>803</c:v>
                </c:pt>
                <c:pt idx="8">
                  <c:v>782</c:v>
                </c:pt>
                <c:pt idx="9">
                  <c:v>752</c:v>
                </c:pt>
                <c:pt idx="10">
                  <c:v>740</c:v>
                </c:pt>
                <c:pt idx="11">
                  <c:v>719</c:v>
                </c:pt>
                <c:pt idx="12">
                  <c:v>705</c:v>
                </c:pt>
                <c:pt idx="13">
                  <c:v>687</c:v>
                </c:pt>
                <c:pt idx="14">
                  <c:v>672</c:v>
                </c:pt>
                <c:pt idx="15">
                  <c:v>650</c:v>
                </c:pt>
                <c:pt idx="16">
                  <c:v>636</c:v>
                </c:pt>
                <c:pt idx="17">
                  <c:v>610</c:v>
                </c:pt>
                <c:pt idx="18">
                  <c:v>588</c:v>
                </c:pt>
                <c:pt idx="19">
                  <c:v>569</c:v>
                </c:pt>
                <c:pt idx="20">
                  <c:v>543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89C-4CEB-B6D4-2BC1D608692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 at risk (35-49 yrs)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Sheet1!$F$2:$F$26</c:f>
              <c:numCache>
                <c:formatCode>General</c:formatCode>
                <c:ptCount val="25"/>
                <c:pt idx="0">
                  <c:v>576</c:v>
                </c:pt>
                <c:pt idx="1">
                  <c:v>576</c:v>
                </c:pt>
                <c:pt idx="2">
                  <c:v>576</c:v>
                </c:pt>
                <c:pt idx="3">
                  <c:v>576</c:v>
                </c:pt>
                <c:pt idx="4">
                  <c:v>576</c:v>
                </c:pt>
                <c:pt idx="5">
                  <c:v>554</c:v>
                </c:pt>
                <c:pt idx="6">
                  <c:v>539</c:v>
                </c:pt>
                <c:pt idx="7">
                  <c:v>518</c:v>
                </c:pt>
                <c:pt idx="8">
                  <c:v>500</c:v>
                </c:pt>
                <c:pt idx="9">
                  <c:v>481</c:v>
                </c:pt>
                <c:pt idx="10">
                  <c:v>454</c:v>
                </c:pt>
                <c:pt idx="11">
                  <c:v>443</c:v>
                </c:pt>
                <c:pt idx="12">
                  <c:v>430</c:v>
                </c:pt>
                <c:pt idx="13">
                  <c:v>414</c:v>
                </c:pt>
                <c:pt idx="14">
                  <c:v>402</c:v>
                </c:pt>
                <c:pt idx="15">
                  <c:v>390</c:v>
                </c:pt>
                <c:pt idx="16">
                  <c:v>377</c:v>
                </c:pt>
                <c:pt idx="17">
                  <c:v>364</c:v>
                </c:pt>
                <c:pt idx="18">
                  <c:v>350</c:v>
                </c:pt>
                <c:pt idx="19">
                  <c:v>340</c:v>
                </c:pt>
                <c:pt idx="20">
                  <c:v>324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89C-4CEB-B6D4-2BC1D608692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 at risk (50+ yrs)</c:v>
                </c:pt>
              </c:strCache>
            </c:strRef>
          </c:tx>
          <c:spPr>
            <a:ln w="381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Sheet1!$G$2:$G$26</c:f>
              <c:numCache>
                <c:formatCode>General</c:formatCode>
                <c:ptCount val="25"/>
                <c:pt idx="0">
                  <c:v>572</c:v>
                </c:pt>
                <c:pt idx="1">
                  <c:v>572</c:v>
                </c:pt>
                <c:pt idx="2">
                  <c:v>572</c:v>
                </c:pt>
                <c:pt idx="3">
                  <c:v>572</c:v>
                </c:pt>
                <c:pt idx="4">
                  <c:v>572</c:v>
                </c:pt>
                <c:pt idx="5">
                  <c:v>561</c:v>
                </c:pt>
                <c:pt idx="6">
                  <c:v>536</c:v>
                </c:pt>
                <c:pt idx="7">
                  <c:v>519</c:v>
                </c:pt>
                <c:pt idx="8">
                  <c:v>506</c:v>
                </c:pt>
                <c:pt idx="9">
                  <c:v>484</c:v>
                </c:pt>
                <c:pt idx="10">
                  <c:v>468</c:v>
                </c:pt>
                <c:pt idx="11">
                  <c:v>455</c:v>
                </c:pt>
                <c:pt idx="12">
                  <c:v>441</c:v>
                </c:pt>
                <c:pt idx="13">
                  <c:v>421</c:v>
                </c:pt>
                <c:pt idx="14">
                  <c:v>405</c:v>
                </c:pt>
                <c:pt idx="15">
                  <c:v>394</c:v>
                </c:pt>
                <c:pt idx="16">
                  <c:v>382</c:v>
                </c:pt>
                <c:pt idx="17">
                  <c:v>371</c:v>
                </c:pt>
                <c:pt idx="18">
                  <c:v>355</c:v>
                </c:pt>
                <c:pt idx="19">
                  <c:v>349</c:v>
                </c:pt>
                <c:pt idx="20">
                  <c:v>336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89C-4CEB-B6D4-2BC1D6086922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. </c:v>
                </c:pt>
              </c:strCache>
            </c:strRef>
          </c:tx>
          <c:spPr>
            <a:ln w="31750">
              <a:solidFill>
                <a:srgbClr val="00FF0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Sheet1!$H$2:$H$26</c:f>
              <c:numCache>
                <c:formatCode>General</c:formatCode>
                <c:ptCount val="25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789C-4CEB-B6D4-2BC1D6086922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. 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Sheet1!$I$2:$I$26</c:f>
              <c:numCache>
                <c:formatCode>General</c:formatCode>
                <c:ptCount val="25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789C-4CEB-B6D4-2BC1D6086922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. 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Sheet1!$J$2:$J$26</c:f>
              <c:numCache>
                <c:formatCode>General</c:formatCode>
                <c:ptCount val="25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789C-4CEB-B6D4-2BC1D6086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4901134663818604"/>
              <c:y val="0.9190804325958065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54362873758427"/>
          <c:y val="5.2160184522389248E-2"/>
          <c:w val="0.86103970459574908"/>
          <c:h val="0.8462420713035870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Anoxia (N=2,220) 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96.84</c:v>
                </c:pt>
                <c:pt idx="6">
                  <c:v>94.894000000000005</c:v>
                </c:pt>
                <c:pt idx="7">
                  <c:v>92.625</c:v>
                </c:pt>
                <c:pt idx="8">
                  <c:v>90.17</c:v>
                </c:pt>
                <c:pt idx="9">
                  <c:v>87.840999999999994</c:v>
                </c:pt>
                <c:pt idx="10">
                  <c:v>85.501000000000005</c:v>
                </c:pt>
                <c:pt idx="11">
                  <c:v>83.656000000000006</c:v>
                </c:pt>
                <c:pt idx="12">
                  <c:v>81.572000000000003</c:v>
                </c:pt>
                <c:pt idx="13">
                  <c:v>79.941999999999993</c:v>
                </c:pt>
                <c:pt idx="14">
                  <c:v>78.308999999999997</c:v>
                </c:pt>
                <c:pt idx="15">
                  <c:v>76.716999999999999</c:v>
                </c:pt>
                <c:pt idx="16">
                  <c:v>75.259</c:v>
                </c:pt>
                <c:pt idx="17">
                  <c:v>73.697000000000003</c:v>
                </c:pt>
                <c:pt idx="18">
                  <c:v>72.364000000000004</c:v>
                </c:pt>
                <c:pt idx="19">
                  <c:v>71.263000000000005</c:v>
                </c:pt>
                <c:pt idx="20">
                  <c:v>69.602999999999994</c:v>
                </c:pt>
                <c:pt idx="21">
                  <c:v>68.149000000000001</c:v>
                </c:pt>
                <c:pt idx="22">
                  <c:v>66.667000000000002</c:v>
                </c:pt>
                <c:pt idx="23">
                  <c:v>65.334999999999994</c:v>
                </c:pt>
                <c:pt idx="24">
                  <c:v>63.597000000000001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2E8-47C4-9AF0-2C028704D9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CVA/Stroke (N=9,677) </c:v>
                </c:pt>
              </c:strCache>
            </c:strRef>
          </c:tx>
          <c:spPr>
            <a:ln w="31750">
              <a:solidFill>
                <a:srgbClr val="0070C0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97.406000000000006</c:v>
                </c:pt>
                <c:pt idx="6">
                  <c:v>94.843999999999994</c:v>
                </c:pt>
                <c:pt idx="7">
                  <c:v>92.524000000000001</c:v>
                </c:pt>
                <c:pt idx="8">
                  <c:v>90.486999999999995</c:v>
                </c:pt>
                <c:pt idx="9">
                  <c:v>88.287000000000006</c:v>
                </c:pt>
                <c:pt idx="10">
                  <c:v>86.278999999999996</c:v>
                </c:pt>
                <c:pt idx="11">
                  <c:v>84.403999999999996</c:v>
                </c:pt>
                <c:pt idx="12">
                  <c:v>82.606999999999999</c:v>
                </c:pt>
                <c:pt idx="13">
                  <c:v>80.72</c:v>
                </c:pt>
                <c:pt idx="14">
                  <c:v>79.06</c:v>
                </c:pt>
                <c:pt idx="15">
                  <c:v>77.445999999999998</c:v>
                </c:pt>
                <c:pt idx="16">
                  <c:v>75.722999999999999</c:v>
                </c:pt>
                <c:pt idx="17">
                  <c:v>74.102999999999994</c:v>
                </c:pt>
                <c:pt idx="18">
                  <c:v>72.484999999999999</c:v>
                </c:pt>
                <c:pt idx="19">
                  <c:v>70.828999999999994</c:v>
                </c:pt>
                <c:pt idx="20">
                  <c:v>69.165000000000006</c:v>
                </c:pt>
                <c:pt idx="21">
                  <c:v>67.349000000000004</c:v>
                </c:pt>
                <c:pt idx="22">
                  <c:v>65.716999999999999</c:v>
                </c:pt>
                <c:pt idx="23">
                  <c:v>64.302999999999997</c:v>
                </c:pt>
                <c:pt idx="24">
                  <c:v>63.012999999999998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2E8-47C4-9AF0-2C028704D9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Head Trauma (N=9,366)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dPt>
            <c:idx val="20"/>
            <c:bubble3D val="0"/>
            <c:extLst>
              <c:ext xmlns:c16="http://schemas.microsoft.com/office/drawing/2014/chart" uri="{C3380CC4-5D6E-409C-BE32-E72D297353CC}">
                <c16:uniqueId val="{00000000-B92B-48EF-AD5B-816B544659FF}"/>
              </c:ext>
            </c:extLst>
          </c:dPt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97.31</c:v>
                </c:pt>
                <c:pt idx="6">
                  <c:v>94.855999999999995</c:v>
                </c:pt>
                <c:pt idx="7">
                  <c:v>92.263999999999996</c:v>
                </c:pt>
                <c:pt idx="8">
                  <c:v>90.085999999999999</c:v>
                </c:pt>
                <c:pt idx="9">
                  <c:v>88.177999999999997</c:v>
                </c:pt>
                <c:pt idx="10">
                  <c:v>85.986000000000004</c:v>
                </c:pt>
                <c:pt idx="11">
                  <c:v>83.733000000000004</c:v>
                </c:pt>
                <c:pt idx="12">
                  <c:v>81.549000000000007</c:v>
                </c:pt>
                <c:pt idx="13">
                  <c:v>79.429000000000002</c:v>
                </c:pt>
                <c:pt idx="14">
                  <c:v>77.468999999999994</c:v>
                </c:pt>
                <c:pt idx="15">
                  <c:v>75.703000000000003</c:v>
                </c:pt>
                <c:pt idx="16">
                  <c:v>74.242000000000004</c:v>
                </c:pt>
                <c:pt idx="17">
                  <c:v>72.372</c:v>
                </c:pt>
                <c:pt idx="18">
                  <c:v>70.789000000000001</c:v>
                </c:pt>
                <c:pt idx="19">
                  <c:v>69.194999999999993</c:v>
                </c:pt>
                <c:pt idx="20">
                  <c:v>67.438000000000002</c:v>
                </c:pt>
                <c:pt idx="21">
                  <c:v>65.936999999999998</c:v>
                </c:pt>
                <c:pt idx="22">
                  <c:v>64.308000000000007</c:v>
                </c:pt>
                <c:pt idx="23">
                  <c:v>63.011000000000003</c:v>
                </c:pt>
                <c:pt idx="24">
                  <c:v>61.360999999999997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2E8-47C4-9AF0-2C028704D90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 (N=708) </c:v>
                </c:pt>
              </c:strCache>
            </c:strRef>
          </c:tx>
          <c:spPr>
            <a:ln w="31750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Sheet1!$E$2:$E$26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96.025999999999996</c:v>
                </c:pt>
                <c:pt idx="6">
                  <c:v>92.754000000000005</c:v>
                </c:pt>
                <c:pt idx="7">
                  <c:v>90.613</c:v>
                </c:pt>
                <c:pt idx="8">
                  <c:v>88.891999999999996</c:v>
                </c:pt>
                <c:pt idx="9">
                  <c:v>87.593000000000004</c:v>
                </c:pt>
                <c:pt idx="10">
                  <c:v>85.119</c:v>
                </c:pt>
                <c:pt idx="11">
                  <c:v>83.224000000000004</c:v>
                </c:pt>
                <c:pt idx="12">
                  <c:v>82.055999999999997</c:v>
                </c:pt>
                <c:pt idx="13">
                  <c:v>80.281999999999996</c:v>
                </c:pt>
                <c:pt idx="14">
                  <c:v>78.801000000000002</c:v>
                </c:pt>
                <c:pt idx="15">
                  <c:v>77.463999999999999</c:v>
                </c:pt>
                <c:pt idx="16">
                  <c:v>75.823999999999998</c:v>
                </c:pt>
                <c:pt idx="17">
                  <c:v>74.453999999999994</c:v>
                </c:pt>
                <c:pt idx="18">
                  <c:v>72.766000000000005</c:v>
                </c:pt>
                <c:pt idx="19">
                  <c:v>71.066000000000003</c:v>
                </c:pt>
                <c:pt idx="20">
                  <c:v>69.63</c:v>
                </c:pt>
                <c:pt idx="21">
                  <c:v>69.459000000000003</c:v>
                </c:pt>
                <c:pt idx="22">
                  <c:v>67.899000000000001</c:v>
                </c:pt>
                <c:pt idx="23">
                  <c:v>66.834000000000003</c:v>
                </c:pt>
                <c:pt idx="24">
                  <c:v>65.555999999999997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2E8-47C4-9AF0-2C028704D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9426930549122539"/>
              <c:y val="0.9320616172978375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4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1686382339462469"/>
          <c:y val="0.63613754629877617"/>
          <c:w val="0.48138084046683716"/>
          <c:h val="0.22234515245779463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2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25072274462425"/>
          <c:y val="1.8298109561701612E-2"/>
          <c:w val="0.86103970459574908"/>
          <c:h val="0.854488150059216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&lt;250 mmHg (N=3,127)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96.921999999999997</c:v>
                </c:pt>
                <c:pt idx="6">
                  <c:v>94.218000000000004</c:v>
                </c:pt>
                <c:pt idx="7">
                  <c:v>91.731999999999999</c:v>
                </c:pt>
                <c:pt idx="8">
                  <c:v>89.24</c:v>
                </c:pt>
                <c:pt idx="9">
                  <c:v>87.453999999999994</c:v>
                </c:pt>
                <c:pt idx="10">
                  <c:v>84.623999999999995</c:v>
                </c:pt>
                <c:pt idx="11">
                  <c:v>82.861999999999995</c:v>
                </c:pt>
                <c:pt idx="12">
                  <c:v>80.997</c:v>
                </c:pt>
                <c:pt idx="13">
                  <c:v>78.763999999999996</c:v>
                </c:pt>
                <c:pt idx="14">
                  <c:v>76.986000000000004</c:v>
                </c:pt>
                <c:pt idx="15">
                  <c:v>75.335999999999999</c:v>
                </c:pt>
                <c:pt idx="16">
                  <c:v>73.676000000000002</c:v>
                </c:pt>
                <c:pt idx="17">
                  <c:v>71.671999999999997</c:v>
                </c:pt>
                <c:pt idx="18">
                  <c:v>69.894000000000005</c:v>
                </c:pt>
                <c:pt idx="19">
                  <c:v>67.971999999999994</c:v>
                </c:pt>
                <c:pt idx="20">
                  <c:v>66.176000000000002</c:v>
                </c:pt>
                <c:pt idx="21">
                  <c:v>64.346999999999994</c:v>
                </c:pt>
                <c:pt idx="22">
                  <c:v>62.753999999999998</c:v>
                </c:pt>
                <c:pt idx="23">
                  <c:v>61.103999999999999</c:v>
                </c:pt>
                <c:pt idx="24">
                  <c:v>59.036999999999999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1-4199-8B35-98E639D66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250-&lt;300 mmHg (N=313)</c:v>
                </c:pt>
              </c:strCache>
            </c:strRef>
          </c:tx>
          <c:spPr>
            <a:ln w="25400">
              <a:solidFill>
                <a:srgbClr val="009900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97.756</c:v>
                </c:pt>
                <c:pt idx="6">
                  <c:v>95.831000000000003</c:v>
                </c:pt>
                <c:pt idx="7">
                  <c:v>91.650999999999996</c:v>
                </c:pt>
                <c:pt idx="8">
                  <c:v>90.037000000000006</c:v>
                </c:pt>
                <c:pt idx="9">
                  <c:v>88.736999999999995</c:v>
                </c:pt>
                <c:pt idx="10">
                  <c:v>87.111999999999995</c:v>
                </c:pt>
                <c:pt idx="11">
                  <c:v>85.158000000000001</c:v>
                </c:pt>
                <c:pt idx="12">
                  <c:v>81.894999999999996</c:v>
                </c:pt>
                <c:pt idx="13">
                  <c:v>79.935000000000002</c:v>
                </c:pt>
                <c:pt idx="14">
                  <c:v>78.623000000000005</c:v>
                </c:pt>
                <c:pt idx="15">
                  <c:v>76.319999999999993</c:v>
                </c:pt>
                <c:pt idx="16">
                  <c:v>74.674999999999997</c:v>
                </c:pt>
                <c:pt idx="17">
                  <c:v>73.022999999999996</c:v>
                </c:pt>
                <c:pt idx="18">
                  <c:v>71.037999999999997</c:v>
                </c:pt>
                <c:pt idx="19">
                  <c:v>69.378</c:v>
                </c:pt>
                <c:pt idx="20">
                  <c:v>66.361999999999995</c:v>
                </c:pt>
                <c:pt idx="21">
                  <c:v>65.239000000000004</c:v>
                </c:pt>
                <c:pt idx="22">
                  <c:v>63.332000000000001</c:v>
                </c:pt>
                <c:pt idx="23">
                  <c:v>62.95</c:v>
                </c:pt>
                <c:pt idx="24">
                  <c:v>61.781999999999996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1-4199-8B35-98E639D66B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300-&lt;350 mmHg (N=724)</c:v>
                </c:pt>
              </c:strCache>
            </c:strRef>
          </c:tx>
          <c:spPr>
            <a:ln w="25400"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97.372</c:v>
                </c:pt>
                <c:pt idx="6">
                  <c:v>94.462999999999994</c:v>
                </c:pt>
                <c:pt idx="7">
                  <c:v>90.856999999999999</c:v>
                </c:pt>
                <c:pt idx="8">
                  <c:v>88.495000000000005</c:v>
                </c:pt>
                <c:pt idx="9">
                  <c:v>86.825000000000003</c:v>
                </c:pt>
                <c:pt idx="10">
                  <c:v>84.590999999999994</c:v>
                </c:pt>
                <c:pt idx="11">
                  <c:v>81.929000000000002</c:v>
                </c:pt>
                <c:pt idx="12">
                  <c:v>80.105000000000004</c:v>
                </c:pt>
                <c:pt idx="13">
                  <c:v>76.728999999999999</c:v>
                </c:pt>
                <c:pt idx="14">
                  <c:v>74.613</c:v>
                </c:pt>
                <c:pt idx="15">
                  <c:v>73.197999999999993</c:v>
                </c:pt>
                <c:pt idx="16">
                  <c:v>71.635000000000005</c:v>
                </c:pt>
                <c:pt idx="17">
                  <c:v>70.492000000000004</c:v>
                </c:pt>
                <c:pt idx="18">
                  <c:v>68.632999999999996</c:v>
                </c:pt>
                <c:pt idx="19">
                  <c:v>66.468000000000004</c:v>
                </c:pt>
                <c:pt idx="20">
                  <c:v>64.674000000000007</c:v>
                </c:pt>
                <c:pt idx="21">
                  <c:v>62.662999999999997</c:v>
                </c:pt>
                <c:pt idx="22">
                  <c:v>59.750999999999998</c:v>
                </c:pt>
                <c:pt idx="23">
                  <c:v>58.02</c:v>
                </c:pt>
                <c:pt idx="24">
                  <c:v>56.072000000000003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3F9-44CB-B382-677D05F510E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350-&lt;400 mmHg (N=1,260)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Sheet1!$E$2:$E$26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97.775000000000006</c:v>
                </c:pt>
                <c:pt idx="6">
                  <c:v>95.23</c:v>
                </c:pt>
                <c:pt idx="7">
                  <c:v>93.155000000000001</c:v>
                </c:pt>
                <c:pt idx="8">
                  <c:v>90.914000000000001</c:v>
                </c:pt>
                <c:pt idx="9">
                  <c:v>88.343000000000004</c:v>
                </c:pt>
                <c:pt idx="10">
                  <c:v>86.004000000000005</c:v>
                </c:pt>
                <c:pt idx="11">
                  <c:v>83.576999999999998</c:v>
                </c:pt>
                <c:pt idx="12">
                  <c:v>81.629000000000005</c:v>
                </c:pt>
                <c:pt idx="13">
                  <c:v>79.510999999999996</c:v>
                </c:pt>
                <c:pt idx="14">
                  <c:v>78.043000000000006</c:v>
                </c:pt>
                <c:pt idx="15">
                  <c:v>76.488</c:v>
                </c:pt>
                <c:pt idx="16">
                  <c:v>74.757999999999996</c:v>
                </c:pt>
                <c:pt idx="17">
                  <c:v>73.013000000000005</c:v>
                </c:pt>
                <c:pt idx="18">
                  <c:v>70.923000000000002</c:v>
                </c:pt>
                <c:pt idx="19">
                  <c:v>69.073999999999998</c:v>
                </c:pt>
                <c:pt idx="20">
                  <c:v>67.700999999999993</c:v>
                </c:pt>
                <c:pt idx="21">
                  <c:v>65.361999999999995</c:v>
                </c:pt>
                <c:pt idx="22">
                  <c:v>63.555</c:v>
                </c:pt>
                <c:pt idx="23">
                  <c:v>62.503999999999998</c:v>
                </c:pt>
                <c:pt idx="24">
                  <c:v>60.509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3F9-44CB-B382-677D05F510E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400-&lt;450 mmHg (N=1,975)</c:v>
                </c:pt>
              </c:strCache>
            </c:strRef>
          </c:tx>
          <c:spPr>
            <a:ln w="25400">
              <a:solidFill>
                <a:srgbClr val="FF99FF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Sheet1!$F$2:$F$26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96.808999999999997</c:v>
                </c:pt>
                <c:pt idx="6">
                  <c:v>94.472999999999999</c:v>
                </c:pt>
                <c:pt idx="7">
                  <c:v>91.668999999999997</c:v>
                </c:pt>
                <c:pt idx="8">
                  <c:v>89.620999999999995</c:v>
                </c:pt>
                <c:pt idx="9">
                  <c:v>87.41</c:v>
                </c:pt>
                <c:pt idx="10">
                  <c:v>85.036000000000001</c:v>
                </c:pt>
                <c:pt idx="11">
                  <c:v>82.71</c:v>
                </c:pt>
                <c:pt idx="12">
                  <c:v>80.691999999999993</c:v>
                </c:pt>
                <c:pt idx="13">
                  <c:v>78.981999999999999</c:v>
                </c:pt>
                <c:pt idx="14">
                  <c:v>77.266000000000005</c:v>
                </c:pt>
                <c:pt idx="15">
                  <c:v>75.233000000000004</c:v>
                </c:pt>
                <c:pt idx="16">
                  <c:v>73.299000000000007</c:v>
                </c:pt>
                <c:pt idx="17">
                  <c:v>71.564999999999998</c:v>
                </c:pt>
                <c:pt idx="18">
                  <c:v>70.510000000000005</c:v>
                </c:pt>
                <c:pt idx="19">
                  <c:v>68.974000000000004</c:v>
                </c:pt>
                <c:pt idx="20">
                  <c:v>66.727000000000004</c:v>
                </c:pt>
                <c:pt idx="21">
                  <c:v>65.381</c:v>
                </c:pt>
                <c:pt idx="22">
                  <c:v>63.207000000000001</c:v>
                </c:pt>
                <c:pt idx="23">
                  <c:v>61.453000000000003</c:v>
                </c:pt>
                <c:pt idx="24">
                  <c:v>60.024000000000001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3F9-44CB-B382-677D05F510E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450-&lt;500 mmHg (N=2,057)</c:v>
                </c:pt>
              </c:strCache>
            </c:strRef>
          </c:tx>
          <c:spPr>
            <a:ln w="25400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Sheet1!$G$2:$G$26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97.078999999999994</c:v>
                </c:pt>
                <c:pt idx="6">
                  <c:v>94.447999999999993</c:v>
                </c:pt>
                <c:pt idx="7">
                  <c:v>91.808999999999997</c:v>
                </c:pt>
                <c:pt idx="8">
                  <c:v>89.504999999999995</c:v>
                </c:pt>
                <c:pt idx="9">
                  <c:v>87.578999999999994</c:v>
                </c:pt>
                <c:pt idx="10">
                  <c:v>85.144999999999996</c:v>
                </c:pt>
                <c:pt idx="11">
                  <c:v>82.855999999999995</c:v>
                </c:pt>
                <c:pt idx="12">
                  <c:v>81.156999999999996</c:v>
                </c:pt>
                <c:pt idx="13">
                  <c:v>79.149000000000001</c:v>
                </c:pt>
                <c:pt idx="14">
                  <c:v>76.884</c:v>
                </c:pt>
                <c:pt idx="15">
                  <c:v>74.968000000000004</c:v>
                </c:pt>
                <c:pt idx="16">
                  <c:v>73.602000000000004</c:v>
                </c:pt>
                <c:pt idx="17">
                  <c:v>71.873999999999995</c:v>
                </c:pt>
                <c:pt idx="18">
                  <c:v>70.09</c:v>
                </c:pt>
                <c:pt idx="19">
                  <c:v>68.656999999999996</c:v>
                </c:pt>
                <c:pt idx="20">
                  <c:v>66.992000000000004</c:v>
                </c:pt>
                <c:pt idx="21">
                  <c:v>64.98</c:v>
                </c:pt>
                <c:pt idx="22">
                  <c:v>63.459000000000003</c:v>
                </c:pt>
                <c:pt idx="23">
                  <c:v>62.042000000000002</c:v>
                </c:pt>
                <c:pt idx="24">
                  <c:v>60.749000000000002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3F9-44CB-B382-677D05F510E9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≥500 mmHg (N=2,645)</c:v>
                </c:pt>
              </c:strCache>
            </c:strRef>
          </c:tx>
          <c:spPr>
            <a:ln w="25400">
              <a:solidFill>
                <a:srgbClr val="9933FF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Sheet1!$H$2:$H$26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96.478999999999999</c:v>
                </c:pt>
                <c:pt idx="6">
                  <c:v>93.897000000000006</c:v>
                </c:pt>
                <c:pt idx="7">
                  <c:v>91.537000000000006</c:v>
                </c:pt>
                <c:pt idx="8">
                  <c:v>89.400999999999996</c:v>
                </c:pt>
                <c:pt idx="9">
                  <c:v>86.840999999999994</c:v>
                </c:pt>
                <c:pt idx="10">
                  <c:v>84.462999999999994</c:v>
                </c:pt>
                <c:pt idx="11">
                  <c:v>82.156000000000006</c:v>
                </c:pt>
                <c:pt idx="12">
                  <c:v>79.921000000000006</c:v>
                </c:pt>
                <c:pt idx="13">
                  <c:v>77.988</c:v>
                </c:pt>
                <c:pt idx="14">
                  <c:v>76.05</c:v>
                </c:pt>
                <c:pt idx="15">
                  <c:v>74.263000000000005</c:v>
                </c:pt>
                <c:pt idx="16">
                  <c:v>72.819999999999993</c:v>
                </c:pt>
                <c:pt idx="17">
                  <c:v>70.932000000000002</c:v>
                </c:pt>
                <c:pt idx="18">
                  <c:v>69.355000000000004</c:v>
                </c:pt>
                <c:pt idx="19">
                  <c:v>67.730999999999995</c:v>
                </c:pt>
                <c:pt idx="20">
                  <c:v>65.391999999999996</c:v>
                </c:pt>
                <c:pt idx="21">
                  <c:v>63.994</c:v>
                </c:pt>
                <c:pt idx="22">
                  <c:v>62.667000000000002</c:v>
                </c:pt>
                <c:pt idx="23">
                  <c:v>61.640999999999998</c:v>
                </c:pt>
                <c:pt idx="24">
                  <c:v>60.210999999999999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D3F9-44CB-B382-677D05F510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9835427281148681"/>
              <c:y val="0.9246695725534306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4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376620406109367"/>
          <c:y val="0.60393343689181711"/>
          <c:w val="0.75940442085262216"/>
          <c:h val="0.24805113646508475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2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62859605784571"/>
          <c:y val="4.9635024616859889E-2"/>
          <c:w val="0.86103970459574908"/>
          <c:h val="0.8338412776527933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with History of Smoking (N=3,003)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97.162999999999997</c:v>
                </c:pt>
                <c:pt idx="6">
                  <c:v>94.155000000000001</c:v>
                </c:pt>
                <c:pt idx="7">
                  <c:v>91.44</c:v>
                </c:pt>
                <c:pt idx="8">
                  <c:v>89.224999999999994</c:v>
                </c:pt>
                <c:pt idx="9">
                  <c:v>87.102000000000004</c:v>
                </c:pt>
                <c:pt idx="10">
                  <c:v>84.938000000000002</c:v>
                </c:pt>
                <c:pt idx="11">
                  <c:v>82.772000000000006</c:v>
                </c:pt>
                <c:pt idx="12">
                  <c:v>80.772000000000006</c:v>
                </c:pt>
                <c:pt idx="13">
                  <c:v>78.73</c:v>
                </c:pt>
                <c:pt idx="14">
                  <c:v>76.992000000000004</c:v>
                </c:pt>
                <c:pt idx="15">
                  <c:v>75.350999999999999</c:v>
                </c:pt>
                <c:pt idx="16">
                  <c:v>73.600999999999999</c:v>
                </c:pt>
                <c:pt idx="17">
                  <c:v>71.56</c:v>
                </c:pt>
                <c:pt idx="18">
                  <c:v>69.757000000000005</c:v>
                </c:pt>
                <c:pt idx="19">
                  <c:v>67.600999999999999</c:v>
                </c:pt>
                <c:pt idx="20">
                  <c:v>65.450999999999993</c:v>
                </c:pt>
                <c:pt idx="21">
                  <c:v>63.762</c:v>
                </c:pt>
                <c:pt idx="22">
                  <c:v>61.762</c:v>
                </c:pt>
                <c:pt idx="23">
                  <c:v>59.972000000000001</c:v>
                </c:pt>
                <c:pt idx="24">
                  <c:v>58.457999999999998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2E8-47C4-9AF0-2C028704D9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No History of Smoking (N=13,680)</c:v>
                </c:pt>
              </c:strCache>
            </c:strRef>
          </c:tx>
          <c:spPr>
            <a:ln w="2540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96.924999999999997</c:v>
                </c:pt>
                <c:pt idx="6">
                  <c:v>94.414000000000001</c:v>
                </c:pt>
                <c:pt idx="7">
                  <c:v>91.846000000000004</c:v>
                </c:pt>
                <c:pt idx="8">
                  <c:v>89.513000000000005</c:v>
                </c:pt>
                <c:pt idx="9">
                  <c:v>87.453999999999994</c:v>
                </c:pt>
                <c:pt idx="10">
                  <c:v>85.103999999999999</c:v>
                </c:pt>
                <c:pt idx="11">
                  <c:v>82.884</c:v>
                </c:pt>
                <c:pt idx="12">
                  <c:v>80.805999999999997</c:v>
                </c:pt>
                <c:pt idx="13">
                  <c:v>78.697999999999993</c:v>
                </c:pt>
                <c:pt idx="14">
                  <c:v>76.727999999999994</c:v>
                </c:pt>
                <c:pt idx="15">
                  <c:v>74.850999999999999</c:v>
                </c:pt>
                <c:pt idx="16">
                  <c:v>73.239999999999995</c:v>
                </c:pt>
                <c:pt idx="17">
                  <c:v>71.453000000000003</c:v>
                </c:pt>
                <c:pt idx="18">
                  <c:v>69.798000000000002</c:v>
                </c:pt>
                <c:pt idx="19">
                  <c:v>68.149000000000001</c:v>
                </c:pt>
                <c:pt idx="20">
                  <c:v>66.37</c:v>
                </c:pt>
                <c:pt idx="21">
                  <c:v>64.667000000000002</c:v>
                </c:pt>
                <c:pt idx="22">
                  <c:v>63.005000000000003</c:v>
                </c:pt>
                <c:pt idx="23">
                  <c:v>61.646000000000001</c:v>
                </c:pt>
                <c:pt idx="24">
                  <c:v>59.976999999999997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2E8-47C4-9AF0-2C028704D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881418545108332"/>
              <c:y val="0.9184439835645544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6192810457516341"/>
          <c:y val="0.65860263560804888"/>
          <c:w val="0.69308600847970925"/>
          <c:h val="0.15869794400699913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3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005996416694761E-2"/>
          <c:y val="2.0546224918143438E-2"/>
          <c:w val="0.87737957387679477"/>
          <c:h val="0.8332159651918510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with History of Alcohol Use (N=1,599)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97.366</c:v>
                </c:pt>
                <c:pt idx="6">
                  <c:v>94.977000000000004</c:v>
                </c:pt>
                <c:pt idx="7">
                  <c:v>91.826999999999998</c:v>
                </c:pt>
                <c:pt idx="8">
                  <c:v>90.311999999999998</c:v>
                </c:pt>
                <c:pt idx="9">
                  <c:v>88.09</c:v>
                </c:pt>
                <c:pt idx="10">
                  <c:v>85.855999999999995</c:v>
                </c:pt>
                <c:pt idx="11">
                  <c:v>83.616</c:v>
                </c:pt>
                <c:pt idx="12">
                  <c:v>81.436000000000007</c:v>
                </c:pt>
                <c:pt idx="13">
                  <c:v>79.501999999999995</c:v>
                </c:pt>
                <c:pt idx="14">
                  <c:v>77.885000000000005</c:v>
                </c:pt>
                <c:pt idx="15">
                  <c:v>76.323999999999998</c:v>
                </c:pt>
                <c:pt idx="16">
                  <c:v>74.885999999999996</c:v>
                </c:pt>
                <c:pt idx="17">
                  <c:v>72.78</c:v>
                </c:pt>
                <c:pt idx="18">
                  <c:v>70.602999999999994</c:v>
                </c:pt>
                <c:pt idx="19">
                  <c:v>68.22</c:v>
                </c:pt>
                <c:pt idx="20">
                  <c:v>66.123999999999995</c:v>
                </c:pt>
                <c:pt idx="21">
                  <c:v>64.328999999999994</c:v>
                </c:pt>
                <c:pt idx="22">
                  <c:v>62.063000000000002</c:v>
                </c:pt>
                <c:pt idx="23">
                  <c:v>60.465000000000003</c:v>
                </c:pt>
                <c:pt idx="24">
                  <c:v>59.209000000000003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1-4199-8B35-98E639D66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No History of Alcohol Use (N=10,547)</c:v>
                </c:pt>
              </c:strCache>
            </c:strRef>
          </c:tx>
          <c:spPr>
            <a:ln w="2540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96.903999999999996</c:v>
                </c:pt>
                <c:pt idx="6">
                  <c:v>94.286000000000001</c:v>
                </c:pt>
                <c:pt idx="7">
                  <c:v>91.784000000000006</c:v>
                </c:pt>
                <c:pt idx="8">
                  <c:v>89.409000000000006</c:v>
                </c:pt>
                <c:pt idx="9">
                  <c:v>87.332999999999998</c:v>
                </c:pt>
                <c:pt idx="10">
                  <c:v>84.852999999999994</c:v>
                </c:pt>
                <c:pt idx="11">
                  <c:v>82.668000000000006</c:v>
                </c:pt>
                <c:pt idx="12">
                  <c:v>80.652000000000001</c:v>
                </c:pt>
                <c:pt idx="13">
                  <c:v>78.570999999999998</c:v>
                </c:pt>
                <c:pt idx="14">
                  <c:v>76.709000000000003</c:v>
                </c:pt>
                <c:pt idx="15">
                  <c:v>74.891000000000005</c:v>
                </c:pt>
                <c:pt idx="16">
                  <c:v>73.194000000000003</c:v>
                </c:pt>
                <c:pt idx="17">
                  <c:v>71.436000000000007</c:v>
                </c:pt>
                <c:pt idx="18">
                  <c:v>69.891000000000005</c:v>
                </c:pt>
                <c:pt idx="19">
                  <c:v>68.257000000000005</c:v>
                </c:pt>
                <c:pt idx="20">
                  <c:v>66.373000000000005</c:v>
                </c:pt>
                <c:pt idx="21">
                  <c:v>64.7</c:v>
                </c:pt>
                <c:pt idx="22">
                  <c:v>63.072000000000003</c:v>
                </c:pt>
                <c:pt idx="23">
                  <c:v>61.679000000000002</c:v>
                </c:pt>
                <c:pt idx="24">
                  <c:v>59.898000000000003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1-4199-8B35-98E639D66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8201440353044106"/>
              <c:y val="0.9020725997213311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3100795764500028"/>
          <c:y val="0.6260233095863017"/>
          <c:w val="0.73857110745287824"/>
          <c:h val="0.15927570300273705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3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09591631928361"/>
          <c:y val="5.9923123035546484E-2"/>
          <c:w val="0.83857238433431114"/>
          <c:h val="0.837530378147176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with History of Cocaine Use (N=1,624)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97.040999999999997</c:v>
                </c:pt>
                <c:pt idx="6">
                  <c:v>94.073999999999998</c:v>
                </c:pt>
                <c:pt idx="7">
                  <c:v>91.655000000000001</c:v>
                </c:pt>
                <c:pt idx="8">
                  <c:v>89.480999999999995</c:v>
                </c:pt>
                <c:pt idx="9">
                  <c:v>87.421000000000006</c:v>
                </c:pt>
                <c:pt idx="10">
                  <c:v>84.540999999999997</c:v>
                </c:pt>
                <c:pt idx="11">
                  <c:v>81.965999999999994</c:v>
                </c:pt>
                <c:pt idx="12">
                  <c:v>80.263000000000005</c:v>
                </c:pt>
                <c:pt idx="13">
                  <c:v>78.176000000000002</c:v>
                </c:pt>
                <c:pt idx="14">
                  <c:v>76.463999999999999</c:v>
                </c:pt>
                <c:pt idx="15">
                  <c:v>73.793000000000006</c:v>
                </c:pt>
                <c:pt idx="16">
                  <c:v>71.620999999999995</c:v>
                </c:pt>
                <c:pt idx="17">
                  <c:v>69.501000000000005</c:v>
                </c:pt>
                <c:pt idx="18">
                  <c:v>68.340999999999994</c:v>
                </c:pt>
                <c:pt idx="19">
                  <c:v>66.334999999999994</c:v>
                </c:pt>
                <c:pt idx="20">
                  <c:v>64.358999999999995</c:v>
                </c:pt>
                <c:pt idx="21">
                  <c:v>62.311</c:v>
                </c:pt>
                <c:pt idx="22">
                  <c:v>60.098999999999997</c:v>
                </c:pt>
                <c:pt idx="23">
                  <c:v>58.808</c:v>
                </c:pt>
                <c:pt idx="24">
                  <c:v>57.472999999999999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2E8-47C4-9AF0-2C028704D9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No History of Cocaine Use (N=13,572)</c:v>
                </c:pt>
              </c:strCache>
            </c:strRef>
          </c:tx>
          <c:spPr>
            <a:ln w="2540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96.894000000000005</c:v>
                </c:pt>
                <c:pt idx="6">
                  <c:v>94.394999999999996</c:v>
                </c:pt>
                <c:pt idx="7">
                  <c:v>91.703000000000003</c:v>
                </c:pt>
                <c:pt idx="8">
                  <c:v>89.361000000000004</c:v>
                </c:pt>
                <c:pt idx="9">
                  <c:v>87.248999999999995</c:v>
                </c:pt>
                <c:pt idx="10">
                  <c:v>84.948999999999998</c:v>
                </c:pt>
                <c:pt idx="11">
                  <c:v>82.718999999999994</c:v>
                </c:pt>
                <c:pt idx="12">
                  <c:v>80.581999999999994</c:v>
                </c:pt>
                <c:pt idx="13">
                  <c:v>78.429000000000002</c:v>
                </c:pt>
                <c:pt idx="14">
                  <c:v>76.353999999999999</c:v>
                </c:pt>
                <c:pt idx="15">
                  <c:v>74.599000000000004</c:v>
                </c:pt>
                <c:pt idx="16">
                  <c:v>72.998999999999995</c:v>
                </c:pt>
                <c:pt idx="17">
                  <c:v>71.069999999999993</c:v>
                </c:pt>
                <c:pt idx="18">
                  <c:v>69.289000000000001</c:v>
                </c:pt>
                <c:pt idx="19">
                  <c:v>67.662000000000006</c:v>
                </c:pt>
                <c:pt idx="20">
                  <c:v>65.811999999999998</c:v>
                </c:pt>
                <c:pt idx="21">
                  <c:v>64.113</c:v>
                </c:pt>
                <c:pt idx="22">
                  <c:v>62.354999999999997</c:v>
                </c:pt>
                <c:pt idx="23">
                  <c:v>60.822000000000003</c:v>
                </c:pt>
                <c:pt idx="24">
                  <c:v>59.088999999999999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2E8-47C4-9AF0-2C028704D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9835427281148681"/>
              <c:y val="0.9317473915297624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4558823529411766"/>
          <c:y val="0.65427764816434975"/>
          <c:w val="0.67470359863105345"/>
          <c:h val="0.12526165710767637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2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60045485498192"/>
          <c:y val="6.9398472181718032E-2"/>
          <c:w val="0.84844519592481671"/>
          <c:h val="0.8295654304785975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History of Other Drug Use (N=4,731)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96.742000000000004</c:v>
                </c:pt>
                <c:pt idx="6">
                  <c:v>94.069000000000003</c:v>
                </c:pt>
                <c:pt idx="7">
                  <c:v>91.043999999999997</c:v>
                </c:pt>
                <c:pt idx="8">
                  <c:v>88.608000000000004</c:v>
                </c:pt>
                <c:pt idx="9">
                  <c:v>86.459000000000003</c:v>
                </c:pt>
                <c:pt idx="10">
                  <c:v>83.935000000000002</c:v>
                </c:pt>
                <c:pt idx="11">
                  <c:v>81.555000000000007</c:v>
                </c:pt>
                <c:pt idx="12">
                  <c:v>79.492999999999995</c:v>
                </c:pt>
                <c:pt idx="13">
                  <c:v>77.075999999999993</c:v>
                </c:pt>
                <c:pt idx="14">
                  <c:v>74.959999999999994</c:v>
                </c:pt>
                <c:pt idx="15">
                  <c:v>73.055999999999997</c:v>
                </c:pt>
                <c:pt idx="16">
                  <c:v>71.540000000000006</c:v>
                </c:pt>
                <c:pt idx="17">
                  <c:v>69.441999999999993</c:v>
                </c:pt>
                <c:pt idx="18">
                  <c:v>67.912999999999997</c:v>
                </c:pt>
                <c:pt idx="19">
                  <c:v>66.307000000000002</c:v>
                </c:pt>
                <c:pt idx="20">
                  <c:v>64.17</c:v>
                </c:pt>
                <c:pt idx="21">
                  <c:v>62.13</c:v>
                </c:pt>
                <c:pt idx="22">
                  <c:v>60.113999999999997</c:v>
                </c:pt>
                <c:pt idx="23">
                  <c:v>58.835000000000001</c:v>
                </c:pt>
                <c:pt idx="24">
                  <c:v>57.356999999999999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1-4199-8B35-98E639D66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No History of Other Drug Use (N=10,593)</c:v>
                </c:pt>
              </c:strCache>
            </c:strRef>
          </c:tx>
          <c:spPr>
            <a:ln w="2540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96.974999999999994</c:v>
                </c:pt>
                <c:pt idx="6">
                  <c:v>94.483000000000004</c:v>
                </c:pt>
                <c:pt idx="7">
                  <c:v>91.956999999999994</c:v>
                </c:pt>
                <c:pt idx="8">
                  <c:v>89.653999999999996</c:v>
                </c:pt>
                <c:pt idx="9">
                  <c:v>87.543000000000006</c:v>
                </c:pt>
                <c:pt idx="10">
                  <c:v>85.272000000000006</c:v>
                </c:pt>
                <c:pt idx="11">
                  <c:v>83.073999999999998</c:v>
                </c:pt>
                <c:pt idx="12">
                  <c:v>80.965999999999994</c:v>
                </c:pt>
                <c:pt idx="13">
                  <c:v>78.984999999999999</c:v>
                </c:pt>
                <c:pt idx="14">
                  <c:v>76.988</c:v>
                </c:pt>
                <c:pt idx="15">
                  <c:v>75.141999999999996</c:v>
                </c:pt>
                <c:pt idx="16">
                  <c:v>73.436999999999998</c:v>
                </c:pt>
                <c:pt idx="17">
                  <c:v>71.548000000000002</c:v>
                </c:pt>
                <c:pt idx="18">
                  <c:v>69.731999999999999</c:v>
                </c:pt>
                <c:pt idx="19">
                  <c:v>68.037999999999997</c:v>
                </c:pt>
                <c:pt idx="20">
                  <c:v>66.277000000000001</c:v>
                </c:pt>
                <c:pt idx="21">
                  <c:v>64.680999999999997</c:v>
                </c:pt>
                <c:pt idx="22">
                  <c:v>63.029000000000003</c:v>
                </c:pt>
                <c:pt idx="23">
                  <c:v>61.442999999999998</c:v>
                </c:pt>
                <c:pt idx="24">
                  <c:v>59.668999999999997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1-4199-8B35-98E639D66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997191987031035"/>
              <c:y val="0.9291409465020575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2896547398486954"/>
          <c:y val="0.64140865493665145"/>
          <c:w val="0.70963682388966087"/>
          <c:h val="0.13730537733709211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2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09591631928361"/>
          <c:y val="4.9635024616859889E-2"/>
          <c:w val="0.83857238433431114"/>
          <c:h val="0.8478184615428210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with History of Diabetes (N=883)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96.483999999999995</c:v>
                </c:pt>
                <c:pt idx="6">
                  <c:v>93.869</c:v>
                </c:pt>
                <c:pt idx="7">
                  <c:v>91.358000000000004</c:v>
                </c:pt>
                <c:pt idx="8">
                  <c:v>88.271000000000001</c:v>
                </c:pt>
                <c:pt idx="9">
                  <c:v>84.599000000000004</c:v>
                </c:pt>
                <c:pt idx="10">
                  <c:v>82.061999999999998</c:v>
                </c:pt>
                <c:pt idx="11">
                  <c:v>79.405000000000001</c:v>
                </c:pt>
                <c:pt idx="12">
                  <c:v>76.971000000000004</c:v>
                </c:pt>
                <c:pt idx="13">
                  <c:v>75.460999999999999</c:v>
                </c:pt>
                <c:pt idx="14">
                  <c:v>73.481999999999999</c:v>
                </c:pt>
                <c:pt idx="15">
                  <c:v>71.611999999999995</c:v>
                </c:pt>
                <c:pt idx="16">
                  <c:v>68.92</c:v>
                </c:pt>
                <c:pt idx="17">
                  <c:v>67.391999999999996</c:v>
                </c:pt>
                <c:pt idx="18">
                  <c:v>65.275000000000006</c:v>
                </c:pt>
                <c:pt idx="19">
                  <c:v>64.093000000000004</c:v>
                </c:pt>
                <c:pt idx="20">
                  <c:v>62.622</c:v>
                </c:pt>
                <c:pt idx="21">
                  <c:v>60.978000000000002</c:v>
                </c:pt>
                <c:pt idx="22">
                  <c:v>59.3</c:v>
                </c:pt>
                <c:pt idx="23">
                  <c:v>57.476999999999997</c:v>
                </c:pt>
                <c:pt idx="24">
                  <c:v>55.03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2E8-47C4-9AF0-2C028704D9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No History of Diabetes (N=16,459)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97.048000000000002</c:v>
                </c:pt>
                <c:pt idx="6">
                  <c:v>94.441000000000003</c:v>
                </c:pt>
                <c:pt idx="7">
                  <c:v>91.876000000000005</c:v>
                </c:pt>
                <c:pt idx="8">
                  <c:v>89.641999999999996</c:v>
                </c:pt>
                <c:pt idx="9">
                  <c:v>87.664000000000001</c:v>
                </c:pt>
                <c:pt idx="10">
                  <c:v>85.356999999999999</c:v>
                </c:pt>
                <c:pt idx="11">
                  <c:v>83.174999999999997</c:v>
                </c:pt>
                <c:pt idx="12">
                  <c:v>81.117999999999995</c:v>
                </c:pt>
                <c:pt idx="13">
                  <c:v>79.022000000000006</c:v>
                </c:pt>
                <c:pt idx="14">
                  <c:v>77.114999999999995</c:v>
                </c:pt>
                <c:pt idx="15">
                  <c:v>75.308999999999997</c:v>
                </c:pt>
                <c:pt idx="16">
                  <c:v>73.722999999999999</c:v>
                </c:pt>
                <c:pt idx="17">
                  <c:v>71.92</c:v>
                </c:pt>
                <c:pt idx="18">
                  <c:v>70.238</c:v>
                </c:pt>
                <c:pt idx="19">
                  <c:v>68.528999999999996</c:v>
                </c:pt>
                <c:pt idx="20">
                  <c:v>66.706000000000003</c:v>
                </c:pt>
                <c:pt idx="21">
                  <c:v>65.078000000000003</c:v>
                </c:pt>
                <c:pt idx="22">
                  <c:v>63.320999999999998</c:v>
                </c:pt>
                <c:pt idx="23">
                  <c:v>61.908999999999999</c:v>
                </c:pt>
                <c:pt idx="24">
                  <c:v>60.308999999999997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2E8-47C4-9AF0-2C028704D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9835427281148681"/>
              <c:y val="0.9326944465753264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5375816993464053"/>
          <c:y val="0.68886604018247721"/>
          <c:w val="0.62568399078791614"/>
          <c:h val="0.14133682508436446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3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60045485498192"/>
          <c:y val="4.8822272234414918E-2"/>
          <c:w val="0.84844519592481671"/>
          <c:h val="0.8501414714447089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with History of Hypertension (N=3,384)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96.596000000000004</c:v>
                </c:pt>
                <c:pt idx="6">
                  <c:v>93.48</c:v>
                </c:pt>
                <c:pt idx="7">
                  <c:v>91.067999999999998</c:v>
                </c:pt>
                <c:pt idx="8">
                  <c:v>88.888000000000005</c:v>
                </c:pt>
                <c:pt idx="9">
                  <c:v>86.727999999999994</c:v>
                </c:pt>
                <c:pt idx="10">
                  <c:v>84.83</c:v>
                </c:pt>
                <c:pt idx="11">
                  <c:v>82.715999999999994</c:v>
                </c:pt>
                <c:pt idx="12">
                  <c:v>80.808000000000007</c:v>
                </c:pt>
                <c:pt idx="13">
                  <c:v>79.072999999999993</c:v>
                </c:pt>
                <c:pt idx="14">
                  <c:v>77.364999999999995</c:v>
                </c:pt>
                <c:pt idx="15">
                  <c:v>75.314999999999998</c:v>
                </c:pt>
                <c:pt idx="16">
                  <c:v>73.319000000000003</c:v>
                </c:pt>
                <c:pt idx="17">
                  <c:v>71.471999999999994</c:v>
                </c:pt>
                <c:pt idx="18">
                  <c:v>69.159000000000006</c:v>
                </c:pt>
                <c:pt idx="19">
                  <c:v>67.304000000000002</c:v>
                </c:pt>
                <c:pt idx="20">
                  <c:v>65.081000000000003</c:v>
                </c:pt>
                <c:pt idx="21">
                  <c:v>63.143000000000001</c:v>
                </c:pt>
                <c:pt idx="22">
                  <c:v>61.354999999999997</c:v>
                </c:pt>
                <c:pt idx="23">
                  <c:v>59.762999999999998</c:v>
                </c:pt>
                <c:pt idx="24">
                  <c:v>58.408999999999999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1-4199-8B35-98E639D66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No History of Hypertension (N=13,917)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97.113</c:v>
                </c:pt>
                <c:pt idx="6">
                  <c:v>94.623000000000005</c:v>
                </c:pt>
                <c:pt idx="7">
                  <c:v>92.052999999999997</c:v>
                </c:pt>
                <c:pt idx="8">
                  <c:v>89.745000000000005</c:v>
                </c:pt>
                <c:pt idx="9">
                  <c:v>87.721000000000004</c:v>
                </c:pt>
                <c:pt idx="10">
                  <c:v>85.301000000000002</c:v>
                </c:pt>
                <c:pt idx="11">
                  <c:v>83.088999999999999</c:v>
                </c:pt>
                <c:pt idx="12">
                  <c:v>80.988</c:v>
                </c:pt>
                <c:pt idx="13">
                  <c:v>78.835999999999999</c:v>
                </c:pt>
                <c:pt idx="14">
                  <c:v>76.878</c:v>
                </c:pt>
                <c:pt idx="15">
                  <c:v>75.114999999999995</c:v>
                </c:pt>
                <c:pt idx="16">
                  <c:v>73.575999999999993</c:v>
                </c:pt>
                <c:pt idx="17">
                  <c:v>71.811000000000007</c:v>
                </c:pt>
                <c:pt idx="18">
                  <c:v>70.265000000000001</c:v>
                </c:pt>
                <c:pt idx="19">
                  <c:v>68.62</c:v>
                </c:pt>
                <c:pt idx="20">
                  <c:v>66.912000000000006</c:v>
                </c:pt>
                <c:pt idx="21">
                  <c:v>65.343999999999994</c:v>
                </c:pt>
                <c:pt idx="22">
                  <c:v>63.594000000000001</c:v>
                </c:pt>
                <c:pt idx="23">
                  <c:v>62.197000000000003</c:v>
                </c:pt>
                <c:pt idx="24">
                  <c:v>60.500999999999998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1-4199-8B35-98E639D66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997191987031035"/>
              <c:y val="0.9296298321506110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4519212212444033"/>
          <c:y val="0.69115657417822784"/>
          <c:w val="0.68546652256703211"/>
          <c:h val="0.14088785776777904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3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8840587634879"/>
          <c:y val="4.0534959171770198E-2"/>
          <c:w val="0.86103970459574908"/>
          <c:h val="0.810972486197846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Ischemic Time &lt;4 hours (N = 5,041)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96.462000000000003</c:v>
                </c:pt>
                <c:pt idx="6">
                  <c:v>93.790999999999997</c:v>
                </c:pt>
                <c:pt idx="7">
                  <c:v>91.051000000000002</c:v>
                </c:pt>
                <c:pt idx="8">
                  <c:v>88.605000000000004</c:v>
                </c:pt>
                <c:pt idx="9">
                  <c:v>86.492000000000004</c:v>
                </c:pt>
                <c:pt idx="10">
                  <c:v>84.248999999999995</c:v>
                </c:pt>
                <c:pt idx="11">
                  <c:v>82.12</c:v>
                </c:pt>
                <c:pt idx="12">
                  <c:v>80.043999999999997</c:v>
                </c:pt>
                <c:pt idx="13">
                  <c:v>77.876000000000005</c:v>
                </c:pt>
                <c:pt idx="14">
                  <c:v>75.986999999999995</c:v>
                </c:pt>
                <c:pt idx="15">
                  <c:v>73.882999999999996</c:v>
                </c:pt>
                <c:pt idx="16">
                  <c:v>72.372</c:v>
                </c:pt>
                <c:pt idx="17">
                  <c:v>70.227999999999994</c:v>
                </c:pt>
                <c:pt idx="18">
                  <c:v>68.447999999999993</c:v>
                </c:pt>
                <c:pt idx="19">
                  <c:v>66.760999999999996</c:v>
                </c:pt>
                <c:pt idx="20">
                  <c:v>65.004000000000005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2E8-47C4-9AF0-2C028704D9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Ischemic Time ≥4 hours (N = 14,179)</c:v>
                </c:pt>
              </c:strCache>
            </c:strRef>
          </c:tx>
          <c:spPr>
            <a:ln w="3175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97.5</c:v>
                </c:pt>
                <c:pt idx="6">
                  <c:v>95.177999999999997</c:v>
                </c:pt>
                <c:pt idx="7">
                  <c:v>92.822000000000003</c:v>
                </c:pt>
                <c:pt idx="8">
                  <c:v>90.738</c:v>
                </c:pt>
                <c:pt idx="9">
                  <c:v>88.713999999999999</c:v>
                </c:pt>
                <c:pt idx="10">
                  <c:v>86.51</c:v>
                </c:pt>
                <c:pt idx="11">
                  <c:v>84.501999999999995</c:v>
                </c:pt>
                <c:pt idx="12">
                  <c:v>82.683000000000007</c:v>
                </c:pt>
                <c:pt idx="13">
                  <c:v>80.84</c:v>
                </c:pt>
                <c:pt idx="14">
                  <c:v>79.004999999999995</c:v>
                </c:pt>
                <c:pt idx="15">
                  <c:v>77.331999999999994</c:v>
                </c:pt>
                <c:pt idx="16">
                  <c:v>75.856999999999999</c:v>
                </c:pt>
                <c:pt idx="17">
                  <c:v>74.367999999999995</c:v>
                </c:pt>
                <c:pt idx="18">
                  <c:v>72.819999999999993</c:v>
                </c:pt>
                <c:pt idx="19">
                  <c:v>71.409000000000006</c:v>
                </c:pt>
                <c:pt idx="20">
                  <c:v>69.701999999999998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2E8-47C4-9AF0-2C028704D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53205526392534264"/>
              <c:y val="0.9161890046002314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8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8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3328213602929265"/>
          <c:y val="0.62831886754896371"/>
          <c:w val="0.80322385627722459"/>
          <c:h val="0.12676819043452903"/>
        </c:manualLayout>
      </c:layout>
      <c:overlay val="1"/>
      <c:spPr>
        <a:solidFill>
          <a:schemeClr val="tx1"/>
        </a:solidFill>
        <a:ln w="19050">
          <a:solidFill>
            <a:schemeClr val="bg2"/>
          </a:solidFill>
        </a:ln>
      </c:spPr>
      <c:txPr>
        <a:bodyPr/>
        <a:lstStyle/>
        <a:p>
          <a:pPr>
            <a:defRPr sz="18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5837722271471E-2"/>
          <c:y val="0.1410092774132202"/>
          <c:w val="0.90941623834808805"/>
          <c:h val="0.70688142226934336"/>
        </c:manualLayout>
      </c:layout>
      <c:barChart>
        <c:barDir val="col"/>
        <c:grouping val="percent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Anoxia</c:v>
                </c:pt>
              </c:strCache>
            </c:strRef>
          </c:tx>
          <c:spPr>
            <a:solidFill>
              <a:srgbClr val="006600"/>
            </a:solidFill>
            <a:ln>
              <a:noFill/>
            </a:ln>
            <a:effectLst/>
          </c:spPr>
          <c:invertIfNegative val="0"/>
          <c:cat>
            <c:strRef>
              <c:f>Sheet1!$B$2:$B$12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31</c:v>
                </c:pt>
                <c:pt idx="1">
                  <c:v>125</c:v>
                </c:pt>
                <c:pt idx="2">
                  <c:v>415</c:v>
                </c:pt>
                <c:pt idx="4">
                  <c:v>310</c:v>
                </c:pt>
                <c:pt idx="5">
                  <c:v>1113</c:v>
                </c:pt>
                <c:pt idx="6">
                  <c:v>4037</c:v>
                </c:pt>
                <c:pt idx="8">
                  <c:v>4</c:v>
                </c:pt>
                <c:pt idx="9">
                  <c:v>75</c:v>
                </c:pt>
                <c:pt idx="10">
                  <c:v>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6B-46EF-B6DC-DFE739E03F30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CVA/Stroke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cat>
            <c:strRef>
              <c:f>Sheet1!$B$2:$B$12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1177</c:v>
                </c:pt>
                <c:pt idx="1">
                  <c:v>2673</c:v>
                </c:pt>
                <c:pt idx="2">
                  <c:v>3586</c:v>
                </c:pt>
                <c:pt idx="4">
                  <c:v>2471</c:v>
                </c:pt>
                <c:pt idx="5">
                  <c:v>4384</c:v>
                </c:pt>
                <c:pt idx="6">
                  <c:v>5661</c:v>
                </c:pt>
                <c:pt idx="8">
                  <c:v>103</c:v>
                </c:pt>
                <c:pt idx="9">
                  <c:v>342</c:v>
                </c:pt>
                <c:pt idx="10">
                  <c:v>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E-493F-A185-E5880042D090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Head Trauma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Sheet1!$B$2:$B$12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1032</c:v>
                </c:pt>
                <c:pt idx="1">
                  <c:v>1088</c:v>
                </c:pt>
                <c:pt idx="2">
                  <c:v>795</c:v>
                </c:pt>
                <c:pt idx="4">
                  <c:v>3723</c:v>
                </c:pt>
                <c:pt idx="5">
                  <c:v>6064</c:v>
                </c:pt>
                <c:pt idx="6">
                  <c:v>7548</c:v>
                </c:pt>
                <c:pt idx="8">
                  <c:v>103</c:v>
                </c:pt>
                <c:pt idx="9">
                  <c:v>213</c:v>
                </c:pt>
                <c:pt idx="10">
                  <c:v>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6E-493F-A185-E5880042D090}"/>
            </c:ext>
          </c:extLst>
        </c:ser>
        <c:ser>
          <c:idx val="0"/>
          <c:order val="3"/>
          <c:tx>
            <c:strRef>
              <c:f>Sheet1!$F$1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Sheet1!$B$2:$B$12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115</c:v>
                </c:pt>
                <c:pt idx="1">
                  <c:v>123</c:v>
                </c:pt>
                <c:pt idx="2">
                  <c:v>229</c:v>
                </c:pt>
                <c:pt idx="4">
                  <c:v>687</c:v>
                </c:pt>
                <c:pt idx="5">
                  <c:v>323</c:v>
                </c:pt>
                <c:pt idx="6">
                  <c:v>370</c:v>
                </c:pt>
                <c:pt idx="8">
                  <c:v>12</c:v>
                </c:pt>
                <c:pt idx="9">
                  <c:v>42</c:v>
                </c:pt>
                <c:pt idx="10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DF-4D5C-93CB-EC620D0B00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876286671"/>
        <c:axId val="876288335"/>
      </c:barChart>
      <c:catAx>
        <c:axId val="876286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8335"/>
        <c:crosses val="autoZero"/>
        <c:auto val="1"/>
        <c:lblAlgn val="ctr"/>
        <c:lblOffset val="100"/>
        <c:noMultiLvlLbl val="0"/>
      </c:catAx>
      <c:valAx>
        <c:axId val="876288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of transplants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6671"/>
        <c:crosses val="autoZero"/>
        <c:crossBetween val="between"/>
      </c:valAx>
      <c:spPr>
        <a:noFill/>
        <a:ln>
          <a:solidFill>
            <a:srgbClr val="000000"/>
          </a:solidFill>
        </a:ln>
        <a:effectLst/>
      </c:spPr>
    </c:plotArea>
    <c:legend>
      <c:legendPos val="t"/>
      <c:layout>
        <c:manualLayout>
          <c:xMode val="edge"/>
          <c:yMode val="edge"/>
          <c:x val="0.37361196572282768"/>
          <c:y val="2.1550054440625039E-2"/>
          <c:w val="0.50080660861100967"/>
          <c:h val="8.8154011602177937E-2"/>
        </c:manualLayout>
      </c:layout>
      <c:overlay val="0"/>
      <c:spPr>
        <a:noFill/>
        <a:ln>
          <a:solidFill>
            <a:srgbClr val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38789418157683E-2"/>
          <c:y val="0.11415756136593945"/>
          <c:w val="0.4346196881251691"/>
          <c:h val="0.6808721324872146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&lt;35 Years 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96.504999999999995</c:v>
                </c:pt>
                <c:pt idx="6">
                  <c:v>94.105000000000004</c:v>
                </c:pt>
                <c:pt idx="7">
                  <c:v>91.275999999999996</c:v>
                </c:pt>
                <c:pt idx="8">
                  <c:v>88.781999999999996</c:v>
                </c:pt>
                <c:pt idx="9">
                  <c:v>86.856999999999999</c:v>
                </c:pt>
                <c:pt idx="10">
                  <c:v>84.846999999999994</c:v>
                </c:pt>
                <c:pt idx="11">
                  <c:v>82.600999999999999</c:v>
                </c:pt>
                <c:pt idx="12">
                  <c:v>80.617999999999995</c:v>
                </c:pt>
                <c:pt idx="13">
                  <c:v>78.468999999999994</c:v>
                </c:pt>
                <c:pt idx="14">
                  <c:v>76.822000000000003</c:v>
                </c:pt>
                <c:pt idx="15">
                  <c:v>74.697999999999993</c:v>
                </c:pt>
                <c:pt idx="16">
                  <c:v>73.037999999999997</c:v>
                </c:pt>
                <c:pt idx="17">
                  <c:v>71.088999999999999</c:v>
                </c:pt>
                <c:pt idx="18">
                  <c:v>69.290999999999997</c:v>
                </c:pt>
                <c:pt idx="19">
                  <c:v>67.641000000000005</c:v>
                </c:pt>
                <c:pt idx="20">
                  <c:v>65.718999999999994</c:v>
                </c:pt>
                <c:pt idx="21">
                  <c:v>63.652999999999999</c:v>
                </c:pt>
                <c:pt idx="22">
                  <c:v>61.899000000000001</c:v>
                </c:pt>
                <c:pt idx="23">
                  <c:v>59.988</c:v>
                </c:pt>
                <c:pt idx="24">
                  <c:v>57.981000000000002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35-49 Years</c:v>
                </c:pt>
              </c:strCache>
            </c:strRef>
          </c:tx>
          <c:spPr>
            <a:ln w="2540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96.274000000000001</c:v>
                </c:pt>
                <c:pt idx="6">
                  <c:v>93.528000000000006</c:v>
                </c:pt>
                <c:pt idx="7">
                  <c:v>91.123999999999995</c:v>
                </c:pt>
                <c:pt idx="8">
                  <c:v>88.787000000000006</c:v>
                </c:pt>
                <c:pt idx="9">
                  <c:v>86.513999999999996</c:v>
                </c:pt>
                <c:pt idx="10">
                  <c:v>83.650999999999996</c:v>
                </c:pt>
                <c:pt idx="11">
                  <c:v>81.563000000000002</c:v>
                </c:pt>
                <c:pt idx="12">
                  <c:v>79.11</c:v>
                </c:pt>
                <c:pt idx="13">
                  <c:v>76.790999999999997</c:v>
                </c:pt>
                <c:pt idx="14">
                  <c:v>74.242999999999995</c:v>
                </c:pt>
                <c:pt idx="15">
                  <c:v>72.195999999999998</c:v>
                </c:pt>
                <c:pt idx="16">
                  <c:v>70.876999999999995</c:v>
                </c:pt>
                <c:pt idx="17">
                  <c:v>69.037999999999997</c:v>
                </c:pt>
                <c:pt idx="18">
                  <c:v>67.183999999999997</c:v>
                </c:pt>
                <c:pt idx="19">
                  <c:v>65.016000000000005</c:v>
                </c:pt>
                <c:pt idx="20">
                  <c:v>63.051000000000002</c:v>
                </c:pt>
                <c:pt idx="21">
                  <c:v>61.29</c:v>
                </c:pt>
                <c:pt idx="22">
                  <c:v>59.652999999999999</c:v>
                </c:pt>
                <c:pt idx="23">
                  <c:v>58.246000000000002</c:v>
                </c:pt>
                <c:pt idx="24">
                  <c:v>56.127000000000002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≥50 Years 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96.62</c:v>
                </c:pt>
                <c:pt idx="6">
                  <c:v>93.326999999999998</c:v>
                </c:pt>
                <c:pt idx="7">
                  <c:v>90.335999999999999</c:v>
                </c:pt>
                <c:pt idx="8">
                  <c:v>87.86</c:v>
                </c:pt>
                <c:pt idx="9">
                  <c:v>85.477000000000004</c:v>
                </c:pt>
                <c:pt idx="10">
                  <c:v>83.504999999999995</c:v>
                </c:pt>
                <c:pt idx="11">
                  <c:v>81.631</c:v>
                </c:pt>
                <c:pt idx="12">
                  <c:v>79.853999999999999</c:v>
                </c:pt>
                <c:pt idx="13">
                  <c:v>77.855000000000004</c:v>
                </c:pt>
                <c:pt idx="14">
                  <c:v>76.269000000000005</c:v>
                </c:pt>
                <c:pt idx="15">
                  <c:v>74.137</c:v>
                </c:pt>
                <c:pt idx="16">
                  <c:v>72.747</c:v>
                </c:pt>
                <c:pt idx="17">
                  <c:v>69.631</c:v>
                </c:pt>
                <c:pt idx="18">
                  <c:v>68.012</c:v>
                </c:pt>
                <c:pt idx="19">
                  <c:v>66.921999999999997</c:v>
                </c:pt>
                <c:pt idx="20">
                  <c:v>65.921999999999997</c:v>
                </c:pt>
                <c:pt idx="21">
                  <c:v>64.637</c:v>
                </c:pt>
                <c:pt idx="22">
                  <c:v>61.511000000000003</c:v>
                </c:pt>
                <c:pt idx="23">
                  <c:v>59.908999999999999</c:v>
                </c:pt>
                <c:pt idx="24">
                  <c:v>58.4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300">
                    <a:solidFill>
                      <a:schemeClr val="bg2"/>
                    </a:solidFill>
                  </a:defRPr>
                </a:pPr>
                <a:r>
                  <a:rPr lang="en-US" sz="1300" dirty="0" smtClean="0">
                    <a:solidFill>
                      <a:schemeClr val="bg2"/>
                    </a:solidFill>
                  </a:rPr>
                  <a:t>Years</a:t>
                </a:r>
                <a:endParaRPr lang="en-US" sz="13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23215092674271515"/>
              <c:y val="0.8185921345894342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6.1134791020801419E-3"/>
              <c:y val="0.373870334497203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4497527078175784"/>
          <c:y val="7.2041736463074584E-3"/>
          <c:w val="0.7298249940146524"/>
          <c:h val="8.7633137496271149E-2"/>
        </c:manualLayout>
      </c:layout>
      <c:overlay val="1"/>
      <c:spPr>
        <a:solidFill>
          <a:schemeClr val="tx1"/>
        </a:solidFill>
        <a:ln w="22225">
          <a:solidFill>
            <a:schemeClr val="bg2">
              <a:lumMod val="50000"/>
              <a:lumOff val="50000"/>
            </a:schemeClr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4712735197884"/>
          <c:y val="1.9947776689167931E-2"/>
          <c:w val="0.84329244431883632"/>
          <c:h val="0.810564938552317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&lt;35 Years 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97.515000000000001</c:v>
                </c:pt>
                <c:pt idx="6">
                  <c:v>95.338999999999999</c:v>
                </c:pt>
                <c:pt idx="7">
                  <c:v>92.986000000000004</c:v>
                </c:pt>
                <c:pt idx="8">
                  <c:v>90.799000000000007</c:v>
                </c:pt>
                <c:pt idx="9">
                  <c:v>88.674000000000007</c:v>
                </c:pt>
                <c:pt idx="10">
                  <c:v>86.396000000000001</c:v>
                </c:pt>
                <c:pt idx="11">
                  <c:v>84.286000000000001</c:v>
                </c:pt>
                <c:pt idx="12">
                  <c:v>82.403000000000006</c:v>
                </c:pt>
                <c:pt idx="13">
                  <c:v>80.513000000000005</c:v>
                </c:pt>
                <c:pt idx="14">
                  <c:v>78.471999999999994</c:v>
                </c:pt>
                <c:pt idx="15">
                  <c:v>76.808000000000007</c:v>
                </c:pt>
                <c:pt idx="16">
                  <c:v>75.475999999999999</c:v>
                </c:pt>
                <c:pt idx="17">
                  <c:v>73.850999999999999</c:v>
                </c:pt>
                <c:pt idx="18">
                  <c:v>72.338999999999999</c:v>
                </c:pt>
                <c:pt idx="19">
                  <c:v>70.891000000000005</c:v>
                </c:pt>
                <c:pt idx="20">
                  <c:v>69.158000000000001</c:v>
                </c:pt>
                <c:pt idx="21">
                  <c:v>67.662999999999997</c:v>
                </c:pt>
                <c:pt idx="22">
                  <c:v>66.147000000000006</c:v>
                </c:pt>
                <c:pt idx="23">
                  <c:v>65.162999999999997</c:v>
                </c:pt>
                <c:pt idx="24">
                  <c:v>63.555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23-4E8D-946F-16629C4F81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35-49 Years</c:v>
                </c:pt>
              </c:strCache>
            </c:strRef>
          </c:tx>
          <c:spPr>
            <a:ln w="2540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97.483999999999995</c:v>
                </c:pt>
                <c:pt idx="6">
                  <c:v>94.888999999999996</c:v>
                </c:pt>
                <c:pt idx="7">
                  <c:v>92.388999999999996</c:v>
                </c:pt>
                <c:pt idx="8">
                  <c:v>90.558999999999997</c:v>
                </c:pt>
                <c:pt idx="9">
                  <c:v>88.769000000000005</c:v>
                </c:pt>
                <c:pt idx="10">
                  <c:v>86.337999999999994</c:v>
                </c:pt>
                <c:pt idx="11">
                  <c:v>84.256</c:v>
                </c:pt>
                <c:pt idx="12">
                  <c:v>82.498999999999995</c:v>
                </c:pt>
                <c:pt idx="13">
                  <c:v>80.73</c:v>
                </c:pt>
                <c:pt idx="14">
                  <c:v>79.134</c:v>
                </c:pt>
                <c:pt idx="15">
                  <c:v>77.893000000000001</c:v>
                </c:pt>
                <c:pt idx="16">
                  <c:v>76.283000000000001</c:v>
                </c:pt>
                <c:pt idx="17">
                  <c:v>74.763000000000005</c:v>
                </c:pt>
                <c:pt idx="18">
                  <c:v>73.364000000000004</c:v>
                </c:pt>
                <c:pt idx="19">
                  <c:v>72.007999999999996</c:v>
                </c:pt>
                <c:pt idx="20">
                  <c:v>70.164000000000001</c:v>
                </c:pt>
                <c:pt idx="21">
                  <c:v>68.781000000000006</c:v>
                </c:pt>
                <c:pt idx="22">
                  <c:v>67.463999999999999</c:v>
                </c:pt>
                <c:pt idx="23">
                  <c:v>65.742999999999995</c:v>
                </c:pt>
                <c:pt idx="24">
                  <c:v>64.433000000000007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23-4E8D-946F-16629C4F81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50+ Years 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97.486999999999995</c:v>
                </c:pt>
                <c:pt idx="6">
                  <c:v>95.188999999999993</c:v>
                </c:pt>
                <c:pt idx="7">
                  <c:v>93.013000000000005</c:v>
                </c:pt>
                <c:pt idx="8">
                  <c:v>90.828999999999994</c:v>
                </c:pt>
                <c:pt idx="9">
                  <c:v>88.730999999999995</c:v>
                </c:pt>
                <c:pt idx="10">
                  <c:v>86.983999999999995</c:v>
                </c:pt>
                <c:pt idx="11">
                  <c:v>85.296999999999997</c:v>
                </c:pt>
                <c:pt idx="12">
                  <c:v>83.540999999999997</c:v>
                </c:pt>
                <c:pt idx="13">
                  <c:v>81.709999999999994</c:v>
                </c:pt>
                <c:pt idx="14">
                  <c:v>80.033000000000001</c:v>
                </c:pt>
                <c:pt idx="15">
                  <c:v>77.789000000000001</c:v>
                </c:pt>
                <c:pt idx="16">
                  <c:v>76.162999999999997</c:v>
                </c:pt>
                <c:pt idx="17">
                  <c:v>75.022999999999996</c:v>
                </c:pt>
                <c:pt idx="18">
                  <c:v>73.201999999999998</c:v>
                </c:pt>
                <c:pt idx="19">
                  <c:v>71.805000000000007</c:v>
                </c:pt>
                <c:pt idx="20">
                  <c:v>70.337000000000003</c:v>
                </c:pt>
                <c:pt idx="21">
                  <c:v>68.867999999999995</c:v>
                </c:pt>
                <c:pt idx="22">
                  <c:v>67.281000000000006</c:v>
                </c:pt>
                <c:pt idx="23">
                  <c:v>66.251000000000005</c:v>
                </c:pt>
                <c:pt idx="24">
                  <c:v>64.841999999999999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023-4E8D-946F-16629C4F8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300">
                    <a:solidFill>
                      <a:schemeClr val="bg2"/>
                    </a:solidFill>
                  </a:defRPr>
                </a:pPr>
                <a:r>
                  <a:rPr lang="en-US" sz="1300" dirty="0" smtClean="0">
                    <a:solidFill>
                      <a:schemeClr val="bg2"/>
                    </a:solidFill>
                  </a:rPr>
                  <a:t>Years</a:t>
                </a:r>
                <a:endParaRPr lang="en-US" sz="13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990916144004686"/>
              <c:y val="0.8616282851144557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r>
                  <a:rPr lang="en-US" sz="1200" dirty="0" smtClean="0"/>
                  <a:t> </a:t>
                </a:r>
                <a:r>
                  <a:rPr lang="en-US" sz="1200" dirty="0"/>
                  <a:t>Title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413004826009657E-2"/>
          <c:y val="3.3590508847684365E-2"/>
          <c:w val="0.68356184912369822"/>
          <c:h val="0.810972486197846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with History of Hypertension, Ischemic Time &lt;4 hours (N=1,207)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95.988</c:v>
                </c:pt>
                <c:pt idx="6">
                  <c:v>92.272999999999996</c:v>
                </c:pt>
                <c:pt idx="7">
                  <c:v>89.402000000000001</c:v>
                </c:pt>
                <c:pt idx="8">
                  <c:v>86.831000000000003</c:v>
                </c:pt>
                <c:pt idx="9">
                  <c:v>83.73</c:v>
                </c:pt>
                <c:pt idx="10">
                  <c:v>80.771000000000001</c:v>
                </c:pt>
                <c:pt idx="11">
                  <c:v>78.683999999999997</c:v>
                </c:pt>
                <c:pt idx="12">
                  <c:v>76.361999999999995</c:v>
                </c:pt>
                <c:pt idx="13">
                  <c:v>74.819999999999993</c:v>
                </c:pt>
                <c:pt idx="14">
                  <c:v>73.16</c:v>
                </c:pt>
                <c:pt idx="15">
                  <c:v>71.040999999999997</c:v>
                </c:pt>
                <c:pt idx="16">
                  <c:v>69.001000000000005</c:v>
                </c:pt>
                <c:pt idx="17">
                  <c:v>65.147999999999996</c:v>
                </c:pt>
                <c:pt idx="18">
                  <c:v>63.076000000000001</c:v>
                </c:pt>
                <c:pt idx="19">
                  <c:v>61.603999999999999</c:v>
                </c:pt>
                <c:pt idx="20">
                  <c:v>59.722999999999999</c:v>
                </c:pt>
                <c:pt idx="21">
                  <c:v>57.808999999999997</c:v>
                </c:pt>
                <c:pt idx="22">
                  <c:v>55.718000000000004</c:v>
                </c:pt>
                <c:pt idx="23">
                  <c:v>54.171999999999997</c:v>
                </c:pt>
                <c:pt idx="24">
                  <c:v>53.008000000000003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History of Hypertension, Ischemic Time ≥4 hours (N=3,360)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96.611999999999995</c:v>
                </c:pt>
                <c:pt idx="6">
                  <c:v>93.69</c:v>
                </c:pt>
                <c:pt idx="7">
                  <c:v>91.510999999999996</c:v>
                </c:pt>
                <c:pt idx="8">
                  <c:v>89.221999999999994</c:v>
                </c:pt>
                <c:pt idx="9">
                  <c:v>86.930999999999997</c:v>
                </c:pt>
                <c:pt idx="10">
                  <c:v>84.956999999999994</c:v>
                </c:pt>
                <c:pt idx="11">
                  <c:v>82.680999999999997</c:v>
                </c:pt>
                <c:pt idx="12">
                  <c:v>80.433999999999997</c:v>
                </c:pt>
                <c:pt idx="13">
                  <c:v>78.340999999999994</c:v>
                </c:pt>
                <c:pt idx="14">
                  <c:v>76.378</c:v>
                </c:pt>
                <c:pt idx="15">
                  <c:v>74.406000000000006</c:v>
                </c:pt>
                <c:pt idx="16">
                  <c:v>72.302000000000007</c:v>
                </c:pt>
                <c:pt idx="17">
                  <c:v>70.653000000000006</c:v>
                </c:pt>
                <c:pt idx="18">
                  <c:v>68.334999999999994</c:v>
                </c:pt>
                <c:pt idx="19">
                  <c:v>66.567999999999998</c:v>
                </c:pt>
                <c:pt idx="20">
                  <c:v>64.307000000000002</c:v>
                </c:pt>
                <c:pt idx="21">
                  <c:v>62.250999999999998</c:v>
                </c:pt>
                <c:pt idx="22">
                  <c:v>60.439</c:v>
                </c:pt>
                <c:pt idx="23">
                  <c:v>58.725999999999999</c:v>
                </c:pt>
                <c:pt idx="24">
                  <c:v>57.350999999999999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with No History of Hypertension, Ischemic Time &lt;4 hours (N=4,749)</c:v>
                </c:pt>
              </c:strCache>
            </c:strRef>
          </c:tx>
          <c:spPr>
            <a:ln w="28575">
              <a:solidFill>
                <a:schemeClr val="bg1">
                  <a:lumMod val="75000"/>
                  <a:lumOff val="25000"/>
                </a:schemeClr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96.248999999999995</c:v>
                </c:pt>
                <c:pt idx="6">
                  <c:v>93.775999999999996</c:v>
                </c:pt>
                <c:pt idx="7">
                  <c:v>91.180999999999997</c:v>
                </c:pt>
                <c:pt idx="8">
                  <c:v>88.911000000000001</c:v>
                </c:pt>
                <c:pt idx="9">
                  <c:v>86.76</c:v>
                </c:pt>
                <c:pt idx="10">
                  <c:v>84.63</c:v>
                </c:pt>
                <c:pt idx="11">
                  <c:v>82.391999999999996</c:v>
                </c:pt>
                <c:pt idx="12">
                  <c:v>80.293000000000006</c:v>
                </c:pt>
                <c:pt idx="13">
                  <c:v>77.451999999999998</c:v>
                </c:pt>
                <c:pt idx="14">
                  <c:v>75.195999999999998</c:v>
                </c:pt>
                <c:pt idx="15">
                  <c:v>73.007000000000005</c:v>
                </c:pt>
                <c:pt idx="16">
                  <c:v>71.251000000000005</c:v>
                </c:pt>
                <c:pt idx="17">
                  <c:v>69.105999999999995</c:v>
                </c:pt>
                <c:pt idx="18">
                  <c:v>67.231999999999999</c:v>
                </c:pt>
                <c:pt idx="19">
                  <c:v>65.343999999999994</c:v>
                </c:pt>
                <c:pt idx="20">
                  <c:v>63.511000000000003</c:v>
                </c:pt>
                <c:pt idx="21">
                  <c:v>61.36</c:v>
                </c:pt>
                <c:pt idx="22">
                  <c:v>59.212000000000003</c:v>
                </c:pt>
                <c:pt idx="23">
                  <c:v>57.412999999999997</c:v>
                </c:pt>
                <c:pt idx="24">
                  <c:v>55.302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Donor with No History of Hypertension, Ischemic Time ≥4 hours (N=12,468)</c:v>
                </c:pt>
              </c:strCache>
            </c:strRef>
          </c:tx>
          <c:spPr>
            <a:ln w="28575">
              <a:solidFill>
                <a:srgbClr val="CC66FF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Sheet1!$E$2:$E$26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97.234999999999999</c:v>
                </c:pt>
                <c:pt idx="6">
                  <c:v>94.891999999999996</c:v>
                </c:pt>
                <c:pt idx="7">
                  <c:v>92.423000000000002</c:v>
                </c:pt>
                <c:pt idx="8">
                  <c:v>90.09</c:v>
                </c:pt>
                <c:pt idx="9">
                  <c:v>87.688000000000002</c:v>
                </c:pt>
                <c:pt idx="10">
                  <c:v>85.177000000000007</c:v>
                </c:pt>
                <c:pt idx="11">
                  <c:v>82.965000000000003</c:v>
                </c:pt>
                <c:pt idx="12">
                  <c:v>81.001999999999995</c:v>
                </c:pt>
                <c:pt idx="13">
                  <c:v>78.938999999999993</c:v>
                </c:pt>
                <c:pt idx="14">
                  <c:v>76.741</c:v>
                </c:pt>
                <c:pt idx="15">
                  <c:v>75.046999999999997</c:v>
                </c:pt>
                <c:pt idx="16">
                  <c:v>73.510999999999996</c:v>
                </c:pt>
                <c:pt idx="17">
                  <c:v>71.581000000000003</c:v>
                </c:pt>
                <c:pt idx="18">
                  <c:v>70.024000000000001</c:v>
                </c:pt>
                <c:pt idx="19">
                  <c:v>68.444999999999993</c:v>
                </c:pt>
                <c:pt idx="20">
                  <c:v>66.713999999999999</c:v>
                </c:pt>
                <c:pt idx="21">
                  <c:v>65.3</c:v>
                </c:pt>
                <c:pt idx="22">
                  <c:v>63.62</c:v>
                </c:pt>
                <c:pt idx="23">
                  <c:v>62.38</c:v>
                </c:pt>
                <c:pt idx="24">
                  <c:v>60.750999999999998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dirty="0" smtClean="0">
                    <a:solidFill>
                      <a:schemeClr val="bg2"/>
                    </a:solidFill>
                  </a:rPr>
                  <a:t>Years</a:t>
                </a:r>
                <a:endParaRPr lang="en-US" sz="18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3178663957327917"/>
              <c:y val="0.8869525337823025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4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8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76750859368385405"/>
          <c:y val="3.7791106551267557E-2"/>
          <c:w val="0.21851291169249001"/>
          <c:h val="0.80191583581055592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4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3.3590508847684365E-2"/>
          <c:w val="0.6605892211108747"/>
          <c:h val="0.810972486197846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PO₂ &lt;250 mm/Hg, Ischemic Time &lt;4 hours (N=796)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96.727999999999994</c:v>
                </c:pt>
                <c:pt idx="6">
                  <c:v>94.704999999999998</c:v>
                </c:pt>
                <c:pt idx="7">
                  <c:v>91.781000000000006</c:v>
                </c:pt>
                <c:pt idx="8">
                  <c:v>89.483999999999995</c:v>
                </c:pt>
                <c:pt idx="9">
                  <c:v>86.793000000000006</c:v>
                </c:pt>
                <c:pt idx="10">
                  <c:v>84.097999999999999</c:v>
                </c:pt>
                <c:pt idx="11">
                  <c:v>82.16</c:v>
                </c:pt>
                <c:pt idx="12">
                  <c:v>79.438999999999993</c:v>
                </c:pt>
                <c:pt idx="13">
                  <c:v>76.572000000000003</c:v>
                </c:pt>
                <c:pt idx="14">
                  <c:v>75.001000000000005</c:v>
                </c:pt>
                <c:pt idx="15">
                  <c:v>72.376000000000005</c:v>
                </c:pt>
                <c:pt idx="16">
                  <c:v>70.924999999999997</c:v>
                </c:pt>
                <c:pt idx="17">
                  <c:v>67.471999999999994</c:v>
                </c:pt>
                <c:pt idx="18">
                  <c:v>65.471000000000004</c:v>
                </c:pt>
                <c:pt idx="19">
                  <c:v>63.326000000000001</c:v>
                </c:pt>
                <c:pt idx="20">
                  <c:v>61.28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PO₂ &lt;250 mm/Hg, Ischemic Time ≥4 hours (N=1,939)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97.003</c:v>
                </c:pt>
                <c:pt idx="6">
                  <c:v>94.15</c:v>
                </c:pt>
                <c:pt idx="7">
                  <c:v>91.55</c:v>
                </c:pt>
                <c:pt idx="8">
                  <c:v>88.58</c:v>
                </c:pt>
                <c:pt idx="9">
                  <c:v>87.013000000000005</c:v>
                </c:pt>
                <c:pt idx="10">
                  <c:v>83.974000000000004</c:v>
                </c:pt>
                <c:pt idx="11">
                  <c:v>82.084000000000003</c:v>
                </c:pt>
                <c:pt idx="12">
                  <c:v>80.504999999999995</c:v>
                </c:pt>
                <c:pt idx="13">
                  <c:v>78.445999999999998</c:v>
                </c:pt>
                <c:pt idx="14">
                  <c:v>76.436000000000007</c:v>
                </c:pt>
                <c:pt idx="15">
                  <c:v>75.057000000000002</c:v>
                </c:pt>
                <c:pt idx="16">
                  <c:v>73.405000000000001</c:v>
                </c:pt>
                <c:pt idx="17">
                  <c:v>71.908000000000001</c:v>
                </c:pt>
                <c:pt idx="18">
                  <c:v>70.138000000000005</c:v>
                </c:pt>
                <c:pt idx="19">
                  <c:v>68.304000000000002</c:v>
                </c:pt>
                <c:pt idx="20">
                  <c:v>66.588999999999999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PO₂ ≥250 mm/Hg, Ischemic Time &lt;4 hours (N=1,946)</c:v>
                </c:pt>
              </c:strCache>
            </c:strRef>
          </c:tx>
          <c:spPr>
            <a:ln w="28575">
              <a:solidFill>
                <a:schemeClr val="bg1">
                  <a:lumMod val="75000"/>
                  <a:lumOff val="25000"/>
                </a:schemeClr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96.138999999999996</c:v>
                </c:pt>
                <c:pt idx="6">
                  <c:v>93.558999999999997</c:v>
                </c:pt>
                <c:pt idx="7">
                  <c:v>90.760999999999996</c:v>
                </c:pt>
                <c:pt idx="8">
                  <c:v>87.853999999999999</c:v>
                </c:pt>
                <c:pt idx="9">
                  <c:v>85.665999999999997</c:v>
                </c:pt>
                <c:pt idx="10">
                  <c:v>83.15</c:v>
                </c:pt>
                <c:pt idx="11">
                  <c:v>80.891000000000005</c:v>
                </c:pt>
                <c:pt idx="12">
                  <c:v>78.992999999999995</c:v>
                </c:pt>
                <c:pt idx="13">
                  <c:v>76.986000000000004</c:v>
                </c:pt>
                <c:pt idx="14">
                  <c:v>75.078000000000003</c:v>
                </c:pt>
                <c:pt idx="15">
                  <c:v>73.004000000000005</c:v>
                </c:pt>
                <c:pt idx="16">
                  <c:v>71.457999999999998</c:v>
                </c:pt>
                <c:pt idx="17">
                  <c:v>69.475999999999999</c:v>
                </c:pt>
                <c:pt idx="18">
                  <c:v>67.647999999999996</c:v>
                </c:pt>
                <c:pt idx="19">
                  <c:v>65.912000000000006</c:v>
                </c:pt>
                <c:pt idx="20">
                  <c:v>64.025000000000006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Donor PO₂ ≥250 mm/Hg, Ischemic Time ≥4 hours (N=6,096)</c:v>
                </c:pt>
              </c:strCache>
            </c:strRef>
          </c:tx>
          <c:spPr>
            <a:ln w="28575">
              <a:solidFill>
                <a:srgbClr val="CC66FF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Sheet1!$E$2:$E$22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97.192999999999998</c:v>
                </c:pt>
                <c:pt idx="6">
                  <c:v>94.822999999999993</c:v>
                </c:pt>
                <c:pt idx="7">
                  <c:v>92.233000000000004</c:v>
                </c:pt>
                <c:pt idx="8">
                  <c:v>90.215000000000003</c:v>
                </c:pt>
                <c:pt idx="9">
                  <c:v>87.986999999999995</c:v>
                </c:pt>
                <c:pt idx="10">
                  <c:v>85.584000000000003</c:v>
                </c:pt>
                <c:pt idx="11">
                  <c:v>83.159000000000006</c:v>
                </c:pt>
                <c:pt idx="12">
                  <c:v>81.197000000000003</c:v>
                </c:pt>
                <c:pt idx="13">
                  <c:v>79.194999999999993</c:v>
                </c:pt>
                <c:pt idx="14">
                  <c:v>77.203000000000003</c:v>
                </c:pt>
                <c:pt idx="15">
                  <c:v>75.444000000000003</c:v>
                </c:pt>
                <c:pt idx="16">
                  <c:v>73.846999999999994</c:v>
                </c:pt>
                <c:pt idx="17">
                  <c:v>72.102999999999994</c:v>
                </c:pt>
                <c:pt idx="18">
                  <c:v>70.561000000000007</c:v>
                </c:pt>
                <c:pt idx="19">
                  <c:v>69.046000000000006</c:v>
                </c:pt>
                <c:pt idx="20">
                  <c:v>66.899000000000001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8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7754998738652189"/>
          <c:y val="3.451357753632394E-2"/>
          <c:w val="0.21116016352596823"/>
          <c:h val="0.81017112710980688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4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502284593382013E-2"/>
          <c:y val="0.11415756136593945"/>
          <c:w val="0.43142063605215814"/>
          <c:h val="0.6691211685380616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&lt;35 Years 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96.753</c:v>
                </c:pt>
                <c:pt idx="6">
                  <c:v>94.156000000000006</c:v>
                </c:pt>
                <c:pt idx="7">
                  <c:v>90.909000000000006</c:v>
                </c:pt>
                <c:pt idx="8">
                  <c:v>88.311999999999998</c:v>
                </c:pt>
                <c:pt idx="9">
                  <c:v>86.349000000000004</c:v>
                </c:pt>
                <c:pt idx="10">
                  <c:v>83.733000000000004</c:v>
                </c:pt>
                <c:pt idx="11">
                  <c:v>79.808000000000007</c:v>
                </c:pt>
                <c:pt idx="12">
                  <c:v>77.844999999999999</c:v>
                </c:pt>
                <c:pt idx="13">
                  <c:v>75.227999999999994</c:v>
                </c:pt>
                <c:pt idx="14">
                  <c:v>72.588999999999999</c:v>
                </c:pt>
                <c:pt idx="15">
                  <c:v>70.608999999999995</c:v>
                </c:pt>
                <c:pt idx="16">
                  <c:v>67.97</c:v>
                </c:pt>
                <c:pt idx="17">
                  <c:v>65.977000000000004</c:v>
                </c:pt>
                <c:pt idx="18">
                  <c:v>64.644000000000005</c:v>
                </c:pt>
                <c:pt idx="19">
                  <c:v>63.978000000000002</c:v>
                </c:pt>
                <c:pt idx="20">
                  <c:v>63.304000000000002</c:v>
                </c:pt>
                <c:pt idx="21">
                  <c:v>61.814999999999998</c:v>
                </c:pt>
                <c:pt idx="22">
                  <c:v>61.07</c:v>
                </c:pt>
                <c:pt idx="23">
                  <c:v>58.835999999999999</c:v>
                </c:pt>
                <c:pt idx="24">
                  <c:v>56.542999999999999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35-49 Years</c:v>
                </c:pt>
              </c:strCache>
            </c:strRef>
          </c:tx>
          <c:spPr>
            <a:ln w="3175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96.245999999999995</c:v>
                </c:pt>
                <c:pt idx="6">
                  <c:v>93.930999999999997</c:v>
                </c:pt>
                <c:pt idx="7">
                  <c:v>92.188000000000002</c:v>
                </c:pt>
                <c:pt idx="8">
                  <c:v>88.402000000000001</c:v>
                </c:pt>
                <c:pt idx="9">
                  <c:v>84.304000000000002</c:v>
                </c:pt>
                <c:pt idx="10">
                  <c:v>80.748000000000005</c:v>
                </c:pt>
                <c:pt idx="11">
                  <c:v>78.37</c:v>
                </c:pt>
                <c:pt idx="12">
                  <c:v>76.277000000000001</c:v>
                </c:pt>
                <c:pt idx="13">
                  <c:v>75.376000000000005</c:v>
                </c:pt>
                <c:pt idx="14">
                  <c:v>72.673000000000002</c:v>
                </c:pt>
                <c:pt idx="15">
                  <c:v>71.167000000000002</c:v>
                </c:pt>
                <c:pt idx="16">
                  <c:v>70.262</c:v>
                </c:pt>
                <c:pt idx="17">
                  <c:v>68.754000000000005</c:v>
                </c:pt>
                <c:pt idx="18">
                  <c:v>66.040000000000006</c:v>
                </c:pt>
                <c:pt idx="19">
                  <c:v>64.224999999999994</c:v>
                </c:pt>
                <c:pt idx="20">
                  <c:v>62.353000000000002</c:v>
                </c:pt>
                <c:pt idx="21">
                  <c:v>60.609000000000002</c:v>
                </c:pt>
                <c:pt idx="22">
                  <c:v>59.158000000000001</c:v>
                </c:pt>
                <c:pt idx="23">
                  <c:v>56.606000000000002</c:v>
                </c:pt>
                <c:pt idx="24">
                  <c:v>54.71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≥50 Years 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96.59</c:v>
                </c:pt>
                <c:pt idx="6">
                  <c:v>93.697999999999993</c:v>
                </c:pt>
                <c:pt idx="7">
                  <c:v>90.786000000000001</c:v>
                </c:pt>
                <c:pt idx="8">
                  <c:v>88.135000000000005</c:v>
                </c:pt>
                <c:pt idx="9">
                  <c:v>84.153000000000006</c:v>
                </c:pt>
                <c:pt idx="10">
                  <c:v>82.561000000000007</c:v>
                </c:pt>
                <c:pt idx="11">
                  <c:v>80.17</c:v>
                </c:pt>
                <c:pt idx="12">
                  <c:v>77.241</c:v>
                </c:pt>
                <c:pt idx="13">
                  <c:v>75.641000000000005</c:v>
                </c:pt>
                <c:pt idx="14">
                  <c:v>74.572000000000003</c:v>
                </c:pt>
                <c:pt idx="15">
                  <c:v>72.42</c:v>
                </c:pt>
                <c:pt idx="16">
                  <c:v>68.111999999999995</c:v>
                </c:pt>
                <c:pt idx="17">
                  <c:v>66.754999999999995</c:v>
                </c:pt>
                <c:pt idx="18">
                  <c:v>64.855999999999995</c:v>
                </c:pt>
                <c:pt idx="19">
                  <c:v>64.034000000000006</c:v>
                </c:pt>
                <c:pt idx="20">
                  <c:v>62.581000000000003</c:v>
                </c:pt>
                <c:pt idx="21">
                  <c:v>60.966999999999999</c:v>
                </c:pt>
                <c:pt idx="22">
                  <c:v>58.673000000000002</c:v>
                </c:pt>
                <c:pt idx="23">
                  <c:v>57.686</c:v>
                </c:pt>
                <c:pt idx="24">
                  <c:v>54.667999999999999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300">
                    <a:solidFill>
                      <a:schemeClr val="bg2"/>
                    </a:solidFill>
                  </a:defRPr>
                </a:pPr>
                <a:r>
                  <a:rPr lang="en-US" sz="1300" dirty="0" smtClean="0">
                    <a:solidFill>
                      <a:schemeClr val="bg2"/>
                    </a:solidFill>
                  </a:rPr>
                  <a:t>Years</a:t>
                </a:r>
                <a:endParaRPr lang="en-US" sz="13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24636890999608405"/>
              <c:y val="0.8185920945054135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6776970989719541E-2"/>
              <c:y val="0.3668197561277113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4497527078175784"/>
          <c:y val="7.2041736463074584E-3"/>
          <c:w val="0.7298249940146524"/>
          <c:h val="8.058249266964207E-2"/>
        </c:manualLayout>
      </c:layout>
      <c:overlay val="1"/>
      <c:spPr>
        <a:solidFill>
          <a:schemeClr val="tx1"/>
        </a:solidFill>
        <a:ln w="22225">
          <a:solidFill>
            <a:schemeClr val="bg2">
              <a:lumMod val="50000"/>
              <a:lumOff val="50000"/>
            </a:schemeClr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4712735197884"/>
          <c:y val="1.9947776689167931E-2"/>
          <c:w val="0.85793177190764736"/>
          <c:h val="0.7994924986399207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&lt;35 Years 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97.046000000000006</c:v>
                </c:pt>
                <c:pt idx="6">
                  <c:v>94.614000000000004</c:v>
                </c:pt>
                <c:pt idx="7">
                  <c:v>92.018000000000001</c:v>
                </c:pt>
                <c:pt idx="8">
                  <c:v>89.75</c:v>
                </c:pt>
                <c:pt idx="9">
                  <c:v>87.683999999999997</c:v>
                </c:pt>
                <c:pt idx="10">
                  <c:v>85.253</c:v>
                </c:pt>
                <c:pt idx="11">
                  <c:v>83.075000000000003</c:v>
                </c:pt>
                <c:pt idx="12">
                  <c:v>80.923000000000002</c:v>
                </c:pt>
                <c:pt idx="13">
                  <c:v>78.855000000000004</c:v>
                </c:pt>
                <c:pt idx="14">
                  <c:v>76.885000000000005</c:v>
                </c:pt>
                <c:pt idx="15">
                  <c:v>75.091999999999999</c:v>
                </c:pt>
                <c:pt idx="16">
                  <c:v>73.656000000000006</c:v>
                </c:pt>
                <c:pt idx="17">
                  <c:v>71.855999999999995</c:v>
                </c:pt>
                <c:pt idx="18">
                  <c:v>70.210999999999999</c:v>
                </c:pt>
                <c:pt idx="19">
                  <c:v>68.638000000000005</c:v>
                </c:pt>
                <c:pt idx="20">
                  <c:v>66.796000000000006</c:v>
                </c:pt>
                <c:pt idx="21">
                  <c:v>65.061000000000007</c:v>
                </c:pt>
                <c:pt idx="22">
                  <c:v>63.369</c:v>
                </c:pt>
                <c:pt idx="23">
                  <c:v>62.094999999999999</c:v>
                </c:pt>
                <c:pt idx="24">
                  <c:v>60.414999999999999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23-4E8D-946F-16629C4F81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35-49 Years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97.116</c:v>
                </c:pt>
                <c:pt idx="6">
                  <c:v>94.183000000000007</c:v>
                </c:pt>
                <c:pt idx="7">
                  <c:v>91.817999999999998</c:v>
                </c:pt>
                <c:pt idx="8">
                  <c:v>89.802000000000007</c:v>
                </c:pt>
                <c:pt idx="9">
                  <c:v>87.98</c:v>
                </c:pt>
                <c:pt idx="10">
                  <c:v>85.590999999999994</c:v>
                </c:pt>
                <c:pt idx="11">
                  <c:v>83.197000000000003</c:v>
                </c:pt>
                <c:pt idx="12">
                  <c:v>81.224999999999994</c:v>
                </c:pt>
                <c:pt idx="13">
                  <c:v>79.063999999999993</c:v>
                </c:pt>
                <c:pt idx="14">
                  <c:v>77.146000000000001</c:v>
                </c:pt>
                <c:pt idx="15">
                  <c:v>75.516999999999996</c:v>
                </c:pt>
                <c:pt idx="16">
                  <c:v>73.701999999999998</c:v>
                </c:pt>
                <c:pt idx="17">
                  <c:v>71.966999999999999</c:v>
                </c:pt>
                <c:pt idx="18">
                  <c:v>70.340999999999994</c:v>
                </c:pt>
                <c:pt idx="19">
                  <c:v>68.546999999999997</c:v>
                </c:pt>
                <c:pt idx="20">
                  <c:v>66.557000000000002</c:v>
                </c:pt>
                <c:pt idx="21">
                  <c:v>65.167000000000002</c:v>
                </c:pt>
                <c:pt idx="22">
                  <c:v>63.512999999999998</c:v>
                </c:pt>
                <c:pt idx="23">
                  <c:v>61.951000000000001</c:v>
                </c:pt>
                <c:pt idx="24">
                  <c:v>60.35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23-4E8D-946F-16629C4F81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50+ Years 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96.944000000000003</c:v>
                </c:pt>
                <c:pt idx="6">
                  <c:v>94.302000000000007</c:v>
                </c:pt>
                <c:pt idx="7">
                  <c:v>91.510999999999996</c:v>
                </c:pt>
                <c:pt idx="8">
                  <c:v>89.033000000000001</c:v>
                </c:pt>
                <c:pt idx="9">
                  <c:v>87.084999999999994</c:v>
                </c:pt>
                <c:pt idx="10">
                  <c:v>85.313000000000002</c:v>
                </c:pt>
                <c:pt idx="11">
                  <c:v>83.465000000000003</c:v>
                </c:pt>
                <c:pt idx="12">
                  <c:v>81.573999999999998</c:v>
                </c:pt>
                <c:pt idx="13">
                  <c:v>79.492000000000004</c:v>
                </c:pt>
                <c:pt idx="14">
                  <c:v>77.805000000000007</c:v>
                </c:pt>
                <c:pt idx="15">
                  <c:v>75.671999999999997</c:v>
                </c:pt>
                <c:pt idx="16">
                  <c:v>73.972999999999999</c:v>
                </c:pt>
                <c:pt idx="17">
                  <c:v>72.049000000000007</c:v>
                </c:pt>
                <c:pt idx="18">
                  <c:v>70.156999999999996</c:v>
                </c:pt>
                <c:pt idx="19">
                  <c:v>68.143000000000001</c:v>
                </c:pt>
                <c:pt idx="20">
                  <c:v>66.661000000000001</c:v>
                </c:pt>
                <c:pt idx="21">
                  <c:v>64.992999999999995</c:v>
                </c:pt>
                <c:pt idx="22">
                  <c:v>62.851999999999997</c:v>
                </c:pt>
                <c:pt idx="23">
                  <c:v>61.231999999999999</c:v>
                </c:pt>
                <c:pt idx="24">
                  <c:v>59.902999999999999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023-4E8D-946F-16629C4F8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300"/>
                </a:pPr>
                <a:r>
                  <a:rPr lang="en-US" sz="1300" dirty="0"/>
                  <a:t>Years</a:t>
                </a:r>
              </a:p>
            </c:rich>
          </c:tx>
          <c:layout>
            <c:manualLayout>
              <c:xMode val="edge"/>
              <c:yMode val="edge"/>
              <c:x val="0.47990916144004686"/>
              <c:y val="0.8616282851144557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/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smtClean="0"/>
                  <a:t>Survival (%)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3.8428153192411933E-2"/>
              <c:y val="0.3412251349617085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82149657763367"/>
          <c:y val="0.12881241022887568"/>
          <c:w val="0.84129451649426179"/>
          <c:h val="0.7458332859155858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&lt;35 years(N=12,742)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Sheet1!$A$2:$A$202</c:f>
              <c:numCache>
                <c:formatCode>General</c:formatCode>
                <c:ptCount val="201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  <c:pt idx="169">
                  <c:v>14.083299999999999</c:v>
                </c:pt>
                <c:pt idx="170">
                  <c:v>14.166700000000001</c:v>
                </c:pt>
                <c:pt idx="171">
                  <c:v>14.25</c:v>
                </c:pt>
                <c:pt idx="172">
                  <c:v>14.333299999999999</c:v>
                </c:pt>
                <c:pt idx="173">
                  <c:v>14.416700000000001</c:v>
                </c:pt>
                <c:pt idx="174">
                  <c:v>14.5</c:v>
                </c:pt>
                <c:pt idx="175">
                  <c:v>14.583299999999999</c:v>
                </c:pt>
                <c:pt idx="176">
                  <c:v>14.666700000000001</c:v>
                </c:pt>
                <c:pt idx="177">
                  <c:v>14.75</c:v>
                </c:pt>
                <c:pt idx="178">
                  <c:v>14.833299999999999</c:v>
                </c:pt>
                <c:pt idx="179">
                  <c:v>14.916700000000001</c:v>
                </c:pt>
                <c:pt idx="180">
                  <c:v>15</c:v>
                </c:pt>
                <c:pt idx="181">
                  <c:v>15.083299999999999</c:v>
                </c:pt>
                <c:pt idx="182">
                  <c:v>15.166700000000001</c:v>
                </c:pt>
                <c:pt idx="183">
                  <c:v>15.25</c:v>
                </c:pt>
                <c:pt idx="184">
                  <c:v>15.333299999999999</c:v>
                </c:pt>
                <c:pt idx="185">
                  <c:v>15.416700000000001</c:v>
                </c:pt>
                <c:pt idx="186">
                  <c:v>15.5</c:v>
                </c:pt>
                <c:pt idx="187">
                  <c:v>15.583299999999999</c:v>
                </c:pt>
                <c:pt idx="188">
                  <c:v>15.666700000000001</c:v>
                </c:pt>
                <c:pt idx="189">
                  <c:v>15.75</c:v>
                </c:pt>
                <c:pt idx="190">
                  <c:v>15.833299999999999</c:v>
                </c:pt>
                <c:pt idx="191">
                  <c:v>15.916700000000001</c:v>
                </c:pt>
                <c:pt idx="192">
                  <c:v>16</c:v>
                </c:pt>
                <c:pt idx="193">
                  <c:v>16.083300000000001</c:v>
                </c:pt>
                <c:pt idx="194">
                  <c:v>16.166699999999999</c:v>
                </c:pt>
                <c:pt idx="195">
                  <c:v>16.25</c:v>
                </c:pt>
                <c:pt idx="196">
                  <c:v>16.333300000000001</c:v>
                </c:pt>
                <c:pt idx="197">
                  <c:v>16.416699999999999</c:v>
                </c:pt>
                <c:pt idx="198">
                  <c:v>16.5</c:v>
                </c:pt>
                <c:pt idx="199">
                  <c:v>16.583300000000001</c:v>
                </c:pt>
                <c:pt idx="200">
                  <c:v>16.666699999999999</c:v>
                </c:pt>
              </c:numCache>
            </c:numRef>
          </c:xVal>
          <c:yVal>
            <c:numRef>
              <c:f>Sheet1!$B$2:$B$202</c:f>
              <c:numCache>
                <c:formatCode>General</c:formatCode>
                <c:ptCount val="201"/>
                <c:pt idx="0">
                  <c:v>100</c:v>
                </c:pt>
                <c:pt idx="1">
                  <c:v>99.992000000000004</c:v>
                </c:pt>
                <c:pt idx="2">
                  <c:v>99.944999999999993</c:v>
                </c:pt>
                <c:pt idx="3">
                  <c:v>99.850999999999999</c:v>
                </c:pt>
                <c:pt idx="4">
                  <c:v>99.599000000000004</c:v>
                </c:pt>
                <c:pt idx="5">
                  <c:v>98.980999999999995</c:v>
                </c:pt>
                <c:pt idx="6">
                  <c:v>95.799000000000007</c:v>
                </c:pt>
                <c:pt idx="7">
                  <c:v>91.799000000000007</c:v>
                </c:pt>
                <c:pt idx="8">
                  <c:v>91.427999999999997</c:v>
                </c:pt>
                <c:pt idx="9">
                  <c:v>91.346999999999994</c:v>
                </c:pt>
                <c:pt idx="10">
                  <c:v>91.346999999999994</c:v>
                </c:pt>
                <c:pt idx="11">
                  <c:v>91.338999999999999</c:v>
                </c:pt>
                <c:pt idx="12">
                  <c:v>91.304000000000002</c:v>
                </c:pt>
                <c:pt idx="13">
                  <c:v>91.286000000000001</c:v>
                </c:pt>
                <c:pt idx="14">
                  <c:v>91.247</c:v>
                </c:pt>
                <c:pt idx="15">
                  <c:v>91.111000000000004</c:v>
                </c:pt>
                <c:pt idx="16">
                  <c:v>90.632000000000005</c:v>
                </c:pt>
                <c:pt idx="17">
                  <c:v>89.132999999999996</c:v>
                </c:pt>
                <c:pt idx="18">
                  <c:v>85.061999999999998</c:v>
                </c:pt>
                <c:pt idx="19">
                  <c:v>80.375</c:v>
                </c:pt>
                <c:pt idx="20">
                  <c:v>79.462000000000003</c:v>
                </c:pt>
                <c:pt idx="21">
                  <c:v>79.253</c:v>
                </c:pt>
                <c:pt idx="22">
                  <c:v>79.141999999999996</c:v>
                </c:pt>
                <c:pt idx="23">
                  <c:v>79.049000000000007</c:v>
                </c:pt>
                <c:pt idx="24">
                  <c:v>79.028000000000006</c:v>
                </c:pt>
                <c:pt idx="25">
                  <c:v>78.959999999999994</c:v>
                </c:pt>
                <c:pt idx="26">
                  <c:v>78.850999999999999</c:v>
                </c:pt>
                <c:pt idx="27">
                  <c:v>78.632000000000005</c:v>
                </c:pt>
                <c:pt idx="28">
                  <c:v>77.995000000000005</c:v>
                </c:pt>
                <c:pt idx="29">
                  <c:v>76.426000000000002</c:v>
                </c:pt>
                <c:pt idx="30">
                  <c:v>72.376000000000005</c:v>
                </c:pt>
                <c:pt idx="31">
                  <c:v>68.891000000000005</c:v>
                </c:pt>
                <c:pt idx="32">
                  <c:v>68.06</c:v>
                </c:pt>
                <c:pt idx="33">
                  <c:v>67.834999999999994</c:v>
                </c:pt>
                <c:pt idx="34">
                  <c:v>67.772000000000006</c:v>
                </c:pt>
                <c:pt idx="35">
                  <c:v>67.759</c:v>
                </c:pt>
                <c:pt idx="36">
                  <c:v>67.733000000000004</c:v>
                </c:pt>
                <c:pt idx="37">
                  <c:v>67.647000000000006</c:v>
                </c:pt>
                <c:pt idx="38">
                  <c:v>67.587000000000003</c:v>
                </c:pt>
                <c:pt idx="39">
                  <c:v>67.316999999999993</c:v>
                </c:pt>
                <c:pt idx="40">
                  <c:v>66.713999999999999</c:v>
                </c:pt>
                <c:pt idx="41">
                  <c:v>65.174000000000007</c:v>
                </c:pt>
                <c:pt idx="42">
                  <c:v>61.863</c:v>
                </c:pt>
                <c:pt idx="43">
                  <c:v>58.814</c:v>
                </c:pt>
                <c:pt idx="44">
                  <c:v>58.171999999999997</c:v>
                </c:pt>
                <c:pt idx="45">
                  <c:v>58.064999999999998</c:v>
                </c:pt>
                <c:pt idx="46">
                  <c:v>58.018000000000001</c:v>
                </c:pt>
                <c:pt idx="47">
                  <c:v>57.954999999999998</c:v>
                </c:pt>
                <c:pt idx="48">
                  <c:v>57.889000000000003</c:v>
                </c:pt>
                <c:pt idx="49">
                  <c:v>57.82</c:v>
                </c:pt>
                <c:pt idx="50">
                  <c:v>57.639000000000003</c:v>
                </c:pt>
                <c:pt idx="51">
                  <c:v>57.271999999999998</c:v>
                </c:pt>
                <c:pt idx="52">
                  <c:v>56.665999999999997</c:v>
                </c:pt>
                <c:pt idx="53">
                  <c:v>55.341999999999999</c:v>
                </c:pt>
                <c:pt idx="54">
                  <c:v>52.777999999999999</c:v>
                </c:pt>
                <c:pt idx="55">
                  <c:v>50.317999999999998</c:v>
                </c:pt>
                <c:pt idx="56">
                  <c:v>50.000999999999998</c:v>
                </c:pt>
                <c:pt idx="57">
                  <c:v>49.906999999999996</c:v>
                </c:pt>
                <c:pt idx="58">
                  <c:v>49.831000000000003</c:v>
                </c:pt>
                <c:pt idx="59">
                  <c:v>49.831000000000003</c:v>
                </c:pt>
                <c:pt idx="60">
                  <c:v>49.79</c:v>
                </c:pt>
                <c:pt idx="61">
                  <c:v>49.701999999999998</c:v>
                </c:pt>
                <c:pt idx="62">
                  <c:v>49.543999999999997</c:v>
                </c:pt>
                <c:pt idx="63">
                  <c:v>49.384999999999998</c:v>
                </c:pt>
                <c:pt idx="64">
                  <c:v>48.862000000000002</c:v>
                </c:pt>
                <c:pt idx="65">
                  <c:v>47.582999999999998</c:v>
                </c:pt>
                <c:pt idx="66">
                  <c:v>44.953000000000003</c:v>
                </c:pt>
                <c:pt idx="67">
                  <c:v>43.210999999999999</c:v>
                </c:pt>
                <c:pt idx="68">
                  <c:v>42.865000000000002</c:v>
                </c:pt>
                <c:pt idx="69">
                  <c:v>42.817999999999998</c:v>
                </c:pt>
                <c:pt idx="70">
                  <c:v>42.747</c:v>
                </c:pt>
                <c:pt idx="71">
                  <c:v>42.722999999999999</c:v>
                </c:pt>
                <c:pt idx="72">
                  <c:v>42.698</c:v>
                </c:pt>
                <c:pt idx="73">
                  <c:v>42.698</c:v>
                </c:pt>
                <c:pt idx="74">
                  <c:v>42.558999999999997</c:v>
                </c:pt>
                <c:pt idx="75">
                  <c:v>42.362000000000002</c:v>
                </c:pt>
                <c:pt idx="76">
                  <c:v>41.996000000000002</c:v>
                </c:pt>
                <c:pt idx="77">
                  <c:v>41.063000000000002</c:v>
                </c:pt>
                <c:pt idx="78">
                  <c:v>39.277000000000001</c:v>
                </c:pt>
                <c:pt idx="79">
                  <c:v>37.252000000000002</c:v>
                </c:pt>
                <c:pt idx="80">
                  <c:v>36.935000000000002</c:v>
                </c:pt>
                <c:pt idx="81">
                  <c:v>36.789000000000001</c:v>
                </c:pt>
                <c:pt idx="82">
                  <c:v>36.789000000000001</c:v>
                </c:pt>
                <c:pt idx="83">
                  <c:v>36.789000000000001</c:v>
                </c:pt>
                <c:pt idx="84">
                  <c:v>36.789000000000001</c:v>
                </c:pt>
                <c:pt idx="85">
                  <c:v>36.719000000000001</c:v>
                </c:pt>
                <c:pt idx="86">
                  <c:v>36.646999999999998</c:v>
                </c:pt>
                <c:pt idx="87">
                  <c:v>36.468000000000004</c:v>
                </c:pt>
                <c:pt idx="88">
                  <c:v>35.927999999999997</c:v>
                </c:pt>
                <c:pt idx="89">
                  <c:v>34.991999999999997</c:v>
                </c:pt>
                <c:pt idx="90">
                  <c:v>33.191000000000003</c:v>
                </c:pt>
                <c:pt idx="91">
                  <c:v>31.817</c:v>
                </c:pt>
                <c:pt idx="92">
                  <c:v>31.562999999999999</c:v>
                </c:pt>
                <c:pt idx="93">
                  <c:v>31.562999999999999</c:v>
                </c:pt>
                <c:pt idx="94">
                  <c:v>31.562999999999999</c:v>
                </c:pt>
                <c:pt idx="95">
                  <c:v>31.562999999999999</c:v>
                </c:pt>
                <c:pt idx="96">
                  <c:v>31.562999999999999</c:v>
                </c:pt>
                <c:pt idx="97">
                  <c:v>31.475999999999999</c:v>
                </c:pt>
                <c:pt idx="98">
                  <c:v>31.385999999999999</c:v>
                </c:pt>
                <c:pt idx="99">
                  <c:v>31.158000000000001</c:v>
                </c:pt>
                <c:pt idx="100">
                  <c:v>30.928999999999998</c:v>
                </c:pt>
                <c:pt idx="101">
                  <c:v>29.922999999999998</c:v>
                </c:pt>
                <c:pt idx="102">
                  <c:v>28.867999999999999</c:v>
                </c:pt>
                <c:pt idx="103">
                  <c:v>27.712</c:v>
                </c:pt>
                <c:pt idx="104">
                  <c:v>27.431999999999999</c:v>
                </c:pt>
                <c:pt idx="105">
                  <c:v>27.384</c:v>
                </c:pt>
                <c:pt idx="106">
                  <c:v>27.384</c:v>
                </c:pt>
                <c:pt idx="107">
                  <c:v>27.335000000000001</c:v>
                </c:pt>
                <c:pt idx="108">
                  <c:v>27.335000000000001</c:v>
                </c:pt>
                <c:pt idx="109">
                  <c:v>27.28</c:v>
                </c:pt>
                <c:pt idx="110">
                  <c:v>27.221</c:v>
                </c:pt>
                <c:pt idx="111">
                  <c:v>26.978000000000002</c:v>
                </c:pt>
                <c:pt idx="112">
                  <c:v>26.49</c:v>
                </c:pt>
                <c:pt idx="113">
                  <c:v>25.754000000000001</c:v>
                </c:pt>
                <c:pt idx="114">
                  <c:v>24.706</c:v>
                </c:pt>
                <c:pt idx="115">
                  <c:v>24.213000000000001</c:v>
                </c:pt>
                <c:pt idx="116">
                  <c:v>24.151</c:v>
                </c:pt>
                <c:pt idx="117">
                  <c:v>24.151</c:v>
                </c:pt>
                <c:pt idx="118">
                  <c:v>24.088000000000001</c:v>
                </c:pt>
                <c:pt idx="119">
                  <c:v>24.088000000000001</c:v>
                </c:pt>
                <c:pt idx="120">
                  <c:v>24.021000000000001</c:v>
                </c:pt>
                <c:pt idx="121">
                  <c:v>24.021000000000001</c:v>
                </c:pt>
                <c:pt idx="122">
                  <c:v>23.945</c:v>
                </c:pt>
                <c:pt idx="123">
                  <c:v>23.562000000000001</c:v>
                </c:pt>
                <c:pt idx="124">
                  <c:v>23.408000000000001</c:v>
                </c:pt>
                <c:pt idx="125">
                  <c:v>22.715</c:v>
                </c:pt>
                <c:pt idx="126">
                  <c:v>21.780999999999999</c:v>
                </c:pt>
                <c:pt idx="127">
                  <c:v>21.076000000000001</c:v>
                </c:pt>
                <c:pt idx="128">
                  <c:v>20.919</c:v>
                </c:pt>
                <c:pt idx="129">
                  <c:v>20.919</c:v>
                </c:pt>
                <c:pt idx="130">
                  <c:v>20.919</c:v>
                </c:pt>
                <c:pt idx="131">
                  <c:v>20.919</c:v>
                </c:pt>
                <c:pt idx="132">
                  <c:v>20.919</c:v>
                </c:pt>
                <c:pt idx="133">
                  <c:v>20.824000000000002</c:v>
                </c:pt>
                <c:pt idx="134">
                  <c:v>20.728999999999999</c:v>
                </c:pt>
                <c:pt idx="135">
                  <c:v>20.440999999999999</c:v>
                </c:pt>
                <c:pt idx="136">
                  <c:v>20.440999999999999</c:v>
                </c:pt>
                <c:pt idx="137">
                  <c:v>20.152999999999999</c:v>
                </c:pt>
                <c:pt idx="138">
                  <c:v>19.001000000000001</c:v>
                </c:pt>
                <c:pt idx="139">
                  <c:v>18.425999999999998</c:v>
                </c:pt>
                <c:pt idx="140">
                  <c:v>18.425999999999998</c:v>
                </c:pt>
                <c:pt idx="141">
                  <c:v>18.425999999999998</c:v>
                </c:pt>
                <c:pt idx="142">
                  <c:v>18.425999999999998</c:v>
                </c:pt>
                <c:pt idx="143">
                  <c:v>18.425999999999998</c:v>
                </c:pt>
                <c:pt idx="144">
                  <c:v>18.425999999999998</c:v>
                </c:pt>
                <c:pt idx="145">
                  <c:v>18.425999999999998</c:v>
                </c:pt>
                <c:pt idx="146">
                  <c:v>18.295999999999999</c:v>
                </c:pt>
                <c:pt idx="147">
                  <c:v>18.295999999999999</c:v>
                </c:pt>
                <c:pt idx="148">
                  <c:v>18.295999999999999</c:v>
                </c:pt>
                <c:pt idx="149">
                  <c:v>18.164000000000001</c:v>
                </c:pt>
                <c:pt idx="150">
                  <c:v>17.901</c:v>
                </c:pt>
                <c:pt idx="151">
                  <c:v>17.638000000000002</c:v>
                </c:pt>
                <c:pt idx="152">
                  <c:v>17.504999999999999</c:v>
                </c:pt>
                <c:pt idx="153">
                  <c:v>17.504999999999999</c:v>
                </c:pt>
                <c:pt idx="154">
                  <c:v>17.369</c:v>
                </c:pt>
                <c:pt idx="155">
                  <c:v>17.369</c:v>
                </c:pt>
                <c:pt idx="156">
                  <c:v>17.369</c:v>
                </c:pt>
                <c:pt idx="157">
                  <c:v>17.369</c:v>
                </c:pt>
                <c:pt idx="158">
                  <c:v>17.181000000000001</c:v>
                </c:pt>
                <c:pt idx="159">
                  <c:v>17.181000000000001</c:v>
                </c:pt>
                <c:pt idx="160">
                  <c:v>17.181000000000001</c:v>
                </c:pt>
                <c:pt idx="161">
                  <c:v>16.798999999999999</c:v>
                </c:pt>
                <c:pt idx="162">
                  <c:v>15.843999999999999</c:v>
                </c:pt>
                <c:pt idx="163">
                  <c:v>15.651</c:v>
                </c:pt>
                <c:pt idx="164">
                  <c:v>15.458</c:v>
                </c:pt>
                <c:pt idx="165">
                  <c:v>15.458</c:v>
                </c:pt>
                <c:pt idx="166">
                  <c:v>15.458</c:v>
                </c:pt>
                <c:pt idx="167">
                  <c:v>15.458</c:v>
                </c:pt>
                <c:pt idx="168">
                  <c:v>15.458</c:v>
                </c:pt>
                <c:pt idx="169">
                  <c:v>15.458</c:v>
                </c:pt>
                <c:pt idx="170">
                  <c:v>15.458</c:v>
                </c:pt>
                <c:pt idx="171">
                  <c:v>15.458</c:v>
                </c:pt>
                <c:pt idx="172">
                  <c:v>15.172000000000001</c:v>
                </c:pt>
                <c:pt idx="173">
                  <c:v>14.587999999999999</c:v>
                </c:pt>
                <c:pt idx="174">
                  <c:v>13.992000000000001</c:v>
                </c:pt>
                <c:pt idx="175">
                  <c:v>13.695</c:v>
                </c:pt>
                <c:pt idx="176">
                  <c:v>13.695</c:v>
                </c:pt>
                <c:pt idx="177">
                  <c:v>13.695</c:v>
                </c:pt>
                <c:pt idx="178">
                  <c:v>13.695</c:v>
                </c:pt>
                <c:pt idx="179">
                  <c:v>13.695</c:v>
                </c:pt>
                <c:pt idx="180">
                  <c:v>13.695</c:v>
                </c:pt>
                <c:pt idx="181">
                  <c:v>13.695</c:v>
                </c:pt>
                <c:pt idx="182">
                  <c:v>13.695</c:v>
                </c:pt>
                <c:pt idx="183">
                  <c:v>13.695</c:v>
                </c:pt>
                <c:pt idx="184">
                  <c:v>13.695</c:v>
                </c:pt>
                <c:pt idx="185">
                  <c:v>13.205</c:v>
                </c:pt>
                <c:pt idx="186">
                  <c:v>12.715999999999999</c:v>
                </c:pt>
                <c:pt idx="187">
                  <c:v>12.227</c:v>
                </c:pt>
                <c:pt idx="188">
                  <c:v>12.227</c:v>
                </c:pt>
                <c:pt idx="189">
                  <c:v>12.227</c:v>
                </c:pt>
                <c:pt idx="190">
                  <c:v>12.227</c:v>
                </c:pt>
                <c:pt idx="191">
                  <c:v>12.227</c:v>
                </c:pt>
                <c:pt idx="192">
                  <c:v>12.227</c:v>
                </c:pt>
                <c:pt idx="193">
                  <c:v>12.227</c:v>
                </c:pt>
                <c:pt idx="194">
                  <c:v>12.227</c:v>
                </c:pt>
                <c:pt idx="195">
                  <c:v>12.227</c:v>
                </c:pt>
                <c:pt idx="196">
                  <c:v>12.227</c:v>
                </c:pt>
                <c:pt idx="197">
                  <c:v>11.353999999999999</c:v>
                </c:pt>
                <c:pt idx="198">
                  <c:v>10.407999999999999</c:v>
                </c:pt>
                <c:pt idx="199">
                  <c:v>9.4619999999999997</c:v>
                </c:pt>
                <c:pt idx="200">
                  <c:v>9.4619999999999997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4CB-4863-80E2-95C97711BC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35-49 years (N=6,349)</c:v>
                </c:pt>
              </c:strCache>
            </c:strRef>
          </c:tx>
          <c:spPr>
            <a:ln w="28575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Sheet1!$A$2:$A$202</c:f>
              <c:numCache>
                <c:formatCode>General</c:formatCode>
                <c:ptCount val="201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  <c:pt idx="169">
                  <c:v>14.083299999999999</c:v>
                </c:pt>
                <c:pt idx="170">
                  <c:v>14.166700000000001</c:v>
                </c:pt>
                <c:pt idx="171">
                  <c:v>14.25</c:v>
                </c:pt>
                <c:pt idx="172">
                  <c:v>14.333299999999999</c:v>
                </c:pt>
                <c:pt idx="173">
                  <c:v>14.416700000000001</c:v>
                </c:pt>
                <c:pt idx="174">
                  <c:v>14.5</c:v>
                </c:pt>
                <c:pt idx="175">
                  <c:v>14.583299999999999</c:v>
                </c:pt>
                <c:pt idx="176">
                  <c:v>14.666700000000001</c:v>
                </c:pt>
                <c:pt idx="177">
                  <c:v>14.75</c:v>
                </c:pt>
                <c:pt idx="178">
                  <c:v>14.833299999999999</c:v>
                </c:pt>
                <c:pt idx="179">
                  <c:v>14.916700000000001</c:v>
                </c:pt>
                <c:pt idx="180">
                  <c:v>15</c:v>
                </c:pt>
                <c:pt idx="181">
                  <c:v>15.083299999999999</c:v>
                </c:pt>
                <c:pt idx="182">
                  <c:v>15.166700000000001</c:v>
                </c:pt>
                <c:pt idx="183">
                  <c:v>15.25</c:v>
                </c:pt>
                <c:pt idx="184">
                  <c:v>15.333299999999999</c:v>
                </c:pt>
                <c:pt idx="185">
                  <c:v>15.416700000000001</c:v>
                </c:pt>
                <c:pt idx="186">
                  <c:v>15.5</c:v>
                </c:pt>
                <c:pt idx="187">
                  <c:v>15.583299999999999</c:v>
                </c:pt>
                <c:pt idx="188">
                  <c:v>15.666700000000001</c:v>
                </c:pt>
                <c:pt idx="189">
                  <c:v>15.75</c:v>
                </c:pt>
                <c:pt idx="190">
                  <c:v>15.833299999999999</c:v>
                </c:pt>
                <c:pt idx="191">
                  <c:v>15.916700000000001</c:v>
                </c:pt>
                <c:pt idx="192">
                  <c:v>16</c:v>
                </c:pt>
                <c:pt idx="193">
                  <c:v>16.083300000000001</c:v>
                </c:pt>
                <c:pt idx="194">
                  <c:v>16.166699999999999</c:v>
                </c:pt>
                <c:pt idx="195">
                  <c:v>16.25</c:v>
                </c:pt>
                <c:pt idx="196">
                  <c:v>16.333300000000001</c:v>
                </c:pt>
                <c:pt idx="197">
                  <c:v>16.416699999999999</c:v>
                </c:pt>
                <c:pt idx="198">
                  <c:v>16.5</c:v>
                </c:pt>
                <c:pt idx="199">
                  <c:v>16.583300000000001</c:v>
                </c:pt>
                <c:pt idx="200">
                  <c:v>16.666699999999999</c:v>
                </c:pt>
              </c:numCache>
            </c:numRef>
          </c:xVal>
          <c:yVal>
            <c:numRef>
              <c:f>Sheet1!$C$2:$C$202</c:f>
              <c:numCache>
                <c:formatCode>General</c:formatCode>
                <c:ptCount val="201"/>
                <c:pt idx="0">
                  <c:v>100</c:v>
                </c:pt>
                <c:pt idx="1">
                  <c:v>100</c:v>
                </c:pt>
                <c:pt idx="2">
                  <c:v>99.983999999999995</c:v>
                </c:pt>
                <c:pt idx="3">
                  <c:v>99.873999999999995</c:v>
                </c:pt>
                <c:pt idx="4">
                  <c:v>99.668999999999997</c:v>
                </c:pt>
                <c:pt idx="5">
                  <c:v>99.111000000000004</c:v>
                </c:pt>
                <c:pt idx="6">
                  <c:v>95.712000000000003</c:v>
                </c:pt>
                <c:pt idx="7">
                  <c:v>91.674999999999997</c:v>
                </c:pt>
                <c:pt idx="8">
                  <c:v>91.171999999999997</c:v>
                </c:pt>
                <c:pt idx="9">
                  <c:v>91.073999999999998</c:v>
                </c:pt>
                <c:pt idx="10">
                  <c:v>91.058000000000007</c:v>
                </c:pt>
                <c:pt idx="11">
                  <c:v>91.024000000000001</c:v>
                </c:pt>
                <c:pt idx="12">
                  <c:v>91.007000000000005</c:v>
                </c:pt>
                <c:pt idx="13">
                  <c:v>90.932000000000002</c:v>
                </c:pt>
                <c:pt idx="14">
                  <c:v>90.912999999999997</c:v>
                </c:pt>
                <c:pt idx="15">
                  <c:v>90.834000000000003</c:v>
                </c:pt>
                <c:pt idx="16">
                  <c:v>90.239000000000004</c:v>
                </c:pt>
                <c:pt idx="17">
                  <c:v>88.988</c:v>
                </c:pt>
                <c:pt idx="18">
                  <c:v>84.132000000000005</c:v>
                </c:pt>
                <c:pt idx="19">
                  <c:v>79.281999999999996</c:v>
                </c:pt>
                <c:pt idx="20">
                  <c:v>78.378</c:v>
                </c:pt>
                <c:pt idx="21">
                  <c:v>78.013000000000005</c:v>
                </c:pt>
                <c:pt idx="22">
                  <c:v>77.930999999999997</c:v>
                </c:pt>
                <c:pt idx="23">
                  <c:v>77.869</c:v>
                </c:pt>
                <c:pt idx="24">
                  <c:v>77.846999999999994</c:v>
                </c:pt>
                <c:pt idx="25">
                  <c:v>77.822999999999993</c:v>
                </c:pt>
                <c:pt idx="26">
                  <c:v>77.626000000000005</c:v>
                </c:pt>
                <c:pt idx="27">
                  <c:v>77.328000000000003</c:v>
                </c:pt>
                <c:pt idx="28">
                  <c:v>76.355000000000004</c:v>
                </c:pt>
                <c:pt idx="29">
                  <c:v>74.504000000000005</c:v>
                </c:pt>
                <c:pt idx="30">
                  <c:v>70.924000000000007</c:v>
                </c:pt>
                <c:pt idx="31">
                  <c:v>67.658000000000001</c:v>
                </c:pt>
                <c:pt idx="32">
                  <c:v>66.897999999999996</c:v>
                </c:pt>
                <c:pt idx="33">
                  <c:v>66.796000000000006</c:v>
                </c:pt>
                <c:pt idx="34">
                  <c:v>66.796000000000006</c:v>
                </c:pt>
                <c:pt idx="35">
                  <c:v>66.796000000000006</c:v>
                </c:pt>
                <c:pt idx="36">
                  <c:v>66.796000000000006</c:v>
                </c:pt>
                <c:pt idx="37">
                  <c:v>66.650999999999996</c:v>
                </c:pt>
                <c:pt idx="38">
                  <c:v>66.438000000000002</c:v>
                </c:pt>
                <c:pt idx="39">
                  <c:v>66.102000000000004</c:v>
                </c:pt>
                <c:pt idx="40">
                  <c:v>65.457999999999998</c:v>
                </c:pt>
                <c:pt idx="41">
                  <c:v>63.982999999999997</c:v>
                </c:pt>
                <c:pt idx="42">
                  <c:v>61.094000000000001</c:v>
                </c:pt>
                <c:pt idx="43">
                  <c:v>57.731999999999999</c:v>
                </c:pt>
                <c:pt idx="44">
                  <c:v>56.768000000000001</c:v>
                </c:pt>
                <c:pt idx="45">
                  <c:v>56.643000000000001</c:v>
                </c:pt>
                <c:pt idx="46">
                  <c:v>56.612000000000002</c:v>
                </c:pt>
                <c:pt idx="47">
                  <c:v>56.612000000000002</c:v>
                </c:pt>
                <c:pt idx="48">
                  <c:v>56.612000000000002</c:v>
                </c:pt>
                <c:pt idx="49">
                  <c:v>56.576000000000001</c:v>
                </c:pt>
                <c:pt idx="50">
                  <c:v>56.466000000000001</c:v>
                </c:pt>
                <c:pt idx="51">
                  <c:v>56.353999999999999</c:v>
                </c:pt>
                <c:pt idx="52">
                  <c:v>55.683</c:v>
                </c:pt>
                <c:pt idx="53">
                  <c:v>54.374000000000002</c:v>
                </c:pt>
                <c:pt idx="54">
                  <c:v>51.826000000000001</c:v>
                </c:pt>
                <c:pt idx="55">
                  <c:v>49.459000000000003</c:v>
                </c:pt>
                <c:pt idx="56">
                  <c:v>49.006</c:v>
                </c:pt>
                <c:pt idx="57">
                  <c:v>48.93</c:v>
                </c:pt>
                <c:pt idx="58">
                  <c:v>48.93</c:v>
                </c:pt>
                <c:pt idx="59">
                  <c:v>48.93</c:v>
                </c:pt>
                <c:pt idx="60">
                  <c:v>48.93</c:v>
                </c:pt>
                <c:pt idx="61">
                  <c:v>48.844000000000001</c:v>
                </c:pt>
                <c:pt idx="62">
                  <c:v>48.798000000000002</c:v>
                </c:pt>
                <c:pt idx="63">
                  <c:v>48.521000000000001</c:v>
                </c:pt>
                <c:pt idx="64">
                  <c:v>47.875</c:v>
                </c:pt>
                <c:pt idx="65">
                  <c:v>46.765000000000001</c:v>
                </c:pt>
                <c:pt idx="66">
                  <c:v>43.935000000000002</c:v>
                </c:pt>
                <c:pt idx="67">
                  <c:v>41.982999999999997</c:v>
                </c:pt>
                <c:pt idx="68">
                  <c:v>41.420999999999999</c:v>
                </c:pt>
                <c:pt idx="69">
                  <c:v>41.420999999999999</c:v>
                </c:pt>
                <c:pt idx="70">
                  <c:v>41.420999999999999</c:v>
                </c:pt>
                <c:pt idx="71">
                  <c:v>41.372</c:v>
                </c:pt>
                <c:pt idx="72">
                  <c:v>41.320999999999998</c:v>
                </c:pt>
                <c:pt idx="73">
                  <c:v>41.265000000000001</c:v>
                </c:pt>
                <c:pt idx="74">
                  <c:v>41.093000000000004</c:v>
                </c:pt>
                <c:pt idx="75">
                  <c:v>40.744999999999997</c:v>
                </c:pt>
                <c:pt idx="76">
                  <c:v>39.987000000000002</c:v>
                </c:pt>
                <c:pt idx="77">
                  <c:v>38.761000000000003</c:v>
                </c:pt>
                <c:pt idx="78">
                  <c:v>37.002000000000002</c:v>
                </c:pt>
                <c:pt idx="79">
                  <c:v>35.472000000000001</c:v>
                </c:pt>
                <c:pt idx="80">
                  <c:v>35.116</c:v>
                </c:pt>
                <c:pt idx="81">
                  <c:v>35.055999999999997</c:v>
                </c:pt>
                <c:pt idx="82">
                  <c:v>35.055999999999997</c:v>
                </c:pt>
                <c:pt idx="83">
                  <c:v>35.055999999999997</c:v>
                </c:pt>
                <c:pt idx="84">
                  <c:v>34.993000000000002</c:v>
                </c:pt>
                <c:pt idx="85">
                  <c:v>34.853000000000002</c:v>
                </c:pt>
                <c:pt idx="86">
                  <c:v>34.853000000000002</c:v>
                </c:pt>
                <c:pt idx="87">
                  <c:v>34.555999999999997</c:v>
                </c:pt>
                <c:pt idx="88">
                  <c:v>34.033000000000001</c:v>
                </c:pt>
                <c:pt idx="89">
                  <c:v>33.356999999999999</c:v>
                </c:pt>
                <c:pt idx="90">
                  <c:v>31.395</c:v>
                </c:pt>
                <c:pt idx="91">
                  <c:v>29.8</c:v>
                </c:pt>
                <c:pt idx="92">
                  <c:v>29.416</c:v>
                </c:pt>
                <c:pt idx="93">
                  <c:v>29.335999999999999</c:v>
                </c:pt>
                <c:pt idx="94">
                  <c:v>29.335999999999999</c:v>
                </c:pt>
                <c:pt idx="95">
                  <c:v>29.335999999999999</c:v>
                </c:pt>
                <c:pt idx="96">
                  <c:v>29.335999999999999</c:v>
                </c:pt>
                <c:pt idx="97">
                  <c:v>29.335999999999999</c:v>
                </c:pt>
                <c:pt idx="98">
                  <c:v>29.241</c:v>
                </c:pt>
                <c:pt idx="99">
                  <c:v>29.047999999999998</c:v>
                </c:pt>
                <c:pt idx="100">
                  <c:v>28.756</c:v>
                </c:pt>
                <c:pt idx="101">
                  <c:v>27.974</c:v>
                </c:pt>
                <c:pt idx="102">
                  <c:v>26.213000000000001</c:v>
                </c:pt>
                <c:pt idx="103">
                  <c:v>25.04</c:v>
                </c:pt>
                <c:pt idx="104">
                  <c:v>24.547999999999998</c:v>
                </c:pt>
                <c:pt idx="105">
                  <c:v>24.349</c:v>
                </c:pt>
                <c:pt idx="106">
                  <c:v>24.349</c:v>
                </c:pt>
                <c:pt idx="107">
                  <c:v>24.241</c:v>
                </c:pt>
                <c:pt idx="108">
                  <c:v>24.241</c:v>
                </c:pt>
                <c:pt idx="109">
                  <c:v>24.12</c:v>
                </c:pt>
                <c:pt idx="110">
                  <c:v>24.12</c:v>
                </c:pt>
                <c:pt idx="111">
                  <c:v>24.12</c:v>
                </c:pt>
                <c:pt idx="112">
                  <c:v>23.606999999999999</c:v>
                </c:pt>
                <c:pt idx="113">
                  <c:v>22.707999999999998</c:v>
                </c:pt>
                <c:pt idx="114">
                  <c:v>21.681999999999999</c:v>
                </c:pt>
                <c:pt idx="115">
                  <c:v>20.908000000000001</c:v>
                </c:pt>
                <c:pt idx="116">
                  <c:v>20.777999999999999</c:v>
                </c:pt>
                <c:pt idx="117">
                  <c:v>20.777999999999999</c:v>
                </c:pt>
                <c:pt idx="118">
                  <c:v>20.777999999999999</c:v>
                </c:pt>
                <c:pt idx="119">
                  <c:v>20.777999999999999</c:v>
                </c:pt>
                <c:pt idx="120">
                  <c:v>20.777999999999999</c:v>
                </c:pt>
                <c:pt idx="121">
                  <c:v>20.777999999999999</c:v>
                </c:pt>
                <c:pt idx="122">
                  <c:v>20.613</c:v>
                </c:pt>
                <c:pt idx="123">
                  <c:v>20.446999999999999</c:v>
                </c:pt>
                <c:pt idx="124">
                  <c:v>20.446999999999999</c:v>
                </c:pt>
                <c:pt idx="125">
                  <c:v>19.782</c:v>
                </c:pt>
                <c:pt idx="126">
                  <c:v>19.283000000000001</c:v>
                </c:pt>
                <c:pt idx="127">
                  <c:v>18.780999999999999</c:v>
                </c:pt>
                <c:pt idx="128">
                  <c:v>18.780999999999999</c:v>
                </c:pt>
                <c:pt idx="129">
                  <c:v>18.780999999999999</c:v>
                </c:pt>
                <c:pt idx="130">
                  <c:v>18.780999999999999</c:v>
                </c:pt>
                <c:pt idx="131">
                  <c:v>18.780999999999999</c:v>
                </c:pt>
                <c:pt idx="132">
                  <c:v>18.780999999999999</c:v>
                </c:pt>
                <c:pt idx="133">
                  <c:v>18.780999999999999</c:v>
                </c:pt>
                <c:pt idx="134">
                  <c:v>18.780999999999999</c:v>
                </c:pt>
                <c:pt idx="135">
                  <c:v>18.780999999999999</c:v>
                </c:pt>
                <c:pt idx="136">
                  <c:v>18.359000000000002</c:v>
                </c:pt>
                <c:pt idx="137">
                  <c:v>17.937000000000001</c:v>
                </c:pt>
                <c:pt idx="138">
                  <c:v>17.093</c:v>
                </c:pt>
                <c:pt idx="139">
                  <c:v>16.038</c:v>
                </c:pt>
                <c:pt idx="140">
                  <c:v>16.038</c:v>
                </c:pt>
                <c:pt idx="141">
                  <c:v>16.038</c:v>
                </c:pt>
                <c:pt idx="142">
                  <c:v>16.038</c:v>
                </c:pt>
                <c:pt idx="143">
                  <c:v>16.038</c:v>
                </c:pt>
                <c:pt idx="144">
                  <c:v>16.038</c:v>
                </c:pt>
                <c:pt idx="145">
                  <c:v>16.038</c:v>
                </c:pt>
                <c:pt idx="146">
                  <c:v>16.038</c:v>
                </c:pt>
                <c:pt idx="147">
                  <c:v>16.038</c:v>
                </c:pt>
                <c:pt idx="148">
                  <c:v>15.741</c:v>
                </c:pt>
                <c:pt idx="149">
                  <c:v>15.741</c:v>
                </c:pt>
                <c:pt idx="150">
                  <c:v>14.833</c:v>
                </c:pt>
                <c:pt idx="151">
                  <c:v>13.925000000000001</c:v>
                </c:pt>
                <c:pt idx="152">
                  <c:v>13.925000000000001</c:v>
                </c:pt>
                <c:pt idx="153">
                  <c:v>13.925000000000001</c:v>
                </c:pt>
                <c:pt idx="154">
                  <c:v>13.925000000000001</c:v>
                </c:pt>
                <c:pt idx="155">
                  <c:v>13.925000000000001</c:v>
                </c:pt>
                <c:pt idx="156">
                  <c:v>13.925000000000001</c:v>
                </c:pt>
                <c:pt idx="157">
                  <c:v>13.925000000000001</c:v>
                </c:pt>
                <c:pt idx="158">
                  <c:v>13.925000000000001</c:v>
                </c:pt>
                <c:pt idx="159">
                  <c:v>13.925000000000001</c:v>
                </c:pt>
                <c:pt idx="160">
                  <c:v>13.368</c:v>
                </c:pt>
                <c:pt idx="161">
                  <c:v>13.368</c:v>
                </c:pt>
                <c:pt idx="162">
                  <c:v>13.368</c:v>
                </c:pt>
                <c:pt idx="163">
                  <c:v>12.811</c:v>
                </c:pt>
                <c:pt idx="164">
                  <c:v>12.811</c:v>
                </c:pt>
                <c:pt idx="165">
                  <c:v>12.811</c:v>
                </c:pt>
                <c:pt idx="166">
                  <c:v>12.811</c:v>
                </c:pt>
                <c:pt idx="167">
                  <c:v>12.811</c:v>
                </c:pt>
                <c:pt idx="168">
                  <c:v>12.811</c:v>
                </c:pt>
                <c:pt idx="169">
                  <c:v>12.811</c:v>
                </c:pt>
                <c:pt idx="170">
                  <c:v>12.811</c:v>
                </c:pt>
                <c:pt idx="171">
                  <c:v>12.811</c:v>
                </c:pt>
                <c:pt idx="172">
                  <c:v>12.811</c:v>
                </c:pt>
                <c:pt idx="173">
                  <c:v>12.811</c:v>
                </c:pt>
                <c:pt idx="174">
                  <c:v>10.676</c:v>
                </c:pt>
                <c:pt idx="175">
                  <c:v>10.676</c:v>
                </c:pt>
                <c:pt idx="176">
                  <c:v>10.676</c:v>
                </c:pt>
                <c:pt idx="177">
                  <c:v>10.676</c:v>
                </c:pt>
                <c:pt idx="178">
                  <c:v>10.676</c:v>
                </c:pt>
                <c:pt idx="179">
                  <c:v>9.9130000000000003</c:v>
                </c:pt>
                <c:pt idx="180">
                  <c:v>9.9130000000000003</c:v>
                </c:pt>
                <c:pt idx="181">
                  <c:v>9.9130000000000003</c:v>
                </c:pt>
                <c:pt idx="182">
                  <c:v>9.9130000000000003</c:v>
                </c:pt>
                <c:pt idx="183">
                  <c:v>9.9130000000000003</c:v>
                </c:pt>
                <c:pt idx="184">
                  <c:v>9.9130000000000003</c:v>
                </c:pt>
                <c:pt idx="185">
                  <c:v>9.9130000000000003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4CB-4863-80E2-95C97711BCF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≥50 years (N=4,171)</c:v>
                </c:pt>
              </c:strCache>
            </c:strRef>
          </c:tx>
          <c:spPr>
            <a:ln w="28575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Sheet1!$A$2:$A$202</c:f>
              <c:numCache>
                <c:formatCode>General</c:formatCode>
                <c:ptCount val="201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  <c:pt idx="169">
                  <c:v>14.083299999999999</c:v>
                </c:pt>
                <c:pt idx="170">
                  <c:v>14.166700000000001</c:v>
                </c:pt>
                <c:pt idx="171">
                  <c:v>14.25</c:v>
                </c:pt>
                <c:pt idx="172">
                  <c:v>14.333299999999999</c:v>
                </c:pt>
                <c:pt idx="173">
                  <c:v>14.416700000000001</c:v>
                </c:pt>
                <c:pt idx="174">
                  <c:v>14.5</c:v>
                </c:pt>
                <c:pt idx="175">
                  <c:v>14.583299999999999</c:v>
                </c:pt>
                <c:pt idx="176">
                  <c:v>14.666700000000001</c:v>
                </c:pt>
                <c:pt idx="177">
                  <c:v>14.75</c:v>
                </c:pt>
                <c:pt idx="178">
                  <c:v>14.833299999999999</c:v>
                </c:pt>
                <c:pt idx="179">
                  <c:v>14.916700000000001</c:v>
                </c:pt>
                <c:pt idx="180">
                  <c:v>15</c:v>
                </c:pt>
                <c:pt idx="181">
                  <c:v>15.083299999999999</c:v>
                </c:pt>
                <c:pt idx="182">
                  <c:v>15.166700000000001</c:v>
                </c:pt>
                <c:pt idx="183">
                  <c:v>15.25</c:v>
                </c:pt>
                <c:pt idx="184">
                  <c:v>15.333299999999999</c:v>
                </c:pt>
                <c:pt idx="185">
                  <c:v>15.416700000000001</c:v>
                </c:pt>
                <c:pt idx="186">
                  <c:v>15.5</c:v>
                </c:pt>
                <c:pt idx="187">
                  <c:v>15.583299999999999</c:v>
                </c:pt>
                <c:pt idx="188">
                  <c:v>15.666700000000001</c:v>
                </c:pt>
                <c:pt idx="189">
                  <c:v>15.75</c:v>
                </c:pt>
                <c:pt idx="190">
                  <c:v>15.833299999999999</c:v>
                </c:pt>
                <c:pt idx="191">
                  <c:v>15.916700000000001</c:v>
                </c:pt>
                <c:pt idx="192">
                  <c:v>16</c:v>
                </c:pt>
                <c:pt idx="193">
                  <c:v>16.083300000000001</c:v>
                </c:pt>
                <c:pt idx="194">
                  <c:v>16.166699999999999</c:v>
                </c:pt>
                <c:pt idx="195">
                  <c:v>16.25</c:v>
                </c:pt>
                <c:pt idx="196">
                  <c:v>16.333300000000001</c:v>
                </c:pt>
                <c:pt idx="197">
                  <c:v>16.416699999999999</c:v>
                </c:pt>
                <c:pt idx="198">
                  <c:v>16.5</c:v>
                </c:pt>
                <c:pt idx="199">
                  <c:v>16.583300000000001</c:v>
                </c:pt>
                <c:pt idx="200">
                  <c:v>16.666699999999999</c:v>
                </c:pt>
              </c:numCache>
            </c:numRef>
          </c:xVal>
          <c:yVal>
            <c:numRef>
              <c:f>Sheet1!$D$2:$D$202</c:f>
              <c:numCache>
                <c:formatCode>General</c:formatCode>
                <c:ptCount val="201"/>
                <c:pt idx="0">
                  <c:v>100</c:v>
                </c:pt>
                <c:pt idx="1">
                  <c:v>99.951999999999998</c:v>
                </c:pt>
                <c:pt idx="2">
                  <c:v>99.927999999999997</c:v>
                </c:pt>
                <c:pt idx="3">
                  <c:v>99.736000000000004</c:v>
                </c:pt>
                <c:pt idx="4">
                  <c:v>99.350999999999999</c:v>
                </c:pt>
                <c:pt idx="5">
                  <c:v>99.01</c:v>
                </c:pt>
                <c:pt idx="6">
                  <c:v>95.628</c:v>
                </c:pt>
                <c:pt idx="7">
                  <c:v>91.301000000000002</c:v>
                </c:pt>
                <c:pt idx="8">
                  <c:v>90.804000000000002</c:v>
                </c:pt>
                <c:pt idx="9">
                  <c:v>90.653999999999996</c:v>
                </c:pt>
                <c:pt idx="10">
                  <c:v>90.653999999999996</c:v>
                </c:pt>
                <c:pt idx="11">
                  <c:v>90.653999999999996</c:v>
                </c:pt>
                <c:pt idx="12">
                  <c:v>90.653999999999996</c:v>
                </c:pt>
                <c:pt idx="13">
                  <c:v>90.596000000000004</c:v>
                </c:pt>
                <c:pt idx="14">
                  <c:v>90.534000000000006</c:v>
                </c:pt>
                <c:pt idx="15">
                  <c:v>90.379000000000005</c:v>
                </c:pt>
                <c:pt idx="16">
                  <c:v>89.599000000000004</c:v>
                </c:pt>
                <c:pt idx="17">
                  <c:v>88.004000000000005</c:v>
                </c:pt>
                <c:pt idx="18">
                  <c:v>83.96</c:v>
                </c:pt>
                <c:pt idx="19">
                  <c:v>79.307000000000002</c:v>
                </c:pt>
                <c:pt idx="20">
                  <c:v>78.578999999999994</c:v>
                </c:pt>
                <c:pt idx="21">
                  <c:v>78.355999999999995</c:v>
                </c:pt>
                <c:pt idx="22">
                  <c:v>78.259</c:v>
                </c:pt>
                <c:pt idx="23">
                  <c:v>78.225999999999999</c:v>
                </c:pt>
                <c:pt idx="24">
                  <c:v>78.19</c:v>
                </c:pt>
                <c:pt idx="25">
                  <c:v>78.19</c:v>
                </c:pt>
                <c:pt idx="26">
                  <c:v>78.072999999999993</c:v>
                </c:pt>
                <c:pt idx="27">
                  <c:v>77.953000000000003</c:v>
                </c:pt>
                <c:pt idx="28">
                  <c:v>77.036000000000001</c:v>
                </c:pt>
                <c:pt idx="29">
                  <c:v>74.597999999999999</c:v>
                </c:pt>
                <c:pt idx="30">
                  <c:v>70.036000000000001</c:v>
                </c:pt>
                <c:pt idx="31">
                  <c:v>66.628</c:v>
                </c:pt>
                <c:pt idx="32">
                  <c:v>66.024000000000001</c:v>
                </c:pt>
                <c:pt idx="33">
                  <c:v>65.739000000000004</c:v>
                </c:pt>
                <c:pt idx="34">
                  <c:v>65.616</c:v>
                </c:pt>
                <c:pt idx="35">
                  <c:v>65.616</c:v>
                </c:pt>
                <c:pt idx="36">
                  <c:v>65.616</c:v>
                </c:pt>
                <c:pt idx="37">
                  <c:v>65.567999999999998</c:v>
                </c:pt>
                <c:pt idx="38">
                  <c:v>65.519000000000005</c:v>
                </c:pt>
                <c:pt idx="39">
                  <c:v>65.123999999999995</c:v>
                </c:pt>
                <c:pt idx="40">
                  <c:v>64.53</c:v>
                </c:pt>
                <c:pt idx="41">
                  <c:v>63.039000000000001</c:v>
                </c:pt>
                <c:pt idx="42">
                  <c:v>59.85</c:v>
                </c:pt>
                <c:pt idx="43">
                  <c:v>56.988</c:v>
                </c:pt>
                <c:pt idx="44">
                  <c:v>56.531999999999996</c:v>
                </c:pt>
                <c:pt idx="45">
                  <c:v>56.48</c:v>
                </c:pt>
                <c:pt idx="46">
                  <c:v>56.427999999999997</c:v>
                </c:pt>
                <c:pt idx="47">
                  <c:v>56.427999999999997</c:v>
                </c:pt>
                <c:pt idx="48">
                  <c:v>56.374000000000002</c:v>
                </c:pt>
                <c:pt idx="49">
                  <c:v>56.311</c:v>
                </c:pt>
                <c:pt idx="50">
                  <c:v>56.058</c:v>
                </c:pt>
                <c:pt idx="51">
                  <c:v>55.612000000000002</c:v>
                </c:pt>
                <c:pt idx="52">
                  <c:v>55.036999999999999</c:v>
                </c:pt>
                <c:pt idx="53">
                  <c:v>53.371000000000002</c:v>
                </c:pt>
                <c:pt idx="54">
                  <c:v>50.482999999999997</c:v>
                </c:pt>
                <c:pt idx="55">
                  <c:v>47.896999999999998</c:v>
                </c:pt>
                <c:pt idx="56">
                  <c:v>47.375999999999998</c:v>
                </c:pt>
                <c:pt idx="57">
                  <c:v>47.177999999999997</c:v>
                </c:pt>
                <c:pt idx="58">
                  <c:v>47.177999999999997</c:v>
                </c:pt>
                <c:pt idx="59">
                  <c:v>47.107999999999997</c:v>
                </c:pt>
                <c:pt idx="60">
                  <c:v>46.966000000000001</c:v>
                </c:pt>
                <c:pt idx="61">
                  <c:v>46.890999999999998</c:v>
                </c:pt>
                <c:pt idx="62">
                  <c:v>46.81</c:v>
                </c:pt>
                <c:pt idx="63">
                  <c:v>46.316000000000003</c:v>
                </c:pt>
                <c:pt idx="64">
                  <c:v>45.243000000000002</c:v>
                </c:pt>
                <c:pt idx="65">
                  <c:v>44.417000000000002</c:v>
                </c:pt>
                <c:pt idx="66">
                  <c:v>42.177</c:v>
                </c:pt>
                <c:pt idx="67">
                  <c:v>39.927999999999997</c:v>
                </c:pt>
                <c:pt idx="68">
                  <c:v>39.506999999999998</c:v>
                </c:pt>
                <c:pt idx="69">
                  <c:v>39.249000000000002</c:v>
                </c:pt>
                <c:pt idx="70">
                  <c:v>39.249000000000002</c:v>
                </c:pt>
                <c:pt idx="71">
                  <c:v>39.249000000000002</c:v>
                </c:pt>
                <c:pt idx="72">
                  <c:v>39.249000000000002</c:v>
                </c:pt>
                <c:pt idx="73">
                  <c:v>39.249000000000002</c:v>
                </c:pt>
                <c:pt idx="74">
                  <c:v>39.249000000000002</c:v>
                </c:pt>
                <c:pt idx="75">
                  <c:v>39.033999999999999</c:v>
                </c:pt>
                <c:pt idx="76">
                  <c:v>38.066000000000003</c:v>
                </c:pt>
                <c:pt idx="77">
                  <c:v>36.982999999999997</c:v>
                </c:pt>
                <c:pt idx="78">
                  <c:v>35.677999999999997</c:v>
                </c:pt>
                <c:pt idx="79">
                  <c:v>33.820999999999998</c:v>
                </c:pt>
                <c:pt idx="80">
                  <c:v>33.488999999999997</c:v>
                </c:pt>
                <c:pt idx="81">
                  <c:v>33.488999999999997</c:v>
                </c:pt>
                <c:pt idx="82">
                  <c:v>33.488999999999997</c:v>
                </c:pt>
                <c:pt idx="83">
                  <c:v>33.488999999999997</c:v>
                </c:pt>
                <c:pt idx="84">
                  <c:v>33.488999999999997</c:v>
                </c:pt>
                <c:pt idx="85">
                  <c:v>33.488999999999997</c:v>
                </c:pt>
                <c:pt idx="86">
                  <c:v>33.488999999999997</c:v>
                </c:pt>
                <c:pt idx="87">
                  <c:v>33.347999999999999</c:v>
                </c:pt>
                <c:pt idx="88">
                  <c:v>32.926000000000002</c:v>
                </c:pt>
                <c:pt idx="89">
                  <c:v>31.937999999999999</c:v>
                </c:pt>
                <c:pt idx="90">
                  <c:v>30.666</c:v>
                </c:pt>
                <c:pt idx="91">
                  <c:v>29.251000000000001</c:v>
                </c:pt>
                <c:pt idx="92">
                  <c:v>28.681999999999999</c:v>
                </c:pt>
                <c:pt idx="93">
                  <c:v>28.681999999999999</c:v>
                </c:pt>
                <c:pt idx="94">
                  <c:v>28.681999999999999</c:v>
                </c:pt>
                <c:pt idx="95">
                  <c:v>28.681999999999999</c:v>
                </c:pt>
                <c:pt idx="96">
                  <c:v>28.681999999999999</c:v>
                </c:pt>
                <c:pt idx="97">
                  <c:v>28.681999999999999</c:v>
                </c:pt>
                <c:pt idx="98">
                  <c:v>28.504999999999999</c:v>
                </c:pt>
                <c:pt idx="99">
                  <c:v>27.968</c:v>
                </c:pt>
                <c:pt idx="100">
                  <c:v>27.61</c:v>
                </c:pt>
                <c:pt idx="101">
                  <c:v>27.428999999999998</c:v>
                </c:pt>
                <c:pt idx="102">
                  <c:v>25.984999999999999</c:v>
                </c:pt>
                <c:pt idx="103">
                  <c:v>25.263999999999999</c:v>
                </c:pt>
                <c:pt idx="104">
                  <c:v>24.713999999999999</c:v>
                </c:pt>
                <c:pt idx="105">
                  <c:v>24.161999999999999</c:v>
                </c:pt>
                <c:pt idx="106">
                  <c:v>24.161999999999999</c:v>
                </c:pt>
                <c:pt idx="107">
                  <c:v>24.161999999999999</c:v>
                </c:pt>
                <c:pt idx="108">
                  <c:v>24.161999999999999</c:v>
                </c:pt>
                <c:pt idx="109">
                  <c:v>24.161999999999999</c:v>
                </c:pt>
                <c:pt idx="110">
                  <c:v>24.161999999999999</c:v>
                </c:pt>
                <c:pt idx="111">
                  <c:v>23.93</c:v>
                </c:pt>
                <c:pt idx="112">
                  <c:v>23.693000000000001</c:v>
                </c:pt>
                <c:pt idx="113">
                  <c:v>23.456</c:v>
                </c:pt>
                <c:pt idx="114">
                  <c:v>22.271999999999998</c:v>
                </c:pt>
                <c:pt idx="115">
                  <c:v>21.079000000000001</c:v>
                </c:pt>
                <c:pt idx="116">
                  <c:v>21.079000000000001</c:v>
                </c:pt>
                <c:pt idx="117">
                  <c:v>20.834</c:v>
                </c:pt>
                <c:pt idx="118">
                  <c:v>20.834</c:v>
                </c:pt>
                <c:pt idx="119">
                  <c:v>20.834</c:v>
                </c:pt>
                <c:pt idx="120">
                  <c:v>20.567</c:v>
                </c:pt>
                <c:pt idx="121">
                  <c:v>20.567</c:v>
                </c:pt>
                <c:pt idx="122">
                  <c:v>20.567</c:v>
                </c:pt>
                <c:pt idx="123">
                  <c:v>20.260000000000002</c:v>
                </c:pt>
                <c:pt idx="124">
                  <c:v>20.260000000000002</c:v>
                </c:pt>
                <c:pt idx="125">
                  <c:v>19.952999999999999</c:v>
                </c:pt>
                <c:pt idx="126">
                  <c:v>19.646000000000001</c:v>
                </c:pt>
                <c:pt idx="127">
                  <c:v>18.72</c:v>
                </c:pt>
                <c:pt idx="128">
                  <c:v>18.72</c:v>
                </c:pt>
                <c:pt idx="129">
                  <c:v>18.72</c:v>
                </c:pt>
                <c:pt idx="130">
                  <c:v>18.72</c:v>
                </c:pt>
                <c:pt idx="131">
                  <c:v>18.72</c:v>
                </c:pt>
                <c:pt idx="132">
                  <c:v>18.72</c:v>
                </c:pt>
                <c:pt idx="133">
                  <c:v>18.367000000000001</c:v>
                </c:pt>
                <c:pt idx="134">
                  <c:v>18.367000000000001</c:v>
                </c:pt>
                <c:pt idx="135">
                  <c:v>18.367000000000001</c:v>
                </c:pt>
                <c:pt idx="136">
                  <c:v>17.992000000000001</c:v>
                </c:pt>
                <c:pt idx="137">
                  <c:v>17.992000000000001</c:v>
                </c:pt>
                <c:pt idx="138">
                  <c:v>17.617000000000001</c:v>
                </c:pt>
                <c:pt idx="139">
                  <c:v>16.850999999999999</c:v>
                </c:pt>
                <c:pt idx="140">
                  <c:v>16.850999999999999</c:v>
                </c:pt>
                <c:pt idx="141">
                  <c:v>16.850999999999999</c:v>
                </c:pt>
                <c:pt idx="142">
                  <c:v>16.850999999999999</c:v>
                </c:pt>
                <c:pt idx="143">
                  <c:v>16.850999999999999</c:v>
                </c:pt>
                <c:pt idx="144">
                  <c:v>16.850999999999999</c:v>
                </c:pt>
                <c:pt idx="145">
                  <c:v>16.850999999999999</c:v>
                </c:pt>
                <c:pt idx="146">
                  <c:v>16.850999999999999</c:v>
                </c:pt>
                <c:pt idx="147">
                  <c:v>16.850999999999999</c:v>
                </c:pt>
                <c:pt idx="148">
                  <c:v>16.850999999999999</c:v>
                </c:pt>
                <c:pt idx="149">
                  <c:v>16.850999999999999</c:v>
                </c:pt>
                <c:pt idx="150">
                  <c:v>16.850999999999999</c:v>
                </c:pt>
                <c:pt idx="151">
                  <c:v>16.37</c:v>
                </c:pt>
                <c:pt idx="152">
                  <c:v>16.37</c:v>
                </c:pt>
                <c:pt idx="153">
                  <c:v>16.37</c:v>
                </c:pt>
                <c:pt idx="154">
                  <c:v>16.37</c:v>
                </c:pt>
                <c:pt idx="155">
                  <c:v>16.37</c:v>
                </c:pt>
                <c:pt idx="156">
                  <c:v>16.37</c:v>
                </c:pt>
                <c:pt idx="157">
                  <c:v>16.37</c:v>
                </c:pt>
                <c:pt idx="158">
                  <c:v>16.37</c:v>
                </c:pt>
                <c:pt idx="159">
                  <c:v>15.59</c:v>
                </c:pt>
                <c:pt idx="160">
                  <c:v>15.59</c:v>
                </c:pt>
                <c:pt idx="161">
                  <c:v>14.724</c:v>
                </c:pt>
                <c:pt idx="162">
                  <c:v>12.992000000000001</c:v>
                </c:pt>
                <c:pt idx="163">
                  <c:v>12.125999999999999</c:v>
                </c:pt>
                <c:pt idx="164">
                  <c:v>12.125999999999999</c:v>
                </c:pt>
                <c:pt idx="165">
                  <c:v>12.125999999999999</c:v>
                </c:pt>
                <c:pt idx="166">
                  <c:v>12.125999999999999</c:v>
                </c:pt>
                <c:pt idx="167">
                  <c:v>12.125999999999999</c:v>
                </c:pt>
                <c:pt idx="168">
                  <c:v>12.125999999999999</c:v>
                </c:pt>
                <c:pt idx="169">
                  <c:v>12.125999999999999</c:v>
                </c:pt>
                <c:pt idx="170">
                  <c:v>12.125999999999999</c:v>
                </c:pt>
                <c:pt idx="171">
                  <c:v>12.125999999999999</c:v>
                </c:pt>
                <c:pt idx="172">
                  <c:v>12.125999999999999</c:v>
                </c:pt>
                <c:pt idx="173">
                  <c:v>12.125999999999999</c:v>
                </c:pt>
                <c:pt idx="174">
                  <c:v>11.193</c:v>
                </c:pt>
                <c:pt idx="175">
                  <c:v>11.193</c:v>
                </c:pt>
                <c:pt idx="176">
                  <c:v>11.193</c:v>
                </c:pt>
                <c:pt idx="177">
                  <c:v>11.193</c:v>
                </c:pt>
                <c:pt idx="178">
                  <c:v>11.193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31C-4B01-9D69-31612C1EB6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3604576"/>
        <c:axId val="693604968"/>
      </c:scatterChart>
      <c:valAx>
        <c:axId val="693604576"/>
        <c:scaling>
          <c:orientation val="minMax"/>
          <c:max val="1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dirty="0" smtClean="0">
                    <a:solidFill>
                      <a:schemeClr val="bg2"/>
                    </a:solidFill>
                  </a:rPr>
                  <a:t>Years</a:t>
                </a:r>
                <a:endParaRPr lang="en-US" sz="18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93604968"/>
        <c:crosses val="autoZero"/>
        <c:crossBetween val="midCat"/>
        <c:majorUnit val="1"/>
      </c:valAx>
      <c:valAx>
        <c:axId val="693604968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b="1" i="0" baseline="0" dirty="0" smtClean="0">
                    <a:solidFill>
                      <a:schemeClr val="bg2"/>
                    </a:solidFill>
                  </a:rPr>
                  <a:t>Freedom from BOS (%) </a:t>
                </a:r>
                <a:endParaRPr lang="en-US" sz="18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93604576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0211938656162427"/>
          <c:y val="1.4215996204590199E-2"/>
          <c:w val="0.83810955003173626"/>
          <c:h val="0.10016568538358657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600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3.3590508847684365E-2"/>
          <c:w val="0.82631748237352687"/>
          <c:h val="0.8161166196817991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&lt;250 mmHg (N=4,576)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Sheet1!$A$2:$A$156</c:f>
              <c:numCache>
                <c:formatCode>General</c:formatCode>
                <c:ptCount val="15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</c:numCache>
            </c:numRef>
          </c:xVal>
          <c:yVal>
            <c:numRef>
              <c:f>Sheet1!$B$2:$B$156</c:f>
              <c:numCache>
                <c:formatCode>General</c:formatCode>
                <c:ptCount val="155"/>
                <c:pt idx="0">
                  <c:v>100</c:v>
                </c:pt>
                <c:pt idx="1">
                  <c:v>100</c:v>
                </c:pt>
                <c:pt idx="2">
                  <c:v>99.956000000000003</c:v>
                </c:pt>
                <c:pt idx="3">
                  <c:v>99.846999999999994</c:v>
                </c:pt>
                <c:pt idx="4">
                  <c:v>99.518000000000001</c:v>
                </c:pt>
                <c:pt idx="5">
                  <c:v>99.186000000000007</c:v>
                </c:pt>
                <c:pt idx="6">
                  <c:v>96.405000000000001</c:v>
                </c:pt>
                <c:pt idx="7">
                  <c:v>92.325999999999993</c:v>
                </c:pt>
                <c:pt idx="8">
                  <c:v>91.808999999999997</c:v>
                </c:pt>
                <c:pt idx="9">
                  <c:v>91.808999999999997</c:v>
                </c:pt>
                <c:pt idx="10">
                  <c:v>91.808999999999997</c:v>
                </c:pt>
                <c:pt idx="11">
                  <c:v>91.808999999999997</c:v>
                </c:pt>
                <c:pt idx="12">
                  <c:v>91.808999999999997</c:v>
                </c:pt>
                <c:pt idx="13">
                  <c:v>91.757999999999996</c:v>
                </c:pt>
                <c:pt idx="14">
                  <c:v>91.757999999999996</c:v>
                </c:pt>
                <c:pt idx="15">
                  <c:v>91.647999999999996</c:v>
                </c:pt>
                <c:pt idx="16">
                  <c:v>91.072000000000003</c:v>
                </c:pt>
                <c:pt idx="17">
                  <c:v>89.587000000000003</c:v>
                </c:pt>
                <c:pt idx="18">
                  <c:v>85.400999999999996</c:v>
                </c:pt>
                <c:pt idx="19">
                  <c:v>80.429000000000002</c:v>
                </c:pt>
                <c:pt idx="20">
                  <c:v>79.622</c:v>
                </c:pt>
                <c:pt idx="21">
                  <c:v>79.313999999999993</c:v>
                </c:pt>
                <c:pt idx="22">
                  <c:v>79.116</c:v>
                </c:pt>
                <c:pt idx="23">
                  <c:v>79.116</c:v>
                </c:pt>
                <c:pt idx="24">
                  <c:v>79.116</c:v>
                </c:pt>
                <c:pt idx="25">
                  <c:v>79.082999999999998</c:v>
                </c:pt>
                <c:pt idx="26">
                  <c:v>78.906999999999996</c:v>
                </c:pt>
                <c:pt idx="27">
                  <c:v>78.694000000000003</c:v>
                </c:pt>
                <c:pt idx="28">
                  <c:v>77.838999999999999</c:v>
                </c:pt>
                <c:pt idx="29">
                  <c:v>76.018000000000001</c:v>
                </c:pt>
                <c:pt idx="30">
                  <c:v>71.869</c:v>
                </c:pt>
                <c:pt idx="31">
                  <c:v>68.709000000000003</c:v>
                </c:pt>
                <c:pt idx="32">
                  <c:v>67.552000000000007</c:v>
                </c:pt>
                <c:pt idx="33">
                  <c:v>67.406999999999996</c:v>
                </c:pt>
                <c:pt idx="34">
                  <c:v>67.406999999999996</c:v>
                </c:pt>
                <c:pt idx="35">
                  <c:v>67.406999999999996</c:v>
                </c:pt>
                <c:pt idx="36">
                  <c:v>67.366</c:v>
                </c:pt>
                <c:pt idx="37">
                  <c:v>67.366</c:v>
                </c:pt>
                <c:pt idx="38">
                  <c:v>67.188000000000002</c:v>
                </c:pt>
                <c:pt idx="39">
                  <c:v>66.784000000000006</c:v>
                </c:pt>
                <c:pt idx="40">
                  <c:v>66.468000000000004</c:v>
                </c:pt>
                <c:pt idx="41">
                  <c:v>65.066999999999993</c:v>
                </c:pt>
                <c:pt idx="42">
                  <c:v>61.720999999999997</c:v>
                </c:pt>
                <c:pt idx="43">
                  <c:v>58.720999999999997</c:v>
                </c:pt>
                <c:pt idx="44">
                  <c:v>57.942999999999998</c:v>
                </c:pt>
                <c:pt idx="45">
                  <c:v>57.896000000000001</c:v>
                </c:pt>
                <c:pt idx="46">
                  <c:v>57.85</c:v>
                </c:pt>
                <c:pt idx="47">
                  <c:v>57.85</c:v>
                </c:pt>
                <c:pt idx="48">
                  <c:v>57.798000000000002</c:v>
                </c:pt>
                <c:pt idx="49">
                  <c:v>57.688000000000002</c:v>
                </c:pt>
                <c:pt idx="50">
                  <c:v>57.573</c:v>
                </c:pt>
                <c:pt idx="51">
                  <c:v>57.222999999999999</c:v>
                </c:pt>
                <c:pt idx="52">
                  <c:v>56.811999999999998</c:v>
                </c:pt>
                <c:pt idx="53">
                  <c:v>55.280999999999999</c:v>
                </c:pt>
                <c:pt idx="54">
                  <c:v>52.154000000000003</c:v>
                </c:pt>
                <c:pt idx="55">
                  <c:v>49.774999999999999</c:v>
                </c:pt>
                <c:pt idx="56">
                  <c:v>49.232999999999997</c:v>
                </c:pt>
                <c:pt idx="57">
                  <c:v>48.988999999999997</c:v>
                </c:pt>
                <c:pt idx="58">
                  <c:v>48.924999999999997</c:v>
                </c:pt>
                <c:pt idx="59">
                  <c:v>48.924999999999997</c:v>
                </c:pt>
                <c:pt idx="60">
                  <c:v>48.924999999999997</c:v>
                </c:pt>
                <c:pt idx="61">
                  <c:v>48.924999999999997</c:v>
                </c:pt>
                <c:pt idx="62">
                  <c:v>48.771000000000001</c:v>
                </c:pt>
                <c:pt idx="63">
                  <c:v>48.692999999999998</c:v>
                </c:pt>
                <c:pt idx="64">
                  <c:v>48.148000000000003</c:v>
                </c:pt>
                <c:pt idx="65">
                  <c:v>47.131999999999998</c:v>
                </c:pt>
                <c:pt idx="66">
                  <c:v>44.076000000000001</c:v>
                </c:pt>
                <c:pt idx="67">
                  <c:v>42.027999999999999</c:v>
                </c:pt>
                <c:pt idx="68">
                  <c:v>41.548999999999999</c:v>
                </c:pt>
                <c:pt idx="69">
                  <c:v>41.548999999999999</c:v>
                </c:pt>
                <c:pt idx="70">
                  <c:v>41.466999999999999</c:v>
                </c:pt>
                <c:pt idx="71">
                  <c:v>41.466999999999999</c:v>
                </c:pt>
                <c:pt idx="72">
                  <c:v>41.466999999999999</c:v>
                </c:pt>
                <c:pt idx="73">
                  <c:v>41.363</c:v>
                </c:pt>
                <c:pt idx="74">
                  <c:v>41.256999999999998</c:v>
                </c:pt>
                <c:pt idx="75">
                  <c:v>41.042000000000002</c:v>
                </c:pt>
                <c:pt idx="76">
                  <c:v>40.396999999999998</c:v>
                </c:pt>
                <c:pt idx="77">
                  <c:v>39.639000000000003</c:v>
                </c:pt>
                <c:pt idx="78">
                  <c:v>37.899000000000001</c:v>
                </c:pt>
                <c:pt idx="79">
                  <c:v>36.366</c:v>
                </c:pt>
                <c:pt idx="80">
                  <c:v>35.811</c:v>
                </c:pt>
                <c:pt idx="81">
                  <c:v>35.811</c:v>
                </c:pt>
                <c:pt idx="82">
                  <c:v>35.811</c:v>
                </c:pt>
                <c:pt idx="83">
                  <c:v>35.811</c:v>
                </c:pt>
                <c:pt idx="84">
                  <c:v>35.688000000000002</c:v>
                </c:pt>
                <c:pt idx="85">
                  <c:v>35.545999999999999</c:v>
                </c:pt>
                <c:pt idx="86">
                  <c:v>35.545999999999999</c:v>
                </c:pt>
                <c:pt idx="87">
                  <c:v>34.777000000000001</c:v>
                </c:pt>
                <c:pt idx="88">
                  <c:v>34.161000000000001</c:v>
                </c:pt>
                <c:pt idx="89">
                  <c:v>33.700000000000003</c:v>
                </c:pt>
                <c:pt idx="90">
                  <c:v>31.853000000000002</c:v>
                </c:pt>
                <c:pt idx="91">
                  <c:v>30.155999999999999</c:v>
                </c:pt>
                <c:pt idx="92">
                  <c:v>29.841999999999999</c:v>
                </c:pt>
                <c:pt idx="93">
                  <c:v>29.678999999999998</c:v>
                </c:pt>
                <c:pt idx="94">
                  <c:v>29.678999999999998</c:v>
                </c:pt>
                <c:pt idx="95">
                  <c:v>29.678999999999998</c:v>
                </c:pt>
                <c:pt idx="96">
                  <c:v>29.678999999999998</c:v>
                </c:pt>
                <c:pt idx="97">
                  <c:v>29.678999999999998</c:v>
                </c:pt>
                <c:pt idx="98">
                  <c:v>29.678999999999998</c:v>
                </c:pt>
                <c:pt idx="99">
                  <c:v>29.225999999999999</c:v>
                </c:pt>
                <c:pt idx="100">
                  <c:v>29</c:v>
                </c:pt>
                <c:pt idx="101">
                  <c:v>28.09</c:v>
                </c:pt>
                <c:pt idx="102">
                  <c:v>27.175999999999998</c:v>
                </c:pt>
                <c:pt idx="103">
                  <c:v>25.120999999999999</c:v>
                </c:pt>
                <c:pt idx="104">
                  <c:v>24.89</c:v>
                </c:pt>
                <c:pt idx="105">
                  <c:v>24.655999999999999</c:v>
                </c:pt>
                <c:pt idx="106">
                  <c:v>24.655999999999999</c:v>
                </c:pt>
                <c:pt idx="107">
                  <c:v>24.655999999999999</c:v>
                </c:pt>
                <c:pt idx="108">
                  <c:v>24.655999999999999</c:v>
                </c:pt>
                <c:pt idx="109">
                  <c:v>24.655999999999999</c:v>
                </c:pt>
                <c:pt idx="110">
                  <c:v>24.655999999999999</c:v>
                </c:pt>
                <c:pt idx="111">
                  <c:v>24.312999999999999</c:v>
                </c:pt>
                <c:pt idx="112">
                  <c:v>23.619</c:v>
                </c:pt>
                <c:pt idx="113">
                  <c:v>22.228999999999999</c:v>
                </c:pt>
                <c:pt idx="114">
                  <c:v>20.84</c:v>
                </c:pt>
                <c:pt idx="115">
                  <c:v>19.774000000000001</c:v>
                </c:pt>
                <c:pt idx="116">
                  <c:v>19.408000000000001</c:v>
                </c:pt>
                <c:pt idx="117">
                  <c:v>19.408000000000001</c:v>
                </c:pt>
                <c:pt idx="118">
                  <c:v>19.408000000000001</c:v>
                </c:pt>
                <c:pt idx="119">
                  <c:v>19.408000000000001</c:v>
                </c:pt>
                <c:pt idx="120">
                  <c:v>19.408000000000001</c:v>
                </c:pt>
                <c:pt idx="121">
                  <c:v>19.408000000000001</c:v>
                </c:pt>
                <c:pt idx="122">
                  <c:v>19.408000000000001</c:v>
                </c:pt>
                <c:pt idx="123">
                  <c:v>19.408000000000001</c:v>
                </c:pt>
                <c:pt idx="124">
                  <c:v>18.739000000000001</c:v>
                </c:pt>
                <c:pt idx="125">
                  <c:v>18.739000000000001</c:v>
                </c:pt>
                <c:pt idx="126">
                  <c:v>18.068999999999999</c:v>
                </c:pt>
                <c:pt idx="127">
                  <c:v>18.068999999999999</c:v>
                </c:pt>
                <c:pt idx="128">
                  <c:v>17.399999999999999</c:v>
                </c:pt>
                <c:pt idx="129">
                  <c:v>17.399999999999999</c:v>
                </c:pt>
                <c:pt idx="130">
                  <c:v>17.399999999999999</c:v>
                </c:pt>
                <c:pt idx="131">
                  <c:v>17.399999999999999</c:v>
                </c:pt>
                <c:pt idx="132">
                  <c:v>17.399999999999999</c:v>
                </c:pt>
                <c:pt idx="133">
                  <c:v>17.399999999999999</c:v>
                </c:pt>
                <c:pt idx="134">
                  <c:v>17.399999999999999</c:v>
                </c:pt>
                <c:pt idx="135">
                  <c:v>16.376999999999999</c:v>
                </c:pt>
                <c:pt idx="136">
                  <c:v>16.376999999999999</c:v>
                </c:pt>
                <c:pt idx="137">
                  <c:v>16.376999999999999</c:v>
                </c:pt>
                <c:pt idx="138">
                  <c:v>16.376999999999999</c:v>
                </c:pt>
                <c:pt idx="139">
                  <c:v>16.376999999999999</c:v>
                </c:pt>
                <c:pt idx="140">
                  <c:v>16.376999999999999</c:v>
                </c:pt>
                <c:pt idx="141">
                  <c:v>16.376999999999999</c:v>
                </c:pt>
                <c:pt idx="142">
                  <c:v>16.376999999999999</c:v>
                </c:pt>
                <c:pt idx="143">
                  <c:v>16.376999999999999</c:v>
                </c:pt>
                <c:pt idx="144">
                  <c:v>16.376999999999999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EEC-4845-A15F-6B9DEC9E37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250-&lt;300 mmHg (N=469)</c:v>
                </c:pt>
              </c:strCache>
            </c:strRef>
          </c:tx>
          <c:spPr>
            <a:ln w="25400">
              <a:solidFill>
                <a:srgbClr val="99CC66"/>
              </a:solidFill>
              <a:prstDash val="solid"/>
            </a:ln>
          </c:spPr>
          <c:marker>
            <c:symbol val="none"/>
          </c:marker>
          <c:xVal>
            <c:numRef>
              <c:f>Sheet1!$A$2:$A$156</c:f>
              <c:numCache>
                <c:formatCode>General</c:formatCode>
                <c:ptCount val="15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</c:numCache>
            </c:numRef>
          </c:xVal>
          <c:yVal>
            <c:numRef>
              <c:f>Sheet1!$C$2:$C$156</c:f>
              <c:numCache>
                <c:formatCode>General</c:formatCode>
                <c:ptCount val="155"/>
                <c:pt idx="0">
                  <c:v>100</c:v>
                </c:pt>
                <c:pt idx="1">
                  <c:v>100</c:v>
                </c:pt>
                <c:pt idx="2">
                  <c:v>99.787000000000006</c:v>
                </c:pt>
                <c:pt idx="3">
                  <c:v>99.787000000000006</c:v>
                </c:pt>
                <c:pt idx="4">
                  <c:v>99.573999999999998</c:v>
                </c:pt>
                <c:pt idx="5">
                  <c:v>99.36</c:v>
                </c:pt>
                <c:pt idx="6">
                  <c:v>95.087000000000003</c:v>
                </c:pt>
                <c:pt idx="7">
                  <c:v>91.450999999999993</c:v>
                </c:pt>
                <c:pt idx="8">
                  <c:v>91.450999999999993</c:v>
                </c:pt>
                <c:pt idx="9">
                  <c:v>91.450999999999993</c:v>
                </c:pt>
                <c:pt idx="10">
                  <c:v>91.450999999999993</c:v>
                </c:pt>
                <c:pt idx="11">
                  <c:v>91.450999999999993</c:v>
                </c:pt>
                <c:pt idx="12">
                  <c:v>91.450999999999993</c:v>
                </c:pt>
                <c:pt idx="13">
                  <c:v>91.450999999999993</c:v>
                </c:pt>
                <c:pt idx="14">
                  <c:v>91.450999999999993</c:v>
                </c:pt>
                <c:pt idx="15">
                  <c:v>91.450999999999993</c:v>
                </c:pt>
                <c:pt idx="16">
                  <c:v>90.893000000000001</c:v>
                </c:pt>
                <c:pt idx="17">
                  <c:v>89.215000000000003</c:v>
                </c:pt>
                <c:pt idx="18">
                  <c:v>86.697999999999993</c:v>
                </c:pt>
                <c:pt idx="19">
                  <c:v>80.518000000000001</c:v>
                </c:pt>
                <c:pt idx="20">
                  <c:v>80.236000000000004</c:v>
                </c:pt>
                <c:pt idx="21">
                  <c:v>79.667000000000002</c:v>
                </c:pt>
                <c:pt idx="22">
                  <c:v>79.667000000000002</c:v>
                </c:pt>
                <c:pt idx="23">
                  <c:v>79.667000000000002</c:v>
                </c:pt>
                <c:pt idx="24">
                  <c:v>79.667000000000002</c:v>
                </c:pt>
                <c:pt idx="25">
                  <c:v>79.667000000000002</c:v>
                </c:pt>
                <c:pt idx="26">
                  <c:v>79.667000000000002</c:v>
                </c:pt>
                <c:pt idx="27">
                  <c:v>79.667000000000002</c:v>
                </c:pt>
                <c:pt idx="28">
                  <c:v>79.302999999999997</c:v>
                </c:pt>
                <c:pt idx="29">
                  <c:v>77.847999999999999</c:v>
                </c:pt>
                <c:pt idx="30">
                  <c:v>71.664000000000001</c:v>
                </c:pt>
                <c:pt idx="31">
                  <c:v>69.844999999999999</c:v>
                </c:pt>
                <c:pt idx="32">
                  <c:v>69.472999999999999</c:v>
                </c:pt>
                <c:pt idx="33">
                  <c:v>69.102000000000004</c:v>
                </c:pt>
                <c:pt idx="34">
                  <c:v>69.102000000000004</c:v>
                </c:pt>
                <c:pt idx="35">
                  <c:v>69.102000000000004</c:v>
                </c:pt>
                <c:pt idx="36">
                  <c:v>69.102000000000004</c:v>
                </c:pt>
                <c:pt idx="37">
                  <c:v>69.102000000000004</c:v>
                </c:pt>
                <c:pt idx="38">
                  <c:v>69.102000000000004</c:v>
                </c:pt>
                <c:pt idx="39">
                  <c:v>69.102000000000004</c:v>
                </c:pt>
                <c:pt idx="40">
                  <c:v>69.102000000000004</c:v>
                </c:pt>
                <c:pt idx="41">
                  <c:v>67.259</c:v>
                </c:pt>
                <c:pt idx="42">
                  <c:v>63.573</c:v>
                </c:pt>
                <c:pt idx="43">
                  <c:v>60.792000000000002</c:v>
                </c:pt>
                <c:pt idx="44">
                  <c:v>59.860999999999997</c:v>
                </c:pt>
                <c:pt idx="45">
                  <c:v>58.91</c:v>
                </c:pt>
                <c:pt idx="46">
                  <c:v>58.91</c:v>
                </c:pt>
                <c:pt idx="47">
                  <c:v>58.414999999999999</c:v>
                </c:pt>
                <c:pt idx="48">
                  <c:v>58.414999999999999</c:v>
                </c:pt>
                <c:pt idx="49">
                  <c:v>58.414999999999999</c:v>
                </c:pt>
                <c:pt idx="50">
                  <c:v>58.414999999999999</c:v>
                </c:pt>
                <c:pt idx="51">
                  <c:v>58.414999999999999</c:v>
                </c:pt>
                <c:pt idx="52">
                  <c:v>58.414999999999999</c:v>
                </c:pt>
                <c:pt idx="53">
                  <c:v>58.414999999999999</c:v>
                </c:pt>
                <c:pt idx="54">
                  <c:v>58.414999999999999</c:v>
                </c:pt>
                <c:pt idx="55">
                  <c:v>57.116999999999997</c:v>
                </c:pt>
                <c:pt idx="56">
                  <c:v>56.468000000000004</c:v>
                </c:pt>
                <c:pt idx="57">
                  <c:v>56.468000000000004</c:v>
                </c:pt>
                <c:pt idx="58">
                  <c:v>56.468000000000004</c:v>
                </c:pt>
                <c:pt idx="59">
                  <c:v>56.468000000000004</c:v>
                </c:pt>
                <c:pt idx="60">
                  <c:v>56.468000000000004</c:v>
                </c:pt>
                <c:pt idx="61">
                  <c:v>56.468000000000004</c:v>
                </c:pt>
                <c:pt idx="62">
                  <c:v>56.468000000000004</c:v>
                </c:pt>
                <c:pt idx="63">
                  <c:v>56.468000000000004</c:v>
                </c:pt>
                <c:pt idx="64">
                  <c:v>56.468000000000004</c:v>
                </c:pt>
                <c:pt idx="65">
                  <c:v>55.557000000000002</c:v>
                </c:pt>
                <c:pt idx="66">
                  <c:v>52.825000000000003</c:v>
                </c:pt>
                <c:pt idx="67">
                  <c:v>51.003</c:v>
                </c:pt>
                <c:pt idx="68">
                  <c:v>50.076000000000001</c:v>
                </c:pt>
                <c:pt idx="69">
                  <c:v>50.076000000000001</c:v>
                </c:pt>
                <c:pt idx="70">
                  <c:v>50.076000000000001</c:v>
                </c:pt>
                <c:pt idx="71">
                  <c:v>50.076000000000001</c:v>
                </c:pt>
                <c:pt idx="72">
                  <c:v>50.076000000000001</c:v>
                </c:pt>
                <c:pt idx="73">
                  <c:v>50.076000000000001</c:v>
                </c:pt>
                <c:pt idx="74">
                  <c:v>50.076000000000001</c:v>
                </c:pt>
                <c:pt idx="75">
                  <c:v>50.076000000000001</c:v>
                </c:pt>
                <c:pt idx="76">
                  <c:v>50.076000000000001</c:v>
                </c:pt>
                <c:pt idx="77">
                  <c:v>50.076000000000001</c:v>
                </c:pt>
                <c:pt idx="78">
                  <c:v>50.076000000000001</c:v>
                </c:pt>
                <c:pt idx="79">
                  <c:v>47.945</c:v>
                </c:pt>
                <c:pt idx="80">
                  <c:v>47.945</c:v>
                </c:pt>
                <c:pt idx="81">
                  <c:v>47.945</c:v>
                </c:pt>
                <c:pt idx="82">
                  <c:v>47.945</c:v>
                </c:pt>
                <c:pt idx="83">
                  <c:v>47.945</c:v>
                </c:pt>
                <c:pt idx="84">
                  <c:v>47.945</c:v>
                </c:pt>
                <c:pt idx="85">
                  <c:v>47.945</c:v>
                </c:pt>
                <c:pt idx="86">
                  <c:v>46.534999999999997</c:v>
                </c:pt>
                <c:pt idx="87">
                  <c:v>45.125</c:v>
                </c:pt>
                <c:pt idx="88">
                  <c:v>45.125</c:v>
                </c:pt>
                <c:pt idx="89">
                  <c:v>43.715000000000003</c:v>
                </c:pt>
                <c:pt idx="90">
                  <c:v>40.893999999999998</c:v>
                </c:pt>
                <c:pt idx="91">
                  <c:v>40.893999999999998</c:v>
                </c:pt>
                <c:pt idx="92">
                  <c:v>39.484000000000002</c:v>
                </c:pt>
                <c:pt idx="93">
                  <c:v>39.484000000000002</c:v>
                </c:pt>
                <c:pt idx="94">
                  <c:v>39.484000000000002</c:v>
                </c:pt>
                <c:pt idx="95">
                  <c:v>39.484000000000002</c:v>
                </c:pt>
                <c:pt idx="96">
                  <c:v>39.484000000000002</c:v>
                </c:pt>
                <c:pt idx="97">
                  <c:v>39.484000000000002</c:v>
                </c:pt>
                <c:pt idx="98">
                  <c:v>39.484000000000002</c:v>
                </c:pt>
                <c:pt idx="99">
                  <c:v>39.484000000000002</c:v>
                </c:pt>
                <c:pt idx="100">
                  <c:v>39.484000000000002</c:v>
                </c:pt>
                <c:pt idx="101">
                  <c:v>39.484000000000002</c:v>
                </c:pt>
                <c:pt idx="102">
                  <c:v>39.484000000000002</c:v>
                </c:pt>
                <c:pt idx="103">
                  <c:v>37.161999999999999</c:v>
                </c:pt>
                <c:pt idx="104">
                  <c:v>37.161999999999999</c:v>
                </c:pt>
                <c:pt idx="105">
                  <c:v>37.161999999999999</c:v>
                </c:pt>
                <c:pt idx="106">
                  <c:v>37.161999999999999</c:v>
                </c:pt>
                <c:pt idx="107">
                  <c:v>37.161999999999999</c:v>
                </c:pt>
                <c:pt idx="108">
                  <c:v>37.161999999999999</c:v>
                </c:pt>
                <c:pt idx="109">
                  <c:v>37.161999999999999</c:v>
                </c:pt>
                <c:pt idx="110">
                  <c:v>37.161999999999999</c:v>
                </c:pt>
                <c:pt idx="111">
                  <c:v>37.161999999999999</c:v>
                </c:pt>
                <c:pt idx="112">
                  <c:v>37.161999999999999</c:v>
                </c:pt>
                <c:pt idx="113">
                  <c:v>37.161999999999999</c:v>
                </c:pt>
                <c:pt idx="114">
                  <c:v>37.161999999999999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EEC-4845-A15F-6B9DEC9E37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300-&lt;350 mmHg (N=1,136)</c:v>
                </c:pt>
              </c:strCache>
            </c:strRef>
          </c:tx>
          <c:spPr>
            <a:ln w="254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Sheet1!$A$2:$A$156</c:f>
              <c:numCache>
                <c:formatCode>General</c:formatCode>
                <c:ptCount val="15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</c:numCache>
            </c:numRef>
          </c:xVal>
          <c:yVal>
            <c:numRef>
              <c:f>Sheet1!$D$2:$D$156</c:f>
              <c:numCache>
                <c:formatCode>General</c:formatCode>
                <c:ptCount val="15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99.823999999999998</c:v>
                </c:pt>
                <c:pt idx="4">
                  <c:v>99.647000000000006</c:v>
                </c:pt>
                <c:pt idx="5">
                  <c:v>98.938000000000002</c:v>
                </c:pt>
                <c:pt idx="6">
                  <c:v>96.269000000000005</c:v>
                </c:pt>
                <c:pt idx="7">
                  <c:v>91.543000000000006</c:v>
                </c:pt>
                <c:pt idx="8">
                  <c:v>91.094999999999999</c:v>
                </c:pt>
                <c:pt idx="9">
                  <c:v>91.004000000000005</c:v>
                </c:pt>
                <c:pt idx="10">
                  <c:v>91.004000000000005</c:v>
                </c:pt>
                <c:pt idx="11">
                  <c:v>90.912000000000006</c:v>
                </c:pt>
                <c:pt idx="12">
                  <c:v>90.912000000000006</c:v>
                </c:pt>
                <c:pt idx="13">
                  <c:v>90.912000000000006</c:v>
                </c:pt>
                <c:pt idx="14">
                  <c:v>90.912000000000006</c:v>
                </c:pt>
                <c:pt idx="15">
                  <c:v>90.8</c:v>
                </c:pt>
                <c:pt idx="16">
                  <c:v>89.674000000000007</c:v>
                </c:pt>
                <c:pt idx="17">
                  <c:v>88.659000000000006</c:v>
                </c:pt>
                <c:pt idx="18">
                  <c:v>84.93</c:v>
                </c:pt>
                <c:pt idx="19">
                  <c:v>80.617999999999995</c:v>
                </c:pt>
                <c:pt idx="20">
                  <c:v>80.161000000000001</c:v>
                </c:pt>
                <c:pt idx="21">
                  <c:v>80.046999999999997</c:v>
                </c:pt>
                <c:pt idx="22">
                  <c:v>80.046999999999997</c:v>
                </c:pt>
                <c:pt idx="23">
                  <c:v>79.929000000000002</c:v>
                </c:pt>
                <c:pt idx="24">
                  <c:v>79.802000000000007</c:v>
                </c:pt>
                <c:pt idx="25">
                  <c:v>79.802000000000007</c:v>
                </c:pt>
                <c:pt idx="26">
                  <c:v>79.506</c:v>
                </c:pt>
                <c:pt idx="27">
                  <c:v>79.355999999999995</c:v>
                </c:pt>
                <c:pt idx="28">
                  <c:v>78.302000000000007</c:v>
                </c:pt>
                <c:pt idx="29">
                  <c:v>76.947000000000003</c:v>
                </c:pt>
                <c:pt idx="30">
                  <c:v>73.182000000000002</c:v>
                </c:pt>
                <c:pt idx="31">
                  <c:v>68.358999999999995</c:v>
                </c:pt>
                <c:pt idx="32">
                  <c:v>67.600999999999999</c:v>
                </c:pt>
                <c:pt idx="33">
                  <c:v>67.296000000000006</c:v>
                </c:pt>
                <c:pt idx="34">
                  <c:v>67.141999999999996</c:v>
                </c:pt>
                <c:pt idx="35">
                  <c:v>67.141999999999996</c:v>
                </c:pt>
                <c:pt idx="36">
                  <c:v>67.141999999999996</c:v>
                </c:pt>
                <c:pt idx="37">
                  <c:v>67.141999999999996</c:v>
                </c:pt>
                <c:pt idx="38">
                  <c:v>66.951999999999998</c:v>
                </c:pt>
                <c:pt idx="39">
                  <c:v>66.951999999999998</c:v>
                </c:pt>
                <c:pt idx="40">
                  <c:v>66.176000000000002</c:v>
                </c:pt>
                <c:pt idx="41">
                  <c:v>64.424000000000007</c:v>
                </c:pt>
                <c:pt idx="42">
                  <c:v>60.531999999999996</c:v>
                </c:pt>
                <c:pt idx="43">
                  <c:v>57.021999999999998</c:v>
                </c:pt>
                <c:pt idx="44">
                  <c:v>56.436999999999998</c:v>
                </c:pt>
                <c:pt idx="45">
                  <c:v>56.436999999999998</c:v>
                </c:pt>
                <c:pt idx="46">
                  <c:v>56.436999999999998</c:v>
                </c:pt>
                <c:pt idx="47">
                  <c:v>56.436999999999998</c:v>
                </c:pt>
                <c:pt idx="48">
                  <c:v>56.436999999999998</c:v>
                </c:pt>
                <c:pt idx="49">
                  <c:v>56.436999999999998</c:v>
                </c:pt>
                <c:pt idx="50">
                  <c:v>56.436999999999998</c:v>
                </c:pt>
                <c:pt idx="51">
                  <c:v>55.93</c:v>
                </c:pt>
                <c:pt idx="52">
                  <c:v>55.423999999999999</c:v>
                </c:pt>
                <c:pt idx="53">
                  <c:v>53.146999999999998</c:v>
                </c:pt>
                <c:pt idx="54">
                  <c:v>50.348999999999997</c:v>
                </c:pt>
                <c:pt idx="55">
                  <c:v>48.554000000000002</c:v>
                </c:pt>
                <c:pt idx="56">
                  <c:v>48.036999999999999</c:v>
                </c:pt>
                <c:pt idx="57">
                  <c:v>48.036999999999999</c:v>
                </c:pt>
                <c:pt idx="58">
                  <c:v>48.036999999999999</c:v>
                </c:pt>
                <c:pt idx="59">
                  <c:v>48.036999999999999</c:v>
                </c:pt>
                <c:pt idx="60">
                  <c:v>48.036999999999999</c:v>
                </c:pt>
                <c:pt idx="61">
                  <c:v>48.036999999999999</c:v>
                </c:pt>
                <c:pt idx="62">
                  <c:v>48.036999999999999</c:v>
                </c:pt>
                <c:pt idx="63">
                  <c:v>47.314999999999998</c:v>
                </c:pt>
                <c:pt idx="64">
                  <c:v>46.951000000000001</c:v>
                </c:pt>
                <c:pt idx="65">
                  <c:v>45.859000000000002</c:v>
                </c:pt>
                <c:pt idx="66">
                  <c:v>44.024999999999999</c:v>
                </c:pt>
                <c:pt idx="67">
                  <c:v>42.557000000000002</c:v>
                </c:pt>
                <c:pt idx="68">
                  <c:v>42.19</c:v>
                </c:pt>
                <c:pt idx="69">
                  <c:v>41.807000000000002</c:v>
                </c:pt>
                <c:pt idx="70">
                  <c:v>41.807000000000002</c:v>
                </c:pt>
                <c:pt idx="71">
                  <c:v>41.807000000000002</c:v>
                </c:pt>
                <c:pt idx="72">
                  <c:v>41.807000000000002</c:v>
                </c:pt>
                <c:pt idx="73">
                  <c:v>41.807000000000002</c:v>
                </c:pt>
                <c:pt idx="74">
                  <c:v>41.362000000000002</c:v>
                </c:pt>
                <c:pt idx="75">
                  <c:v>41.362000000000002</c:v>
                </c:pt>
                <c:pt idx="76">
                  <c:v>41.362000000000002</c:v>
                </c:pt>
                <c:pt idx="77">
                  <c:v>40.453000000000003</c:v>
                </c:pt>
                <c:pt idx="78">
                  <c:v>39.997999999999998</c:v>
                </c:pt>
                <c:pt idx="79">
                  <c:v>35.902000000000001</c:v>
                </c:pt>
                <c:pt idx="80">
                  <c:v>35.442</c:v>
                </c:pt>
                <c:pt idx="81">
                  <c:v>35.442</c:v>
                </c:pt>
                <c:pt idx="82">
                  <c:v>35.442</c:v>
                </c:pt>
                <c:pt idx="83">
                  <c:v>35.442</c:v>
                </c:pt>
                <c:pt idx="84">
                  <c:v>35.442</c:v>
                </c:pt>
                <c:pt idx="85">
                  <c:v>35.442</c:v>
                </c:pt>
                <c:pt idx="86">
                  <c:v>35.442</c:v>
                </c:pt>
                <c:pt idx="87">
                  <c:v>35.442</c:v>
                </c:pt>
                <c:pt idx="88">
                  <c:v>35.442</c:v>
                </c:pt>
                <c:pt idx="89">
                  <c:v>34.82</c:v>
                </c:pt>
                <c:pt idx="90">
                  <c:v>32.320999999999998</c:v>
                </c:pt>
                <c:pt idx="91">
                  <c:v>32.320999999999998</c:v>
                </c:pt>
                <c:pt idx="92">
                  <c:v>31.673999999999999</c:v>
                </c:pt>
                <c:pt idx="93">
                  <c:v>31.673999999999999</c:v>
                </c:pt>
                <c:pt idx="94">
                  <c:v>31.673999999999999</c:v>
                </c:pt>
                <c:pt idx="95">
                  <c:v>31.673999999999999</c:v>
                </c:pt>
                <c:pt idx="96">
                  <c:v>31.673999999999999</c:v>
                </c:pt>
                <c:pt idx="97">
                  <c:v>31.673999999999999</c:v>
                </c:pt>
                <c:pt idx="98">
                  <c:v>31.673999999999999</c:v>
                </c:pt>
                <c:pt idx="99">
                  <c:v>30.713999999999999</c:v>
                </c:pt>
                <c:pt idx="100">
                  <c:v>29.754999999999999</c:v>
                </c:pt>
                <c:pt idx="101">
                  <c:v>28.795000000000002</c:v>
                </c:pt>
                <c:pt idx="102">
                  <c:v>26.875</c:v>
                </c:pt>
                <c:pt idx="103">
                  <c:v>24.956</c:v>
                </c:pt>
                <c:pt idx="104">
                  <c:v>24.956</c:v>
                </c:pt>
                <c:pt idx="105">
                  <c:v>23.87</c:v>
                </c:pt>
                <c:pt idx="106">
                  <c:v>23.87</c:v>
                </c:pt>
                <c:pt idx="107">
                  <c:v>23.87</c:v>
                </c:pt>
                <c:pt idx="108">
                  <c:v>23.87</c:v>
                </c:pt>
                <c:pt idx="109">
                  <c:v>23.87</c:v>
                </c:pt>
                <c:pt idx="110">
                  <c:v>23.87</c:v>
                </c:pt>
                <c:pt idx="111">
                  <c:v>23.87</c:v>
                </c:pt>
                <c:pt idx="112">
                  <c:v>23.87</c:v>
                </c:pt>
                <c:pt idx="113">
                  <c:v>22.033999999999999</c:v>
                </c:pt>
                <c:pt idx="114">
                  <c:v>18.361999999999998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EEC-4845-A15F-6B9DEC9E37A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350-&lt;400 mmHg (N=2,061)</c:v>
                </c:pt>
              </c:strCache>
            </c:strRef>
          </c:tx>
          <c:spPr>
            <a:ln w="25400">
              <a:solidFill>
                <a:srgbClr val="FF99FF"/>
              </a:solidFill>
            </a:ln>
          </c:spPr>
          <c:marker>
            <c:symbol val="none"/>
          </c:marker>
          <c:xVal>
            <c:numRef>
              <c:f>Sheet1!$A$2:$A$156</c:f>
              <c:numCache>
                <c:formatCode>General</c:formatCode>
                <c:ptCount val="15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</c:numCache>
            </c:numRef>
          </c:xVal>
          <c:yVal>
            <c:numRef>
              <c:f>Sheet1!$E$2:$E$156</c:f>
              <c:numCache>
                <c:formatCode>General</c:formatCode>
                <c:ptCount val="155"/>
                <c:pt idx="0">
                  <c:v>100</c:v>
                </c:pt>
                <c:pt idx="1">
                  <c:v>99.950999999999993</c:v>
                </c:pt>
                <c:pt idx="2">
                  <c:v>99.950999999999993</c:v>
                </c:pt>
                <c:pt idx="3">
                  <c:v>99.805999999999997</c:v>
                </c:pt>
                <c:pt idx="4">
                  <c:v>99.611000000000004</c:v>
                </c:pt>
                <c:pt idx="5">
                  <c:v>99.171000000000006</c:v>
                </c:pt>
                <c:pt idx="6">
                  <c:v>96.317999999999998</c:v>
                </c:pt>
                <c:pt idx="7">
                  <c:v>93.263999999999996</c:v>
                </c:pt>
                <c:pt idx="8">
                  <c:v>92.867999999999995</c:v>
                </c:pt>
                <c:pt idx="9">
                  <c:v>92.766999999999996</c:v>
                </c:pt>
                <c:pt idx="10">
                  <c:v>92.766999999999996</c:v>
                </c:pt>
                <c:pt idx="11">
                  <c:v>92.766999999999996</c:v>
                </c:pt>
                <c:pt idx="12">
                  <c:v>92.766999999999996</c:v>
                </c:pt>
                <c:pt idx="13">
                  <c:v>92.709000000000003</c:v>
                </c:pt>
                <c:pt idx="14">
                  <c:v>92.709000000000003</c:v>
                </c:pt>
                <c:pt idx="15">
                  <c:v>92.524000000000001</c:v>
                </c:pt>
                <c:pt idx="16">
                  <c:v>91.843000000000004</c:v>
                </c:pt>
                <c:pt idx="17">
                  <c:v>90.29</c:v>
                </c:pt>
                <c:pt idx="18">
                  <c:v>85.811999999999998</c:v>
                </c:pt>
                <c:pt idx="19">
                  <c:v>80.625</c:v>
                </c:pt>
                <c:pt idx="20">
                  <c:v>79.557000000000002</c:v>
                </c:pt>
                <c:pt idx="21">
                  <c:v>79.367000000000004</c:v>
                </c:pt>
                <c:pt idx="22">
                  <c:v>79.302999999999997</c:v>
                </c:pt>
                <c:pt idx="23">
                  <c:v>79.302999999999997</c:v>
                </c:pt>
                <c:pt idx="24">
                  <c:v>79.302999999999997</c:v>
                </c:pt>
                <c:pt idx="25">
                  <c:v>79.302999999999997</c:v>
                </c:pt>
                <c:pt idx="26">
                  <c:v>79.069000000000003</c:v>
                </c:pt>
                <c:pt idx="27">
                  <c:v>78.673000000000002</c:v>
                </c:pt>
                <c:pt idx="28">
                  <c:v>78.036000000000001</c:v>
                </c:pt>
                <c:pt idx="29">
                  <c:v>75.878</c:v>
                </c:pt>
                <c:pt idx="30">
                  <c:v>72.116</c:v>
                </c:pt>
                <c:pt idx="31">
                  <c:v>67.372</c:v>
                </c:pt>
                <c:pt idx="32">
                  <c:v>66.887</c:v>
                </c:pt>
                <c:pt idx="33">
                  <c:v>66.887</c:v>
                </c:pt>
                <c:pt idx="34">
                  <c:v>66.722999999999999</c:v>
                </c:pt>
                <c:pt idx="35">
                  <c:v>66.722999999999999</c:v>
                </c:pt>
                <c:pt idx="36">
                  <c:v>66.722999999999999</c:v>
                </c:pt>
                <c:pt idx="37">
                  <c:v>66.722999999999999</c:v>
                </c:pt>
                <c:pt idx="38">
                  <c:v>66.722999999999999</c:v>
                </c:pt>
                <c:pt idx="39">
                  <c:v>66.522000000000006</c:v>
                </c:pt>
                <c:pt idx="40">
                  <c:v>66.12</c:v>
                </c:pt>
                <c:pt idx="41">
                  <c:v>65.111000000000004</c:v>
                </c:pt>
                <c:pt idx="42">
                  <c:v>62.79</c:v>
                </c:pt>
                <c:pt idx="43">
                  <c:v>59.146999999999998</c:v>
                </c:pt>
                <c:pt idx="44">
                  <c:v>58.639000000000003</c:v>
                </c:pt>
                <c:pt idx="45">
                  <c:v>58.536999999999999</c:v>
                </c:pt>
                <c:pt idx="46">
                  <c:v>58.536999999999999</c:v>
                </c:pt>
                <c:pt idx="47">
                  <c:v>58.536999999999999</c:v>
                </c:pt>
                <c:pt idx="48">
                  <c:v>58.536999999999999</c:v>
                </c:pt>
                <c:pt idx="49">
                  <c:v>58.536999999999999</c:v>
                </c:pt>
                <c:pt idx="50">
                  <c:v>58.536999999999999</c:v>
                </c:pt>
                <c:pt idx="51">
                  <c:v>58.143000000000001</c:v>
                </c:pt>
                <c:pt idx="52">
                  <c:v>57.353000000000002</c:v>
                </c:pt>
                <c:pt idx="53">
                  <c:v>56.427999999999997</c:v>
                </c:pt>
                <c:pt idx="54">
                  <c:v>54.04</c:v>
                </c:pt>
                <c:pt idx="55">
                  <c:v>51.378</c:v>
                </c:pt>
                <c:pt idx="56">
                  <c:v>51.244</c:v>
                </c:pt>
                <c:pt idx="57">
                  <c:v>51.244</c:v>
                </c:pt>
                <c:pt idx="58">
                  <c:v>51.244</c:v>
                </c:pt>
                <c:pt idx="59">
                  <c:v>51.103999999999999</c:v>
                </c:pt>
                <c:pt idx="60">
                  <c:v>50.959000000000003</c:v>
                </c:pt>
                <c:pt idx="61">
                  <c:v>50.959000000000003</c:v>
                </c:pt>
                <c:pt idx="62">
                  <c:v>50.624000000000002</c:v>
                </c:pt>
                <c:pt idx="63">
                  <c:v>50.454999999999998</c:v>
                </c:pt>
                <c:pt idx="64">
                  <c:v>49.43</c:v>
                </c:pt>
                <c:pt idx="65">
                  <c:v>48.402999999999999</c:v>
                </c:pt>
                <c:pt idx="66">
                  <c:v>45.496000000000002</c:v>
                </c:pt>
                <c:pt idx="67">
                  <c:v>43.271999999999998</c:v>
                </c:pt>
                <c:pt idx="68">
                  <c:v>42.759</c:v>
                </c:pt>
                <c:pt idx="69">
                  <c:v>42.587000000000003</c:v>
                </c:pt>
                <c:pt idx="70">
                  <c:v>42.587000000000003</c:v>
                </c:pt>
                <c:pt idx="71">
                  <c:v>42.587000000000003</c:v>
                </c:pt>
                <c:pt idx="72">
                  <c:v>42.587000000000003</c:v>
                </c:pt>
                <c:pt idx="73">
                  <c:v>42.587000000000003</c:v>
                </c:pt>
                <c:pt idx="74">
                  <c:v>42.587000000000003</c:v>
                </c:pt>
                <c:pt idx="75">
                  <c:v>42.343000000000004</c:v>
                </c:pt>
                <c:pt idx="76">
                  <c:v>41.610999999999997</c:v>
                </c:pt>
                <c:pt idx="77">
                  <c:v>40.875999999999998</c:v>
                </c:pt>
                <c:pt idx="78">
                  <c:v>38.905999999999999</c:v>
                </c:pt>
                <c:pt idx="79">
                  <c:v>35.189</c:v>
                </c:pt>
                <c:pt idx="80">
                  <c:v>34.936</c:v>
                </c:pt>
                <c:pt idx="81">
                  <c:v>34.936</c:v>
                </c:pt>
                <c:pt idx="82">
                  <c:v>34.936</c:v>
                </c:pt>
                <c:pt idx="83">
                  <c:v>34.936</c:v>
                </c:pt>
                <c:pt idx="84">
                  <c:v>34.936</c:v>
                </c:pt>
                <c:pt idx="85">
                  <c:v>34.936</c:v>
                </c:pt>
                <c:pt idx="86">
                  <c:v>34.936</c:v>
                </c:pt>
                <c:pt idx="87">
                  <c:v>34.936</c:v>
                </c:pt>
                <c:pt idx="88">
                  <c:v>34.624000000000002</c:v>
                </c:pt>
                <c:pt idx="89">
                  <c:v>33.046999999999997</c:v>
                </c:pt>
                <c:pt idx="90">
                  <c:v>31.14</c:v>
                </c:pt>
                <c:pt idx="91">
                  <c:v>29.527999999999999</c:v>
                </c:pt>
                <c:pt idx="92">
                  <c:v>29.527999999999999</c:v>
                </c:pt>
                <c:pt idx="93">
                  <c:v>29.527999999999999</c:v>
                </c:pt>
                <c:pt idx="94">
                  <c:v>29.527999999999999</c:v>
                </c:pt>
                <c:pt idx="95">
                  <c:v>29.527999999999999</c:v>
                </c:pt>
                <c:pt idx="96">
                  <c:v>29.527999999999999</c:v>
                </c:pt>
                <c:pt idx="97">
                  <c:v>29.527999999999999</c:v>
                </c:pt>
                <c:pt idx="98">
                  <c:v>29.527999999999999</c:v>
                </c:pt>
                <c:pt idx="99">
                  <c:v>29.527999999999999</c:v>
                </c:pt>
                <c:pt idx="100">
                  <c:v>29.094000000000001</c:v>
                </c:pt>
                <c:pt idx="101">
                  <c:v>29.094000000000001</c:v>
                </c:pt>
                <c:pt idx="102">
                  <c:v>28.225999999999999</c:v>
                </c:pt>
                <c:pt idx="103">
                  <c:v>26.895</c:v>
                </c:pt>
                <c:pt idx="104">
                  <c:v>26.446999999999999</c:v>
                </c:pt>
                <c:pt idx="105">
                  <c:v>25.535</c:v>
                </c:pt>
                <c:pt idx="106">
                  <c:v>25.535</c:v>
                </c:pt>
                <c:pt idx="107">
                  <c:v>25.535</c:v>
                </c:pt>
                <c:pt idx="108">
                  <c:v>25.535</c:v>
                </c:pt>
                <c:pt idx="109">
                  <c:v>25.535</c:v>
                </c:pt>
                <c:pt idx="110">
                  <c:v>25.535</c:v>
                </c:pt>
                <c:pt idx="111">
                  <c:v>25.535</c:v>
                </c:pt>
                <c:pt idx="112">
                  <c:v>25.535</c:v>
                </c:pt>
                <c:pt idx="113">
                  <c:v>23.666</c:v>
                </c:pt>
                <c:pt idx="114">
                  <c:v>23.042999999999999</c:v>
                </c:pt>
                <c:pt idx="115">
                  <c:v>22.420999999999999</c:v>
                </c:pt>
                <c:pt idx="116">
                  <c:v>22.420999999999999</c:v>
                </c:pt>
                <c:pt idx="117">
                  <c:v>22.420999999999999</c:v>
                </c:pt>
                <c:pt idx="118">
                  <c:v>22.420999999999999</c:v>
                </c:pt>
                <c:pt idx="119">
                  <c:v>22.420999999999999</c:v>
                </c:pt>
                <c:pt idx="120">
                  <c:v>22.420999999999999</c:v>
                </c:pt>
                <c:pt idx="121">
                  <c:v>22.420999999999999</c:v>
                </c:pt>
                <c:pt idx="122">
                  <c:v>22.420999999999999</c:v>
                </c:pt>
                <c:pt idx="123">
                  <c:v>22.420999999999999</c:v>
                </c:pt>
                <c:pt idx="124">
                  <c:v>22.420999999999999</c:v>
                </c:pt>
                <c:pt idx="125">
                  <c:v>21.353000000000002</c:v>
                </c:pt>
                <c:pt idx="126">
                  <c:v>21.353000000000002</c:v>
                </c:pt>
                <c:pt idx="127">
                  <c:v>21.353000000000002</c:v>
                </c:pt>
                <c:pt idx="128">
                  <c:v>20.285</c:v>
                </c:pt>
                <c:pt idx="129">
                  <c:v>20.285</c:v>
                </c:pt>
                <c:pt idx="130">
                  <c:v>20.285</c:v>
                </c:pt>
                <c:pt idx="131">
                  <c:v>20.285</c:v>
                </c:pt>
                <c:pt idx="132">
                  <c:v>20.285</c:v>
                </c:pt>
                <c:pt idx="133">
                  <c:v>20.285</c:v>
                </c:pt>
                <c:pt idx="134">
                  <c:v>20.285</c:v>
                </c:pt>
                <c:pt idx="135">
                  <c:v>20.285</c:v>
                </c:pt>
                <c:pt idx="136">
                  <c:v>18.835999999999999</c:v>
                </c:pt>
                <c:pt idx="137">
                  <c:v>18.835999999999999</c:v>
                </c:pt>
                <c:pt idx="138">
                  <c:v>18.835999999999999</c:v>
                </c:pt>
                <c:pt idx="139">
                  <c:v>15.938000000000001</c:v>
                </c:pt>
                <c:pt idx="140">
                  <c:v>15.938000000000001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EEC-4845-A15F-6B9DEC9E37A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400-&lt;450 mmHg (N=3,175)</c:v>
                </c:pt>
              </c:strCache>
            </c:strRef>
          </c:tx>
          <c:spPr>
            <a:ln w="25400"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Sheet1!$A$2:$A$156</c:f>
              <c:numCache>
                <c:formatCode>General</c:formatCode>
                <c:ptCount val="15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</c:numCache>
            </c:numRef>
          </c:xVal>
          <c:yVal>
            <c:numRef>
              <c:f>Sheet1!$F$2:$F$156</c:f>
              <c:numCache>
                <c:formatCode>General</c:formatCode>
                <c:ptCount val="155"/>
                <c:pt idx="0">
                  <c:v>100</c:v>
                </c:pt>
                <c:pt idx="1">
                  <c:v>99.968000000000004</c:v>
                </c:pt>
                <c:pt idx="2">
                  <c:v>99.905000000000001</c:v>
                </c:pt>
                <c:pt idx="3">
                  <c:v>99.841999999999999</c:v>
                </c:pt>
                <c:pt idx="4">
                  <c:v>99.525999999999996</c:v>
                </c:pt>
                <c:pt idx="5">
                  <c:v>98.921999999999997</c:v>
                </c:pt>
                <c:pt idx="6">
                  <c:v>95.626999999999995</c:v>
                </c:pt>
                <c:pt idx="7">
                  <c:v>91.394999999999996</c:v>
                </c:pt>
                <c:pt idx="8">
                  <c:v>91.137</c:v>
                </c:pt>
                <c:pt idx="9">
                  <c:v>91.137</c:v>
                </c:pt>
                <c:pt idx="10">
                  <c:v>91.137</c:v>
                </c:pt>
                <c:pt idx="11">
                  <c:v>91.137</c:v>
                </c:pt>
                <c:pt idx="12">
                  <c:v>91.137</c:v>
                </c:pt>
                <c:pt idx="13">
                  <c:v>91.097999999999999</c:v>
                </c:pt>
                <c:pt idx="14">
                  <c:v>91.058000000000007</c:v>
                </c:pt>
                <c:pt idx="15">
                  <c:v>91.018000000000001</c:v>
                </c:pt>
                <c:pt idx="16">
                  <c:v>90.575999999999993</c:v>
                </c:pt>
                <c:pt idx="17">
                  <c:v>88.763000000000005</c:v>
                </c:pt>
                <c:pt idx="18">
                  <c:v>84.287000000000006</c:v>
                </c:pt>
                <c:pt idx="19">
                  <c:v>79.113</c:v>
                </c:pt>
                <c:pt idx="20">
                  <c:v>78.216999999999999</c:v>
                </c:pt>
                <c:pt idx="21">
                  <c:v>78.010999999999996</c:v>
                </c:pt>
                <c:pt idx="22">
                  <c:v>78.010999999999996</c:v>
                </c:pt>
                <c:pt idx="23">
                  <c:v>78.010999999999996</c:v>
                </c:pt>
                <c:pt idx="24">
                  <c:v>78.010999999999996</c:v>
                </c:pt>
                <c:pt idx="25">
                  <c:v>78.010999999999996</c:v>
                </c:pt>
                <c:pt idx="26">
                  <c:v>77.959000000000003</c:v>
                </c:pt>
                <c:pt idx="27">
                  <c:v>77.75</c:v>
                </c:pt>
                <c:pt idx="28">
                  <c:v>77.17</c:v>
                </c:pt>
                <c:pt idx="29">
                  <c:v>75.271000000000001</c:v>
                </c:pt>
                <c:pt idx="30">
                  <c:v>71.414000000000001</c:v>
                </c:pt>
                <c:pt idx="31">
                  <c:v>67.703999999999994</c:v>
                </c:pt>
                <c:pt idx="32">
                  <c:v>67.064999999999998</c:v>
                </c:pt>
                <c:pt idx="33">
                  <c:v>66.956999999999994</c:v>
                </c:pt>
                <c:pt idx="34">
                  <c:v>66.956999999999994</c:v>
                </c:pt>
                <c:pt idx="35">
                  <c:v>66.956999999999994</c:v>
                </c:pt>
                <c:pt idx="36">
                  <c:v>66.956999999999994</c:v>
                </c:pt>
                <c:pt idx="37">
                  <c:v>66.956999999999994</c:v>
                </c:pt>
                <c:pt idx="38">
                  <c:v>66.893000000000001</c:v>
                </c:pt>
                <c:pt idx="39">
                  <c:v>66.563000000000002</c:v>
                </c:pt>
                <c:pt idx="40">
                  <c:v>65.966999999999999</c:v>
                </c:pt>
                <c:pt idx="41">
                  <c:v>64.706999999999994</c:v>
                </c:pt>
                <c:pt idx="42">
                  <c:v>61.259</c:v>
                </c:pt>
                <c:pt idx="43">
                  <c:v>57.789000000000001</c:v>
                </c:pt>
                <c:pt idx="44">
                  <c:v>56.779000000000003</c:v>
                </c:pt>
                <c:pt idx="45">
                  <c:v>56.643000000000001</c:v>
                </c:pt>
                <c:pt idx="46">
                  <c:v>56.643000000000001</c:v>
                </c:pt>
                <c:pt idx="47">
                  <c:v>56.643000000000001</c:v>
                </c:pt>
                <c:pt idx="48">
                  <c:v>56.643000000000001</c:v>
                </c:pt>
                <c:pt idx="49">
                  <c:v>56.643000000000001</c:v>
                </c:pt>
                <c:pt idx="50">
                  <c:v>56.643000000000001</c:v>
                </c:pt>
                <c:pt idx="51">
                  <c:v>56.473999999999997</c:v>
                </c:pt>
                <c:pt idx="52">
                  <c:v>56.136000000000003</c:v>
                </c:pt>
                <c:pt idx="53">
                  <c:v>55.203000000000003</c:v>
                </c:pt>
                <c:pt idx="54">
                  <c:v>52.404000000000003</c:v>
                </c:pt>
                <c:pt idx="55">
                  <c:v>49.087000000000003</c:v>
                </c:pt>
                <c:pt idx="56">
                  <c:v>48.829000000000001</c:v>
                </c:pt>
                <c:pt idx="57">
                  <c:v>48.829000000000001</c:v>
                </c:pt>
                <c:pt idx="58">
                  <c:v>48.654000000000003</c:v>
                </c:pt>
                <c:pt idx="59">
                  <c:v>48.654000000000003</c:v>
                </c:pt>
                <c:pt idx="60">
                  <c:v>48.654000000000003</c:v>
                </c:pt>
                <c:pt idx="61">
                  <c:v>48.654000000000003</c:v>
                </c:pt>
                <c:pt idx="62">
                  <c:v>48.654000000000003</c:v>
                </c:pt>
                <c:pt idx="63">
                  <c:v>48.654000000000003</c:v>
                </c:pt>
                <c:pt idx="64">
                  <c:v>48.195999999999998</c:v>
                </c:pt>
                <c:pt idx="65">
                  <c:v>46.814999999999998</c:v>
                </c:pt>
                <c:pt idx="66">
                  <c:v>44.040999999999997</c:v>
                </c:pt>
                <c:pt idx="67">
                  <c:v>41.728000000000002</c:v>
                </c:pt>
                <c:pt idx="68">
                  <c:v>41.377000000000002</c:v>
                </c:pt>
                <c:pt idx="69">
                  <c:v>41.377000000000002</c:v>
                </c:pt>
                <c:pt idx="70">
                  <c:v>41.377000000000002</c:v>
                </c:pt>
                <c:pt idx="71">
                  <c:v>41.377000000000002</c:v>
                </c:pt>
                <c:pt idx="72">
                  <c:v>41.244</c:v>
                </c:pt>
                <c:pt idx="73">
                  <c:v>41.244</c:v>
                </c:pt>
                <c:pt idx="74">
                  <c:v>41.088999999999999</c:v>
                </c:pt>
                <c:pt idx="75">
                  <c:v>40.776000000000003</c:v>
                </c:pt>
                <c:pt idx="76">
                  <c:v>40.460999999999999</c:v>
                </c:pt>
                <c:pt idx="77">
                  <c:v>39.512999999999998</c:v>
                </c:pt>
                <c:pt idx="78">
                  <c:v>37.767000000000003</c:v>
                </c:pt>
                <c:pt idx="79">
                  <c:v>35.856000000000002</c:v>
                </c:pt>
                <c:pt idx="80">
                  <c:v>35.695999999999998</c:v>
                </c:pt>
                <c:pt idx="81">
                  <c:v>35.534999999999997</c:v>
                </c:pt>
                <c:pt idx="82">
                  <c:v>35.534999999999997</c:v>
                </c:pt>
                <c:pt idx="83">
                  <c:v>35.534999999999997</c:v>
                </c:pt>
                <c:pt idx="84">
                  <c:v>35.534999999999997</c:v>
                </c:pt>
                <c:pt idx="85">
                  <c:v>35.534999999999997</c:v>
                </c:pt>
                <c:pt idx="86">
                  <c:v>35.534999999999997</c:v>
                </c:pt>
                <c:pt idx="87">
                  <c:v>35.534999999999997</c:v>
                </c:pt>
                <c:pt idx="88">
                  <c:v>35.534999999999997</c:v>
                </c:pt>
                <c:pt idx="89">
                  <c:v>35.534999999999997</c:v>
                </c:pt>
                <c:pt idx="90">
                  <c:v>32.886000000000003</c:v>
                </c:pt>
                <c:pt idx="91">
                  <c:v>30.891999999999999</c:v>
                </c:pt>
                <c:pt idx="92">
                  <c:v>30.448</c:v>
                </c:pt>
                <c:pt idx="93">
                  <c:v>30.448</c:v>
                </c:pt>
                <c:pt idx="94">
                  <c:v>30.448</c:v>
                </c:pt>
                <c:pt idx="95">
                  <c:v>30.448</c:v>
                </c:pt>
                <c:pt idx="96">
                  <c:v>30.448</c:v>
                </c:pt>
                <c:pt idx="97">
                  <c:v>30.448</c:v>
                </c:pt>
                <c:pt idx="98">
                  <c:v>30.448</c:v>
                </c:pt>
                <c:pt idx="99">
                  <c:v>30.143000000000001</c:v>
                </c:pt>
                <c:pt idx="100">
                  <c:v>29.835999999999999</c:v>
                </c:pt>
                <c:pt idx="101">
                  <c:v>29.221</c:v>
                </c:pt>
                <c:pt idx="102">
                  <c:v>27.683</c:v>
                </c:pt>
                <c:pt idx="103">
                  <c:v>26.140999999999998</c:v>
                </c:pt>
                <c:pt idx="104">
                  <c:v>24.896000000000001</c:v>
                </c:pt>
                <c:pt idx="105">
                  <c:v>24.896000000000001</c:v>
                </c:pt>
                <c:pt idx="106">
                  <c:v>24.896000000000001</c:v>
                </c:pt>
                <c:pt idx="107">
                  <c:v>24.896000000000001</c:v>
                </c:pt>
                <c:pt idx="108">
                  <c:v>24.896000000000001</c:v>
                </c:pt>
                <c:pt idx="109">
                  <c:v>24.896000000000001</c:v>
                </c:pt>
                <c:pt idx="110">
                  <c:v>24.896000000000001</c:v>
                </c:pt>
                <c:pt idx="111">
                  <c:v>24.452000000000002</c:v>
                </c:pt>
                <c:pt idx="112">
                  <c:v>24.007000000000001</c:v>
                </c:pt>
                <c:pt idx="113">
                  <c:v>24.007000000000001</c:v>
                </c:pt>
                <c:pt idx="114">
                  <c:v>23.553999999999998</c:v>
                </c:pt>
                <c:pt idx="115">
                  <c:v>22.648</c:v>
                </c:pt>
                <c:pt idx="116">
                  <c:v>22.648</c:v>
                </c:pt>
                <c:pt idx="117">
                  <c:v>22.155999999999999</c:v>
                </c:pt>
                <c:pt idx="118">
                  <c:v>22.155999999999999</c:v>
                </c:pt>
                <c:pt idx="119">
                  <c:v>22.155999999999999</c:v>
                </c:pt>
                <c:pt idx="120">
                  <c:v>22.155999999999999</c:v>
                </c:pt>
                <c:pt idx="121">
                  <c:v>22.155999999999999</c:v>
                </c:pt>
                <c:pt idx="122">
                  <c:v>22.155999999999999</c:v>
                </c:pt>
                <c:pt idx="123">
                  <c:v>21.440999999999999</c:v>
                </c:pt>
                <c:pt idx="124">
                  <c:v>21.440999999999999</c:v>
                </c:pt>
                <c:pt idx="125">
                  <c:v>21.440999999999999</c:v>
                </c:pt>
                <c:pt idx="126">
                  <c:v>20.012</c:v>
                </c:pt>
                <c:pt idx="127">
                  <c:v>20.012</c:v>
                </c:pt>
                <c:pt idx="128">
                  <c:v>20.012</c:v>
                </c:pt>
                <c:pt idx="129">
                  <c:v>20.012</c:v>
                </c:pt>
                <c:pt idx="130">
                  <c:v>20.012</c:v>
                </c:pt>
                <c:pt idx="131">
                  <c:v>20.012</c:v>
                </c:pt>
                <c:pt idx="132">
                  <c:v>20.012</c:v>
                </c:pt>
                <c:pt idx="133">
                  <c:v>20.012</c:v>
                </c:pt>
                <c:pt idx="134">
                  <c:v>20.012</c:v>
                </c:pt>
                <c:pt idx="135">
                  <c:v>20.012</c:v>
                </c:pt>
                <c:pt idx="136">
                  <c:v>20.012</c:v>
                </c:pt>
                <c:pt idx="137">
                  <c:v>20.012</c:v>
                </c:pt>
                <c:pt idx="138">
                  <c:v>18.472000000000001</c:v>
                </c:pt>
                <c:pt idx="139">
                  <c:v>16.933</c:v>
                </c:pt>
                <c:pt idx="140">
                  <c:v>16.933</c:v>
                </c:pt>
                <c:pt idx="141">
                  <c:v>16.933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D9A-40F5-9CEA-B685B5F0AF3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450-&lt;500 mmHg (N=3,235)</c:v>
                </c:pt>
              </c:strCache>
            </c:strRef>
          </c:tx>
          <c:spPr>
            <a:ln w="25400"/>
          </c:spPr>
          <c:marker>
            <c:symbol val="none"/>
          </c:marker>
          <c:xVal>
            <c:numRef>
              <c:f>Sheet1!$A$2:$A$156</c:f>
              <c:numCache>
                <c:formatCode>General</c:formatCode>
                <c:ptCount val="15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</c:numCache>
            </c:numRef>
          </c:xVal>
          <c:yVal>
            <c:numRef>
              <c:f>Sheet1!$G$2:$G$156</c:f>
              <c:numCache>
                <c:formatCode>General</c:formatCode>
                <c:ptCount val="155"/>
                <c:pt idx="0">
                  <c:v>100</c:v>
                </c:pt>
                <c:pt idx="1">
                  <c:v>99.968999999999994</c:v>
                </c:pt>
                <c:pt idx="2">
                  <c:v>99.968999999999994</c:v>
                </c:pt>
                <c:pt idx="3">
                  <c:v>99.876000000000005</c:v>
                </c:pt>
                <c:pt idx="4">
                  <c:v>99.721000000000004</c:v>
                </c:pt>
                <c:pt idx="5">
                  <c:v>99.128</c:v>
                </c:pt>
                <c:pt idx="6">
                  <c:v>95.602000000000004</c:v>
                </c:pt>
                <c:pt idx="7">
                  <c:v>90.805000000000007</c:v>
                </c:pt>
                <c:pt idx="8">
                  <c:v>90.486999999999995</c:v>
                </c:pt>
                <c:pt idx="9">
                  <c:v>90.421999999999997</c:v>
                </c:pt>
                <c:pt idx="10">
                  <c:v>90.421999999999997</c:v>
                </c:pt>
                <c:pt idx="11">
                  <c:v>90.421999999999997</c:v>
                </c:pt>
                <c:pt idx="12">
                  <c:v>90.388000000000005</c:v>
                </c:pt>
                <c:pt idx="13">
                  <c:v>90.388000000000005</c:v>
                </c:pt>
                <c:pt idx="14">
                  <c:v>90.349000000000004</c:v>
                </c:pt>
                <c:pt idx="15">
                  <c:v>90.153999999999996</c:v>
                </c:pt>
                <c:pt idx="16">
                  <c:v>89.488</c:v>
                </c:pt>
                <c:pt idx="17">
                  <c:v>88.230999999999995</c:v>
                </c:pt>
                <c:pt idx="18">
                  <c:v>83.700999999999993</c:v>
                </c:pt>
                <c:pt idx="19">
                  <c:v>79.278000000000006</c:v>
                </c:pt>
                <c:pt idx="20">
                  <c:v>78.602000000000004</c:v>
                </c:pt>
                <c:pt idx="21">
                  <c:v>78.402000000000001</c:v>
                </c:pt>
                <c:pt idx="22">
                  <c:v>78.361999999999995</c:v>
                </c:pt>
                <c:pt idx="23">
                  <c:v>78.278999999999996</c:v>
                </c:pt>
                <c:pt idx="24">
                  <c:v>78.278999999999996</c:v>
                </c:pt>
                <c:pt idx="25">
                  <c:v>78.138999999999996</c:v>
                </c:pt>
                <c:pt idx="26">
                  <c:v>78.039000000000001</c:v>
                </c:pt>
                <c:pt idx="27">
                  <c:v>77.89</c:v>
                </c:pt>
                <c:pt idx="28">
                  <c:v>77.039000000000001</c:v>
                </c:pt>
                <c:pt idx="29">
                  <c:v>75.484999999999999</c:v>
                </c:pt>
                <c:pt idx="30">
                  <c:v>70.263999999999996</c:v>
                </c:pt>
                <c:pt idx="31">
                  <c:v>66.382000000000005</c:v>
                </c:pt>
                <c:pt idx="32">
                  <c:v>65.519000000000005</c:v>
                </c:pt>
                <c:pt idx="33">
                  <c:v>65.364999999999995</c:v>
                </c:pt>
                <c:pt idx="34">
                  <c:v>65.364999999999995</c:v>
                </c:pt>
                <c:pt idx="35">
                  <c:v>65.311000000000007</c:v>
                </c:pt>
                <c:pt idx="36">
                  <c:v>65.257000000000005</c:v>
                </c:pt>
                <c:pt idx="37">
                  <c:v>65.197999999999993</c:v>
                </c:pt>
                <c:pt idx="38">
                  <c:v>65.069999999999993</c:v>
                </c:pt>
                <c:pt idx="39">
                  <c:v>64.747</c:v>
                </c:pt>
                <c:pt idx="40">
                  <c:v>63.970999999999997</c:v>
                </c:pt>
                <c:pt idx="41">
                  <c:v>62.351999999999997</c:v>
                </c:pt>
                <c:pt idx="42">
                  <c:v>59.561</c:v>
                </c:pt>
                <c:pt idx="43">
                  <c:v>56.094999999999999</c:v>
                </c:pt>
                <c:pt idx="44">
                  <c:v>55.435000000000002</c:v>
                </c:pt>
                <c:pt idx="45">
                  <c:v>55.369</c:v>
                </c:pt>
                <c:pt idx="46">
                  <c:v>55.369</c:v>
                </c:pt>
                <c:pt idx="47">
                  <c:v>55.369</c:v>
                </c:pt>
                <c:pt idx="48">
                  <c:v>55.369</c:v>
                </c:pt>
                <c:pt idx="49">
                  <c:v>55.220999999999997</c:v>
                </c:pt>
                <c:pt idx="50">
                  <c:v>54.984000000000002</c:v>
                </c:pt>
                <c:pt idx="51">
                  <c:v>54.744999999999997</c:v>
                </c:pt>
                <c:pt idx="52">
                  <c:v>54.188000000000002</c:v>
                </c:pt>
                <c:pt idx="53">
                  <c:v>52.750999999999998</c:v>
                </c:pt>
                <c:pt idx="54">
                  <c:v>50.512</c:v>
                </c:pt>
                <c:pt idx="55">
                  <c:v>48.426000000000002</c:v>
                </c:pt>
                <c:pt idx="56">
                  <c:v>48.023000000000003</c:v>
                </c:pt>
                <c:pt idx="57">
                  <c:v>48.023000000000003</c:v>
                </c:pt>
                <c:pt idx="58">
                  <c:v>48.023000000000003</c:v>
                </c:pt>
                <c:pt idx="59">
                  <c:v>48.023000000000003</c:v>
                </c:pt>
                <c:pt idx="60">
                  <c:v>47.847999999999999</c:v>
                </c:pt>
                <c:pt idx="61">
                  <c:v>47.755000000000003</c:v>
                </c:pt>
                <c:pt idx="62">
                  <c:v>47.755000000000003</c:v>
                </c:pt>
                <c:pt idx="63">
                  <c:v>47.156999999999996</c:v>
                </c:pt>
                <c:pt idx="64">
                  <c:v>45.854999999999997</c:v>
                </c:pt>
                <c:pt idx="65">
                  <c:v>44.951999999999998</c:v>
                </c:pt>
                <c:pt idx="66">
                  <c:v>42.734000000000002</c:v>
                </c:pt>
                <c:pt idx="67">
                  <c:v>40.610999999999997</c:v>
                </c:pt>
                <c:pt idx="68">
                  <c:v>40.406999999999996</c:v>
                </c:pt>
                <c:pt idx="69">
                  <c:v>40.304000000000002</c:v>
                </c:pt>
                <c:pt idx="70">
                  <c:v>40.201000000000001</c:v>
                </c:pt>
                <c:pt idx="71">
                  <c:v>40.201000000000001</c:v>
                </c:pt>
                <c:pt idx="72">
                  <c:v>40.088000000000001</c:v>
                </c:pt>
                <c:pt idx="73">
                  <c:v>40.088000000000001</c:v>
                </c:pt>
                <c:pt idx="74">
                  <c:v>39.959000000000003</c:v>
                </c:pt>
                <c:pt idx="75">
                  <c:v>39.435000000000002</c:v>
                </c:pt>
                <c:pt idx="76">
                  <c:v>38.911000000000001</c:v>
                </c:pt>
                <c:pt idx="77">
                  <c:v>37.863</c:v>
                </c:pt>
                <c:pt idx="78">
                  <c:v>35.628</c:v>
                </c:pt>
                <c:pt idx="79">
                  <c:v>34.170999999999999</c:v>
                </c:pt>
                <c:pt idx="80">
                  <c:v>33.637</c:v>
                </c:pt>
                <c:pt idx="81">
                  <c:v>33.637</c:v>
                </c:pt>
                <c:pt idx="82">
                  <c:v>33.637</c:v>
                </c:pt>
                <c:pt idx="83">
                  <c:v>33.637</c:v>
                </c:pt>
                <c:pt idx="84">
                  <c:v>33.637</c:v>
                </c:pt>
                <c:pt idx="85">
                  <c:v>33.637</c:v>
                </c:pt>
                <c:pt idx="86">
                  <c:v>33.637</c:v>
                </c:pt>
                <c:pt idx="87">
                  <c:v>33.637</c:v>
                </c:pt>
                <c:pt idx="88">
                  <c:v>33.274999999999999</c:v>
                </c:pt>
                <c:pt idx="89">
                  <c:v>32.552</c:v>
                </c:pt>
                <c:pt idx="90">
                  <c:v>31.105</c:v>
                </c:pt>
                <c:pt idx="91">
                  <c:v>29.658000000000001</c:v>
                </c:pt>
                <c:pt idx="92">
                  <c:v>29.297000000000001</c:v>
                </c:pt>
                <c:pt idx="93">
                  <c:v>29.297000000000001</c:v>
                </c:pt>
                <c:pt idx="94">
                  <c:v>29.297000000000001</c:v>
                </c:pt>
                <c:pt idx="95">
                  <c:v>29.297000000000001</c:v>
                </c:pt>
                <c:pt idx="96">
                  <c:v>29.297000000000001</c:v>
                </c:pt>
                <c:pt idx="97">
                  <c:v>29.297000000000001</c:v>
                </c:pt>
                <c:pt idx="98">
                  <c:v>29.297000000000001</c:v>
                </c:pt>
                <c:pt idx="99">
                  <c:v>29.065999999999999</c:v>
                </c:pt>
                <c:pt idx="100">
                  <c:v>28.835000000000001</c:v>
                </c:pt>
                <c:pt idx="101">
                  <c:v>28.37</c:v>
                </c:pt>
                <c:pt idx="102">
                  <c:v>26.963999999999999</c:v>
                </c:pt>
                <c:pt idx="103">
                  <c:v>25.785</c:v>
                </c:pt>
                <c:pt idx="104">
                  <c:v>25.785</c:v>
                </c:pt>
                <c:pt idx="105">
                  <c:v>25.785</c:v>
                </c:pt>
                <c:pt idx="106">
                  <c:v>25.785</c:v>
                </c:pt>
                <c:pt idx="107">
                  <c:v>25.785</c:v>
                </c:pt>
                <c:pt idx="108">
                  <c:v>25.785</c:v>
                </c:pt>
                <c:pt idx="109">
                  <c:v>25.785</c:v>
                </c:pt>
                <c:pt idx="110">
                  <c:v>25.785</c:v>
                </c:pt>
                <c:pt idx="111">
                  <c:v>25.785</c:v>
                </c:pt>
                <c:pt idx="112">
                  <c:v>25.785</c:v>
                </c:pt>
                <c:pt idx="113">
                  <c:v>25.785</c:v>
                </c:pt>
                <c:pt idx="114">
                  <c:v>24.952999999999999</c:v>
                </c:pt>
                <c:pt idx="115">
                  <c:v>23.704999999999998</c:v>
                </c:pt>
                <c:pt idx="116">
                  <c:v>23.704999999999998</c:v>
                </c:pt>
                <c:pt idx="117">
                  <c:v>23.704999999999998</c:v>
                </c:pt>
                <c:pt idx="118">
                  <c:v>23.704999999999998</c:v>
                </c:pt>
                <c:pt idx="119">
                  <c:v>23.704999999999998</c:v>
                </c:pt>
                <c:pt idx="120">
                  <c:v>23.704999999999998</c:v>
                </c:pt>
                <c:pt idx="121">
                  <c:v>23.704999999999998</c:v>
                </c:pt>
                <c:pt idx="122">
                  <c:v>23.704999999999998</c:v>
                </c:pt>
                <c:pt idx="123">
                  <c:v>23.082000000000001</c:v>
                </c:pt>
                <c:pt idx="124">
                  <c:v>23.082000000000001</c:v>
                </c:pt>
                <c:pt idx="125">
                  <c:v>20.585999999999999</c:v>
                </c:pt>
                <c:pt idx="126">
                  <c:v>19.3</c:v>
                </c:pt>
                <c:pt idx="127">
                  <c:v>17.969000000000001</c:v>
                </c:pt>
                <c:pt idx="128">
                  <c:v>17.969000000000001</c:v>
                </c:pt>
                <c:pt idx="129">
                  <c:v>17.969000000000001</c:v>
                </c:pt>
                <c:pt idx="130">
                  <c:v>17.969000000000001</c:v>
                </c:pt>
                <c:pt idx="131">
                  <c:v>17.969000000000001</c:v>
                </c:pt>
                <c:pt idx="132">
                  <c:v>17.969000000000001</c:v>
                </c:pt>
                <c:pt idx="133">
                  <c:v>17.969000000000001</c:v>
                </c:pt>
                <c:pt idx="134">
                  <c:v>17.969000000000001</c:v>
                </c:pt>
                <c:pt idx="135">
                  <c:v>17.969000000000001</c:v>
                </c:pt>
                <c:pt idx="136">
                  <c:v>17.969000000000001</c:v>
                </c:pt>
                <c:pt idx="137">
                  <c:v>16.771000000000001</c:v>
                </c:pt>
                <c:pt idx="138">
                  <c:v>15.573</c:v>
                </c:pt>
                <c:pt idx="139">
                  <c:v>14.375</c:v>
                </c:pt>
                <c:pt idx="140">
                  <c:v>14.375</c:v>
                </c:pt>
                <c:pt idx="141">
                  <c:v>14.375</c:v>
                </c:pt>
                <c:pt idx="142">
                  <c:v>14.375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D9A-40F5-9CEA-B685B5F0AF35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≥500 mmHg (N=3,975)</c:v>
                </c:pt>
              </c:strCache>
            </c:strRef>
          </c:tx>
          <c:spPr>
            <a:ln w="254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Sheet1!$A$2:$A$156</c:f>
              <c:numCache>
                <c:formatCode>General</c:formatCode>
                <c:ptCount val="15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</c:numCache>
            </c:numRef>
          </c:xVal>
          <c:yVal>
            <c:numRef>
              <c:f>Sheet1!$H$2:$H$156</c:f>
              <c:numCache>
                <c:formatCode>General</c:formatCode>
                <c:ptCount val="155"/>
                <c:pt idx="0">
                  <c:v>100</c:v>
                </c:pt>
                <c:pt idx="1">
                  <c:v>100</c:v>
                </c:pt>
                <c:pt idx="2">
                  <c:v>99.924000000000007</c:v>
                </c:pt>
                <c:pt idx="3">
                  <c:v>99.873999999999995</c:v>
                </c:pt>
                <c:pt idx="4">
                  <c:v>99.671999999999997</c:v>
                </c:pt>
                <c:pt idx="5">
                  <c:v>98.96</c:v>
                </c:pt>
                <c:pt idx="6">
                  <c:v>94.796000000000006</c:v>
                </c:pt>
                <c:pt idx="7">
                  <c:v>90.135000000000005</c:v>
                </c:pt>
                <c:pt idx="8">
                  <c:v>89.748000000000005</c:v>
                </c:pt>
                <c:pt idx="9">
                  <c:v>89.748000000000005</c:v>
                </c:pt>
                <c:pt idx="10">
                  <c:v>89.748000000000005</c:v>
                </c:pt>
                <c:pt idx="11">
                  <c:v>89.721000000000004</c:v>
                </c:pt>
                <c:pt idx="12">
                  <c:v>89.692999999999998</c:v>
                </c:pt>
                <c:pt idx="13">
                  <c:v>89.662000000000006</c:v>
                </c:pt>
                <c:pt idx="14">
                  <c:v>89.567999999999998</c:v>
                </c:pt>
                <c:pt idx="15">
                  <c:v>89.504000000000005</c:v>
                </c:pt>
                <c:pt idx="16">
                  <c:v>89.058999999999997</c:v>
                </c:pt>
                <c:pt idx="17">
                  <c:v>87.784999999999997</c:v>
                </c:pt>
                <c:pt idx="18">
                  <c:v>82.718000000000004</c:v>
                </c:pt>
                <c:pt idx="19">
                  <c:v>77.924000000000007</c:v>
                </c:pt>
                <c:pt idx="20">
                  <c:v>77.024000000000001</c:v>
                </c:pt>
                <c:pt idx="21">
                  <c:v>76.861999999999995</c:v>
                </c:pt>
                <c:pt idx="22">
                  <c:v>76.861999999999995</c:v>
                </c:pt>
                <c:pt idx="23">
                  <c:v>76.861999999999995</c:v>
                </c:pt>
                <c:pt idx="24">
                  <c:v>76.861999999999995</c:v>
                </c:pt>
                <c:pt idx="25">
                  <c:v>76.786000000000001</c:v>
                </c:pt>
                <c:pt idx="26">
                  <c:v>76.665999999999997</c:v>
                </c:pt>
                <c:pt idx="27">
                  <c:v>76.384</c:v>
                </c:pt>
                <c:pt idx="28">
                  <c:v>75.415999999999997</c:v>
                </c:pt>
                <c:pt idx="29">
                  <c:v>73.397000000000006</c:v>
                </c:pt>
                <c:pt idx="30">
                  <c:v>69.798000000000002</c:v>
                </c:pt>
                <c:pt idx="31">
                  <c:v>65.906999999999996</c:v>
                </c:pt>
                <c:pt idx="32">
                  <c:v>65.417000000000002</c:v>
                </c:pt>
                <c:pt idx="33">
                  <c:v>65.168000000000006</c:v>
                </c:pt>
                <c:pt idx="34">
                  <c:v>65.126000000000005</c:v>
                </c:pt>
                <c:pt idx="35">
                  <c:v>65.126000000000005</c:v>
                </c:pt>
                <c:pt idx="36">
                  <c:v>65.126000000000005</c:v>
                </c:pt>
                <c:pt idx="37">
                  <c:v>65.076999999999998</c:v>
                </c:pt>
                <c:pt idx="38">
                  <c:v>65.076999999999998</c:v>
                </c:pt>
                <c:pt idx="39">
                  <c:v>64.924999999999997</c:v>
                </c:pt>
                <c:pt idx="40">
                  <c:v>64.116</c:v>
                </c:pt>
                <c:pt idx="41">
                  <c:v>62.29</c:v>
                </c:pt>
                <c:pt idx="42">
                  <c:v>59.037999999999997</c:v>
                </c:pt>
                <c:pt idx="43">
                  <c:v>55.881999999999998</c:v>
                </c:pt>
                <c:pt idx="44">
                  <c:v>55.317999999999998</c:v>
                </c:pt>
                <c:pt idx="45">
                  <c:v>55.265999999999998</c:v>
                </c:pt>
                <c:pt idx="46">
                  <c:v>55.213999999999999</c:v>
                </c:pt>
                <c:pt idx="47">
                  <c:v>55.213999999999999</c:v>
                </c:pt>
                <c:pt idx="48">
                  <c:v>55.158000000000001</c:v>
                </c:pt>
                <c:pt idx="49">
                  <c:v>55.158000000000001</c:v>
                </c:pt>
                <c:pt idx="50">
                  <c:v>54.969000000000001</c:v>
                </c:pt>
                <c:pt idx="51">
                  <c:v>54.716999999999999</c:v>
                </c:pt>
                <c:pt idx="52">
                  <c:v>53.768999999999998</c:v>
                </c:pt>
                <c:pt idx="53">
                  <c:v>52.567999999999998</c:v>
                </c:pt>
                <c:pt idx="54">
                  <c:v>49.530999999999999</c:v>
                </c:pt>
                <c:pt idx="55">
                  <c:v>46.935000000000002</c:v>
                </c:pt>
                <c:pt idx="56">
                  <c:v>46.744999999999997</c:v>
                </c:pt>
                <c:pt idx="57">
                  <c:v>46.68</c:v>
                </c:pt>
                <c:pt idx="58">
                  <c:v>46.68</c:v>
                </c:pt>
                <c:pt idx="59">
                  <c:v>46.68</c:v>
                </c:pt>
                <c:pt idx="60">
                  <c:v>46.68</c:v>
                </c:pt>
                <c:pt idx="61">
                  <c:v>46.374000000000002</c:v>
                </c:pt>
                <c:pt idx="62">
                  <c:v>46.216000000000001</c:v>
                </c:pt>
                <c:pt idx="63">
                  <c:v>45.978000000000002</c:v>
                </c:pt>
                <c:pt idx="64">
                  <c:v>45.341999999999999</c:v>
                </c:pt>
                <c:pt idx="65">
                  <c:v>44.069000000000003</c:v>
                </c:pt>
                <c:pt idx="66">
                  <c:v>41.914000000000001</c:v>
                </c:pt>
                <c:pt idx="67">
                  <c:v>40.235999999999997</c:v>
                </c:pt>
                <c:pt idx="68">
                  <c:v>39.914999999999999</c:v>
                </c:pt>
                <c:pt idx="69">
                  <c:v>39.834000000000003</c:v>
                </c:pt>
                <c:pt idx="70">
                  <c:v>39.834000000000003</c:v>
                </c:pt>
                <c:pt idx="71">
                  <c:v>39.834000000000003</c:v>
                </c:pt>
                <c:pt idx="72">
                  <c:v>39.834000000000003</c:v>
                </c:pt>
                <c:pt idx="73">
                  <c:v>39.834000000000003</c:v>
                </c:pt>
                <c:pt idx="74">
                  <c:v>39.634999999999998</c:v>
                </c:pt>
                <c:pt idx="75">
                  <c:v>39.231000000000002</c:v>
                </c:pt>
                <c:pt idx="76">
                  <c:v>39.029000000000003</c:v>
                </c:pt>
                <c:pt idx="77">
                  <c:v>38.42</c:v>
                </c:pt>
                <c:pt idx="78">
                  <c:v>36.994999999999997</c:v>
                </c:pt>
                <c:pt idx="79">
                  <c:v>35.563000000000002</c:v>
                </c:pt>
                <c:pt idx="80">
                  <c:v>35.356000000000002</c:v>
                </c:pt>
                <c:pt idx="81">
                  <c:v>35.356000000000002</c:v>
                </c:pt>
                <c:pt idx="82">
                  <c:v>35.356000000000002</c:v>
                </c:pt>
                <c:pt idx="83">
                  <c:v>35.356000000000002</c:v>
                </c:pt>
                <c:pt idx="84">
                  <c:v>35.356000000000002</c:v>
                </c:pt>
                <c:pt idx="85">
                  <c:v>35.228000000000002</c:v>
                </c:pt>
                <c:pt idx="86">
                  <c:v>35.228000000000002</c:v>
                </c:pt>
                <c:pt idx="87">
                  <c:v>35.228000000000002</c:v>
                </c:pt>
                <c:pt idx="88">
                  <c:v>34.658000000000001</c:v>
                </c:pt>
                <c:pt idx="89">
                  <c:v>34.229999999999997</c:v>
                </c:pt>
                <c:pt idx="90">
                  <c:v>32.091000000000001</c:v>
                </c:pt>
                <c:pt idx="91">
                  <c:v>30.657</c:v>
                </c:pt>
                <c:pt idx="92">
                  <c:v>30.367000000000001</c:v>
                </c:pt>
                <c:pt idx="93">
                  <c:v>30.367000000000001</c:v>
                </c:pt>
                <c:pt idx="94">
                  <c:v>30.367000000000001</c:v>
                </c:pt>
                <c:pt idx="95">
                  <c:v>30.367000000000001</c:v>
                </c:pt>
                <c:pt idx="96">
                  <c:v>30.367000000000001</c:v>
                </c:pt>
                <c:pt idx="97">
                  <c:v>30.166</c:v>
                </c:pt>
                <c:pt idx="98">
                  <c:v>30.166</c:v>
                </c:pt>
                <c:pt idx="99">
                  <c:v>30.166</c:v>
                </c:pt>
                <c:pt idx="100">
                  <c:v>29.960999999999999</c:v>
                </c:pt>
                <c:pt idx="101">
                  <c:v>29.14</c:v>
                </c:pt>
                <c:pt idx="102">
                  <c:v>27.292999999999999</c:v>
                </c:pt>
                <c:pt idx="103">
                  <c:v>26.048999999999999</c:v>
                </c:pt>
                <c:pt idx="104">
                  <c:v>25.626000000000001</c:v>
                </c:pt>
                <c:pt idx="105">
                  <c:v>25.626000000000001</c:v>
                </c:pt>
                <c:pt idx="106">
                  <c:v>25.626000000000001</c:v>
                </c:pt>
                <c:pt idx="107">
                  <c:v>25.626000000000001</c:v>
                </c:pt>
                <c:pt idx="108">
                  <c:v>25.626000000000001</c:v>
                </c:pt>
                <c:pt idx="109">
                  <c:v>25.626000000000001</c:v>
                </c:pt>
                <c:pt idx="110">
                  <c:v>25.626000000000001</c:v>
                </c:pt>
                <c:pt idx="111">
                  <c:v>25.626000000000001</c:v>
                </c:pt>
                <c:pt idx="112">
                  <c:v>25.312999999999999</c:v>
                </c:pt>
                <c:pt idx="113">
                  <c:v>25.001000000000001</c:v>
                </c:pt>
                <c:pt idx="114">
                  <c:v>25.001000000000001</c:v>
                </c:pt>
                <c:pt idx="115">
                  <c:v>24.367000000000001</c:v>
                </c:pt>
                <c:pt idx="116">
                  <c:v>24.367000000000001</c:v>
                </c:pt>
                <c:pt idx="117">
                  <c:v>24.367000000000001</c:v>
                </c:pt>
                <c:pt idx="118">
                  <c:v>24.367000000000001</c:v>
                </c:pt>
                <c:pt idx="119">
                  <c:v>24.367000000000001</c:v>
                </c:pt>
                <c:pt idx="120">
                  <c:v>24.018999999999998</c:v>
                </c:pt>
                <c:pt idx="121">
                  <c:v>24.018999999999998</c:v>
                </c:pt>
                <c:pt idx="122">
                  <c:v>24.018999999999998</c:v>
                </c:pt>
                <c:pt idx="123">
                  <c:v>24.018999999999998</c:v>
                </c:pt>
                <c:pt idx="124">
                  <c:v>24.018999999999998</c:v>
                </c:pt>
                <c:pt idx="125">
                  <c:v>24.018999999999998</c:v>
                </c:pt>
                <c:pt idx="126">
                  <c:v>23.565999999999999</c:v>
                </c:pt>
                <c:pt idx="127">
                  <c:v>22.152000000000001</c:v>
                </c:pt>
                <c:pt idx="128">
                  <c:v>22.152000000000001</c:v>
                </c:pt>
                <c:pt idx="129">
                  <c:v>22.152000000000001</c:v>
                </c:pt>
                <c:pt idx="130">
                  <c:v>22.152000000000001</c:v>
                </c:pt>
                <c:pt idx="131">
                  <c:v>22.152000000000001</c:v>
                </c:pt>
                <c:pt idx="132">
                  <c:v>22.152000000000001</c:v>
                </c:pt>
                <c:pt idx="133">
                  <c:v>21.553000000000001</c:v>
                </c:pt>
                <c:pt idx="134">
                  <c:v>21.553000000000001</c:v>
                </c:pt>
                <c:pt idx="135">
                  <c:v>21.553000000000001</c:v>
                </c:pt>
                <c:pt idx="136">
                  <c:v>21.553000000000001</c:v>
                </c:pt>
                <c:pt idx="137">
                  <c:v>20.858000000000001</c:v>
                </c:pt>
                <c:pt idx="138">
                  <c:v>20.858000000000001</c:v>
                </c:pt>
                <c:pt idx="139">
                  <c:v>18.7</c:v>
                </c:pt>
                <c:pt idx="140">
                  <c:v>18.7</c:v>
                </c:pt>
                <c:pt idx="141">
                  <c:v>18.7</c:v>
                </c:pt>
                <c:pt idx="142">
                  <c:v>18.7</c:v>
                </c:pt>
                <c:pt idx="143">
                  <c:v>18.7</c:v>
                </c:pt>
                <c:pt idx="144">
                  <c:v>18.7</c:v>
                </c:pt>
                <c:pt idx="145">
                  <c:v>18.7</c:v>
                </c:pt>
                <c:pt idx="146">
                  <c:v>18.7</c:v>
                </c:pt>
                <c:pt idx="147">
                  <c:v>18.7</c:v>
                </c:pt>
                <c:pt idx="148">
                  <c:v>18.7</c:v>
                </c:pt>
                <c:pt idx="149">
                  <c:v>18.7</c:v>
                </c:pt>
                <c:pt idx="150">
                  <c:v>18.7</c:v>
                </c:pt>
                <c:pt idx="151">
                  <c:v>17</c:v>
                </c:pt>
                <c:pt idx="152">
                  <c:v>17</c:v>
                </c:pt>
                <c:pt idx="153">
                  <c:v>17</c:v>
                </c:pt>
                <c:pt idx="154">
                  <c:v>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D9A-40F5-9CEA-B685B5F0A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997191987031035"/>
              <c:y val="0.9296298321506110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Freedom from BOS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2603024805722815"/>
          <c:y val="0.54690842216151547"/>
          <c:w val="0.38824035884403341"/>
          <c:h val="0.29124137260620198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15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79853069836861"/>
          <c:y val="3.3590508847684365E-2"/>
          <c:w val="0.85491225361535694"/>
          <c:h val="0.810972486197846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Anoxia (N=3,634) 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Sheet1!$A$2:$A$202</c:f>
              <c:numCache>
                <c:formatCode>General</c:formatCode>
                <c:ptCount val="201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  <c:pt idx="169">
                  <c:v>14.083299999999999</c:v>
                </c:pt>
                <c:pt idx="170">
                  <c:v>14.166700000000001</c:v>
                </c:pt>
                <c:pt idx="171">
                  <c:v>14.25</c:v>
                </c:pt>
                <c:pt idx="172">
                  <c:v>14.333299999999999</c:v>
                </c:pt>
                <c:pt idx="173">
                  <c:v>14.416700000000001</c:v>
                </c:pt>
                <c:pt idx="174">
                  <c:v>14.5</c:v>
                </c:pt>
                <c:pt idx="175">
                  <c:v>14.583299999999999</c:v>
                </c:pt>
                <c:pt idx="176">
                  <c:v>14.666700000000001</c:v>
                </c:pt>
                <c:pt idx="177">
                  <c:v>14.75</c:v>
                </c:pt>
                <c:pt idx="178">
                  <c:v>14.833299999999999</c:v>
                </c:pt>
                <c:pt idx="179">
                  <c:v>14.916700000000001</c:v>
                </c:pt>
                <c:pt idx="180">
                  <c:v>15</c:v>
                </c:pt>
                <c:pt idx="181">
                  <c:v>15.083299999999999</c:v>
                </c:pt>
                <c:pt idx="182">
                  <c:v>15.166700000000001</c:v>
                </c:pt>
                <c:pt idx="183">
                  <c:v>15.25</c:v>
                </c:pt>
                <c:pt idx="184">
                  <c:v>15.333299999999999</c:v>
                </c:pt>
                <c:pt idx="185">
                  <c:v>15.416700000000001</c:v>
                </c:pt>
                <c:pt idx="186">
                  <c:v>15.5</c:v>
                </c:pt>
                <c:pt idx="187">
                  <c:v>15.583299999999999</c:v>
                </c:pt>
                <c:pt idx="188">
                  <c:v>15.666700000000001</c:v>
                </c:pt>
                <c:pt idx="189">
                  <c:v>15.75</c:v>
                </c:pt>
                <c:pt idx="190">
                  <c:v>15.833299999999999</c:v>
                </c:pt>
                <c:pt idx="191">
                  <c:v>15.916700000000001</c:v>
                </c:pt>
                <c:pt idx="192">
                  <c:v>16</c:v>
                </c:pt>
                <c:pt idx="193">
                  <c:v>16.083300000000001</c:v>
                </c:pt>
                <c:pt idx="194">
                  <c:v>16.166699999999999</c:v>
                </c:pt>
                <c:pt idx="195">
                  <c:v>16.25</c:v>
                </c:pt>
                <c:pt idx="196">
                  <c:v>16.333300000000001</c:v>
                </c:pt>
                <c:pt idx="197">
                  <c:v>16.416699999999999</c:v>
                </c:pt>
                <c:pt idx="198">
                  <c:v>16.5</c:v>
                </c:pt>
                <c:pt idx="199">
                  <c:v>16.583300000000001</c:v>
                </c:pt>
                <c:pt idx="200">
                  <c:v>16.666699999999999</c:v>
                </c:pt>
              </c:numCache>
            </c:numRef>
          </c:xVal>
          <c:yVal>
            <c:numRef>
              <c:f>Sheet1!$B$2:$B$202</c:f>
              <c:numCache>
                <c:formatCode>General</c:formatCode>
                <c:ptCount val="20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99.971999999999994</c:v>
                </c:pt>
                <c:pt idx="4">
                  <c:v>99.751000000000005</c:v>
                </c:pt>
                <c:pt idx="5">
                  <c:v>99.138999999999996</c:v>
                </c:pt>
                <c:pt idx="6">
                  <c:v>96.03</c:v>
                </c:pt>
                <c:pt idx="7">
                  <c:v>92.042000000000002</c:v>
                </c:pt>
                <c:pt idx="8">
                  <c:v>91.870999999999995</c:v>
                </c:pt>
                <c:pt idx="9">
                  <c:v>91.843000000000004</c:v>
                </c:pt>
                <c:pt idx="10">
                  <c:v>91.843000000000004</c:v>
                </c:pt>
                <c:pt idx="11">
                  <c:v>91.813000000000002</c:v>
                </c:pt>
                <c:pt idx="12">
                  <c:v>91.781999999999996</c:v>
                </c:pt>
                <c:pt idx="13">
                  <c:v>91.710999999999999</c:v>
                </c:pt>
                <c:pt idx="14">
                  <c:v>91.710999999999999</c:v>
                </c:pt>
                <c:pt idx="15">
                  <c:v>91.563000000000002</c:v>
                </c:pt>
                <c:pt idx="16">
                  <c:v>91.003</c:v>
                </c:pt>
                <c:pt idx="17">
                  <c:v>89.695999999999998</c:v>
                </c:pt>
                <c:pt idx="18">
                  <c:v>85.805000000000007</c:v>
                </c:pt>
                <c:pt idx="19">
                  <c:v>81.561000000000007</c:v>
                </c:pt>
                <c:pt idx="20">
                  <c:v>80.540000000000006</c:v>
                </c:pt>
                <c:pt idx="21">
                  <c:v>80.272999999999996</c:v>
                </c:pt>
                <c:pt idx="22">
                  <c:v>80.234999999999999</c:v>
                </c:pt>
                <c:pt idx="23">
                  <c:v>80.156000000000006</c:v>
                </c:pt>
                <c:pt idx="24">
                  <c:v>80.156000000000006</c:v>
                </c:pt>
                <c:pt idx="25">
                  <c:v>80.156000000000006</c:v>
                </c:pt>
                <c:pt idx="26">
                  <c:v>80.054000000000002</c:v>
                </c:pt>
                <c:pt idx="27">
                  <c:v>79.951999999999998</c:v>
                </c:pt>
                <c:pt idx="28">
                  <c:v>79.384</c:v>
                </c:pt>
                <c:pt idx="29">
                  <c:v>77.617999999999995</c:v>
                </c:pt>
                <c:pt idx="30">
                  <c:v>73.043000000000006</c:v>
                </c:pt>
                <c:pt idx="31">
                  <c:v>69.444999999999993</c:v>
                </c:pt>
                <c:pt idx="32">
                  <c:v>68.397999999999996</c:v>
                </c:pt>
                <c:pt idx="33">
                  <c:v>68.028000000000006</c:v>
                </c:pt>
                <c:pt idx="34">
                  <c:v>68.028000000000006</c:v>
                </c:pt>
                <c:pt idx="35">
                  <c:v>68.028000000000006</c:v>
                </c:pt>
                <c:pt idx="36">
                  <c:v>68.028000000000006</c:v>
                </c:pt>
                <c:pt idx="37">
                  <c:v>67.903000000000006</c:v>
                </c:pt>
                <c:pt idx="38">
                  <c:v>67.769000000000005</c:v>
                </c:pt>
                <c:pt idx="39">
                  <c:v>67.769000000000005</c:v>
                </c:pt>
                <c:pt idx="40">
                  <c:v>67.09</c:v>
                </c:pt>
                <c:pt idx="41">
                  <c:v>65.185000000000002</c:v>
                </c:pt>
                <c:pt idx="42">
                  <c:v>62.869</c:v>
                </c:pt>
                <c:pt idx="43">
                  <c:v>59.59</c:v>
                </c:pt>
                <c:pt idx="44">
                  <c:v>58.972999999999999</c:v>
                </c:pt>
                <c:pt idx="45">
                  <c:v>58.904000000000003</c:v>
                </c:pt>
                <c:pt idx="46">
                  <c:v>58.904000000000003</c:v>
                </c:pt>
                <c:pt idx="47">
                  <c:v>58.832000000000001</c:v>
                </c:pt>
                <c:pt idx="48">
                  <c:v>58.832000000000001</c:v>
                </c:pt>
                <c:pt idx="49">
                  <c:v>58.673999999999999</c:v>
                </c:pt>
                <c:pt idx="50">
                  <c:v>58.673999999999999</c:v>
                </c:pt>
                <c:pt idx="51">
                  <c:v>58.500999999999998</c:v>
                </c:pt>
                <c:pt idx="52">
                  <c:v>57.896000000000001</c:v>
                </c:pt>
                <c:pt idx="53">
                  <c:v>56.685000000000002</c:v>
                </c:pt>
                <c:pt idx="54">
                  <c:v>53.475000000000001</c:v>
                </c:pt>
                <c:pt idx="55">
                  <c:v>50.948999999999998</c:v>
                </c:pt>
                <c:pt idx="56">
                  <c:v>50.686</c:v>
                </c:pt>
                <c:pt idx="57">
                  <c:v>50.686</c:v>
                </c:pt>
                <c:pt idx="58">
                  <c:v>50.595999999999997</c:v>
                </c:pt>
                <c:pt idx="59">
                  <c:v>50.595999999999997</c:v>
                </c:pt>
                <c:pt idx="60">
                  <c:v>50.497</c:v>
                </c:pt>
                <c:pt idx="61">
                  <c:v>50.29</c:v>
                </c:pt>
                <c:pt idx="62">
                  <c:v>50.29</c:v>
                </c:pt>
                <c:pt idx="63">
                  <c:v>49.834000000000003</c:v>
                </c:pt>
                <c:pt idx="64">
                  <c:v>49.033999999999999</c:v>
                </c:pt>
                <c:pt idx="65">
                  <c:v>48.115000000000002</c:v>
                </c:pt>
                <c:pt idx="66">
                  <c:v>45.113</c:v>
                </c:pt>
                <c:pt idx="67">
                  <c:v>43.026000000000003</c:v>
                </c:pt>
                <c:pt idx="68">
                  <c:v>42.792999999999999</c:v>
                </c:pt>
                <c:pt idx="69">
                  <c:v>42.674999999999997</c:v>
                </c:pt>
                <c:pt idx="70">
                  <c:v>42.674999999999997</c:v>
                </c:pt>
                <c:pt idx="71">
                  <c:v>42.674999999999997</c:v>
                </c:pt>
                <c:pt idx="72">
                  <c:v>42.674999999999997</c:v>
                </c:pt>
                <c:pt idx="73">
                  <c:v>42.674999999999997</c:v>
                </c:pt>
                <c:pt idx="74">
                  <c:v>42.674999999999997</c:v>
                </c:pt>
                <c:pt idx="75">
                  <c:v>42.518999999999998</c:v>
                </c:pt>
                <c:pt idx="76">
                  <c:v>42.362000000000002</c:v>
                </c:pt>
                <c:pt idx="77">
                  <c:v>41.889000000000003</c:v>
                </c:pt>
                <c:pt idx="78">
                  <c:v>40.625</c:v>
                </c:pt>
                <c:pt idx="79">
                  <c:v>38.869</c:v>
                </c:pt>
                <c:pt idx="80">
                  <c:v>38.546999999999997</c:v>
                </c:pt>
                <c:pt idx="81">
                  <c:v>38.546999999999997</c:v>
                </c:pt>
                <c:pt idx="82">
                  <c:v>38.546999999999997</c:v>
                </c:pt>
                <c:pt idx="83">
                  <c:v>38.546999999999997</c:v>
                </c:pt>
                <c:pt idx="84">
                  <c:v>38.546999999999997</c:v>
                </c:pt>
                <c:pt idx="85">
                  <c:v>38.133000000000003</c:v>
                </c:pt>
                <c:pt idx="86">
                  <c:v>37.918999999999997</c:v>
                </c:pt>
                <c:pt idx="87">
                  <c:v>37.488999999999997</c:v>
                </c:pt>
                <c:pt idx="88">
                  <c:v>37.488999999999997</c:v>
                </c:pt>
                <c:pt idx="89">
                  <c:v>36.628</c:v>
                </c:pt>
                <c:pt idx="90">
                  <c:v>33.18</c:v>
                </c:pt>
                <c:pt idx="91">
                  <c:v>31.887</c:v>
                </c:pt>
                <c:pt idx="92">
                  <c:v>31.672000000000001</c:v>
                </c:pt>
                <c:pt idx="93">
                  <c:v>31.672000000000001</c:v>
                </c:pt>
                <c:pt idx="94">
                  <c:v>31.672000000000001</c:v>
                </c:pt>
                <c:pt idx="95">
                  <c:v>31.672000000000001</c:v>
                </c:pt>
                <c:pt idx="96">
                  <c:v>31.672000000000001</c:v>
                </c:pt>
                <c:pt idx="97">
                  <c:v>31.672000000000001</c:v>
                </c:pt>
                <c:pt idx="98">
                  <c:v>31.672000000000001</c:v>
                </c:pt>
                <c:pt idx="99">
                  <c:v>31.672000000000001</c:v>
                </c:pt>
                <c:pt idx="100">
                  <c:v>31.672000000000001</c:v>
                </c:pt>
                <c:pt idx="101">
                  <c:v>31.37</c:v>
                </c:pt>
                <c:pt idx="102">
                  <c:v>29.861999999999998</c:v>
                </c:pt>
                <c:pt idx="103">
                  <c:v>28.341999999999999</c:v>
                </c:pt>
                <c:pt idx="104">
                  <c:v>27.420999999999999</c:v>
                </c:pt>
                <c:pt idx="105">
                  <c:v>27.420999999999999</c:v>
                </c:pt>
                <c:pt idx="106">
                  <c:v>27.420999999999999</c:v>
                </c:pt>
                <c:pt idx="107">
                  <c:v>27.420999999999999</c:v>
                </c:pt>
                <c:pt idx="108">
                  <c:v>27.420999999999999</c:v>
                </c:pt>
                <c:pt idx="109">
                  <c:v>27.420999999999999</c:v>
                </c:pt>
                <c:pt idx="110">
                  <c:v>27.420999999999999</c:v>
                </c:pt>
                <c:pt idx="111">
                  <c:v>26.596</c:v>
                </c:pt>
                <c:pt idx="112">
                  <c:v>26.596</c:v>
                </c:pt>
                <c:pt idx="113">
                  <c:v>26.18</c:v>
                </c:pt>
                <c:pt idx="114">
                  <c:v>24.934000000000001</c:v>
                </c:pt>
                <c:pt idx="115">
                  <c:v>24.102</c:v>
                </c:pt>
                <c:pt idx="116">
                  <c:v>24.102</c:v>
                </c:pt>
                <c:pt idx="117">
                  <c:v>24.102</c:v>
                </c:pt>
                <c:pt idx="118">
                  <c:v>24.102</c:v>
                </c:pt>
                <c:pt idx="119">
                  <c:v>24.102</c:v>
                </c:pt>
                <c:pt idx="120">
                  <c:v>24.102</c:v>
                </c:pt>
                <c:pt idx="121">
                  <c:v>24.102</c:v>
                </c:pt>
                <c:pt idx="122">
                  <c:v>24.102</c:v>
                </c:pt>
                <c:pt idx="123">
                  <c:v>23.555</c:v>
                </c:pt>
                <c:pt idx="124">
                  <c:v>23.555</c:v>
                </c:pt>
                <c:pt idx="125">
                  <c:v>23.555</c:v>
                </c:pt>
                <c:pt idx="126">
                  <c:v>21.911000000000001</c:v>
                </c:pt>
                <c:pt idx="127">
                  <c:v>20.815999999999999</c:v>
                </c:pt>
                <c:pt idx="128">
                  <c:v>20.268000000000001</c:v>
                </c:pt>
                <c:pt idx="129">
                  <c:v>20.268000000000001</c:v>
                </c:pt>
                <c:pt idx="130">
                  <c:v>20.268000000000001</c:v>
                </c:pt>
                <c:pt idx="131">
                  <c:v>20.268000000000001</c:v>
                </c:pt>
                <c:pt idx="132">
                  <c:v>20.268000000000001</c:v>
                </c:pt>
                <c:pt idx="133">
                  <c:v>20.268000000000001</c:v>
                </c:pt>
                <c:pt idx="134">
                  <c:v>20.268000000000001</c:v>
                </c:pt>
                <c:pt idx="135">
                  <c:v>19.654</c:v>
                </c:pt>
                <c:pt idx="136">
                  <c:v>19.654</c:v>
                </c:pt>
                <c:pt idx="137">
                  <c:v>19.654</c:v>
                </c:pt>
                <c:pt idx="138">
                  <c:v>18.425000000000001</c:v>
                </c:pt>
                <c:pt idx="139">
                  <c:v>18.425000000000001</c:v>
                </c:pt>
                <c:pt idx="140">
                  <c:v>18.425000000000001</c:v>
                </c:pt>
                <c:pt idx="141">
                  <c:v>18.425000000000001</c:v>
                </c:pt>
                <c:pt idx="142">
                  <c:v>18.425000000000001</c:v>
                </c:pt>
                <c:pt idx="143">
                  <c:v>18.425000000000001</c:v>
                </c:pt>
                <c:pt idx="144">
                  <c:v>18.425000000000001</c:v>
                </c:pt>
                <c:pt idx="145">
                  <c:v>18.425000000000001</c:v>
                </c:pt>
                <c:pt idx="146">
                  <c:v>18.425000000000001</c:v>
                </c:pt>
                <c:pt idx="147">
                  <c:v>18.425000000000001</c:v>
                </c:pt>
                <c:pt idx="148">
                  <c:v>18.425000000000001</c:v>
                </c:pt>
                <c:pt idx="149">
                  <c:v>17.341999999999999</c:v>
                </c:pt>
                <c:pt idx="150">
                  <c:v>16.257999999999999</c:v>
                </c:pt>
                <c:pt idx="151">
                  <c:v>16.257999999999999</c:v>
                </c:pt>
                <c:pt idx="152">
                  <c:v>16.257999999999999</c:v>
                </c:pt>
                <c:pt idx="153">
                  <c:v>16.257999999999999</c:v>
                </c:pt>
                <c:pt idx="154">
                  <c:v>16.257999999999999</c:v>
                </c:pt>
                <c:pt idx="155">
                  <c:v>16.257999999999999</c:v>
                </c:pt>
                <c:pt idx="156">
                  <c:v>16.257999999999999</c:v>
                </c:pt>
                <c:pt idx="157">
                  <c:v>16.257999999999999</c:v>
                </c:pt>
                <c:pt idx="158">
                  <c:v>16.257999999999999</c:v>
                </c:pt>
                <c:pt idx="159">
                  <c:v>16.257999999999999</c:v>
                </c:pt>
                <c:pt idx="160">
                  <c:v>16.257999999999999</c:v>
                </c:pt>
                <c:pt idx="161">
                  <c:v>16.257999999999999</c:v>
                </c:pt>
                <c:pt idx="162">
                  <c:v>14.78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1-4199-8B35-98E639D66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CVA/Stroke (N=8,035) </c:v>
                </c:pt>
              </c:strCache>
            </c:strRef>
          </c:tx>
          <c:spPr>
            <a:ln w="25400">
              <a:solidFill>
                <a:srgbClr val="009900"/>
              </a:solidFill>
              <a:prstDash val="solid"/>
            </a:ln>
          </c:spPr>
          <c:marker>
            <c:symbol val="none"/>
          </c:marker>
          <c:xVal>
            <c:numRef>
              <c:f>Sheet1!$A$2:$A$202</c:f>
              <c:numCache>
                <c:formatCode>General</c:formatCode>
                <c:ptCount val="201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  <c:pt idx="169">
                  <c:v>14.083299999999999</c:v>
                </c:pt>
                <c:pt idx="170">
                  <c:v>14.166700000000001</c:v>
                </c:pt>
                <c:pt idx="171">
                  <c:v>14.25</c:v>
                </c:pt>
                <c:pt idx="172">
                  <c:v>14.333299999999999</c:v>
                </c:pt>
                <c:pt idx="173">
                  <c:v>14.416700000000001</c:v>
                </c:pt>
                <c:pt idx="174">
                  <c:v>14.5</c:v>
                </c:pt>
                <c:pt idx="175">
                  <c:v>14.583299999999999</c:v>
                </c:pt>
                <c:pt idx="176">
                  <c:v>14.666700000000001</c:v>
                </c:pt>
                <c:pt idx="177">
                  <c:v>14.75</c:v>
                </c:pt>
                <c:pt idx="178">
                  <c:v>14.833299999999999</c:v>
                </c:pt>
                <c:pt idx="179">
                  <c:v>14.916700000000001</c:v>
                </c:pt>
                <c:pt idx="180">
                  <c:v>15</c:v>
                </c:pt>
                <c:pt idx="181">
                  <c:v>15.083299999999999</c:v>
                </c:pt>
                <c:pt idx="182">
                  <c:v>15.166700000000001</c:v>
                </c:pt>
                <c:pt idx="183">
                  <c:v>15.25</c:v>
                </c:pt>
                <c:pt idx="184">
                  <c:v>15.333299999999999</c:v>
                </c:pt>
                <c:pt idx="185">
                  <c:v>15.416700000000001</c:v>
                </c:pt>
                <c:pt idx="186">
                  <c:v>15.5</c:v>
                </c:pt>
                <c:pt idx="187">
                  <c:v>15.583299999999999</c:v>
                </c:pt>
                <c:pt idx="188">
                  <c:v>15.666700000000001</c:v>
                </c:pt>
                <c:pt idx="189">
                  <c:v>15.75</c:v>
                </c:pt>
                <c:pt idx="190">
                  <c:v>15.833299999999999</c:v>
                </c:pt>
                <c:pt idx="191">
                  <c:v>15.916700000000001</c:v>
                </c:pt>
                <c:pt idx="192">
                  <c:v>16</c:v>
                </c:pt>
                <c:pt idx="193">
                  <c:v>16.083300000000001</c:v>
                </c:pt>
                <c:pt idx="194">
                  <c:v>16.166699999999999</c:v>
                </c:pt>
                <c:pt idx="195">
                  <c:v>16.25</c:v>
                </c:pt>
                <c:pt idx="196">
                  <c:v>16.333300000000001</c:v>
                </c:pt>
                <c:pt idx="197">
                  <c:v>16.416699999999999</c:v>
                </c:pt>
                <c:pt idx="198">
                  <c:v>16.5</c:v>
                </c:pt>
                <c:pt idx="199">
                  <c:v>16.583300000000001</c:v>
                </c:pt>
                <c:pt idx="200">
                  <c:v>16.666699999999999</c:v>
                </c:pt>
              </c:numCache>
            </c:numRef>
          </c:xVal>
          <c:yVal>
            <c:numRef>
              <c:f>Sheet1!$C$2:$C$202</c:f>
              <c:numCache>
                <c:formatCode>General</c:formatCode>
                <c:ptCount val="201"/>
                <c:pt idx="0">
                  <c:v>100</c:v>
                </c:pt>
                <c:pt idx="1">
                  <c:v>99.988</c:v>
                </c:pt>
                <c:pt idx="2">
                  <c:v>99.962999999999994</c:v>
                </c:pt>
                <c:pt idx="3">
                  <c:v>99.775999999999996</c:v>
                </c:pt>
                <c:pt idx="4">
                  <c:v>99.463999999999999</c:v>
                </c:pt>
                <c:pt idx="5">
                  <c:v>98.998000000000005</c:v>
                </c:pt>
                <c:pt idx="6">
                  <c:v>95.626999999999995</c:v>
                </c:pt>
                <c:pt idx="7">
                  <c:v>91.596000000000004</c:v>
                </c:pt>
                <c:pt idx="8">
                  <c:v>91.057000000000002</c:v>
                </c:pt>
                <c:pt idx="9">
                  <c:v>90.978999999999999</c:v>
                </c:pt>
                <c:pt idx="10">
                  <c:v>90.965999999999994</c:v>
                </c:pt>
                <c:pt idx="11">
                  <c:v>90.965999999999994</c:v>
                </c:pt>
                <c:pt idx="12">
                  <c:v>90.965999999999994</c:v>
                </c:pt>
                <c:pt idx="13">
                  <c:v>90.906999999999996</c:v>
                </c:pt>
                <c:pt idx="14">
                  <c:v>90.891999999999996</c:v>
                </c:pt>
                <c:pt idx="15">
                  <c:v>90.783000000000001</c:v>
                </c:pt>
                <c:pt idx="16">
                  <c:v>90.078999999999994</c:v>
                </c:pt>
                <c:pt idx="17">
                  <c:v>88.495000000000005</c:v>
                </c:pt>
                <c:pt idx="18">
                  <c:v>83.981999999999999</c:v>
                </c:pt>
                <c:pt idx="19">
                  <c:v>79.233999999999995</c:v>
                </c:pt>
                <c:pt idx="20">
                  <c:v>78.313000000000002</c:v>
                </c:pt>
                <c:pt idx="21">
                  <c:v>77.977000000000004</c:v>
                </c:pt>
                <c:pt idx="22">
                  <c:v>77.864000000000004</c:v>
                </c:pt>
                <c:pt idx="23">
                  <c:v>77.781000000000006</c:v>
                </c:pt>
                <c:pt idx="24">
                  <c:v>77.747</c:v>
                </c:pt>
                <c:pt idx="25">
                  <c:v>77.709999999999994</c:v>
                </c:pt>
                <c:pt idx="26">
                  <c:v>77.594999999999999</c:v>
                </c:pt>
                <c:pt idx="27">
                  <c:v>77.343000000000004</c:v>
                </c:pt>
                <c:pt idx="28">
                  <c:v>76.545000000000002</c:v>
                </c:pt>
                <c:pt idx="29">
                  <c:v>74.772000000000006</c:v>
                </c:pt>
                <c:pt idx="30">
                  <c:v>71.064999999999998</c:v>
                </c:pt>
                <c:pt idx="31">
                  <c:v>67.656000000000006</c:v>
                </c:pt>
                <c:pt idx="32">
                  <c:v>66.906000000000006</c:v>
                </c:pt>
                <c:pt idx="33">
                  <c:v>66.747</c:v>
                </c:pt>
                <c:pt idx="34">
                  <c:v>66.727000000000004</c:v>
                </c:pt>
                <c:pt idx="35">
                  <c:v>66.727000000000004</c:v>
                </c:pt>
                <c:pt idx="36">
                  <c:v>66.727000000000004</c:v>
                </c:pt>
                <c:pt idx="37">
                  <c:v>66.656999999999996</c:v>
                </c:pt>
                <c:pt idx="38">
                  <c:v>66.563000000000002</c:v>
                </c:pt>
                <c:pt idx="39">
                  <c:v>66.206000000000003</c:v>
                </c:pt>
                <c:pt idx="40">
                  <c:v>65.442999999999998</c:v>
                </c:pt>
                <c:pt idx="41">
                  <c:v>64.177000000000007</c:v>
                </c:pt>
                <c:pt idx="42">
                  <c:v>60.968000000000004</c:v>
                </c:pt>
                <c:pt idx="43">
                  <c:v>57.96</c:v>
                </c:pt>
                <c:pt idx="44">
                  <c:v>57.207999999999998</c:v>
                </c:pt>
                <c:pt idx="45">
                  <c:v>57.110999999999997</c:v>
                </c:pt>
                <c:pt idx="46">
                  <c:v>57.061</c:v>
                </c:pt>
                <c:pt idx="47">
                  <c:v>57.036000000000001</c:v>
                </c:pt>
                <c:pt idx="48">
                  <c:v>57.009</c:v>
                </c:pt>
                <c:pt idx="49">
                  <c:v>56.981000000000002</c:v>
                </c:pt>
                <c:pt idx="50">
                  <c:v>56.777999999999999</c:v>
                </c:pt>
                <c:pt idx="51">
                  <c:v>56.457000000000001</c:v>
                </c:pt>
                <c:pt idx="52">
                  <c:v>55.9</c:v>
                </c:pt>
                <c:pt idx="53">
                  <c:v>54.314</c:v>
                </c:pt>
                <c:pt idx="54">
                  <c:v>51.430999999999997</c:v>
                </c:pt>
                <c:pt idx="55">
                  <c:v>48.981999999999999</c:v>
                </c:pt>
                <c:pt idx="56">
                  <c:v>48.447000000000003</c:v>
                </c:pt>
                <c:pt idx="57">
                  <c:v>48.265999999999998</c:v>
                </c:pt>
                <c:pt idx="58">
                  <c:v>48.235999999999997</c:v>
                </c:pt>
                <c:pt idx="59">
                  <c:v>48.204000000000001</c:v>
                </c:pt>
                <c:pt idx="60">
                  <c:v>48.170999999999999</c:v>
                </c:pt>
                <c:pt idx="61">
                  <c:v>48.137</c:v>
                </c:pt>
                <c:pt idx="62">
                  <c:v>48.064999999999998</c:v>
                </c:pt>
                <c:pt idx="63">
                  <c:v>47.698999999999998</c:v>
                </c:pt>
                <c:pt idx="64">
                  <c:v>46.892000000000003</c:v>
                </c:pt>
                <c:pt idx="65">
                  <c:v>45.938000000000002</c:v>
                </c:pt>
                <c:pt idx="66">
                  <c:v>43.472000000000001</c:v>
                </c:pt>
                <c:pt idx="67">
                  <c:v>41.408999999999999</c:v>
                </c:pt>
                <c:pt idx="68">
                  <c:v>41.002000000000002</c:v>
                </c:pt>
                <c:pt idx="69">
                  <c:v>40.963999999999999</c:v>
                </c:pt>
                <c:pt idx="70">
                  <c:v>40.926000000000002</c:v>
                </c:pt>
                <c:pt idx="71">
                  <c:v>40.887</c:v>
                </c:pt>
                <c:pt idx="72">
                  <c:v>40.845999999999997</c:v>
                </c:pt>
                <c:pt idx="73">
                  <c:v>40.802</c:v>
                </c:pt>
                <c:pt idx="74">
                  <c:v>40.665999999999997</c:v>
                </c:pt>
                <c:pt idx="75">
                  <c:v>40.438000000000002</c:v>
                </c:pt>
                <c:pt idx="76">
                  <c:v>39.659999999999997</c:v>
                </c:pt>
                <c:pt idx="77">
                  <c:v>38.280999999999999</c:v>
                </c:pt>
                <c:pt idx="78">
                  <c:v>36.759</c:v>
                </c:pt>
                <c:pt idx="79">
                  <c:v>35.185000000000002</c:v>
                </c:pt>
                <c:pt idx="80">
                  <c:v>34.67</c:v>
                </c:pt>
                <c:pt idx="81">
                  <c:v>34.622999999999998</c:v>
                </c:pt>
                <c:pt idx="82">
                  <c:v>34.622999999999998</c:v>
                </c:pt>
                <c:pt idx="83">
                  <c:v>34.622999999999998</c:v>
                </c:pt>
                <c:pt idx="84">
                  <c:v>34.622999999999998</c:v>
                </c:pt>
                <c:pt idx="85">
                  <c:v>34.569000000000003</c:v>
                </c:pt>
                <c:pt idx="86">
                  <c:v>34.569000000000003</c:v>
                </c:pt>
                <c:pt idx="87">
                  <c:v>34.279000000000003</c:v>
                </c:pt>
                <c:pt idx="88">
                  <c:v>33.637</c:v>
                </c:pt>
                <c:pt idx="89">
                  <c:v>32.700000000000003</c:v>
                </c:pt>
                <c:pt idx="90">
                  <c:v>30.940999999999999</c:v>
                </c:pt>
                <c:pt idx="91">
                  <c:v>29.821999999999999</c:v>
                </c:pt>
                <c:pt idx="92">
                  <c:v>29.463999999999999</c:v>
                </c:pt>
                <c:pt idx="93">
                  <c:v>29.402999999999999</c:v>
                </c:pt>
                <c:pt idx="94">
                  <c:v>29.402999999999999</c:v>
                </c:pt>
                <c:pt idx="95">
                  <c:v>29.402999999999999</c:v>
                </c:pt>
                <c:pt idx="96">
                  <c:v>29.402999999999999</c:v>
                </c:pt>
                <c:pt idx="97">
                  <c:v>29.402999999999999</c:v>
                </c:pt>
                <c:pt idx="98">
                  <c:v>29.257000000000001</c:v>
                </c:pt>
                <c:pt idx="99">
                  <c:v>28.963000000000001</c:v>
                </c:pt>
                <c:pt idx="100">
                  <c:v>28.667999999999999</c:v>
                </c:pt>
                <c:pt idx="101">
                  <c:v>28.15</c:v>
                </c:pt>
                <c:pt idx="102">
                  <c:v>26.594000000000001</c:v>
                </c:pt>
                <c:pt idx="103">
                  <c:v>25.701000000000001</c:v>
                </c:pt>
                <c:pt idx="104">
                  <c:v>25.324000000000002</c:v>
                </c:pt>
                <c:pt idx="105">
                  <c:v>24.94</c:v>
                </c:pt>
                <c:pt idx="106">
                  <c:v>24.94</c:v>
                </c:pt>
                <c:pt idx="107">
                  <c:v>24.859000000000002</c:v>
                </c:pt>
                <c:pt idx="108">
                  <c:v>24.859000000000002</c:v>
                </c:pt>
                <c:pt idx="109">
                  <c:v>24.77</c:v>
                </c:pt>
                <c:pt idx="110">
                  <c:v>24.677</c:v>
                </c:pt>
                <c:pt idx="111">
                  <c:v>24.58</c:v>
                </c:pt>
                <c:pt idx="112">
                  <c:v>24.189</c:v>
                </c:pt>
                <c:pt idx="113">
                  <c:v>23.696999999999999</c:v>
                </c:pt>
                <c:pt idx="114">
                  <c:v>22.419</c:v>
                </c:pt>
                <c:pt idx="115">
                  <c:v>21.433</c:v>
                </c:pt>
                <c:pt idx="116">
                  <c:v>21.332999999999998</c:v>
                </c:pt>
                <c:pt idx="117">
                  <c:v>21.233000000000001</c:v>
                </c:pt>
                <c:pt idx="118">
                  <c:v>21.233000000000001</c:v>
                </c:pt>
                <c:pt idx="119">
                  <c:v>21.233000000000001</c:v>
                </c:pt>
                <c:pt idx="120">
                  <c:v>21.018000000000001</c:v>
                </c:pt>
                <c:pt idx="121">
                  <c:v>21.018000000000001</c:v>
                </c:pt>
                <c:pt idx="122">
                  <c:v>21.018000000000001</c:v>
                </c:pt>
                <c:pt idx="123">
                  <c:v>20.766999999999999</c:v>
                </c:pt>
                <c:pt idx="124">
                  <c:v>20.766999999999999</c:v>
                </c:pt>
                <c:pt idx="125">
                  <c:v>20.015000000000001</c:v>
                </c:pt>
                <c:pt idx="126">
                  <c:v>19.510000000000002</c:v>
                </c:pt>
                <c:pt idx="127">
                  <c:v>18.620999999999999</c:v>
                </c:pt>
                <c:pt idx="128">
                  <c:v>18.620999999999999</c:v>
                </c:pt>
                <c:pt idx="129">
                  <c:v>18.620999999999999</c:v>
                </c:pt>
                <c:pt idx="130">
                  <c:v>18.620999999999999</c:v>
                </c:pt>
                <c:pt idx="131">
                  <c:v>18.620999999999999</c:v>
                </c:pt>
                <c:pt idx="132">
                  <c:v>18.620999999999999</c:v>
                </c:pt>
                <c:pt idx="133">
                  <c:v>18.481000000000002</c:v>
                </c:pt>
                <c:pt idx="134">
                  <c:v>18.481000000000002</c:v>
                </c:pt>
                <c:pt idx="135">
                  <c:v>18.326000000000001</c:v>
                </c:pt>
                <c:pt idx="136">
                  <c:v>17.86</c:v>
                </c:pt>
                <c:pt idx="137">
                  <c:v>17.393999999999998</c:v>
                </c:pt>
                <c:pt idx="138">
                  <c:v>16.3</c:v>
                </c:pt>
                <c:pt idx="139">
                  <c:v>15.202999999999999</c:v>
                </c:pt>
                <c:pt idx="140">
                  <c:v>15.202999999999999</c:v>
                </c:pt>
                <c:pt idx="141">
                  <c:v>15.202999999999999</c:v>
                </c:pt>
                <c:pt idx="142">
                  <c:v>15.202999999999999</c:v>
                </c:pt>
                <c:pt idx="143">
                  <c:v>15.202999999999999</c:v>
                </c:pt>
                <c:pt idx="144">
                  <c:v>15.202999999999999</c:v>
                </c:pt>
                <c:pt idx="145">
                  <c:v>15.202999999999999</c:v>
                </c:pt>
                <c:pt idx="146">
                  <c:v>15.003</c:v>
                </c:pt>
                <c:pt idx="147">
                  <c:v>15.003</c:v>
                </c:pt>
                <c:pt idx="148">
                  <c:v>14.8</c:v>
                </c:pt>
                <c:pt idx="149">
                  <c:v>14.8</c:v>
                </c:pt>
                <c:pt idx="150">
                  <c:v>14.8</c:v>
                </c:pt>
                <c:pt idx="151">
                  <c:v>14.175000000000001</c:v>
                </c:pt>
                <c:pt idx="152">
                  <c:v>14.175000000000001</c:v>
                </c:pt>
                <c:pt idx="153">
                  <c:v>14.175000000000001</c:v>
                </c:pt>
                <c:pt idx="154">
                  <c:v>14.175000000000001</c:v>
                </c:pt>
                <c:pt idx="155">
                  <c:v>14.175000000000001</c:v>
                </c:pt>
                <c:pt idx="156">
                  <c:v>14.175000000000001</c:v>
                </c:pt>
                <c:pt idx="157">
                  <c:v>14.175000000000001</c:v>
                </c:pt>
                <c:pt idx="158">
                  <c:v>13.845000000000001</c:v>
                </c:pt>
                <c:pt idx="159">
                  <c:v>13.516</c:v>
                </c:pt>
                <c:pt idx="160">
                  <c:v>13.516</c:v>
                </c:pt>
                <c:pt idx="161">
                  <c:v>13.178000000000001</c:v>
                </c:pt>
                <c:pt idx="162">
                  <c:v>12.154999999999999</c:v>
                </c:pt>
                <c:pt idx="163">
                  <c:v>11.807</c:v>
                </c:pt>
                <c:pt idx="164">
                  <c:v>11.807</c:v>
                </c:pt>
                <c:pt idx="165">
                  <c:v>11.807</c:v>
                </c:pt>
                <c:pt idx="166">
                  <c:v>11.807</c:v>
                </c:pt>
                <c:pt idx="167">
                  <c:v>11.807</c:v>
                </c:pt>
                <c:pt idx="168">
                  <c:v>11.807</c:v>
                </c:pt>
                <c:pt idx="169">
                  <c:v>11.807</c:v>
                </c:pt>
                <c:pt idx="170">
                  <c:v>11.807</c:v>
                </c:pt>
                <c:pt idx="171">
                  <c:v>11.807</c:v>
                </c:pt>
                <c:pt idx="172">
                  <c:v>11.807</c:v>
                </c:pt>
                <c:pt idx="173">
                  <c:v>11.807</c:v>
                </c:pt>
                <c:pt idx="174">
                  <c:v>10.586</c:v>
                </c:pt>
                <c:pt idx="175">
                  <c:v>10.586</c:v>
                </c:pt>
                <c:pt idx="176">
                  <c:v>10.586</c:v>
                </c:pt>
                <c:pt idx="177">
                  <c:v>10.586</c:v>
                </c:pt>
                <c:pt idx="178">
                  <c:v>10.586</c:v>
                </c:pt>
                <c:pt idx="179">
                  <c:v>10.082000000000001</c:v>
                </c:pt>
                <c:pt idx="180">
                  <c:v>10.082000000000001</c:v>
                </c:pt>
                <c:pt idx="181">
                  <c:v>10.082000000000001</c:v>
                </c:pt>
                <c:pt idx="182">
                  <c:v>10.082000000000001</c:v>
                </c:pt>
                <c:pt idx="183">
                  <c:v>10.082000000000001</c:v>
                </c:pt>
                <c:pt idx="184">
                  <c:v>10.082000000000001</c:v>
                </c:pt>
                <c:pt idx="185">
                  <c:v>10.082000000000001</c:v>
                </c:pt>
                <c:pt idx="186">
                  <c:v>9.0210000000000008</c:v>
                </c:pt>
                <c:pt idx="187">
                  <c:v>8.49</c:v>
                </c:pt>
                <c:pt idx="188">
                  <c:v>8.49</c:v>
                </c:pt>
                <c:pt idx="189">
                  <c:v>8.49</c:v>
                </c:pt>
                <c:pt idx="190">
                  <c:v>8.49</c:v>
                </c:pt>
                <c:pt idx="191">
                  <c:v>8.49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1-4199-8B35-98E639D66B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Head Trauma (N=10,946)</c:v>
                </c:pt>
              </c:strCache>
            </c:strRef>
          </c:tx>
          <c:spPr>
            <a:ln w="25400"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Sheet1!$A$2:$A$202</c:f>
              <c:numCache>
                <c:formatCode>General</c:formatCode>
                <c:ptCount val="201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  <c:pt idx="169">
                  <c:v>14.083299999999999</c:v>
                </c:pt>
                <c:pt idx="170">
                  <c:v>14.166700000000001</c:v>
                </c:pt>
                <c:pt idx="171">
                  <c:v>14.25</c:v>
                </c:pt>
                <c:pt idx="172">
                  <c:v>14.333299999999999</c:v>
                </c:pt>
                <c:pt idx="173">
                  <c:v>14.416700000000001</c:v>
                </c:pt>
                <c:pt idx="174">
                  <c:v>14.5</c:v>
                </c:pt>
                <c:pt idx="175">
                  <c:v>14.583299999999999</c:v>
                </c:pt>
                <c:pt idx="176">
                  <c:v>14.666700000000001</c:v>
                </c:pt>
                <c:pt idx="177">
                  <c:v>14.75</c:v>
                </c:pt>
                <c:pt idx="178">
                  <c:v>14.833299999999999</c:v>
                </c:pt>
                <c:pt idx="179">
                  <c:v>14.916700000000001</c:v>
                </c:pt>
                <c:pt idx="180">
                  <c:v>15</c:v>
                </c:pt>
                <c:pt idx="181">
                  <c:v>15.083299999999999</c:v>
                </c:pt>
                <c:pt idx="182">
                  <c:v>15.166700000000001</c:v>
                </c:pt>
                <c:pt idx="183">
                  <c:v>15.25</c:v>
                </c:pt>
                <c:pt idx="184">
                  <c:v>15.333299999999999</c:v>
                </c:pt>
                <c:pt idx="185">
                  <c:v>15.416700000000001</c:v>
                </c:pt>
                <c:pt idx="186">
                  <c:v>15.5</c:v>
                </c:pt>
                <c:pt idx="187">
                  <c:v>15.583299999999999</c:v>
                </c:pt>
                <c:pt idx="188">
                  <c:v>15.666700000000001</c:v>
                </c:pt>
                <c:pt idx="189">
                  <c:v>15.75</c:v>
                </c:pt>
                <c:pt idx="190">
                  <c:v>15.833299999999999</c:v>
                </c:pt>
                <c:pt idx="191">
                  <c:v>15.916700000000001</c:v>
                </c:pt>
                <c:pt idx="192">
                  <c:v>16</c:v>
                </c:pt>
                <c:pt idx="193">
                  <c:v>16.083300000000001</c:v>
                </c:pt>
                <c:pt idx="194">
                  <c:v>16.166699999999999</c:v>
                </c:pt>
                <c:pt idx="195">
                  <c:v>16.25</c:v>
                </c:pt>
                <c:pt idx="196">
                  <c:v>16.333300000000001</c:v>
                </c:pt>
                <c:pt idx="197">
                  <c:v>16.416699999999999</c:v>
                </c:pt>
                <c:pt idx="198">
                  <c:v>16.5</c:v>
                </c:pt>
                <c:pt idx="199">
                  <c:v>16.583300000000001</c:v>
                </c:pt>
                <c:pt idx="200">
                  <c:v>16.666699999999999</c:v>
                </c:pt>
              </c:numCache>
            </c:numRef>
          </c:xVal>
          <c:yVal>
            <c:numRef>
              <c:f>Sheet1!$D$2:$D$198</c:f>
              <c:numCache>
                <c:formatCode>General</c:formatCode>
                <c:ptCount val="197"/>
                <c:pt idx="0">
                  <c:v>100</c:v>
                </c:pt>
                <c:pt idx="1">
                  <c:v>99.981999999999999</c:v>
                </c:pt>
                <c:pt idx="2">
                  <c:v>99.927000000000007</c:v>
                </c:pt>
                <c:pt idx="3">
                  <c:v>99.835999999999999</c:v>
                </c:pt>
                <c:pt idx="4">
                  <c:v>99.605999999999995</c:v>
                </c:pt>
                <c:pt idx="5">
                  <c:v>99.061999999999998</c:v>
                </c:pt>
                <c:pt idx="6">
                  <c:v>95.893000000000001</c:v>
                </c:pt>
                <c:pt idx="7">
                  <c:v>91.754000000000005</c:v>
                </c:pt>
                <c:pt idx="8">
                  <c:v>91.340999999999994</c:v>
                </c:pt>
                <c:pt idx="9">
                  <c:v>91.245999999999995</c:v>
                </c:pt>
                <c:pt idx="10">
                  <c:v>91.245999999999995</c:v>
                </c:pt>
                <c:pt idx="11">
                  <c:v>91.227000000000004</c:v>
                </c:pt>
                <c:pt idx="12">
                  <c:v>91.186999999999998</c:v>
                </c:pt>
                <c:pt idx="13">
                  <c:v>91.177000000000007</c:v>
                </c:pt>
                <c:pt idx="14">
                  <c:v>91.11</c:v>
                </c:pt>
                <c:pt idx="15">
                  <c:v>90.975999999999999</c:v>
                </c:pt>
                <c:pt idx="16">
                  <c:v>90.481999999999999</c:v>
                </c:pt>
                <c:pt idx="17">
                  <c:v>89.085999999999999</c:v>
                </c:pt>
                <c:pt idx="18">
                  <c:v>84.882000000000005</c:v>
                </c:pt>
                <c:pt idx="19">
                  <c:v>80.075999999999993</c:v>
                </c:pt>
                <c:pt idx="20">
                  <c:v>79.278000000000006</c:v>
                </c:pt>
                <c:pt idx="21">
                  <c:v>79.082999999999998</c:v>
                </c:pt>
                <c:pt idx="22">
                  <c:v>78.968000000000004</c:v>
                </c:pt>
                <c:pt idx="23">
                  <c:v>78.897000000000006</c:v>
                </c:pt>
                <c:pt idx="24">
                  <c:v>78.873000000000005</c:v>
                </c:pt>
                <c:pt idx="25">
                  <c:v>78.808000000000007</c:v>
                </c:pt>
                <c:pt idx="26">
                  <c:v>78.643000000000001</c:v>
                </c:pt>
                <c:pt idx="27">
                  <c:v>78.408000000000001</c:v>
                </c:pt>
                <c:pt idx="28">
                  <c:v>77.603999999999999</c:v>
                </c:pt>
                <c:pt idx="29">
                  <c:v>75.784999999999997</c:v>
                </c:pt>
                <c:pt idx="30">
                  <c:v>71.656999999999996</c:v>
                </c:pt>
                <c:pt idx="31">
                  <c:v>68.311999999999998</c:v>
                </c:pt>
                <c:pt idx="32">
                  <c:v>67.596000000000004</c:v>
                </c:pt>
                <c:pt idx="33">
                  <c:v>67.412000000000006</c:v>
                </c:pt>
                <c:pt idx="34">
                  <c:v>67.325999999999993</c:v>
                </c:pt>
                <c:pt idx="35">
                  <c:v>67.311999999999998</c:v>
                </c:pt>
                <c:pt idx="36">
                  <c:v>67.281999999999996</c:v>
                </c:pt>
                <c:pt idx="37">
                  <c:v>67.17</c:v>
                </c:pt>
                <c:pt idx="38">
                  <c:v>67.069000000000003</c:v>
                </c:pt>
                <c:pt idx="39">
                  <c:v>66.733000000000004</c:v>
                </c:pt>
                <c:pt idx="40">
                  <c:v>66.209999999999994</c:v>
                </c:pt>
                <c:pt idx="41">
                  <c:v>64.603999999999999</c:v>
                </c:pt>
                <c:pt idx="42">
                  <c:v>61.186</c:v>
                </c:pt>
                <c:pt idx="43">
                  <c:v>58.076000000000001</c:v>
                </c:pt>
                <c:pt idx="44">
                  <c:v>57.39</c:v>
                </c:pt>
                <c:pt idx="45">
                  <c:v>57.268999999999998</c:v>
                </c:pt>
                <c:pt idx="46">
                  <c:v>57.216999999999999</c:v>
                </c:pt>
                <c:pt idx="47">
                  <c:v>57.198999999999998</c:v>
                </c:pt>
                <c:pt idx="48">
                  <c:v>57.125999999999998</c:v>
                </c:pt>
                <c:pt idx="49">
                  <c:v>57.067999999999998</c:v>
                </c:pt>
                <c:pt idx="50">
                  <c:v>56.865000000000002</c:v>
                </c:pt>
                <c:pt idx="51">
                  <c:v>56.515000000000001</c:v>
                </c:pt>
                <c:pt idx="52">
                  <c:v>55.875</c:v>
                </c:pt>
                <c:pt idx="53">
                  <c:v>54.552</c:v>
                </c:pt>
                <c:pt idx="54">
                  <c:v>52.209000000000003</c:v>
                </c:pt>
                <c:pt idx="55">
                  <c:v>49.777000000000001</c:v>
                </c:pt>
                <c:pt idx="56">
                  <c:v>49.463000000000001</c:v>
                </c:pt>
                <c:pt idx="57">
                  <c:v>49.378</c:v>
                </c:pt>
                <c:pt idx="58">
                  <c:v>49.335999999999999</c:v>
                </c:pt>
                <c:pt idx="59">
                  <c:v>49.335999999999999</c:v>
                </c:pt>
                <c:pt idx="60">
                  <c:v>49.290999999999997</c:v>
                </c:pt>
                <c:pt idx="61">
                  <c:v>49.216999999999999</c:v>
                </c:pt>
                <c:pt idx="62">
                  <c:v>49.066000000000003</c:v>
                </c:pt>
                <c:pt idx="63">
                  <c:v>48.94</c:v>
                </c:pt>
                <c:pt idx="64">
                  <c:v>48.459000000000003</c:v>
                </c:pt>
                <c:pt idx="65">
                  <c:v>47.061999999999998</c:v>
                </c:pt>
                <c:pt idx="66">
                  <c:v>44.29</c:v>
                </c:pt>
                <c:pt idx="67">
                  <c:v>42.58</c:v>
                </c:pt>
                <c:pt idx="68">
                  <c:v>42.09</c:v>
                </c:pt>
                <c:pt idx="69">
                  <c:v>42.037999999999997</c:v>
                </c:pt>
                <c:pt idx="70">
                  <c:v>41.984999999999999</c:v>
                </c:pt>
                <c:pt idx="71">
                  <c:v>41.957999999999998</c:v>
                </c:pt>
                <c:pt idx="72">
                  <c:v>41.930999999999997</c:v>
                </c:pt>
                <c:pt idx="73">
                  <c:v>41.930999999999997</c:v>
                </c:pt>
                <c:pt idx="74">
                  <c:v>41.807000000000002</c:v>
                </c:pt>
                <c:pt idx="75">
                  <c:v>41.555999999999997</c:v>
                </c:pt>
                <c:pt idx="76">
                  <c:v>41.054000000000002</c:v>
                </c:pt>
                <c:pt idx="77">
                  <c:v>40.237000000000002</c:v>
                </c:pt>
                <c:pt idx="78">
                  <c:v>38.341999999999999</c:v>
                </c:pt>
                <c:pt idx="79">
                  <c:v>36.311999999999998</c:v>
                </c:pt>
                <c:pt idx="80">
                  <c:v>36.087000000000003</c:v>
                </c:pt>
                <c:pt idx="81">
                  <c:v>35.924999999999997</c:v>
                </c:pt>
                <c:pt idx="82">
                  <c:v>35.924999999999997</c:v>
                </c:pt>
                <c:pt idx="83">
                  <c:v>35.924999999999997</c:v>
                </c:pt>
                <c:pt idx="84">
                  <c:v>35.89</c:v>
                </c:pt>
                <c:pt idx="85">
                  <c:v>35.851999999999997</c:v>
                </c:pt>
                <c:pt idx="86">
                  <c:v>35.811999999999998</c:v>
                </c:pt>
                <c:pt idx="87">
                  <c:v>35.692999999999998</c:v>
                </c:pt>
                <c:pt idx="88">
                  <c:v>35.177</c:v>
                </c:pt>
                <c:pt idx="89">
                  <c:v>34.381</c:v>
                </c:pt>
                <c:pt idx="90">
                  <c:v>32.905000000000001</c:v>
                </c:pt>
                <c:pt idx="91">
                  <c:v>31.260999999999999</c:v>
                </c:pt>
                <c:pt idx="92">
                  <c:v>30.899000000000001</c:v>
                </c:pt>
                <c:pt idx="93">
                  <c:v>30.899000000000001</c:v>
                </c:pt>
                <c:pt idx="94">
                  <c:v>30.899000000000001</c:v>
                </c:pt>
                <c:pt idx="95">
                  <c:v>30.899000000000001</c:v>
                </c:pt>
                <c:pt idx="96">
                  <c:v>30.899000000000001</c:v>
                </c:pt>
                <c:pt idx="97">
                  <c:v>30.802</c:v>
                </c:pt>
                <c:pt idx="98">
                  <c:v>30.702999999999999</c:v>
                </c:pt>
                <c:pt idx="99">
                  <c:v>30.401</c:v>
                </c:pt>
                <c:pt idx="100">
                  <c:v>30.097000000000001</c:v>
                </c:pt>
                <c:pt idx="101">
                  <c:v>28.984000000000002</c:v>
                </c:pt>
                <c:pt idx="102">
                  <c:v>27.814</c:v>
                </c:pt>
                <c:pt idx="103">
                  <c:v>26.640999999999998</c:v>
                </c:pt>
                <c:pt idx="104">
                  <c:v>26.382999999999999</c:v>
                </c:pt>
                <c:pt idx="105">
                  <c:v>26.332000000000001</c:v>
                </c:pt>
                <c:pt idx="106">
                  <c:v>26.332000000000001</c:v>
                </c:pt>
                <c:pt idx="107">
                  <c:v>26.277999999999999</c:v>
                </c:pt>
                <c:pt idx="108">
                  <c:v>26.277999999999999</c:v>
                </c:pt>
                <c:pt idx="109">
                  <c:v>26.218</c:v>
                </c:pt>
                <c:pt idx="110">
                  <c:v>26.218</c:v>
                </c:pt>
                <c:pt idx="111">
                  <c:v>26.087</c:v>
                </c:pt>
                <c:pt idx="112">
                  <c:v>25.492000000000001</c:v>
                </c:pt>
                <c:pt idx="113">
                  <c:v>24.698</c:v>
                </c:pt>
                <c:pt idx="114">
                  <c:v>23.765999999999998</c:v>
                </c:pt>
                <c:pt idx="115">
                  <c:v>23.297999999999998</c:v>
                </c:pt>
                <c:pt idx="116">
                  <c:v>23.297999999999998</c:v>
                </c:pt>
                <c:pt idx="117">
                  <c:v>23.297999999999998</c:v>
                </c:pt>
                <c:pt idx="118">
                  <c:v>23.228999999999999</c:v>
                </c:pt>
                <c:pt idx="119">
                  <c:v>23.228999999999999</c:v>
                </c:pt>
                <c:pt idx="120">
                  <c:v>23.228999999999999</c:v>
                </c:pt>
                <c:pt idx="121">
                  <c:v>23.228999999999999</c:v>
                </c:pt>
                <c:pt idx="122">
                  <c:v>23.062999999999999</c:v>
                </c:pt>
                <c:pt idx="123">
                  <c:v>22.725999999999999</c:v>
                </c:pt>
                <c:pt idx="124">
                  <c:v>22.556999999999999</c:v>
                </c:pt>
                <c:pt idx="125">
                  <c:v>21.881</c:v>
                </c:pt>
                <c:pt idx="126">
                  <c:v>21.116</c:v>
                </c:pt>
                <c:pt idx="127">
                  <c:v>20.687999999999999</c:v>
                </c:pt>
                <c:pt idx="128">
                  <c:v>20.6</c:v>
                </c:pt>
                <c:pt idx="129">
                  <c:v>20.6</c:v>
                </c:pt>
                <c:pt idx="130">
                  <c:v>20.6</c:v>
                </c:pt>
                <c:pt idx="131">
                  <c:v>20.6</c:v>
                </c:pt>
                <c:pt idx="132">
                  <c:v>20.6</c:v>
                </c:pt>
                <c:pt idx="133">
                  <c:v>20.495999999999999</c:v>
                </c:pt>
                <c:pt idx="134">
                  <c:v>20.39</c:v>
                </c:pt>
                <c:pt idx="135">
                  <c:v>20.283000000000001</c:v>
                </c:pt>
                <c:pt idx="136">
                  <c:v>20.283000000000001</c:v>
                </c:pt>
                <c:pt idx="137">
                  <c:v>20.068999999999999</c:v>
                </c:pt>
                <c:pt idx="138">
                  <c:v>19.215</c:v>
                </c:pt>
                <c:pt idx="139">
                  <c:v>18.574999999999999</c:v>
                </c:pt>
                <c:pt idx="140">
                  <c:v>18.574999999999999</c:v>
                </c:pt>
                <c:pt idx="141">
                  <c:v>18.574999999999999</c:v>
                </c:pt>
                <c:pt idx="142">
                  <c:v>18.574999999999999</c:v>
                </c:pt>
                <c:pt idx="143">
                  <c:v>18.574999999999999</c:v>
                </c:pt>
                <c:pt idx="144">
                  <c:v>18.574999999999999</c:v>
                </c:pt>
                <c:pt idx="145">
                  <c:v>18.574999999999999</c:v>
                </c:pt>
                <c:pt idx="146">
                  <c:v>18.574999999999999</c:v>
                </c:pt>
                <c:pt idx="147">
                  <c:v>18.574999999999999</c:v>
                </c:pt>
                <c:pt idx="148">
                  <c:v>18.574999999999999</c:v>
                </c:pt>
                <c:pt idx="149">
                  <c:v>18.574999999999999</c:v>
                </c:pt>
                <c:pt idx="150">
                  <c:v>17.989999999999998</c:v>
                </c:pt>
                <c:pt idx="151">
                  <c:v>17.550999999999998</c:v>
                </c:pt>
                <c:pt idx="152">
                  <c:v>17.404</c:v>
                </c:pt>
                <c:pt idx="153">
                  <c:v>17.404</c:v>
                </c:pt>
                <c:pt idx="154">
                  <c:v>17.254000000000001</c:v>
                </c:pt>
                <c:pt idx="155">
                  <c:v>17.254000000000001</c:v>
                </c:pt>
                <c:pt idx="156">
                  <c:v>17.254000000000001</c:v>
                </c:pt>
                <c:pt idx="157">
                  <c:v>17.254000000000001</c:v>
                </c:pt>
                <c:pt idx="158">
                  <c:v>17.254000000000001</c:v>
                </c:pt>
                <c:pt idx="159">
                  <c:v>17.254000000000001</c:v>
                </c:pt>
                <c:pt idx="160">
                  <c:v>17.023</c:v>
                </c:pt>
                <c:pt idx="161">
                  <c:v>16.562999999999999</c:v>
                </c:pt>
                <c:pt idx="162">
                  <c:v>15.872999999999999</c:v>
                </c:pt>
                <c:pt idx="163">
                  <c:v>15.413</c:v>
                </c:pt>
                <c:pt idx="164">
                  <c:v>15.183</c:v>
                </c:pt>
                <c:pt idx="165">
                  <c:v>15.183</c:v>
                </c:pt>
                <c:pt idx="166">
                  <c:v>15.183</c:v>
                </c:pt>
                <c:pt idx="167">
                  <c:v>15.183</c:v>
                </c:pt>
                <c:pt idx="168">
                  <c:v>15.183</c:v>
                </c:pt>
                <c:pt idx="169">
                  <c:v>15.183</c:v>
                </c:pt>
                <c:pt idx="170">
                  <c:v>15.183</c:v>
                </c:pt>
                <c:pt idx="171">
                  <c:v>15.183</c:v>
                </c:pt>
                <c:pt idx="172">
                  <c:v>14.821999999999999</c:v>
                </c:pt>
                <c:pt idx="173">
                  <c:v>14.089</c:v>
                </c:pt>
                <c:pt idx="174">
                  <c:v>12.977</c:v>
                </c:pt>
                <c:pt idx="175">
                  <c:v>12.606</c:v>
                </c:pt>
                <c:pt idx="176">
                  <c:v>12.606</c:v>
                </c:pt>
                <c:pt idx="177">
                  <c:v>12.606</c:v>
                </c:pt>
                <c:pt idx="178">
                  <c:v>12.606</c:v>
                </c:pt>
                <c:pt idx="179">
                  <c:v>12.606</c:v>
                </c:pt>
                <c:pt idx="180">
                  <c:v>12.606</c:v>
                </c:pt>
                <c:pt idx="181">
                  <c:v>12.606</c:v>
                </c:pt>
                <c:pt idx="182">
                  <c:v>12.606</c:v>
                </c:pt>
                <c:pt idx="183">
                  <c:v>12.606</c:v>
                </c:pt>
                <c:pt idx="184">
                  <c:v>12.606</c:v>
                </c:pt>
                <c:pt idx="185">
                  <c:v>12.606</c:v>
                </c:pt>
                <c:pt idx="186">
                  <c:v>12.606</c:v>
                </c:pt>
                <c:pt idx="187">
                  <c:v>12.606</c:v>
                </c:pt>
                <c:pt idx="188">
                  <c:v>12.606</c:v>
                </c:pt>
                <c:pt idx="189">
                  <c:v>12.606</c:v>
                </c:pt>
                <c:pt idx="190">
                  <c:v>12.606</c:v>
                </c:pt>
                <c:pt idx="191">
                  <c:v>12.606</c:v>
                </c:pt>
                <c:pt idx="192">
                  <c:v>12.606</c:v>
                </c:pt>
                <c:pt idx="193">
                  <c:v>12.606</c:v>
                </c:pt>
                <c:pt idx="194">
                  <c:v>12.606</c:v>
                </c:pt>
                <c:pt idx="195">
                  <c:v>12.606</c:v>
                </c:pt>
                <c:pt idx="196">
                  <c:v>12.606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938-47C5-82B9-75B7BECEA4F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 (N=564) </c:v>
                </c:pt>
              </c:strCache>
            </c:strRef>
          </c:tx>
          <c:spPr>
            <a:ln w="254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Sheet1!$A$2:$A$202</c:f>
              <c:numCache>
                <c:formatCode>General</c:formatCode>
                <c:ptCount val="201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  <c:pt idx="169">
                  <c:v>14.083299999999999</c:v>
                </c:pt>
                <c:pt idx="170">
                  <c:v>14.166700000000001</c:v>
                </c:pt>
                <c:pt idx="171">
                  <c:v>14.25</c:v>
                </c:pt>
                <c:pt idx="172">
                  <c:v>14.333299999999999</c:v>
                </c:pt>
                <c:pt idx="173">
                  <c:v>14.416700000000001</c:v>
                </c:pt>
                <c:pt idx="174">
                  <c:v>14.5</c:v>
                </c:pt>
                <c:pt idx="175">
                  <c:v>14.583299999999999</c:v>
                </c:pt>
                <c:pt idx="176">
                  <c:v>14.666700000000001</c:v>
                </c:pt>
                <c:pt idx="177">
                  <c:v>14.75</c:v>
                </c:pt>
                <c:pt idx="178">
                  <c:v>14.833299999999999</c:v>
                </c:pt>
                <c:pt idx="179">
                  <c:v>14.916700000000001</c:v>
                </c:pt>
                <c:pt idx="180">
                  <c:v>15</c:v>
                </c:pt>
                <c:pt idx="181">
                  <c:v>15.083299999999999</c:v>
                </c:pt>
                <c:pt idx="182">
                  <c:v>15.166700000000001</c:v>
                </c:pt>
                <c:pt idx="183">
                  <c:v>15.25</c:v>
                </c:pt>
                <c:pt idx="184">
                  <c:v>15.333299999999999</c:v>
                </c:pt>
                <c:pt idx="185">
                  <c:v>15.416700000000001</c:v>
                </c:pt>
                <c:pt idx="186">
                  <c:v>15.5</c:v>
                </c:pt>
                <c:pt idx="187">
                  <c:v>15.583299999999999</c:v>
                </c:pt>
                <c:pt idx="188">
                  <c:v>15.666700000000001</c:v>
                </c:pt>
                <c:pt idx="189">
                  <c:v>15.75</c:v>
                </c:pt>
                <c:pt idx="190">
                  <c:v>15.833299999999999</c:v>
                </c:pt>
                <c:pt idx="191">
                  <c:v>15.916700000000001</c:v>
                </c:pt>
                <c:pt idx="192">
                  <c:v>16</c:v>
                </c:pt>
                <c:pt idx="193">
                  <c:v>16.083300000000001</c:v>
                </c:pt>
                <c:pt idx="194">
                  <c:v>16.166699999999999</c:v>
                </c:pt>
                <c:pt idx="195">
                  <c:v>16.25</c:v>
                </c:pt>
                <c:pt idx="196">
                  <c:v>16.333300000000001</c:v>
                </c:pt>
                <c:pt idx="197">
                  <c:v>16.416699999999999</c:v>
                </c:pt>
                <c:pt idx="198">
                  <c:v>16.5</c:v>
                </c:pt>
                <c:pt idx="199">
                  <c:v>16.583300000000001</c:v>
                </c:pt>
                <c:pt idx="200">
                  <c:v>16.666699999999999</c:v>
                </c:pt>
              </c:numCache>
            </c:numRef>
          </c:xVal>
          <c:yVal>
            <c:numRef>
              <c:f>Sheet1!$E$2:$E$202</c:f>
              <c:numCache>
                <c:formatCode>General</c:formatCode>
                <c:ptCount val="20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99.822999999999993</c:v>
                </c:pt>
                <c:pt idx="4">
                  <c:v>99.822999999999993</c:v>
                </c:pt>
                <c:pt idx="5">
                  <c:v>99.103999999999999</c:v>
                </c:pt>
                <c:pt idx="6">
                  <c:v>94.756</c:v>
                </c:pt>
                <c:pt idx="7">
                  <c:v>91.492000000000004</c:v>
                </c:pt>
                <c:pt idx="8">
                  <c:v>91.307000000000002</c:v>
                </c:pt>
                <c:pt idx="9">
                  <c:v>91.307000000000002</c:v>
                </c:pt>
                <c:pt idx="10">
                  <c:v>91.307000000000002</c:v>
                </c:pt>
                <c:pt idx="11">
                  <c:v>91.307000000000002</c:v>
                </c:pt>
                <c:pt idx="12">
                  <c:v>91.307000000000002</c:v>
                </c:pt>
                <c:pt idx="13">
                  <c:v>91.103999999999999</c:v>
                </c:pt>
                <c:pt idx="14">
                  <c:v>91.103999999999999</c:v>
                </c:pt>
                <c:pt idx="15">
                  <c:v>91.103999999999999</c:v>
                </c:pt>
                <c:pt idx="16">
                  <c:v>91.103999999999999</c:v>
                </c:pt>
                <c:pt idx="17">
                  <c:v>90.006</c:v>
                </c:pt>
                <c:pt idx="18">
                  <c:v>84.95</c:v>
                </c:pt>
                <c:pt idx="19">
                  <c:v>78.997</c:v>
                </c:pt>
                <c:pt idx="20">
                  <c:v>77.885000000000005</c:v>
                </c:pt>
                <c:pt idx="21">
                  <c:v>77.661000000000001</c:v>
                </c:pt>
                <c:pt idx="22">
                  <c:v>77.661000000000001</c:v>
                </c:pt>
                <c:pt idx="23">
                  <c:v>77.661000000000001</c:v>
                </c:pt>
                <c:pt idx="24">
                  <c:v>77.661000000000001</c:v>
                </c:pt>
                <c:pt idx="25">
                  <c:v>77.661000000000001</c:v>
                </c:pt>
                <c:pt idx="26">
                  <c:v>77.661000000000001</c:v>
                </c:pt>
                <c:pt idx="27">
                  <c:v>77.39</c:v>
                </c:pt>
                <c:pt idx="28">
                  <c:v>76.308000000000007</c:v>
                </c:pt>
                <c:pt idx="29">
                  <c:v>74.403999999999996</c:v>
                </c:pt>
                <c:pt idx="30">
                  <c:v>71.125</c:v>
                </c:pt>
                <c:pt idx="31">
                  <c:v>67.019000000000005</c:v>
                </c:pt>
                <c:pt idx="32">
                  <c:v>66.194999999999993</c:v>
                </c:pt>
                <c:pt idx="33">
                  <c:v>65.92</c:v>
                </c:pt>
                <c:pt idx="34">
                  <c:v>65.643000000000001</c:v>
                </c:pt>
                <c:pt idx="35">
                  <c:v>65.643000000000001</c:v>
                </c:pt>
                <c:pt idx="36">
                  <c:v>65.643000000000001</c:v>
                </c:pt>
                <c:pt idx="37">
                  <c:v>65.643000000000001</c:v>
                </c:pt>
                <c:pt idx="38">
                  <c:v>65.643000000000001</c:v>
                </c:pt>
                <c:pt idx="39">
                  <c:v>65.001000000000005</c:v>
                </c:pt>
                <c:pt idx="40">
                  <c:v>65.001000000000005</c:v>
                </c:pt>
                <c:pt idx="41">
                  <c:v>63.707000000000001</c:v>
                </c:pt>
                <c:pt idx="42">
                  <c:v>61.767000000000003</c:v>
                </c:pt>
                <c:pt idx="43">
                  <c:v>58.194000000000003</c:v>
                </c:pt>
                <c:pt idx="44">
                  <c:v>57.54</c:v>
                </c:pt>
                <c:pt idx="45">
                  <c:v>57.54</c:v>
                </c:pt>
                <c:pt idx="46">
                  <c:v>57.54</c:v>
                </c:pt>
                <c:pt idx="47">
                  <c:v>57.204000000000001</c:v>
                </c:pt>
                <c:pt idx="48">
                  <c:v>57.204000000000001</c:v>
                </c:pt>
                <c:pt idx="49">
                  <c:v>57.204000000000001</c:v>
                </c:pt>
                <c:pt idx="50">
                  <c:v>57.204000000000001</c:v>
                </c:pt>
                <c:pt idx="51">
                  <c:v>57.204000000000001</c:v>
                </c:pt>
                <c:pt idx="52">
                  <c:v>56.067</c:v>
                </c:pt>
                <c:pt idx="53">
                  <c:v>55.689</c:v>
                </c:pt>
                <c:pt idx="54">
                  <c:v>54.164999999999999</c:v>
                </c:pt>
                <c:pt idx="55">
                  <c:v>51.494999999999997</c:v>
                </c:pt>
                <c:pt idx="56">
                  <c:v>51.113999999999997</c:v>
                </c:pt>
                <c:pt idx="57">
                  <c:v>51.113999999999997</c:v>
                </c:pt>
                <c:pt idx="58">
                  <c:v>51.113999999999997</c:v>
                </c:pt>
                <c:pt idx="59">
                  <c:v>51.113999999999997</c:v>
                </c:pt>
                <c:pt idx="60">
                  <c:v>51.113999999999997</c:v>
                </c:pt>
                <c:pt idx="61">
                  <c:v>50.661999999999999</c:v>
                </c:pt>
                <c:pt idx="62">
                  <c:v>50.204999999999998</c:v>
                </c:pt>
                <c:pt idx="63">
                  <c:v>50.204999999999998</c:v>
                </c:pt>
                <c:pt idx="64">
                  <c:v>49.292000000000002</c:v>
                </c:pt>
                <c:pt idx="65">
                  <c:v>48.835999999999999</c:v>
                </c:pt>
                <c:pt idx="66">
                  <c:v>48.375</c:v>
                </c:pt>
                <c:pt idx="67">
                  <c:v>46.993000000000002</c:v>
                </c:pt>
                <c:pt idx="68">
                  <c:v>46.993000000000002</c:v>
                </c:pt>
                <c:pt idx="69">
                  <c:v>46.527999999999999</c:v>
                </c:pt>
                <c:pt idx="70">
                  <c:v>46.527999999999999</c:v>
                </c:pt>
                <c:pt idx="71">
                  <c:v>46.527999999999999</c:v>
                </c:pt>
                <c:pt idx="72">
                  <c:v>46.527999999999999</c:v>
                </c:pt>
                <c:pt idx="73">
                  <c:v>46.527999999999999</c:v>
                </c:pt>
                <c:pt idx="74">
                  <c:v>45.993000000000002</c:v>
                </c:pt>
                <c:pt idx="75">
                  <c:v>45.457999999999998</c:v>
                </c:pt>
                <c:pt idx="76">
                  <c:v>44.923000000000002</c:v>
                </c:pt>
                <c:pt idx="77">
                  <c:v>42.783999999999999</c:v>
                </c:pt>
                <c:pt idx="78">
                  <c:v>40.645000000000003</c:v>
                </c:pt>
                <c:pt idx="79">
                  <c:v>37.970999999999997</c:v>
                </c:pt>
                <c:pt idx="80">
                  <c:v>37.970999999999997</c:v>
                </c:pt>
                <c:pt idx="81">
                  <c:v>37.970999999999997</c:v>
                </c:pt>
                <c:pt idx="82">
                  <c:v>37.970999999999997</c:v>
                </c:pt>
                <c:pt idx="83">
                  <c:v>37.970999999999997</c:v>
                </c:pt>
                <c:pt idx="84">
                  <c:v>37.970999999999997</c:v>
                </c:pt>
                <c:pt idx="85">
                  <c:v>37.970999999999997</c:v>
                </c:pt>
                <c:pt idx="86">
                  <c:v>37.970999999999997</c:v>
                </c:pt>
                <c:pt idx="87">
                  <c:v>37.970999999999997</c:v>
                </c:pt>
                <c:pt idx="88">
                  <c:v>37.253999999999998</c:v>
                </c:pt>
                <c:pt idx="89">
                  <c:v>35.822000000000003</c:v>
                </c:pt>
                <c:pt idx="90">
                  <c:v>34.389000000000003</c:v>
                </c:pt>
                <c:pt idx="91">
                  <c:v>32.238999999999997</c:v>
                </c:pt>
                <c:pt idx="92">
                  <c:v>32.238999999999997</c:v>
                </c:pt>
                <c:pt idx="93">
                  <c:v>32.238999999999997</c:v>
                </c:pt>
                <c:pt idx="94">
                  <c:v>32.238999999999997</c:v>
                </c:pt>
                <c:pt idx="95">
                  <c:v>32.238999999999997</c:v>
                </c:pt>
                <c:pt idx="96">
                  <c:v>32.238999999999997</c:v>
                </c:pt>
                <c:pt idx="97">
                  <c:v>32.238999999999997</c:v>
                </c:pt>
                <c:pt idx="98">
                  <c:v>32.238999999999997</c:v>
                </c:pt>
                <c:pt idx="99">
                  <c:v>32.238999999999997</c:v>
                </c:pt>
                <c:pt idx="100">
                  <c:v>32.238999999999997</c:v>
                </c:pt>
                <c:pt idx="101">
                  <c:v>31.367999999999999</c:v>
                </c:pt>
                <c:pt idx="102">
                  <c:v>31.367999999999999</c:v>
                </c:pt>
                <c:pt idx="103">
                  <c:v>30.497</c:v>
                </c:pt>
                <c:pt idx="104">
                  <c:v>29.6</c:v>
                </c:pt>
                <c:pt idx="105">
                  <c:v>29.6</c:v>
                </c:pt>
                <c:pt idx="106">
                  <c:v>29.6</c:v>
                </c:pt>
                <c:pt idx="107">
                  <c:v>29.6</c:v>
                </c:pt>
                <c:pt idx="108">
                  <c:v>29.6</c:v>
                </c:pt>
                <c:pt idx="109">
                  <c:v>29.6</c:v>
                </c:pt>
                <c:pt idx="110">
                  <c:v>29.6</c:v>
                </c:pt>
                <c:pt idx="111">
                  <c:v>29.6</c:v>
                </c:pt>
                <c:pt idx="112">
                  <c:v>29.6</c:v>
                </c:pt>
                <c:pt idx="113">
                  <c:v>26.780999999999999</c:v>
                </c:pt>
                <c:pt idx="114">
                  <c:v>26.780999999999999</c:v>
                </c:pt>
                <c:pt idx="115">
                  <c:v>26.780999999999999</c:v>
                </c:pt>
                <c:pt idx="116">
                  <c:v>25.292999999999999</c:v>
                </c:pt>
                <c:pt idx="117">
                  <c:v>25.292999999999999</c:v>
                </c:pt>
                <c:pt idx="118">
                  <c:v>25.292999999999999</c:v>
                </c:pt>
                <c:pt idx="119">
                  <c:v>25.292999999999999</c:v>
                </c:pt>
                <c:pt idx="120">
                  <c:v>25.292999999999999</c:v>
                </c:pt>
                <c:pt idx="121">
                  <c:v>25.292999999999999</c:v>
                </c:pt>
                <c:pt idx="122">
                  <c:v>25.292999999999999</c:v>
                </c:pt>
                <c:pt idx="123">
                  <c:v>25.292999999999999</c:v>
                </c:pt>
                <c:pt idx="124">
                  <c:v>25.292999999999999</c:v>
                </c:pt>
                <c:pt idx="125">
                  <c:v>25.292999999999999</c:v>
                </c:pt>
                <c:pt idx="126">
                  <c:v>25.292999999999999</c:v>
                </c:pt>
                <c:pt idx="127">
                  <c:v>23.805</c:v>
                </c:pt>
                <c:pt idx="128">
                  <c:v>23.805</c:v>
                </c:pt>
                <c:pt idx="129">
                  <c:v>23.805</c:v>
                </c:pt>
                <c:pt idx="130">
                  <c:v>23.805</c:v>
                </c:pt>
                <c:pt idx="131">
                  <c:v>23.805</c:v>
                </c:pt>
                <c:pt idx="132">
                  <c:v>23.805</c:v>
                </c:pt>
                <c:pt idx="133">
                  <c:v>23.805</c:v>
                </c:pt>
                <c:pt idx="134">
                  <c:v>23.805</c:v>
                </c:pt>
                <c:pt idx="135">
                  <c:v>23.805</c:v>
                </c:pt>
                <c:pt idx="136">
                  <c:v>23.805</c:v>
                </c:pt>
                <c:pt idx="137">
                  <c:v>23.805</c:v>
                </c:pt>
                <c:pt idx="138">
                  <c:v>23.805</c:v>
                </c:pt>
                <c:pt idx="139">
                  <c:v>23.805</c:v>
                </c:pt>
                <c:pt idx="140">
                  <c:v>23.805</c:v>
                </c:pt>
                <c:pt idx="141">
                  <c:v>23.805</c:v>
                </c:pt>
                <c:pt idx="142">
                  <c:v>23.805</c:v>
                </c:pt>
                <c:pt idx="143">
                  <c:v>23.805</c:v>
                </c:pt>
                <c:pt idx="144">
                  <c:v>23.805</c:v>
                </c:pt>
                <c:pt idx="145">
                  <c:v>23.805</c:v>
                </c:pt>
                <c:pt idx="146">
                  <c:v>23.805</c:v>
                </c:pt>
                <c:pt idx="147">
                  <c:v>23.805</c:v>
                </c:pt>
                <c:pt idx="148">
                  <c:v>23.805</c:v>
                </c:pt>
                <c:pt idx="149">
                  <c:v>23.805</c:v>
                </c:pt>
                <c:pt idx="150">
                  <c:v>23.805</c:v>
                </c:pt>
                <c:pt idx="151">
                  <c:v>23.805</c:v>
                </c:pt>
                <c:pt idx="152">
                  <c:v>23.805</c:v>
                </c:pt>
                <c:pt idx="153">
                  <c:v>23.805</c:v>
                </c:pt>
                <c:pt idx="154">
                  <c:v>23.805</c:v>
                </c:pt>
                <c:pt idx="155">
                  <c:v>23.805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938-47C5-82B9-75B7BECEA4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997191987031035"/>
              <c:y val="0.9296298321506110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Freedom from BOS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4801973282751421"/>
          <c:y val="0.60145938788901387"/>
          <c:w val="0.42995262847046073"/>
          <c:h val="0.21604938271604937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2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82149657763367"/>
          <c:y val="6.4840469160104983E-2"/>
          <c:w val="0.86988928773609187"/>
          <c:h val="0.8098052001312336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Ischemic Time &lt;4 hours (N = 6,001)</c:v>
                </c:pt>
              </c:strCache>
            </c:strRef>
          </c:tx>
          <c:spPr>
            <a:ln w="31750">
              <a:solidFill>
                <a:srgbClr val="33CC33"/>
              </a:solidFill>
            </a:ln>
          </c:spPr>
          <c:marker>
            <c:symbol val="none"/>
          </c:marker>
          <c:xVal>
            <c:numRef>
              <c:f>Sheet1!$A$2:$A$202</c:f>
              <c:numCache>
                <c:formatCode>General</c:formatCode>
                <c:ptCount val="201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  <c:pt idx="169">
                  <c:v>14.083299999999999</c:v>
                </c:pt>
                <c:pt idx="170">
                  <c:v>14.166700000000001</c:v>
                </c:pt>
                <c:pt idx="171">
                  <c:v>14.25</c:v>
                </c:pt>
                <c:pt idx="172">
                  <c:v>14.333299999999999</c:v>
                </c:pt>
                <c:pt idx="173">
                  <c:v>14.416700000000001</c:v>
                </c:pt>
                <c:pt idx="174">
                  <c:v>14.5</c:v>
                </c:pt>
                <c:pt idx="175">
                  <c:v>14.583299999999999</c:v>
                </c:pt>
                <c:pt idx="176">
                  <c:v>14.666700000000001</c:v>
                </c:pt>
                <c:pt idx="177">
                  <c:v>14.75</c:v>
                </c:pt>
                <c:pt idx="178">
                  <c:v>14.833299999999999</c:v>
                </c:pt>
                <c:pt idx="179">
                  <c:v>14.916700000000001</c:v>
                </c:pt>
                <c:pt idx="180">
                  <c:v>15</c:v>
                </c:pt>
                <c:pt idx="181">
                  <c:v>15.083299999999999</c:v>
                </c:pt>
                <c:pt idx="182">
                  <c:v>15.166700000000001</c:v>
                </c:pt>
                <c:pt idx="183">
                  <c:v>15.25</c:v>
                </c:pt>
                <c:pt idx="184">
                  <c:v>15.333299999999999</c:v>
                </c:pt>
                <c:pt idx="185">
                  <c:v>15.416700000000001</c:v>
                </c:pt>
                <c:pt idx="186">
                  <c:v>15.5</c:v>
                </c:pt>
                <c:pt idx="187">
                  <c:v>15.583299999999999</c:v>
                </c:pt>
                <c:pt idx="188">
                  <c:v>15.666700000000001</c:v>
                </c:pt>
                <c:pt idx="189">
                  <c:v>15.75</c:v>
                </c:pt>
                <c:pt idx="190">
                  <c:v>15.833299999999999</c:v>
                </c:pt>
                <c:pt idx="191">
                  <c:v>15.916700000000001</c:v>
                </c:pt>
                <c:pt idx="192">
                  <c:v>16</c:v>
                </c:pt>
                <c:pt idx="193">
                  <c:v>16.083300000000001</c:v>
                </c:pt>
                <c:pt idx="194">
                  <c:v>16.166699999999999</c:v>
                </c:pt>
                <c:pt idx="195">
                  <c:v>16.25</c:v>
                </c:pt>
                <c:pt idx="196">
                  <c:v>16.333300000000001</c:v>
                </c:pt>
                <c:pt idx="197">
                  <c:v>16.416699999999999</c:v>
                </c:pt>
                <c:pt idx="198">
                  <c:v>16.5</c:v>
                </c:pt>
                <c:pt idx="199">
                  <c:v>16.583300000000001</c:v>
                </c:pt>
                <c:pt idx="200">
                  <c:v>16.666699999999999</c:v>
                </c:pt>
              </c:numCache>
            </c:numRef>
          </c:xVal>
          <c:yVal>
            <c:numRef>
              <c:f>Sheet1!$B$2:$B$202</c:f>
              <c:numCache>
                <c:formatCode>General</c:formatCode>
                <c:ptCount val="201"/>
                <c:pt idx="0">
                  <c:v>100</c:v>
                </c:pt>
                <c:pt idx="1">
                  <c:v>99.983000000000004</c:v>
                </c:pt>
                <c:pt idx="2">
                  <c:v>99.966999999999999</c:v>
                </c:pt>
                <c:pt idx="3">
                  <c:v>99.867000000000004</c:v>
                </c:pt>
                <c:pt idx="4">
                  <c:v>99.566000000000003</c:v>
                </c:pt>
                <c:pt idx="5">
                  <c:v>98.875</c:v>
                </c:pt>
                <c:pt idx="6">
                  <c:v>95.594999999999999</c:v>
                </c:pt>
                <c:pt idx="7">
                  <c:v>91.384</c:v>
                </c:pt>
                <c:pt idx="8">
                  <c:v>90.918999999999997</c:v>
                </c:pt>
                <c:pt idx="9">
                  <c:v>90.78</c:v>
                </c:pt>
                <c:pt idx="10">
                  <c:v>90.78</c:v>
                </c:pt>
                <c:pt idx="11">
                  <c:v>90.762</c:v>
                </c:pt>
                <c:pt idx="12">
                  <c:v>90.724999999999994</c:v>
                </c:pt>
                <c:pt idx="13">
                  <c:v>90.685000000000002</c:v>
                </c:pt>
                <c:pt idx="14">
                  <c:v>90.664000000000001</c:v>
                </c:pt>
                <c:pt idx="15">
                  <c:v>90.497</c:v>
                </c:pt>
                <c:pt idx="16">
                  <c:v>90.055000000000007</c:v>
                </c:pt>
                <c:pt idx="17">
                  <c:v>88.495999999999995</c:v>
                </c:pt>
                <c:pt idx="18">
                  <c:v>84.02</c:v>
                </c:pt>
                <c:pt idx="19">
                  <c:v>79.866</c:v>
                </c:pt>
                <c:pt idx="20">
                  <c:v>78.647000000000006</c:v>
                </c:pt>
                <c:pt idx="21">
                  <c:v>78.259</c:v>
                </c:pt>
                <c:pt idx="22">
                  <c:v>78.063000000000002</c:v>
                </c:pt>
                <c:pt idx="23">
                  <c:v>77.950999999999993</c:v>
                </c:pt>
                <c:pt idx="24">
                  <c:v>77.950999999999993</c:v>
                </c:pt>
                <c:pt idx="25">
                  <c:v>77.927000000000007</c:v>
                </c:pt>
                <c:pt idx="26">
                  <c:v>77.849000000000004</c:v>
                </c:pt>
                <c:pt idx="27">
                  <c:v>77.608999999999995</c:v>
                </c:pt>
                <c:pt idx="28">
                  <c:v>76.673000000000002</c:v>
                </c:pt>
                <c:pt idx="29">
                  <c:v>74.77</c:v>
                </c:pt>
                <c:pt idx="30">
                  <c:v>70.528000000000006</c:v>
                </c:pt>
                <c:pt idx="31">
                  <c:v>66.721000000000004</c:v>
                </c:pt>
                <c:pt idx="32">
                  <c:v>65.715999999999994</c:v>
                </c:pt>
                <c:pt idx="33">
                  <c:v>65.332999999999998</c:v>
                </c:pt>
                <c:pt idx="34">
                  <c:v>65.278000000000006</c:v>
                </c:pt>
                <c:pt idx="35">
                  <c:v>65.278000000000006</c:v>
                </c:pt>
                <c:pt idx="36">
                  <c:v>65.278000000000006</c:v>
                </c:pt>
                <c:pt idx="37">
                  <c:v>65.183000000000007</c:v>
                </c:pt>
                <c:pt idx="38">
                  <c:v>65.052999999999997</c:v>
                </c:pt>
                <c:pt idx="39">
                  <c:v>64.722999999999999</c:v>
                </c:pt>
                <c:pt idx="40">
                  <c:v>63.994999999999997</c:v>
                </c:pt>
                <c:pt idx="41">
                  <c:v>62.070999999999998</c:v>
                </c:pt>
                <c:pt idx="42">
                  <c:v>59.116999999999997</c:v>
                </c:pt>
                <c:pt idx="43">
                  <c:v>55.58</c:v>
                </c:pt>
                <c:pt idx="44">
                  <c:v>54.533999999999999</c:v>
                </c:pt>
                <c:pt idx="45">
                  <c:v>54.466000000000001</c:v>
                </c:pt>
                <c:pt idx="46">
                  <c:v>54.432000000000002</c:v>
                </c:pt>
                <c:pt idx="47">
                  <c:v>54.362000000000002</c:v>
                </c:pt>
                <c:pt idx="48">
                  <c:v>54.326999999999998</c:v>
                </c:pt>
                <c:pt idx="49">
                  <c:v>54.286999999999999</c:v>
                </c:pt>
                <c:pt idx="50">
                  <c:v>54.042000000000002</c:v>
                </c:pt>
                <c:pt idx="51">
                  <c:v>53.753</c:v>
                </c:pt>
                <c:pt idx="52">
                  <c:v>53.006</c:v>
                </c:pt>
                <c:pt idx="53">
                  <c:v>51.34</c:v>
                </c:pt>
                <c:pt idx="54">
                  <c:v>48.832000000000001</c:v>
                </c:pt>
                <c:pt idx="55">
                  <c:v>46.188000000000002</c:v>
                </c:pt>
                <c:pt idx="56">
                  <c:v>45.637</c:v>
                </c:pt>
                <c:pt idx="57">
                  <c:v>45.509</c:v>
                </c:pt>
                <c:pt idx="58">
                  <c:v>45.421999999999997</c:v>
                </c:pt>
                <c:pt idx="59">
                  <c:v>45.421999999999997</c:v>
                </c:pt>
                <c:pt idx="60">
                  <c:v>45.33</c:v>
                </c:pt>
                <c:pt idx="61">
                  <c:v>45.280999999999999</c:v>
                </c:pt>
                <c:pt idx="62">
                  <c:v>45.176000000000002</c:v>
                </c:pt>
                <c:pt idx="63">
                  <c:v>44.963000000000001</c:v>
                </c:pt>
                <c:pt idx="64">
                  <c:v>43.896999999999998</c:v>
                </c:pt>
                <c:pt idx="65">
                  <c:v>42.402000000000001</c:v>
                </c:pt>
                <c:pt idx="66">
                  <c:v>39.996000000000002</c:v>
                </c:pt>
                <c:pt idx="67">
                  <c:v>37.960999999999999</c:v>
                </c:pt>
                <c:pt idx="68">
                  <c:v>37.527999999999999</c:v>
                </c:pt>
                <c:pt idx="69">
                  <c:v>37.417999999999999</c:v>
                </c:pt>
                <c:pt idx="70">
                  <c:v>37.417999999999999</c:v>
                </c:pt>
                <c:pt idx="71">
                  <c:v>37.417999999999999</c:v>
                </c:pt>
                <c:pt idx="72">
                  <c:v>37.417999999999999</c:v>
                </c:pt>
                <c:pt idx="73">
                  <c:v>37.417999999999999</c:v>
                </c:pt>
                <c:pt idx="74">
                  <c:v>37.216000000000001</c:v>
                </c:pt>
                <c:pt idx="75">
                  <c:v>37.08</c:v>
                </c:pt>
                <c:pt idx="76">
                  <c:v>36.393999999999998</c:v>
                </c:pt>
                <c:pt idx="77">
                  <c:v>35.222999999999999</c:v>
                </c:pt>
                <c:pt idx="78">
                  <c:v>33.904000000000003</c:v>
                </c:pt>
                <c:pt idx="79">
                  <c:v>32.44</c:v>
                </c:pt>
                <c:pt idx="80">
                  <c:v>31.805</c:v>
                </c:pt>
                <c:pt idx="81">
                  <c:v>31.591999999999999</c:v>
                </c:pt>
                <c:pt idx="82">
                  <c:v>31.591999999999999</c:v>
                </c:pt>
                <c:pt idx="83">
                  <c:v>31.591999999999999</c:v>
                </c:pt>
                <c:pt idx="84">
                  <c:v>31.591999999999999</c:v>
                </c:pt>
                <c:pt idx="85">
                  <c:v>31.504000000000001</c:v>
                </c:pt>
                <c:pt idx="86">
                  <c:v>31.504000000000001</c:v>
                </c:pt>
                <c:pt idx="87">
                  <c:v>31.324000000000002</c:v>
                </c:pt>
                <c:pt idx="88">
                  <c:v>30.689</c:v>
                </c:pt>
                <c:pt idx="89">
                  <c:v>30.053000000000001</c:v>
                </c:pt>
                <c:pt idx="90">
                  <c:v>28.323</c:v>
                </c:pt>
                <c:pt idx="91">
                  <c:v>26.771999999999998</c:v>
                </c:pt>
                <c:pt idx="92">
                  <c:v>26.68</c:v>
                </c:pt>
                <c:pt idx="93">
                  <c:v>26.585999999999999</c:v>
                </c:pt>
                <c:pt idx="94">
                  <c:v>26.585999999999999</c:v>
                </c:pt>
                <c:pt idx="95">
                  <c:v>26.585999999999999</c:v>
                </c:pt>
                <c:pt idx="96">
                  <c:v>26.585999999999999</c:v>
                </c:pt>
                <c:pt idx="97">
                  <c:v>26.47</c:v>
                </c:pt>
                <c:pt idx="98">
                  <c:v>26.47</c:v>
                </c:pt>
                <c:pt idx="99">
                  <c:v>26.228999999999999</c:v>
                </c:pt>
                <c:pt idx="100">
                  <c:v>25.866</c:v>
                </c:pt>
                <c:pt idx="101">
                  <c:v>25.02</c:v>
                </c:pt>
                <c:pt idx="102">
                  <c:v>23.562000000000001</c:v>
                </c:pt>
                <c:pt idx="103">
                  <c:v>22.588000000000001</c:v>
                </c:pt>
                <c:pt idx="104">
                  <c:v>22.216999999999999</c:v>
                </c:pt>
                <c:pt idx="105">
                  <c:v>22.09</c:v>
                </c:pt>
                <c:pt idx="106">
                  <c:v>22.09</c:v>
                </c:pt>
                <c:pt idx="107">
                  <c:v>22.09</c:v>
                </c:pt>
                <c:pt idx="108">
                  <c:v>22.09</c:v>
                </c:pt>
                <c:pt idx="109">
                  <c:v>22.09</c:v>
                </c:pt>
                <c:pt idx="110">
                  <c:v>22.09</c:v>
                </c:pt>
                <c:pt idx="111">
                  <c:v>22.09</c:v>
                </c:pt>
                <c:pt idx="112">
                  <c:v>21.535</c:v>
                </c:pt>
                <c:pt idx="113">
                  <c:v>20.420999999999999</c:v>
                </c:pt>
                <c:pt idx="114">
                  <c:v>19.306999999999999</c:v>
                </c:pt>
                <c:pt idx="115">
                  <c:v>19.117999999999999</c:v>
                </c:pt>
                <c:pt idx="116">
                  <c:v>19.117999999999999</c:v>
                </c:pt>
                <c:pt idx="117">
                  <c:v>19.117999999999999</c:v>
                </c:pt>
                <c:pt idx="118">
                  <c:v>19.117999999999999</c:v>
                </c:pt>
                <c:pt idx="119">
                  <c:v>19.117999999999999</c:v>
                </c:pt>
                <c:pt idx="120">
                  <c:v>18.917000000000002</c:v>
                </c:pt>
                <c:pt idx="121">
                  <c:v>18.917000000000002</c:v>
                </c:pt>
                <c:pt idx="122">
                  <c:v>18.699000000000002</c:v>
                </c:pt>
                <c:pt idx="123">
                  <c:v>17.814</c:v>
                </c:pt>
                <c:pt idx="124">
                  <c:v>17.591000000000001</c:v>
                </c:pt>
                <c:pt idx="125">
                  <c:v>16.478000000000002</c:v>
                </c:pt>
                <c:pt idx="126">
                  <c:v>16.033000000000001</c:v>
                </c:pt>
                <c:pt idx="127">
                  <c:v>15.365</c:v>
                </c:pt>
                <c:pt idx="128">
                  <c:v>15.365</c:v>
                </c:pt>
                <c:pt idx="129">
                  <c:v>15.365</c:v>
                </c:pt>
                <c:pt idx="130">
                  <c:v>15.365</c:v>
                </c:pt>
                <c:pt idx="131">
                  <c:v>15.365</c:v>
                </c:pt>
                <c:pt idx="132">
                  <c:v>15.365</c:v>
                </c:pt>
                <c:pt idx="133">
                  <c:v>15.365</c:v>
                </c:pt>
                <c:pt idx="134">
                  <c:v>15.09</c:v>
                </c:pt>
                <c:pt idx="135">
                  <c:v>15.09</c:v>
                </c:pt>
                <c:pt idx="136">
                  <c:v>14.811</c:v>
                </c:pt>
                <c:pt idx="137">
                  <c:v>14.531000000000001</c:v>
                </c:pt>
                <c:pt idx="138">
                  <c:v>13.682</c:v>
                </c:pt>
                <c:pt idx="139">
                  <c:v>12.542</c:v>
                </c:pt>
                <c:pt idx="140">
                  <c:v>12.542</c:v>
                </c:pt>
                <c:pt idx="141">
                  <c:v>12.542</c:v>
                </c:pt>
                <c:pt idx="142">
                  <c:v>12.542</c:v>
                </c:pt>
                <c:pt idx="143">
                  <c:v>12.542</c:v>
                </c:pt>
                <c:pt idx="144">
                  <c:v>12.542</c:v>
                </c:pt>
                <c:pt idx="145">
                  <c:v>12.542</c:v>
                </c:pt>
                <c:pt idx="146">
                  <c:v>12.542</c:v>
                </c:pt>
                <c:pt idx="147">
                  <c:v>12.542</c:v>
                </c:pt>
                <c:pt idx="148">
                  <c:v>12.542</c:v>
                </c:pt>
                <c:pt idx="149">
                  <c:v>12.542</c:v>
                </c:pt>
                <c:pt idx="150">
                  <c:v>12.542</c:v>
                </c:pt>
                <c:pt idx="151">
                  <c:v>12.077</c:v>
                </c:pt>
                <c:pt idx="152">
                  <c:v>12.077</c:v>
                </c:pt>
                <c:pt idx="153">
                  <c:v>12.077</c:v>
                </c:pt>
                <c:pt idx="154">
                  <c:v>12.077</c:v>
                </c:pt>
                <c:pt idx="155">
                  <c:v>12.077</c:v>
                </c:pt>
                <c:pt idx="156">
                  <c:v>12.077</c:v>
                </c:pt>
                <c:pt idx="157">
                  <c:v>12.077</c:v>
                </c:pt>
                <c:pt idx="158">
                  <c:v>12.077</c:v>
                </c:pt>
                <c:pt idx="159">
                  <c:v>12.077</c:v>
                </c:pt>
                <c:pt idx="160">
                  <c:v>12.077</c:v>
                </c:pt>
                <c:pt idx="161">
                  <c:v>12.077</c:v>
                </c:pt>
                <c:pt idx="162">
                  <c:v>12.077</c:v>
                </c:pt>
                <c:pt idx="163">
                  <c:v>10.352</c:v>
                </c:pt>
                <c:pt idx="164">
                  <c:v>10.352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4CB-4863-80E2-95C97711BC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Ischemic Time ≥4 hours (N = 16,172)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Sheet1!$A$2:$A$202</c:f>
              <c:numCache>
                <c:formatCode>General</c:formatCode>
                <c:ptCount val="201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  <c:pt idx="169">
                  <c:v>14.083299999999999</c:v>
                </c:pt>
                <c:pt idx="170">
                  <c:v>14.166700000000001</c:v>
                </c:pt>
                <c:pt idx="171">
                  <c:v>14.25</c:v>
                </c:pt>
                <c:pt idx="172">
                  <c:v>14.333299999999999</c:v>
                </c:pt>
                <c:pt idx="173">
                  <c:v>14.416700000000001</c:v>
                </c:pt>
                <c:pt idx="174">
                  <c:v>14.5</c:v>
                </c:pt>
                <c:pt idx="175">
                  <c:v>14.583299999999999</c:v>
                </c:pt>
                <c:pt idx="176">
                  <c:v>14.666700000000001</c:v>
                </c:pt>
                <c:pt idx="177">
                  <c:v>14.75</c:v>
                </c:pt>
                <c:pt idx="178">
                  <c:v>14.833299999999999</c:v>
                </c:pt>
                <c:pt idx="179">
                  <c:v>14.916700000000001</c:v>
                </c:pt>
                <c:pt idx="180">
                  <c:v>15</c:v>
                </c:pt>
                <c:pt idx="181">
                  <c:v>15.083299999999999</c:v>
                </c:pt>
                <c:pt idx="182">
                  <c:v>15.166700000000001</c:v>
                </c:pt>
                <c:pt idx="183">
                  <c:v>15.25</c:v>
                </c:pt>
                <c:pt idx="184">
                  <c:v>15.333299999999999</c:v>
                </c:pt>
                <c:pt idx="185">
                  <c:v>15.416700000000001</c:v>
                </c:pt>
                <c:pt idx="186">
                  <c:v>15.5</c:v>
                </c:pt>
                <c:pt idx="187">
                  <c:v>15.583299999999999</c:v>
                </c:pt>
                <c:pt idx="188">
                  <c:v>15.666700000000001</c:v>
                </c:pt>
                <c:pt idx="189">
                  <c:v>15.75</c:v>
                </c:pt>
                <c:pt idx="190">
                  <c:v>15.833299999999999</c:v>
                </c:pt>
                <c:pt idx="191">
                  <c:v>15.916700000000001</c:v>
                </c:pt>
                <c:pt idx="192">
                  <c:v>16</c:v>
                </c:pt>
                <c:pt idx="193">
                  <c:v>16.083300000000001</c:v>
                </c:pt>
                <c:pt idx="194">
                  <c:v>16.166699999999999</c:v>
                </c:pt>
                <c:pt idx="195">
                  <c:v>16.25</c:v>
                </c:pt>
                <c:pt idx="196">
                  <c:v>16.333300000000001</c:v>
                </c:pt>
                <c:pt idx="197">
                  <c:v>16.416699999999999</c:v>
                </c:pt>
                <c:pt idx="198">
                  <c:v>16.5</c:v>
                </c:pt>
                <c:pt idx="199">
                  <c:v>16.583300000000001</c:v>
                </c:pt>
                <c:pt idx="200">
                  <c:v>16.666699999999999</c:v>
                </c:pt>
              </c:numCache>
            </c:numRef>
          </c:xVal>
          <c:yVal>
            <c:numRef>
              <c:f>Sheet1!$C$2:$C$202</c:f>
              <c:numCache>
                <c:formatCode>General</c:formatCode>
                <c:ptCount val="201"/>
                <c:pt idx="0">
                  <c:v>100</c:v>
                </c:pt>
                <c:pt idx="1">
                  <c:v>99.988</c:v>
                </c:pt>
                <c:pt idx="2">
                  <c:v>99.944000000000003</c:v>
                </c:pt>
                <c:pt idx="3">
                  <c:v>99.858000000000004</c:v>
                </c:pt>
                <c:pt idx="4">
                  <c:v>99.608999999999995</c:v>
                </c:pt>
                <c:pt idx="5">
                  <c:v>99.122</c:v>
                </c:pt>
                <c:pt idx="6">
                  <c:v>95.866</c:v>
                </c:pt>
                <c:pt idx="7">
                  <c:v>91.75</c:v>
                </c:pt>
                <c:pt idx="8">
                  <c:v>91.316999999999993</c:v>
                </c:pt>
                <c:pt idx="9">
                  <c:v>91.247</c:v>
                </c:pt>
                <c:pt idx="10">
                  <c:v>91.24</c:v>
                </c:pt>
                <c:pt idx="11">
                  <c:v>91.227000000000004</c:v>
                </c:pt>
                <c:pt idx="12">
                  <c:v>91.206999999999994</c:v>
                </c:pt>
                <c:pt idx="13">
                  <c:v>91.171000000000006</c:v>
                </c:pt>
                <c:pt idx="14">
                  <c:v>91.14</c:v>
                </c:pt>
                <c:pt idx="15">
                  <c:v>91.039000000000001</c:v>
                </c:pt>
                <c:pt idx="16">
                  <c:v>90.415000000000006</c:v>
                </c:pt>
                <c:pt idx="17">
                  <c:v>89</c:v>
                </c:pt>
                <c:pt idx="18">
                  <c:v>84.733999999999995</c:v>
                </c:pt>
                <c:pt idx="19">
                  <c:v>79.629000000000005</c:v>
                </c:pt>
                <c:pt idx="20">
                  <c:v>78.838999999999999</c:v>
                </c:pt>
                <c:pt idx="21">
                  <c:v>78.623999999999995</c:v>
                </c:pt>
                <c:pt idx="22">
                  <c:v>78.552000000000007</c:v>
                </c:pt>
                <c:pt idx="23">
                  <c:v>78.494</c:v>
                </c:pt>
                <c:pt idx="24">
                  <c:v>78.468999999999994</c:v>
                </c:pt>
                <c:pt idx="25">
                  <c:v>78.432000000000002</c:v>
                </c:pt>
                <c:pt idx="26">
                  <c:v>78.296000000000006</c:v>
                </c:pt>
                <c:pt idx="27">
                  <c:v>78.069999999999993</c:v>
                </c:pt>
                <c:pt idx="28">
                  <c:v>77.381</c:v>
                </c:pt>
                <c:pt idx="29">
                  <c:v>75.626000000000005</c:v>
                </c:pt>
                <c:pt idx="30">
                  <c:v>71.637</c:v>
                </c:pt>
                <c:pt idx="31">
                  <c:v>68.233000000000004</c:v>
                </c:pt>
                <c:pt idx="32">
                  <c:v>67.495000000000005</c:v>
                </c:pt>
                <c:pt idx="33">
                  <c:v>67.353999999999999</c:v>
                </c:pt>
                <c:pt idx="34">
                  <c:v>67.313999999999993</c:v>
                </c:pt>
                <c:pt idx="35">
                  <c:v>67.302999999999997</c:v>
                </c:pt>
                <c:pt idx="36">
                  <c:v>67.281999999999996</c:v>
                </c:pt>
                <c:pt idx="37">
                  <c:v>67.2</c:v>
                </c:pt>
                <c:pt idx="38">
                  <c:v>67.102999999999994</c:v>
                </c:pt>
                <c:pt idx="39">
                  <c:v>66.847999999999999</c:v>
                </c:pt>
                <c:pt idx="40">
                  <c:v>66.311000000000007</c:v>
                </c:pt>
                <c:pt idx="41">
                  <c:v>64.953000000000003</c:v>
                </c:pt>
                <c:pt idx="42">
                  <c:v>61.706000000000003</c:v>
                </c:pt>
                <c:pt idx="43">
                  <c:v>58.704999999999998</c:v>
                </c:pt>
                <c:pt idx="44">
                  <c:v>58.098999999999997</c:v>
                </c:pt>
                <c:pt idx="45">
                  <c:v>57.985999999999997</c:v>
                </c:pt>
                <c:pt idx="46">
                  <c:v>57.948</c:v>
                </c:pt>
                <c:pt idx="47">
                  <c:v>57.923000000000002</c:v>
                </c:pt>
                <c:pt idx="48">
                  <c:v>57.908999999999999</c:v>
                </c:pt>
                <c:pt idx="49">
                  <c:v>57.881</c:v>
                </c:pt>
                <c:pt idx="50">
                  <c:v>57.777000000000001</c:v>
                </c:pt>
                <c:pt idx="51">
                  <c:v>57.475000000000001</c:v>
                </c:pt>
                <c:pt idx="52">
                  <c:v>56.915999999999997</c:v>
                </c:pt>
                <c:pt idx="53">
                  <c:v>55.735999999999997</c:v>
                </c:pt>
                <c:pt idx="54">
                  <c:v>53.009</c:v>
                </c:pt>
                <c:pt idx="55">
                  <c:v>50.530999999999999</c:v>
                </c:pt>
                <c:pt idx="56">
                  <c:v>50.225000000000001</c:v>
                </c:pt>
                <c:pt idx="57">
                  <c:v>50.162999999999997</c:v>
                </c:pt>
                <c:pt idx="58">
                  <c:v>50.148000000000003</c:v>
                </c:pt>
                <c:pt idx="59">
                  <c:v>50.131</c:v>
                </c:pt>
                <c:pt idx="60">
                  <c:v>50.097999999999999</c:v>
                </c:pt>
                <c:pt idx="61">
                  <c:v>50.024999999999999</c:v>
                </c:pt>
                <c:pt idx="62">
                  <c:v>49.912999999999997</c:v>
                </c:pt>
                <c:pt idx="63">
                  <c:v>49.667000000000002</c:v>
                </c:pt>
                <c:pt idx="64">
                  <c:v>49.155999999999999</c:v>
                </c:pt>
                <c:pt idx="65">
                  <c:v>48.149000000000001</c:v>
                </c:pt>
                <c:pt idx="66">
                  <c:v>45.500999999999998</c:v>
                </c:pt>
                <c:pt idx="67">
                  <c:v>43.648000000000003</c:v>
                </c:pt>
                <c:pt idx="68">
                  <c:v>43.244</c:v>
                </c:pt>
                <c:pt idx="69">
                  <c:v>43.186</c:v>
                </c:pt>
                <c:pt idx="70">
                  <c:v>43.127000000000002</c:v>
                </c:pt>
                <c:pt idx="71">
                  <c:v>43.127000000000002</c:v>
                </c:pt>
                <c:pt idx="72">
                  <c:v>43.106000000000002</c:v>
                </c:pt>
                <c:pt idx="73">
                  <c:v>43.082999999999998</c:v>
                </c:pt>
                <c:pt idx="74">
                  <c:v>42.988</c:v>
                </c:pt>
                <c:pt idx="75">
                  <c:v>42.677999999999997</c:v>
                </c:pt>
                <c:pt idx="76">
                  <c:v>42.152000000000001</c:v>
                </c:pt>
                <c:pt idx="77">
                  <c:v>41.216999999999999</c:v>
                </c:pt>
                <c:pt idx="78">
                  <c:v>39.463000000000001</c:v>
                </c:pt>
                <c:pt idx="79">
                  <c:v>37.46</c:v>
                </c:pt>
                <c:pt idx="80">
                  <c:v>37.264000000000003</c:v>
                </c:pt>
                <c:pt idx="81">
                  <c:v>37.238999999999997</c:v>
                </c:pt>
                <c:pt idx="82">
                  <c:v>37.238999999999997</c:v>
                </c:pt>
                <c:pt idx="83">
                  <c:v>37.238999999999997</c:v>
                </c:pt>
                <c:pt idx="84">
                  <c:v>37.213000000000001</c:v>
                </c:pt>
                <c:pt idx="85">
                  <c:v>37.155000000000001</c:v>
                </c:pt>
                <c:pt idx="86">
                  <c:v>37.124000000000002</c:v>
                </c:pt>
                <c:pt idx="87">
                  <c:v>36.939</c:v>
                </c:pt>
                <c:pt idx="88">
                  <c:v>36.506</c:v>
                </c:pt>
                <c:pt idx="89">
                  <c:v>35.575000000000003</c:v>
                </c:pt>
                <c:pt idx="90">
                  <c:v>33.802999999999997</c:v>
                </c:pt>
                <c:pt idx="91">
                  <c:v>32.366</c:v>
                </c:pt>
                <c:pt idx="92">
                  <c:v>32.021000000000001</c:v>
                </c:pt>
                <c:pt idx="93">
                  <c:v>32.021000000000001</c:v>
                </c:pt>
                <c:pt idx="94">
                  <c:v>32.021000000000001</c:v>
                </c:pt>
                <c:pt idx="95">
                  <c:v>32.021000000000001</c:v>
                </c:pt>
                <c:pt idx="96">
                  <c:v>32.021000000000001</c:v>
                </c:pt>
                <c:pt idx="97">
                  <c:v>31.983000000000001</c:v>
                </c:pt>
                <c:pt idx="98">
                  <c:v>31.864999999999998</c:v>
                </c:pt>
                <c:pt idx="99">
                  <c:v>31.626999999999999</c:v>
                </c:pt>
                <c:pt idx="100">
                  <c:v>31.387</c:v>
                </c:pt>
                <c:pt idx="101">
                  <c:v>30.625</c:v>
                </c:pt>
                <c:pt idx="102">
                  <c:v>29.379000000000001</c:v>
                </c:pt>
                <c:pt idx="103">
                  <c:v>28.248000000000001</c:v>
                </c:pt>
                <c:pt idx="104">
                  <c:v>27.838999999999999</c:v>
                </c:pt>
                <c:pt idx="105">
                  <c:v>27.673999999999999</c:v>
                </c:pt>
                <c:pt idx="106">
                  <c:v>27.673999999999999</c:v>
                </c:pt>
                <c:pt idx="107">
                  <c:v>27.587</c:v>
                </c:pt>
                <c:pt idx="108">
                  <c:v>27.587</c:v>
                </c:pt>
                <c:pt idx="109">
                  <c:v>27.491</c:v>
                </c:pt>
                <c:pt idx="110">
                  <c:v>27.491</c:v>
                </c:pt>
                <c:pt idx="111">
                  <c:v>27.227</c:v>
                </c:pt>
                <c:pt idx="112">
                  <c:v>26.856000000000002</c:v>
                </c:pt>
                <c:pt idx="113">
                  <c:v>26.326000000000001</c:v>
                </c:pt>
                <c:pt idx="114">
                  <c:v>25.314</c:v>
                </c:pt>
                <c:pt idx="115">
                  <c:v>24.672999999999998</c:v>
                </c:pt>
                <c:pt idx="116">
                  <c:v>24.619</c:v>
                </c:pt>
                <c:pt idx="117">
                  <c:v>24.619</c:v>
                </c:pt>
                <c:pt idx="118">
                  <c:v>24.619</c:v>
                </c:pt>
                <c:pt idx="119">
                  <c:v>24.619</c:v>
                </c:pt>
                <c:pt idx="120">
                  <c:v>24.562000000000001</c:v>
                </c:pt>
                <c:pt idx="121">
                  <c:v>24.562000000000001</c:v>
                </c:pt>
                <c:pt idx="122">
                  <c:v>24.492999999999999</c:v>
                </c:pt>
                <c:pt idx="123">
                  <c:v>24.283999999999999</c:v>
                </c:pt>
                <c:pt idx="124">
                  <c:v>24.283999999999999</c:v>
                </c:pt>
                <c:pt idx="125">
                  <c:v>23.867000000000001</c:v>
                </c:pt>
                <c:pt idx="126">
                  <c:v>23.024000000000001</c:v>
                </c:pt>
                <c:pt idx="127">
                  <c:v>22.315000000000001</c:v>
                </c:pt>
                <c:pt idx="128">
                  <c:v>22.172000000000001</c:v>
                </c:pt>
                <c:pt idx="129">
                  <c:v>22.172000000000001</c:v>
                </c:pt>
                <c:pt idx="130">
                  <c:v>22.172000000000001</c:v>
                </c:pt>
                <c:pt idx="131">
                  <c:v>22.172000000000001</c:v>
                </c:pt>
                <c:pt idx="132">
                  <c:v>22.172000000000001</c:v>
                </c:pt>
                <c:pt idx="133">
                  <c:v>22.004999999999999</c:v>
                </c:pt>
                <c:pt idx="134">
                  <c:v>22.004999999999999</c:v>
                </c:pt>
                <c:pt idx="135">
                  <c:v>21.739000000000001</c:v>
                </c:pt>
                <c:pt idx="136">
                  <c:v>21.739000000000001</c:v>
                </c:pt>
                <c:pt idx="137">
                  <c:v>21.472999999999999</c:v>
                </c:pt>
                <c:pt idx="138">
                  <c:v>20.318999999999999</c:v>
                </c:pt>
                <c:pt idx="139">
                  <c:v>19.786999999999999</c:v>
                </c:pt>
                <c:pt idx="140">
                  <c:v>19.786999999999999</c:v>
                </c:pt>
                <c:pt idx="141">
                  <c:v>19.786999999999999</c:v>
                </c:pt>
                <c:pt idx="142">
                  <c:v>19.786999999999999</c:v>
                </c:pt>
                <c:pt idx="143">
                  <c:v>19.786999999999999</c:v>
                </c:pt>
                <c:pt idx="144">
                  <c:v>19.786999999999999</c:v>
                </c:pt>
                <c:pt idx="145">
                  <c:v>19.786999999999999</c:v>
                </c:pt>
                <c:pt idx="146">
                  <c:v>19.672000000000001</c:v>
                </c:pt>
                <c:pt idx="147">
                  <c:v>19.672000000000001</c:v>
                </c:pt>
                <c:pt idx="148">
                  <c:v>19.672000000000001</c:v>
                </c:pt>
                <c:pt idx="149">
                  <c:v>19.553999999999998</c:v>
                </c:pt>
                <c:pt idx="150">
                  <c:v>18.962</c:v>
                </c:pt>
                <c:pt idx="151">
                  <c:v>18.486999999999998</c:v>
                </c:pt>
                <c:pt idx="152">
                  <c:v>18.486999999999998</c:v>
                </c:pt>
                <c:pt idx="153">
                  <c:v>18.486999999999998</c:v>
                </c:pt>
                <c:pt idx="154">
                  <c:v>18.363</c:v>
                </c:pt>
                <c:pt idx="155">
                  <c:v>18.363</c:v>
                </c:pt>
                <c:pt idx="156">
                  <c:v>18.363</c:v>
                </c:pt>
                <c:pt idx="157">
                  <c:v>18.363</c:v>
                </c:pt>
                <c:pt idx="158">
                  <c:v>18.363</c:v>
                </c:pt>
                <c:pt idx="159">
                  <c:v>18.183</c:v>
                </c:pt>
                <c:pt idx="160">
                  <c:v>18.001000000000001</c:v>
                </c:pt>
                <c:pt idx="161">
                  <c:v>17.454999999999998</c:v>
                </c:pt>
                <c:pt idx="162">
                  <c:v>16.364000000000001</c:v>
                </c:pt>
                <c:pt idx="163">
                  <c:v>16.18</c:v>
                </c:pt>
                <c:pt idx="164">
                  <c:v>15.997</c:v>
                </c:pt>
                <c:pt idx="165">
                  <c:v>15.997</c:v>
                </c:pt>
                <c:pt idx="166">
                  <c:v>15.997</c:v>
                </c:pt>
                <c:pt idx="167">
                  <c:v>15.997</c:v>
                </c:pt>
                <c:pt idx="168">
                  <c:v>15.997</c:v>
                </c:pt>
                <c:pt idx="169">
                  <c:v>15.997</c:v>
                </c:pt>
                <c:pt idx="170">
                  <c:v>15.997</c:v>
                </c:pt>
                <c:pt idx="171">
                  <c:v>15.997</c:v>
                </c:pt>
                <c:pt idx="172">
                  <c:v>15.997</c:v>
                </c:pt>
                <c:pt idx="173">
                  <c:v>15.48</c:v>
                </c:pt>
                <c:pt idx="174">
                  <c:v>14.167999999999999</c:v>
                </c:pt>
                <c:pt idx="175">
                  <c:v>13.906000000000001</c:v>
                </c:pt>
                <c:pt idx="176">
                  <c:v>13.906000000000001</c:v>
                </c:pt>
                <c:pt idx="177">
                  <c:v>13.906000000000001</c:v>
                </c:pt>
                <c:pt idx="178">
                  <c:v>13.906000000000001</c:v>
                </c:pt>
                <c:pt idx="179">
                  <c:v>13.906000000000001</c:v>
                </c:pt>
                <c:pt idx="180">
                  <c:v>13.906000000000001</c:v>
                </c:pt>
                <c:pt idx="181">
                  <c:v>13.906000000000001</c:v>
                </c:pt>
                <c:pt idx="182">
                  <c:v>13.906000000000001</c:v>
                </c:pt>
                <c:pt idx="183">
                  <c:v>13.906000000000001</c:v>
                </c:pt>
                <c:pt idx="184">
                  <c:v>13.906000000000001</c:v>
                </c:pt>
                <c:pt idx="185">
                  <c:v>13.497</c:v>
                </c:pt>
                <c:pt idx="186">
                  <c:v>12.679</c:v>
                </c:pt>
                <c:pt idx="187">
                  <c:v>11.861000000000001</c:v>
                </c:pt>
                <c:pt idx="188">
                  <c:v>11.861000000000001</c:v>
                </c:pt>
                <c:pt idx="189">
                  <c:v>11.861000000000001</c:v>
                </c:pt>
                <c:pt idx="190">
                  <c:v>11.861000000000001</c:v>
                </c:pt>
                <c:pt idx="191">
                  <c:v>11.861000000000001</c:v>
                </c:pt>
                <c:pt idx="192">
                  <c:v>11.861000000000001</c:v>
                </c:pt>
                <c:pt idx="193">
                  <c:v>11.861000000000001</c:v>
                </c:pt>
                <c:pt idx="194">
                  <c:v>11.861000000000001</c:v>
                </c:pt>
                <c:pt idx="195">
                  <c:v>11.861000000000001</c:v>
                </c:pt>
                <c:pt idx="196">
                  <c:v>11.861000000000001</c:v>
                </c:pt>
                <c:pt idx="197">
                  <c:v>11.013999999999999</c:v>
                </c:pt>
                <c:pt idx="198">
                  <c:v>10.096</c:v>
                </c:pt>
                <c:pt idx="199">
                  <c:v>9.1780000000000008</c:v>
                </c:pt>
                <c:pt idx="200">
                  <c:v>9.1780000000000008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4CB-4863-80E2-95C97711BC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3604576"/>
        <c:axId val="693604968"/>
      </c:scatterChart>
      <c:valAx>
        <c:axId val="693604576"/>
        <c:scaling>
          <c:orientation val="minMax"/>
          <c:max val="1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93604968"/>
        <c:crosses val="autoZero"/>
        <c:crossBetween val="midCat"/>
        <c:majorUnit val="1"/>
      </c:valAx>
      <c:valAx>
        <c:axId val="693604968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b="1" i="0" baseline="0" dirty="0" smtClean="0">
                    <a:solidFill>
                      <a:schemeClr val="bg2"/>
                    </a:solidFill>
                  </a:rPr>
                  <a:t>Freedom from BOS (%) </a:t>
                </a:r>
                <a:endParaRPr lang="en-US" sz="18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93604576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2680754947491538"/>
          <c:y val="0.68863464749391556"/>
          <c:w val="0.41445026956101028"/>
          <c:h val="0.13818343153490836"/>
        </c:manualLayout>
      </c:layout>
      <c:overlay val="1"/>
      <c:spPr>
        <a:solidFill>
          <a:schemeClr val="tx1"/>
        </a:solidFill>
        <a:ln w="19050">
          <a:solidFill>
            <a:schemeClr val="bg1"/>
          </a:solidFill>
        </a:ln>
      </c:spPr>
      <c:txPr>
        <a:bodyPr/>
        <a:lstStyle/>
        <a:p>
          <a:pPr>
            <a:defRPr sz="1500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184055118110238"/>
          <c:y val="0.10809549767817485"/>
          <c:w val="0.8533829984613992"/>
          <c:h val="0.7487316777710478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 w="31750">
              <a:solidFill>
                <a:srgbClr val="006600"/>
              </a:solidFill>
            </a:ln>
          </c:spPr>
          <c:marker>
            <c:symbol val="none"/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33.885399999999997</c:v>
                </c:pt>
                <c:pt idx="1">
                  <c:v>30.949100000000001</c:v>
                </c:pt>
                <c:pt idx="2">
                  <c:v>30.963899999999999</c:v>
                </c:pt>
                <c:pt idx="3">
                  <c:v>27.085999999999999</c:v>
                </c:pt>
                <c:pt idx="4">
                  <c:v>32.396099999999997</c:v>
                </c:pt>
                <c:pt idx="5">
                  <c:v>30.9497</c:v>
                </c:pt>
                <c:pt idx="6">
                  <c:v>26.819500000000001</c:v>
                </c:pt>
                <c:pt idx="7">
                  <c:v>26.305399999999999</c:v>
                </c:pt>
                <c:pt idx="8">
                  <c:v>23.560199999999998</c:v>
                </c:pt>
                <c:pt idx="9">
                  <c:v>24.342099999999999</c:v>
                </c:pt>
                <c:pt idx="10">
                  <c:v>22.0105</c:v>
                </c:pt>
                <c:pt idx="11">
                  <c:v>20.3401</c:v>
                </c:pt>
                <c:pt idx="12">
                  <c:v>17.022600000000001</c:v>
                </c:pt>
                <c:pt idx="13">
                  <c:v>18.2042</c:v>
                </c:pt>
                <c:pt idx="14">
                  <c:v>14.7879</c:v>
                </c:pt>
                <c:pt idx="15">
                  <c:v>13.6761</c:v>
                </c:pt>
                <c:pt idx="16">
                  <c:v>12.7753</c:v>
                </c:pt>
                <c:pt idx="17">
                  <c:v>12.873799999999999</c:v>
                </c:pt>
                <c:pt idx="18">
                  <c:v>13.7119</c:v>
                </c:pt>
                <c:pt idx="19">
                  <c:v>12.826499999999999</c:v>
                </c:pt>
                <c:pt idx="20">
                  <c:v>9.9603000000000002</c:v>
                </c:pt>
                <c:pt idx="21">
                  <c:v>11.7148</c:v>
                </c:pt>
                <c:pt idx="22">
                  <c:v>11.5143</c:v>
                </c:pt>
                <c:pt idx="23">
                  <c:v>10.0375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55-4C18-9C91-93F016F5F0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ln w="41275">
                    <a:solidFill>
                      <a:srgbClr val="00B050"/>
                    </a:solidFill>
                  </a:ln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Sheet1!$A$2:$A$25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1995</c:v>
                      </c:pt>
                      <c:pt idx="1">
                        <c:v>1996</c:v>
                      </c:pt>
                      <c:pt idx="2">
                        <c:v>1997</c:v>
                      </c:pt>
                      <c:pt idx="3">
                        <c:v>1998</c:v>
                      </c:pt>
                      <c:pt idx="4">
                        <c:v>1999</c:v>
                      </c:pt>
                      <c:pt idx="5">
                        <c:v>2000</c:v>
                      </c:pt>
                      <c:pt idx="6">
                        <c:v>2001</c:v>
                      </c:pt>
                      <c:pt idx="7">
                        <c:v>2002</c:v>
                      </c:pt>
                      <c:pt idx="8">
                        <c:v>2003</c:v>
                      </c:pt>
                      <c:pt idx="9">
                        <c:v>2004</c:v>
                      </c:pt>
                      <c:pt idx="10">
                        <c:v>2005</c:v>
                      </c:pt>
                      <c:pt idx="11">
                        <c:v>2006</c:v>
                      </c:pt>
                      <c:pt idx="12">
                        <c:v>2007</c:v>
                      </c:pt>
                      <c:pt idx="13">
                        <c:v>2008</c:v>
                      </c:pt>
                      <c:pt idx="14">
                        <c:v>2009</c:v>
                      </c:pt>
                      <c:pt idx="15">
                        <c:v>2010</c:v>
                      </c:pt>
                      <c:pt idx="16">
                        <c:v>2011</c:v>
                      </c:pt>
                      <c:pt idx="17">
                        <c:v>2012</c:v>
                      </c:pt>
                      <c:pt idx="18">
                        <c:v>2013</c:v>
                      </c:pt>
                      <c:pt idx="19">
                        <c:v>2014</c:v>
                      </c:pt>
                      <c:pt idx="20">
                        <c:v>2015</c:v>
                      </c:pt>
                      <c:pt idx="21">
                        <c:v>2016</c:v>
                      </c:pt>
                      <c:pt idx="22">
                        <c:v>2017</c:v>
                      </c:pt>
                      <c:pt idx="23">
                        <c:v>2018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Sheet1!$C$2:$C$25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1A55-4C18-9C91-93F016F5F0A4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ln w="41275">
                    <a:solidFill>
                      <a:srgbClr val="FF0000"/>
                    </a:solidFill>
                  </a:ln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Sheet1!$A$2:$A$25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1995</c:v>
                      </c:pt>
                      <c:pt idx="1">
                        <c:v>1996</c:v>
                      </c:pt>
                      <c:pt idx="2">
                        <c:v>1997</c:v>
                      </c:pt>
                      <c:pt idx="3">
                        <c:v>1998</c:v>
                      </c:pt>
                      <c:pt idx="4">
                        <c:v>1999</c:v>
                      </c:pt>
                      <c:pt idx="5">
                        <c:v>2000</c:v>
                      </c:pt>
                      <c:pt idx="6">
                        <c:v>2001</c:v>
                      </c:pt>
                      <c:pt idx="7">
                        <c:v>2002</c:v>
                      </c:pt>
                      <c:pt idx="8">
                        <c:v>2003</c:v>
                      </c:pt>
                      <c:pt idx="9">
                        <c:v>2004</c:v>
                      </c:pt>
                      <c:pt idx="10">
                        <c:v>2005</c:v>
                      </c:pt>
                      <c:pt idx="11">
                        <c:v>2006</c:v>
                      </c:pt>
                      <c:pt idx="12">
                        <c:v>2007</c:v>
                      </c:pt>
                      <c:pt idx="13">
                        <c:v>2008</c:v>
                      </c:pt>
                      <c:pt idx="14">
                        <c:v>2009</c:v>
                      </c:pt>
                      <c:pt idx="15">
                        <c:v>2010</c:v>
                      </c:pt>
                      <c:pt idx="16">
                        <c:v>2011</c:v>
                      </c:pt>
                      <c:pt idx="17">
                        <c:v>2012</c:v>
                      </c:pt>
                      <c:pt idx="18">
                        <c:v>2013</c:v>
                      </c:pt>
                      <c:pt idx="19">
                        <c:v>2014</c:v>
                      </c:pt>
                      <c:pt idx="20">
                        <c:v>2015</c:v>
                      </c:pt>
                      <c:pt idx="21">
                        <c:v>2016</c:v>
                      </c:pt>
                      <c:pt idx="22">
                        <c:v>2017</c:v>
                      </c:pt>
                      <c:pt idx="23">
                        <c:v>2018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Sheet1!$D$2:$D$25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1A55-4C18-9C91-93F016F5F0A4}"/>
                  </c:ext>
                </c:extLst>
              </c15:ser>
            </c15:filteredLineSeries>
          </c:ext>
        </c:extLst>
      </c:lineChart>
      <c:catAx>
        <c:axId val="55778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1"/>
        <c:lblAlgn val="ctr"/>
        <c:lblOffset val="100"/>
        <c:tickLblSkip val="1"/>
        <c:noMultiLvlLbl val="0"/>
      </c:catAx>
      <c:valAx>
        <c:axId val="557784704"/>
        <c:scaling>
          <c:orientation val="minMax"/>
          <c:max val="4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% of transplants 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5.0418887033060258E-3"/>
              <c:y val="0.3641933430196225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midCat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1.939775556901541E-2"/>
          <c:w val="0.86103970459574908"/>
          <c:h val="0.8243272175112725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with History of Smoking (N=2,920)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Sheet1!$A$2:$A$204</c:f>
              <c:numCache>
                <c:formatCode>General</c:formatCode>
                <c:ptCount val="203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  <c:pt idx="169">
                  <c:v>14.083299999999999</c:v>
                </c:pt>
                <c:pt idx="170">
                  <c:v>14.166700000000001</c:v>
                </c:pt>
                <c:pt idx="171">
                  <c:v>14.25</c:v>
                </c:pt>
                <c:pt idx="172">
                  <c:v>14.333299999999999</c:v>
                </c:pt>
                <c:pt idx="173">
                  <c:v>14.416700000000001</c:v>
                </c:pt>
                <c:pt idx="174">
                  <c:v>14.5</c:v>
                </c:pt>
                <c:pt idx="175">
                  <c:v>14.583299999999999</c:v>
                </c:pt>
                <c:pt idx="176">
                  <c:v>14.666700000000001</c:v>
                </c:pt>
                <c:pt idx="177">
                  <c:v>14.75</c:v>
                </c:pt>
                <c:pt idx="178">
                  <c:v>14.833299999999999</c:v>
                </c:pt>
                <c:pt idx="179">
                  <c:v>14.916700000000001</c:v>
                </c:pt>
                <c:pt idx="180">
                  <c:v>15</c:v>
                </c:pt>
                <c:pt idx="181">
                  <c:v>15.083299999999999</c:v>
                </c:pt>
                <c:pt idx="182">
                  <c:v>15.166700000000001</c:v>
                </c:pt>
                <c:pt idx="183">
                  <c:v>15.25</c:v>
                </c:pt>
                <c:pt idx="184">
                  <c:v>15.333299999999999</c:v>
                </c:pt>
                <c:pt idx="185">
                  <c:v>15.416700000000001</c:v>
                </c:pt>
                <c:pt idx="186">
                  <c:v>15.5</c:v>
                </c:pt>
                <c:pt idx="187">
                  <c:v>15.583299999999999</c:v>
                </c:pt>
                <c:pt idx="188">
                  <c:v>15.666700000000001</c:v>
                </c:pt>
                <c:pt idx="189">
                  <c:v>15.75</c:v>
                </c:pt>
                <c:pt idx="190">
                  <c:v>15.833299999999999</c:v>
                </c:pt>
                <c:pt idx="191">
                  <c:v>15.916700000000001</c:v>
                </c:pt>
                <c:pt idx="192">
                  <c:v>16</c:v>
                </c:pt>
                <c:pt idx="193">
                  <c:v>16.083300000000001</c:v>
                </c:pt>
                <c:pt idx="194">
                  <c:v>16.166699999999999</c:v>
                </c:pt>
                <c:pt idx="195">
                  <c:v>16.25</c:v>
                </c:pt>
                <c:pt idx="196">
                  <c:v>16.333300000000001</c:v>
                </c:pt>
                <c:pt idx="197">
                  <c:v>16.416699999999999</c:v>
                </c:pt>
                <c:pt idx="198">
                  <c:v>16.5</c:v>
                </c:pt>
                <c:pt idx="199">
                  <c:v>16.583300000000001</c:v>
                </c:pt>
                <c:pt idx="200">
                  <c:v>16.666699999999999</c:v>
                </c:pt>
                <c:pt idx="201">
                  <c:v>16.75</c:v>
                </c:pt>
                <c:pt idx="202">
                  <c:v>16.833300000000001</c:v>
                </c:pt>
              </c:numCache>
            </c:numRef>
          </c:xVal>
          <c:yVal>
            <c:numRef>
              <c:f>Sheet1!$B$2:$B$204</c:f>
              <c:numCache>
                <c:formatCode>General</c:formatCode>
                <c:ptCount val="203"/>
                <c:pt idx="0">
                  <c:v>100</c:v>
                </c:pt>
                <c:pt idx="1">
                  <c:v>99.965999999999994</c:v>
                </c:pt>
                <c:pt idx="2">
                  <c:v>99.965999999999994</c:v>
                </c:pt>
                <c:pt idx="3">
                  <c:v>99.828999999999994</c:v>
                </c:pt>
                <c:pt idx="4">
                  <c:v>99.587999999999994</c:v>
                </c:pt>
                <c:pt idx="5">
                  <c:v>98.721999999999994</c:v>
                </c:pt>
                <c:pt idx="6">
                  <c:v>95.576999999999998</c:v>
                </c:pt>
                <c:pt idx="7">
                  <c:v>91.858999999999995</c:v>
                </c:pt>
                <c:pt idx="8">
                  <c:v>91.293000000000006</c:v>
                </c:pt>
                <c:pt idx="9">
                  <c:v>91.113</c:v>
                </c:pt>
                <c:pt idx="10">
                  <c:v>91.113</c:v>
                </c:pt>
                <c:pt idx="11">
                  <c:v>91.113</c:v>
                </c:pt>
                <c:pt idx="12">
                  <c:v>91.075999999999993</c:v>
                </c:pt>
                <c:pt idx="13">
                  <c:v>90.953999999999994</c:v>
                </c:pt>
                <c:pt idx="14">
                  <c:v>90.912000000000006</c:v>
                </c:pt>
                <c:pt idx="15">
                  <c:v>90.74</c:v>
                </c:pt>
                <c:pt idx="16">
                  <c:v>90.177999999999997</c:v>
                </c:pt>
                <c:pt idx="17">
                  <c:v>89.007999999999996</c:v>
                </c:pt>
                <c:pt idx="18">
                  <c:v>84.971000000000004</c:v>
                </c:pt>
                <c:pt idx="19">
                  <c:v>80.793999999999997</c:v>
                </c:pt>
                <c:pt idx="20">
                  <c:v>79.742000000000004</c:v>
                </c:pt>
                <c:pt idx="21">
                  <c:v>79.52</c:v>
                </c:pt>
                <c:pt idx="22">
                  <c:v>79.296999999999997</c:v>
                </c:pt>
                <c:pt idx="23">
                  <c:v>79.069000000000003</c:v>
                </c:pt>
                <c:pt idx="24">
                  <c:v>78.977000000000004</c:v>
                </c:pt>
                <c:pt idx="25">
                  <c:v>78.977000000000004</c:v>
                </c:pt>
                <c:pt idx="26">
                  <c:v>78.771000000000001</c:v>
                </c:pt>
                <c:pt idx="27">
                  <c:v>78.667000000000002</c:v>
                </c:pt>
                <c:pt idx="28">
                  <c:v>77.676000000000002</c:v>
                </c:pt>
                <c:pt idx="29">
                  <c:v>75.951999999999998</c:v>
                </c:pt>
                <c:pt idx="30">
                  <c:v>72.084000000000003</c:v>
                </c:pt>
                <c:pt idx="31">
                  <c:v>68.941999999999993</c:v>
                </c:pt>
                <c:pt idx="32">
                  <c:v>67.837000000000003</c:v>
                </c:pt>
                <c:pt idx="33">
                  <c:v>67.625</c:v>
                </c:pt>
                <c:pt idx="34">
                  <c:v>67.570999999999998</c:v>
                </c:pt>
                <c:pt idx="35">
                  <c:v>67.570999999999998</c:v>
                </c:pt>
                <c:pt idx="36">
                  <c:v>67.570999999999998</c:v>
                </c:pt>
                <c:pt idx="37">
                  <c:v>67.396000000000001</c:v>
                </c:pt>
                <c:pt idx="38">
                  <c:v>67.153999999999996</c:v>
                </c:pt>
                <c:pt idx="39">
                  <c:v>67.033000000000001</c:v>
                </c:pt>
                <c:pt idx="40">
                  <c:v>66.484999999999999</c:v>
                </c:pt>
                <c:pt idx="41">
                  <c:v>64.778000000000006</c:v>
                </c:pt>
                <c:pt idx="42">
                  <c:v>61.478000000000002</c:v>
                </c:pt>
                <c:pt idx="43">
                  <c:v>58.597000000000001</c:v>
                </c:pt>
                <c:pt idx="44">
                  <c:v>57.853999999999999</c:v>
                </c:pt>
                <c:pt idx="45">
                  <c:v>57.667000000000002</c:v>
                </c:pt>
                <c:pt idx="46">
                  <c:v>57.603999999999999</c:v>
                </c:pt>
                <c:pt idx="47">
                  <c:v>57.603999999999999</c:v>
                </c:pt>
                <c:pt idx="48">
                  <c:v>57.603999999999999</c:v>
                </c:pt>
                <c:pt idx="49">
                  <c:v>57.465000000000003</c:v>
                </c:pt>
                <c:pt idx="50">
                  <c:v>57.32</c:v>
                </c:pt>
                <c:pt idx="51">
                  <c:v>57.173999999999999</c:v>
                </c:pt>
                <c:pt idx="52">
                  <c:v>56.734000000000002</c:v>
                </c:pt>
                <c:pt idx="53">
                  <c:v>55.704000000000001</c:v>
                </c:pt>
                <c:pt idx="54">
                  <c:v>53.197000000000003</c:v>
                </c:pt>
                <c:pt idx="55">
                  <c:v>50.906999999999996</c:v>
                </c:pt>
                <c:pt idx="56">
                  <c:v>50.087000000000003</c:v>
                </c:pt>
                <c:pt idx="57">
                  <c:v>49.936999999999998</c:v>
                </c:pt>
                <c:pt idx="58">
                  <c:v>49.936999999999998</c:v>
                </c:pt>
                <c:pt idx="59">
                  <c:v>49.859000000000002</c:v>
                </c:pt>
                <c:pt idx="60">
                  <c:v>49.859000000000002</c:v>
                </c:pt>
                <c:pt idx="61">
                  <c:v>49.777000000000001</c:v>
                </c:pt>
                <c:pt idx="62">
                  <c:v>49.777000000000001</c:v>
                </c:pt>
                <c:pt idx="63">
                  <c:v>49.341999999999999</c:v>
                </c:pt>
                <c:pt idx="64">
                  <c:v>48.643000000000001</c:v>
                </c:pt>
                <c:pt idx="65">
                  <c:v>47.152999999999999</c:v>
                </c:pt>
                <c:pt idx="66">
                  <c:v>44.426000000000002</c:v>
                </c:pt>
                <c:pt idx="67">
                  <c:v>42.311</c:v>
                </c:pt>
                <c:pt idx="68">
                  <c:v>41.956000000000003</c:v>
                </c:pt>
                <c:pt idx="69">
                  <c:v>41.776000000000003</c:v>
                </c:pt>
                <c:pt idx="70">
                  <c:v>41.685000000000002</c:v>
                </c:pt>
                <c:pt idx="71">
                  <c:v>41.685000000000002</c:v>
                </c:pt>
                <c:pt idx="72">
                  <c:v>41.588999999999999</c:v>
                </c:pt>
                <c:pt idx="73">
                  <c:v>41.588999999999999</c:v>
                </c:pt>
                <c:pt idx="74">
                  <c:v>41.588999999999999</c:v>
                </c:pt>
                <c:pt idx="75">
                  <c:v>41.485999999999997</c:v>
                </c:pt>
                <c:pt idx="76">
                  <c:v>40.761000000000003</c:v>
                </c:pt>
                <c:pt idx="77">
                  <c:v>39.414999999999999</c:v>
                </c:pt>
                <c:pt idx="78">
                  <c:v>37.859000000000002</c:v>
                </c:pt>
                <c:pt idx="79">
                  <c:v>36.093000000000004</c:v>
                </c:pt>
                <c:pt idx="80">
                  <c:v>35.883000000000003</c:v>
                </c:pt>
                <c:pt idx="81">
                  <c:v>35.670999999999999</c:v>
                </c:pt>
                <c:pt idx="82">
                  <c:v>35.670999999999999</c:v>
                </c:pt>
                <c:pt idx="83">
                  <c:v>35.670999999999999</c:v>
                </c:pt>
                <c:pt idx="84">
                  <c:v>35.670999999999999</c:v>
                </c:pt>
                <c:pt idx="85">
                  <c:v>35.670999999999999</c:v>
                </c:pt>
                <c:pt idx="86">
                  <c:v>35.670999999999999</c:v>
                </c:pt>
                <c:pt idx="87">
                  <c:v>35.307000000000002</c:v>
                </c:pt>
                <c:pt idx="88">
                  <c:v>34.576999999999998</c:v>
                </c:pt>
                <c:pt idx="89">
                  <c:v>33.475000000000001</c:v>
                </c:pt>
                <c:pt idx="90">
                  <c:v>32.127000000000002</c:v>
                </c:pt>
                <c:pt idx="91">
                  <c:v>30.033000000000001</c:v>
                </c:pt>
                <c:pt idx="92">
                  <c:v>29.413</c:v>
                </c:pt>
                <c:pt idx="93">
                  <c:v>29.286999999999999</c:v>
                </c:pt>
                <c:pt idx="94">
                  <c:v>29.286999999999999</c:v>
                </c:pt>
                <c:pt idx="95">
                  <c:v>29.286999999999999</c:v>
                </c:pt>
                <c:pt idx="96">
                  <c:v>29.286999999999999</c:v>
                </c:pt>
                <c:pt idx="97">
                  <c:v>29.286999999999999</c:v>
                </c:pt>
                <c:pt idx="98">
                  <c:v>29.286999999999999</c:v>
                </c:pt>
                <c:pt idx="99">
                  <c:v>28.693999999999999</c:v>
                </c:pt>
                <c:pt idx="100">
                  <c:v>28.693999999999999</c:v>
                </c:pt>
                <c:pt idx="101">
                  <c:v>27.344999999999999</c:v>
                </c:pt>
                <c:pt idx="102">
                  <c:v>26.443999999999999</c:v>
                </c:pt>
                <c:pt idx="103">
                  <c:v>25.692</c:v>
                </c:pt>
                <c:pt idx="104">
                  <c:v>24.626999999999999</c:v>
                </c:pt>
                <c:pt idx="105">
                  <c:v>24.472000000000001</c:v>
                </c:pt>
                <c:pt idx="106">
                  <c:v>24.472000000000001</c:v>
                </c:pt>
                <c:pt idx="107">
                  <c:v>24.472000000000001</c:v>
                </c:pt>
                <c:pt idx="108">
                  <c:v>24.472000000000001</c:v>
                </c:pt>
                <c:pt idx="109">
                  <c:v>24.472000000000001</c:v>
                </c:pt>
                <c:pt idx="110">
                  <c:v>24.472000000000001</c:v>
                </c:pt>
                <c:pt idx="111">
                  <c:v>24.29</c:v>
                </c:pt>
                <c:pt idx="112">
                  <c:v>24.106999999999999</c:v>
                </c:pt>
                <c:pt idx="113">
                  <c:v>22.635000000000002</c:v>
                </c:pt>
                <c:pt idx="114">
                  <c:v>21.530999999999999</c:v>
                </c:pt>
                <c:pt idx="115">
                  <c:v>20.974</c:v>
                </c:pt>
                <c:pt idx="116">
                  <c:v>20.974</c:v>
                </c:pt>
                <c:pt idx="117">
                  <c:v>20.974</c:v>
                </c:pt>
                <c:pt idx="118">
                  <c:v>20.974</c:v>
                </c:pt>
                <c:pt idx="119">
                  <c:v>20.974</c:v>
                </c:pt>
                <c:pt idx="120">
                  <c:v>20.974</c:v>
                </c:pt>
                <c:pt idx="121">
                  <c:v>20.974</c:v>
                </c:pt>
                <c:pt idx="122">
                  <c:v>20.974</c:v>
                </c:pt>
                <c:pt idx="123">
                  <c:v>20.756</c:v>
                </c:pt>
                <c:pt idx="124">
                  <c:v>20.536999999999999</c:v>
                </c:pt>
                <c:pt idx="125">
                  <c:v>19.663</c:v>
                </c:pt>
                <c:pt idx="126">
                  <c:v>18.789000000000001</c:v>
                </c:pt>
                <c:pt idx="127">
                  <c:v>17.041</c:v>
                </c:pt>
                <c:pt idx="128">
                  <c:v>16.823</c:v>
                </c:pt>
                <c:pt idx="129">
                  <c:v>16.823</c:v>
                </c:pt>
                <c:pt idx="130">
                  <c:v>16.823</c:v>
                </c:pt>
                <c:pt idx="131">
                  <c:v>16.823</c:v>
                </c:pt>
                <c:pt idx="132">
                  <c:v>16.823</c:v>
                </c:pt>
                <c:pt idx="133">
                  <c:v>16.823</c:v>
                </c:pt>
                <c:pt idx="134">
                  <c:v>16.823</c:v>
                </c:pt>
                <c:pt idx="135">
                  <c:v>16.571999999999999</c:v>
                </c:pt>
                <c:pt idx="136">
                  <c:v>16.571999999999999</c:v>
                </c:pt>
                <c:pt idx="137">
                  <c:v>16.571999999999999</c:v>
                </c:pt>
                <c:pt idx="138">
                  <c:v>15.567</c:v>
                </c:pt>
                <c:pt idx="139">
                  <c:v>15.065</c:v>
                </c:pt>
                <c:pt idx="140">
                  <c:v>15.065</c:v>
                </c:pt>
                <c:pt idx="141">
                  <c:v>15.065</c:v>
                </c:pt>
                <c:pt idx="142">
                  <c:v>15.065</c:v>
                </c:pt>
                <c:pt idx="143">
                  <c:v>15.065</c:v>
                </c:pt>
                <c:pt idx="144">
                  <c:v>15.065</c:v>
                </c:pt>
                <c:pt idx="145">
                  <c:v>15.065</c:v>
                </c:pt>
                <c:pt idx="146">
                  <c:v>15.065</c:v>
                </c:pt>
                <c:pt idx="147">
                  <c:v>15.065</c:v>
                </c:pt>
                <c:pt idx="148">
                  <c:v>15.065</c:v>
                </c:pt>
                <c:pt idx="149">
                  <c:v>15.065</c:v>
                </c:pt>
                <c:pt idx="150">
                  <c:v>14.689</c:v>
                </c:pt>
                <c:pt idx="151">
                  <c:v>14.311999999999999</c:v>
                </c:pt>
                <c:pt idx="152">
                  <c:v>13.925000000000001</c:v>
                </c:pt>
                <c:pt idx="153">
                  <c:v>13.925000000000001</c:v>
                </c:pt>
                <c:pt idx="154">
                  <c:v>13.925000000000001</c:v>
                </c:pt>
                <c:pt idx="155">
                  <c:v>13.925000000000001</c:v>
                </c:pt>
                <c:pt idx="156">
                  <c:v>13.925000000000001</c:v>
                </c:pt>
                <c:pt idx="157">
                  <c:v>13.925000000000001</c:v>
                </c:pt>
                <c:pt idx="158">
                  <c:v>13.925000000000001</c:v>
                </c:pt>
                <c:pt idx="159">
                  <c:v>13.925000000000001</c:v>
                </c:pt>
                <c:pt idx="160">
                  <c:v>13.345000000000001</c:v>
                </c:pt>
                <c:pt idx="161">
                  <c:v>13.345000000000001</c:v>
                </c:pt>
                <c:pt idx="162">
                  <c:v>12.765000000000001</c:v>
                </c:pt>
                <c:pt idx="163">
                  <c:v>12.765000000000001</c:v>
                </c:pt>
                <c:pt idx="164">
                  <c:v>12.765000000000001</c:v>
                </c:pt>
                <c:pt idx="165">
                  <c:v>12.765000000000001</c:v>
                </c:pt>
                <c:pt idx="166">
                  <c:v>12.765000000000001</c:v>
                </c:pt>
                <c:pt idx="167">
                  <c:v>12.765000000000001</c:v>
                </c:pt>
                <c:pt idx="168">
                  <c:v>12.765000000000001</c:v>
                </c:pt>
                <c:pt idx="169">
                  <c:v>12.765000000000001</c:v>
                </c:pt>
                <c:pt idx="170">
                  <c:v>12.765000000000001</c:v>
                </c:pt>
                <c:pt idx="171">
                  <c:v>12.765000000000001</c:v>
                </c:pt>
                <c:pt idx="172">
                  <c:v>12.013999999999999</c:v>
                </c:pt>
                <c:pt idx="173">
                  <c:v>11.263</c:v>
                </c:pt>
                <c:pt idx="174">
                  <c:v>10.512</c:v>
                </c:pt>
                <c:pt idx="175">
                  <c:v>10.512</c:v>
                </c:pt>
                <c:pt idx="176">
                  <c:v>10.512</c:v>
                </c:pt>
                <c:pt idx="177">
                  <c:v>10.512</c:v>
                </c:pt>
                <c:pt idx="178">
                  <c:v>10.512</c:v>
                </c:pt>
                <c:pt idx="179">
                  <c:v>10.512</c:v>
                </c:pt>
                <c:pt idx="180">
                  <c:v>10.512</c:v>
                </c:pt>
                <c:pt idx="181">
                  <c:v>10.512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1-4199-8B35-98E639D66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No History of Smoking (N=19,881)</c:v>
                </c:pt>
              </c:strCache>
            </c:strRef>
          </c:tx>
          <c:spPr>
            <a:ln w="25400">
              <a:solidFill>
                <a:srgbClr val="009900"/>
              </a:solidFill>
              <a:prstDash val="solid"/>
            </a:ln>
          </c:spPr>
          <c:marker>
            <c:symbol val="none"/>
          </c:marker>
          <c:xVal>
            <c:numRef>
              <c:f>Sheet1!$A$2:$A$204</c:f>
              <c:numCache>
                <c:formatCode>General</c:formatCode>
                <c:ptCount val="203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  <c:pt idx="169">
                  <c:v>14.083299999999999</c:v>
                </c:pt>
                <c:pt idx="170">
                  <c:v>14.166700000000001</c:v>
                </c:pt>
                <c:pt idx="171">
                  <c:v>14.25</c:v>
                </c:pt>
                <c:pt idx="172">
                  <c:v>14.333299999999999</c:v>
                </c:pt>
                <c:pt idx="173">
                  <c:v>14.416700000000001</c:v>
                </c:pt>
                <c:pt idx="174">
                  <c:v>14.5</c:v>
                </c:pt>
                <c:pt idx="175">
                  <c:v>14.583299999999999</c:v>
                </c:pt>
                <c:pt idx="176">
                  <c:v>14.666700000000001</c:v>
                </c:pt>
                <c:pt idx="177">
                  <c:v>14.75</c:v>
                </c:pt>
                <c:pt idx="178">
                  <c:v>14.833299999999999</c:v>
                </c:pt>
                <c:pt idx="179">
                  <c:v>14.916700000000001</c:v>
                </c:pt>
                <c:pt idx="180">
                  <c:v>15</c:v>
                </c:pt>
                <c:pt idx="181">
                  <c:v>15.083299999999999</c:v>
                </c:pt>
                <c:pt idx="182">
                  <c:v>15.166700000000001</c:v>
                </c:pt>
                <c:pt idx="183">
                  <c:v>15.25</c:v>
                </c:pt>
                <c:pt idx="184">
                  <c:v>15.333299999999999</c:v>
                </c:pt>
                <c:pt idx="185">
                  <c:v>15.416700000000001</c:v>
                </c:pt>
                <c:pt idx="186">
                  <c:v>15.5</c:v>
                </c:pt>
                <c:pt idx="187">
                  <c:v>15.583299999999999</c:v>
                </c:pt>
                <c:pt idx="188">
                  <c:v>15.666700000000001</c:v>
                </c:pt>
                <c:pt idx="189">
                  <c:v>15.75</c:v>
                </c:pt>
                <c:pt idx="190">
                  <c:v>15.833299999999999</c:v>
                </c:pt>
                <c:pt idx="191">
                  <c:v>15.916700000000001</c:v>
                </c:pt>
                <c:pt idx="192">
                  <c:v>16</c:v>
                </c:pt>
                <c:pt idx="193">
                  <c:v>16.083300000000001</c:v>
                </c:pt>
                <c:pt idx="194">
                  <c:v>16.166699999999999</c:v>
                </c:pt>
                <c:pt idx="195">
                  <c:v>16.25</c:v>
                </c:pt>
                <c:pt idx="196">
                  <c:v>16.333300000000001</c:v>
                </c:pt>
                <c:pt idx="197">
                  <c:v>16.416699999999999</c:v>
                </c:pt>
                <c:pt idx="198">
                  <c:v>16.5</c:v>
                </c:pt>
                <c:pt idx="199">
                  <c:v>16.583300000000001</c:v>
                </c:pt>
                <c:pt idx="200">
                  <c:v>16.666699999999999</c:v>
                </c:pt>
                <c:pt idx="201">
                  <c:v>16.75</c:v>
                </c:pt>
                <c:pt idx="202">
                  <c:v>16.833300000000001</c:v>
                </c:pt>
              </c:numCache>
            </c:numRef>
          </c:xVal>
          <c:yVal>
            <c:numRef>
              <c:f>Sheet1!$C$2:$C$204</c:f>
              <c:numCache>
                <c:formatCode>General</c:formatCode>
                <c:ptCount val="203"/>
                <c:pt idx="0">
                  <c:v>100</c:v>
                </c:pt>
                <c:pt idx="1">
                  <c:v>99.99</c:v>
                </c:pt>
                <c:pt idx="2">
                  <c:v>99.95</c:v>
                </c:pt>
                <c:pt idx="3">
                  <c:v>99.843999999999994</c:v>
                </c:pt>
                <c:pt idx="4">
                  <c:v>99.596999999999994</c:v>
                </c:pt>
                <c:pt idx="5">
                  <c:v>99.103999999999999</c:v>
                </c:pt>
                <c:pt idx="6">
                  <c:v>95.837999999999994</c:v>
                </c:pt>
                <c:pt idx="7">
                  <c:v>91.716999999999999</c:v>
                </c:pt>
                <c:pt idx="8">
                  <c:v>91.344999999999999</c:v>
                </c:pt>
                <c:pt idx="9">
                  <c:v>91.298000000000002</c:v>
                </c:pt>
                <c:pt idx="10">
                  <c:v>91.293000000000006</c:v>
                </c:pt>
                <c:pt idx="11">
                  <c:v>91.277000000000001</c:v>
                </c:pt>
                <c:pt idx="12">
                  <c:v>91.254999999999995</c:v>
                </c:pt>
                <c:pt idx="13">
                  <c:v>91.224999999999994</c:v>
                </c:pt>
                <c:pt idx="14">
                  <c:v>91.186999999999998</c:v>
                </c:pt>
                <c:pt idx="15">
                  <c:v>91.067999999999998</c:v>
                </c:pt>
                <c:pt idx="16">
                  <c:v>90.501000000000005</c:v>
                </c:pt>
                <c:pt idx="17">
                  <c:v>89.028000000000006</c:v>
                </c:pt>
                <c:pt idx="18">
                  <c:v>84.75</c:v>
                </c:pt>
                <c:pt idx="19">
                  <c:v>79.95</c:v>
                </c:pt>
                <c:pt idx="20">
                  <c:v>79.087000000000003</c:v>
                </c:pt>
                <c:pt idx="21">
                  <c:v>78.835999999999999</c:v>
                </c:pt>
                <c:pt idx="22">
                  <c:v>78.751000000000005</c:v>
                </c:pt>
                <c:pt idx="23">
                  <c:v>78.697999999999993</c:v>
                </c:pt>
                <c:pt idx="24">
                  <c:v>78.683999999999997</c:v>
                </c:pt>
                <c:pt idx="25">
                  <c:v>78.632000000000005</c:v>
                </c:pt>
                <c:pt idx="26">
                  <c:v>78.513000000000005</c:v>
                </c:pt>
                <c:pt idx="27">
                  <c:v>78.266999999999996</c:v>
                </c:pt>
                <c:pt idx="28">
                  <c:v>77.524000000000001</c:v>
                </c:pt>
                <c:pt idx="29">
                  <c:v>75.731999999999999</c:v>
                </c:pt>
                <c:pt idx="30">
                  <c:v>71.686000000000007</c:v>
                </c:pt>
                <c:pt idx="31">
                  <c:v>68.238</c:v>
                </c:pt>
                <c:pt idx="32">
                  <c:v>67.509</c:v>
                </c:pt>
                <c:pt idx="33">
                  <c:v>67.305000000000007</c:v>
                </c:pt>
                <c:pt idx="34">
                  <c:v>67.247</c:v>
                </c:pt>
                <c:pt idx="35">
                  <c:v>67.239000000000004</c:v>
                </c:pt>
                <c:pt idx="36">
                  <c:v>67.221999999999994</c:v>
                </c:pt>
                <c:pt idx="37">
                  <c:v>67.137</c:v>
                </c:pt>
                <c:pt idx="38">
                  <c:v>67.058000000000007</c:v>
                </c:pt>
                <c:pt idx="39">
                  <c:v>66.731999999999999</c:v>
                </c:pt>
                <c:pt idx="40">
                  <c:v>66.097999999999999</c:v>
                </c:pt>
                <c:pt idx="41">
                  <c:v>64.596999999999994</c:v>
                </c:pt>
                <c:pt idx="42">
                  <c:v>61.433</c:v>
                </c:pt>
                <c:pt idx="43">
                  <c:v>58.284999999999997</c:v>
                </c:pt>
                <c:pt idx="44">
                  <c:v>57.581000000000003</c:v>
                </c:pt>
                <c:pt idx="45">
                  <c:v>57.488999999999997</c:v>
                </c:pt>
                <c:pt idx="46">
                  <c:v>57.448</c:v>
                </c:pt>
                <c:pt idx="47">
                  <c:v>57.406999999999996</c:v>
                </c:pt>
                <c:pt idx="48">
                  <c:v>57.351999999999997</c:v>
                </c:pt>
                <c:pt idx="49">
                  <c:v>57.305999999999997</c:v>
                </c:pt>
                <c:pt idx="50">
                  <c:v>57.125</c:v>
                </c:pt>
                <c:pt idx="51">
                  <c:v>56.783999999999999</c:v>
                </c:pt>
                <c:pt idx="52">
                  <c:v>56.149000000000001</c:v>
                </c:pt>
                <c:pt idx="53">
                  <c:v>54.704000000000001</c:v>
                </c:pt>
                <c:pt idx="54">
                  <c:v>52.040999999999997</c:v>
                </c:pt>
                <c:pt idx="55">
                  <c:v>49.588999999999999</c:v>
                </c:pt>
                <c:pt idx="56">
                  <c:v>49.267000000000003</c:v>
                </c:pt>
                <c:pt idx="57">
                  <c:v>49.167000000000002</c:v>
                </c:pt>
                <c:pt idx="58">
                  <c:v>49.116</c:v>
                </c:pt>
                <c:pt idx="59">
                  <c:v>49.116</c:v>
                </c:pt>
                <c:pt idx="60">
                  <c:v>49.061999999999998</c:v>
                </c:pt>
                <c:pt idx="61">
                  <c:v>48.973999999999997</c:v>
                </c:pt>
                <c:pt idx="62">
                  <c:v>48.837000000000003</c:v>
                </c:pt>
                <c:pt idx="63">
                  <c:v>48.622999999999998</c:v>
                </c:pt>
                <c:pt idx="64">
                  <c:v>48.009</c:v>
                </c:pt>
                <c:pt idx="65">
                  <c:v>46.915999999999997</c:v>
                </c:pt>
                <c:pt idx="66">
                  <c:v>44.293999999999997</c:v>
                </c:pt>
                <c:pt idx="67">
                  <c:v>42.485999999999997</c:v>
                </c:pt>
                <c:pt idx="68">
                  <c:v>42.048999999999999</c:v>
                </c:pt>
                <c:pt idx="69">
                  <c:v>42.002000000000002</c:v>
                </c:pt>
                <c:pt idx="70">
                  <c:v>41.97</c:v>
                </c:pt>
                <c:pt idx="71">
                  <c:v>41.936999999999998</c:v>
                </c:pt>
                <c:pt idx="72">
                  <c:v>41.92</c:v>
                </c:pt>
                <c:pt idx="73">
                  <c:v>41.901000000000003</c:v>
                </c:pt>
                <c:pt idx="74">
                  <c:v>41.747999999999998</c:v>
                </c:pt>
                <c:pt idx="75">
                  <c:v>41.475999999999999</c:v>
                </c:pt>
                <c:pt idx="76">
                  <c:v>40.93</c:v>
                </c:pt>
                <c:pt idx="77">
                  <c:v>39.970999999999997</c:v>
                </c:pt>
                <c:pt idx="78">
                  <c:v>38.241999999999997</c:v>
                </c:pt>
                <c:pt idx="79">
                  <c:v>36.326000000000001</c:v>
                </c:pt>
                <c:pt idx="80">
                  <c:v>35.966000000000001</c:v>
                </c:pt>
                <c:pt idx="81">
                  <c:v>35.884999999999998</c:v>
                </c:pt>
                <c:pt idx="82">
                  <c:v>35.884999999999998</c:v>
                </c:pt>
                <c:pt idx="83">
                  <c:v>35.884999999999998</c:v>
                </c:pt>
                <c:pt idx="84">
                  <c:v>35.863</c:v>
                </c:pt>
                <c:pt idx="85">
                  <c:v>35.765000000000001</c:v>
                </c:pt>
                <c:pt idx="86">
                  <c:v>35.715000000000003</c:v>
                </c:pt>
                <c:pt idx="87">
                  <c:v>35.561999999999998</c:v>
                </c:pt>
                <c:pt idx="88">
                  <c:v>35.076999999999998</c:v>
                </c:pt>
                <c:pt idx="89">
                  <c:v>34.231999999999999</c:v>
                </c:pt>
                <c:pt idx="90">
                  <c:v>32.360999999999997</c:v>
                </c:pt>
                <c:pt idx="91">
                  <c:v>31.023</c:v>
                </c:pt>
                <c:pt idx="92">
                  <c:v>30.738</c:v>
                </c:pt>
                <c:pt idx="93">
                  <c:v>30.738</c:v>
                </c:pt>
                <c:pt idx="94">
                  <c:v>30.738</c:v>
                </c:pt>
                <c:pt idx="95">
                  <c:v>30.738</c:v>
                </c:pt>
                <c:pt idx="96">
                  <c:v>30.738</c:v>
                </c:pt>
                <c:pt idx="97">
                  <c:v>30.675000000000001</c:v>
                </c:pt>
                <c:pt idx="98">
                  <c:v>30.545000000000002</c:v>
                </c:pt>
                <c:pt idx="99">
                  <c:v>30.347999999999999</c:v>
                </c:pt>
                <c:pt idx="100">
                  <c:v>30.018999999999998</c:v>
                </c:pt>
                <c:pt idx="101">
                  <c:v>29.292000000000002</c:v>
                </c:pt>
                <c:pt idx="102">
                  <c:v>27.902000000000001</c:v>
                </c:pt>
                <c:pt idx="103">
                  <c:v>26.736999999999998</c:v>
                </c:pt>
                <c:pt idx="104">
                  <c:v>26.501999999999999</c:v>
                </c:pt>
                <c:pt idx="105">
                  <c:v>26.332000000000001</c:v>
                </c:pt>
                <c:pt idx="106">
                  <c:v>26.332000000000001</c:v>
                </c:pt>
                <c:pt idx="107">
                  <c:v>26.26</c:v>
                </c:pt>
                <c:pt idx="108">
                  <c:v>26.26</c:v>
                </c:pt>
                <c:pt idx="109">
                  <c:v>26.178999999999998</c:v>
                </c:pt>
                <c:pt idx="110">
                  <c:v>26.135999999999999</c:v>
                </c:pt>
                <c:pt idx="111">
                  <c:v>25.959</c:v>
                </c:pt>
                <c:pt idx="112">
                  <c:v>25.422999999999998</c:v>
                </c:pt>
                <c:pt idx="113">
                  <c:v>24.885999999999999</c:v>
                </c:pt>
                <c:pt idx="114">
                  <c:v>23.808</c:v>
                </c:pt>
                <c:pt idx="115">
                  <c:v>23.087</c:v>
                </c:pt>
                <c:pt idx="116">
                  <c:v>22.997</c:v>
                </c:pt>
                <c:pt idx="117">
                  <c:v>22.951000000000001</c:v>
                </c:pt>
                <c:pt idx="118">
                  <c:v>22.904</c:v>
                </c:pt>
                <c:pt idx="119">
                  <c:v>22.904</c:v>
                </c:pt>
                <c:pt idx="120">
                  <c:v>22.806000000000001</c:v>
                </c:pt>
                <c:pt idx="121">
                  <c:v>22.806000000000001</c:v>
                </c:pt>
                <c:pt idx="122">
                  <c:v>22.693000000000001</c:v>
                </c:pt>
                <c:pt idx="123">
                  <c:v>22.347999999999999</c:v>
                </c:pt>
                <c:pt idx="124">
                  <c:v>22.29</c:v>
                </c:pt>
                <c:pt idx="125">
                  <c:v>21.771999999999998</c:v>
                </c:pt>
                <c:pt idx="126">
                  <c:v>21.074000000000002</c:v>
                </c:pt>
                <c:pt idx="127">
                  <c:v>20.664999999999999</c:v>
                </c:pt>
                <c:pt idx="128">
                  <c:v>20.605</c:v>
                </c:pt>
                <c:pt idx="129">
                  <c:v>20.605</c:v>
                </c:pt>
                <c:pt idx="130">
                  <c:v>20.605</c:v>
                </c:pt>
                <c:pt idx="131">
                  <c:v>20.605</c:v>
                </c:pt>
                <c:pt idx="132">
                  <c:v>20.605</c:v>
                </c:pt>
                <c:pt idx="133">
                  <c:v>20.466999999999999</c:v>
                </c:pt>
                <c:pt idx="134">
                  <c:v>20.393000000000001</c:v>
                </c:pt>
                <c:pt idx="135">
                  <c:v>20.245999999999999</c:v>
                </c:pt>
                <c:pt idx="136">
                  <c:v>20.024999999999999</c:v>
                </c:pt>
                <c:pt idx="137">
                  <c:v>19.657</c:v>
                </c:pt>
                <c:pt idx="138">
                  <c:v>18.698</c:v>
                </c:pt>
                <c:pt idx="139">
                  <c:v>17.885000000000002</c:v>
                </c:pt>
                <c:pt idx="140">
                  <c:v>17.885000000000002</c:v>
                </c:pt>
                <c:pt idx="141">
                  <c:v>17.885000000000002</c:v>
                </c:pt>
                <c:pt idx="142">
                  <c:v>17.885000000000002</c:v>
                </c:pt>
                <c:pt idx="143">
                  <c:v>17.885000000000002</c:v>
                </c:pt>
                <c:pt idx="144">
                  <c:v>17.885000000000002</c:v>
                </c:pt>
                <c:pt idx="145">
                  <c:v>17.885000000000002</c:v>
                </c:pt>
                <c:pt idx="146">
                  <c:v>17.786999999999999</c:v>
                </c:pt>
                <c:pt idx="147">
                  <c:v>17.786999999999999</c:v>
                </c:pt>
                <c:pt idx="148">
                  <c:v>17.689</c:v>
                </c:pt>
                <c:pt idx="149">
                  <c:v>17.59</c:v>
                </c:pt>
                <c:pt idx="150">
                  <c:v>17.190000000000001</c:v>
                </c:pt>
                <c:pt idx="151">
                  <c:v>16.690000000000001</c:v>
                </c:pt>
                <c:pt idx="152">
                  <c:v>16.690000000000001</c:v>
                </c:pt>
                <c:pt idx="153">
                  <c:v>16.690000000000001</c:v>
                </c:pt>
                <c:pt idx="154">
                  <c:v>16.588000000000001</c:v>
                </c:pt>
                <c:pt idx="155">
                  <c:v>16.588000000000001</c:v>
                </c:pt>
                <c:pt idx="156">
                  <c:v>16.588000000000001</c:v>
                </c:pt>
                <c:pt idx="157">
                  <c:v>16.588000000000001</c:v>
                </c:pt>
                <c:pt idx="158">
                  <c:v>16.431000000000001</c:v>
                </c:pt>
                <c:pt idx="159">
                  <c:v>16.274999999999999</c:v>
                </c:pt>
                <c:pt idx="160">
                  <c:v>16.274999999999999</c:v>
                </c:pt>
                <c:pt idx="161">
                  <c:v>15.795999999999999</c:v>
                </c:pt>
                <c:pt idx="162">
                  <c:v>14.997999999999999</c:v>
                </c:pt>
                <c:pt idx="163">
                  <c:v>14.513999999999999</c:v>
                </c:pt>
                <c:pt idx="164">
                  <c:v>14.351000000000001</c:v>
                </c:pt>
                <c:pt idx="165">
                  <c:v>14.351000000000001</c:v>
                </c:pt>
                <c:pt idx="166">
                  <c:v>14.351000000000001</c:v>
                </c:pt>
                <c:pt idx="167">
                  <c:v>14.351000000000001</c:v>
                </c:pt>
                <c:pt idx="168">
                  <c:v>14.351000000000001</c:v>
                </c:pt>
                <c:pt idx="169">
                  <c:v>14.351000000000001</c:v>
                </c:pt>
                <c:pt idx="170">
                  <c:v>14.351000000000001</c:v>
                </c:pt>
                <c:pt idx="171">
                  <c:v>14.351000000000001</c:v>
                </c:pt>
                <c:pt idx="172">
                  <c:v>14.351000000000001</c:v>
                </c:pt>
                <c:pt idx="173">
                  <c:v>14.124000000000001</c:v>
                </c:pt>
                <c:pt idx="174">
                  <c:v>12.984999999999999</c:v>
                </c:pt>
                <c:pt idx="175">
                  <c:v>12.757</c:v>
                </c:pt>
                <c:pt idx="176">
                  <c:v>12.757</c:v>
                </c:pt>
                <c:pt idx="177">
                  <c:v>12.757</c:v>
                </c:pt>
                <c:pt idx="178">
                  <c:v>12.757</c:v>
                </c:pt>
                <c:pt idx="179">
                  <c:v>12.473000000000001</c:v>
                </c:pt>
                <c:pt idx="180">
                  <c:v>12.473000000000001</c:v>
                </c:pt>
                <c:pt idx="181">
                  <c:v>12.473000000000001</c:v>
                </c:pt>
                <c:pt idx="182">
                  <c:v>12.473000000000001</c:v>
                </c:pt>
                <c:pt idx="183">
                  <c:v>12.473000000000001</c:v>
                </c:pt>
                <c:pt idx="184">
                  <c:v>12.473000000000001</c:v>
                </c:pt>
                <c:pt idx="185">
                  <c:v>12.106</c:v>
                </c:pt>
                <c:pt idx="186">
                  <c:v>11.372999999999999</c:v>
                </c:pt>
                <c:pt idx="187">
                  <c:v>11.006</c:v>
                </c:pt>
                <c:pt idx="188">
                  <c:v>11.006</c:v>
                </c:pt>
                <c:pt idx="189">
                  <c:v>11.006</c:v>
                </c:pt>
                <c:pt idx="190">
                  <c:v>11.006</c:v>
                </c:pt>
                <c:pt idx="191">
                  <c:v>11.006</c:v>
                </c:pt>
                <c:pt idx="192">
                  <c:v>11.006</c:v>
                </c:pt>
                <c:pt idx="193">
                  <c:v>11.006</c:v>
                </c:pt>
                <c:pt idx="194">
                  <c:v>11.006</c:v>
                </c:pt>
                <c:pt idx="195">
                  <c:v>11.006</c:v>
                </c:pt>
                <c:pt idx="196">
                  <c:v>11.006</c:v>
                </c:pt>
                <c:pt idx="197">
                  <c:v>10.318</c:v>
                </c:pt>
                <c:pt idx="198">
                  <c:v>9.5809999999999995</c:v>
                </c:pt>
                <c:pt idx="199">
                  <c:v>8.8439999999999994</c:v>
                </c:pt>
                <c:pt idx="200">
                  <c:v>8.8439999999999994</c:v>
                </c:pt>
                <c:pt idx="201">
                  <c:v>8.8439999999999994</c:v>
                </c:pt>
                <c:pt idx="202">
                  <c:v>8.8439999999999994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1-4199-8B35-98E639D66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997191987031035"/>
              <c:y val="0.9147489376327958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Freedom from BOS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2720588235294117"/>
          <c:y val="0.6856010186226722"/>
          <c:w val="0.64275995831403432"/>
          <c:h val="0.11836020497437823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2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416177757192135E-2"/>
          <c:y val="2.3669892825896762E-2"/>
          <c:w val="0.82019003139313473"/>
          <c:h val="0.8413067507186601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with History of Alcohol Use (N=2,626)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Sheet1!$A$2:$A$158</c:f>
              <c:numCache>
                <c:formatCode>General</c:formatCode>
                <c:ptCount val="157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</c:numCache>
            </c:numRef>
          </c:xVal>
          <c:yVal>
            <c:numRef>
              <c:f>Sheet1!$B$2:$B$158</c:f>
              <c:numCache>
                <c:formatCode>General</c:formatCode>
                <c:ptCount val="157"/>
                <c:pt idx="0">
                  <c:v>100</c:v>
                </c:pt>
                <c:pt idx="1">
                  <c:v>99.962000000000003</c:v>
                </c:pt>
                <c:pt idx="2">
                  <c:v>99.847999999999999</c:v>
                </c:pt>
                <c:pt idx="3">
                  <c:v>99.733000000000004</c:v>
                </c:pt>
                <c:pt idx="4">
                  <c:v>99.465999999999994</c:v>
                </c:pt>
                <c:pt idx="5">
                  <c:v>98.733000000000004</c:v>
                </c:pt>
                <c:pt idx="6">
                  <c:v>95.01</c:v>
                </c:pt>
                <c:pt idx="7">
                  <c:v>90.62</c:v>
                </c:pt>
                <c:pt idx="8">
                  <c:v>90.307000000000002</c:v>
                </c:pt>
                <c:pt idx="9">
                  <c:v>90.307000000000002</c:v>
                </c:pt>
                <c:pt idx="10">
                  <c:v>90.307000000000002</c:v>
                </c:pt>
                <c:pt idx="11">
                  <c:v>90.307000000000002</c:v>
                </c:pt>
                <c:pt idx="12">
                  <c:v>90.307000000000002</c:v>
                </c:pt>
                <c:pt idx="13">
                  <c:v>90.307000000000002</c:v>
                </c:pt>
                <c:pt idx="14">
                  <c:v>90.21</c:v>
                </c:pt>
                <c:pt idx="15">
                  <c:v>90.063000000000002</c:v>
                </c:pt>
                <c:pt idx="16">
                  <c:v>89.082999999999998</c:v>
                </c:pt>
                <c:pt idx="17">
                  <c:v>87.953999999999994</c:v>
                </c:pt>
                <c:pt idx="18">
                  <c:v>83.236000000000004</c:v>
                </c:pt>
                <c:pt idx="19">
                  <c:v>77.72</c:v>
                </c:pt>
                <c:pt idx="20">
                  <c:v>76.58</c:v>
                </c:pt>
                <c:pt idx="21">
                  <c:v>76.480999999999995</c:v>
                </c:pt>
                <c:pt idx="22">
                  <c:v>76.430000000000007</c:v>
                </c:pt>
                <c:pt idx="23">
                  <c:v>76.379000000000005</c:v>
                </c:pt>
                <c:pt idx="24">
                  <c:v>76.379000000000005</c:v>
                </c:pt>
                <c:pt idx="25">
                  <c:v>76.379000000000005</c:v>
                </c:pt>
                <c:pt idx="26">
                  <c:v>76.254000000000005</c:v>
                </c:pt>
                <c:pt idx="27">
                  <c:v>76.129000000000005</c:v>
                </c:pt>
                <c:pt idx="28">
                  <c:v>75.185000000000002</c:v>
                </c:pt>
                <c:pt idx="29">
                  <c:v>73.67</c:v>
                </c:pt>
                <c:pt idx="30">
                  <c:v>69.125</c:v>
                </c:pt>
                <c:pt idx="31">
                  <c:v>65.457999999999998</c:v>
                </c:pt>
                <c:pt idx="32">
                  <c:v>64.694999999999993</c:v>
                </c:pt>
                <c:pt idx="33">
                  <c:v>64.631</c:v>
                </c:pt>
                <c:pt idx="34">
                  <c:v>64.631</c:v>
                </c:pt>
                <c:pt idx="35">
                  <c:v>64.631</c:v>
                </c:pt>
                <c:pt idx="36">
                  <c:v>64.631</c:v>
                </c:pt>
                <c:pt idx="37">
                  <c:v>64.631</c:v>
                </c:pt>
                <c:pt idx="38">
                  <c:v>64.394000000000005</c:v>
                </c:pt>
                <c:pt idx="39">
                  <c:v>64.313000000000002</c:v>
                </c:pt>
                <c:pt idx="40">
                  <c:v>63.588000000000001</c:v>
                </c:pt>
                <c:pt idx="41">
                  <c:v>62.215000000000003</c:v>
                </c:pt>
                <c:pt idx="42">
                  <c:v>58.654000000000003</c:v>
                </c:pt>
                <c:pt idx="43">
                  <c:v>55.16</c:v>
                </c:pt>
                <c:pt idx="44">
                  <c:v>54.262</c:v>
                </c:pt>
                <c:pt idx="45">
                  <c:v>54.097000000000001</c:v>
                </c:pt>
                <c:pt idx="46">
                  <c:v>54.097000000000001</c:v>
                </c:pt>
                <c:pt idx="47">
                  <c:v>54.097000000000001</c:v>
                </c:pt>
                <c:pt idx="48">
                  <c:v>54.097000000000001</c:v>
                </c:pt>
                <c:pt idx="49">
                  <c:v>54.002000000000002</c:v>
                </c:pt>
                <c:pt idx="50">
                  <c:v>54.002000000000002</c:v>
                </c:pt>
                <c:pt idx="51">
                  <c:v>53.898000000000003</c:v>
                </c:pt>
                <c:pt idx="52">
                  <c:v>53.378999999999998</c:v>
                </c:pt>
                <c:pt idx="53">
                  <c:v>52.442999999999998</c:v>
                </c:pt>
                <c:pt idx="54">
                  <c:v>49.633000000000003</c:v>
                </c:pt>
                <c:pt idx="55">
                  <c:v>47.539000000000001</c:v>
                </c:pt>
                <c:pt idx="56">
                  <c:v>47.011000000000003</c:v>
                </c:pt>
                <c:pt idx="57">
                  <c:v>47.011000000000003</c:v>
                </c:pt>
                <c:pt idx="58">
                  <c:v>47.011000000000003</c:v>
                </c:pt>
                <c:pt idx="59">
                  <c:v>47.011000000000003</c:v>
                </c:pt>
                <c:pt idx="60">
                  <c:v>47.011000000000003</c:v>
                </c:pt>
                <c:pt idx="61">
                  <c:v>46.881999999999998</c:v>
                </c:pt>
                <c:pt idx="62">
                  <c:v>46.749000000000002</c:v>
                </c:pt>
                <c:pt idx="63">
                  <c:v>46.749000000000002</c:v>
                </c:pt>
                <c:pt idx="64">
                  <c:v>45.271000000000001</c:v>
                </c:pt>
                <c:pt idx="65">
                  <c:v>43.921999999999997</c:v>
                </c:pt>
                <c:pt idx="66">
                  <c:v>42.16</c:v>
                </c:pt>
                <c:pt idx="67">
                  <c:v>39.991</c:v>
                </c:pt>
                <c:pt idx="68">
                  <c:v>39.854999999999997</c:v>
                </c:pt>
                <c:pt idx="69">
                  <c:v>39.713999999999999</c:v>
                </c:pt>
                <c:pt idx="70">
                  <c:v>39.713999999999999</c:v>
                </c:pt>
                <c:pt idx="71">
                  <c:v>39.713999999999999</c:v>
                </c:pt>
                <c:pt idx="72">
                  <c:v>39.713999999999999</c:v>
                </c:pt>
                <c:pt idx="73">
                  <c:v>39.713999999999999</c:v>
                </c:pt>
                <c:pt idx="74">
                  <c:v>39.539000000000001</c:v>
                </c:pt>
                <c:pt idx="75">
                  <c:v>39.363</c:v>
                </c:pt>
                <c:pt idx="76">
                  <c:v>38.478999999999999</c:v>
                </c:pt>
                <c:pt idx="77">
                  <c:v>37.237000000000002</c:v>
                </c:pt>
                <c:pt idx="78">
                  <c:v>36.173999999999999</c:v>
                </c:pt>
                <c:pt idx="79">
                  <c:v>34.384999999999998</c:v>
                </c:pt>
                <c:pt idx="80">
                  <c:v>34.204000000000001</c:v>
                </c:pt>
                <c:pt idx="81">
                  <c:v>34.021999999999998</c:v>
                </c:pt>
                <c:pt idx="82">
                  <c:v>34.021999999999998</c:v>
                </c:pt>
                <c:pt idx="83">
                  <c:v>34.021999999999998</c:v>
                </c:pt>
                <c:pt idx="84">
                  <c:v>34.021999999999998</c:v>
                </c:pt>
                <c:pt idx="85">
                  <c:v>33.802999999999997</c:v>
                </c:pt>
                <c:pt idx="86">
                  <c:v>33.802999999999997</c:v>
                </c:pt>
                <c:pt idx="87">
                  <c:v>33.802999999999997</c:v>
                </c:pt>
                <c:pt idx="88">
                  <c:v>33.802999999999997</c:v>
                </c:pt>
                <c:pt idx="89">
                  <c:v>33.073</c:v>
                </c:pt>
                <c:pt idx="90">
                  <c:v>31.856999999999999</c:v>
                </c:pt>
                <c:pt idx="91">
                  <c:v>29.167000000000002</c:v>
                </c:pt>
                <c:pt idx="92">
                  <c:v>28.428000000000001</c:v>
                </c:pt>
                <c:pt idx="93">
                  <c:v>28.428000000000001</c:v>
                </c:pt>
                <c:pt idx="94">
                  <c:v>28.428000000000001</c:v>
                </c:pt>
                <c:pt idx="95">
                  <c:v>28.428000000000001</c:v>
                </c:pt>
                <c:pt idx="96">
                  <c:v>28.428000000000001</c:v>
                </c:pt>
                <c:pt idx="97">
                  <c:v>28.428000000000001</c:v>
                </c:pt>
                <c:pt idx="98">
                  <c:v>28.428000000000001</c:v>
                </c:pt>
                <c:pt idx="99">
                  <c:v>28.088999999999999</c:v>
                </c:pt>
                <c:pt idx="100">
                  <c:v>27.411999999999999</c:v>
                </c:pt>
                <c:pt idx="101">
                  <c:v>27.07</c:v>
                </c:pt>
                <c:pt idx="102">
                  <c:v>26.727</c:v>
                </c:pt>
                <c:pt idx="103">
                  <c:v>23.986000000000001</c:v>
                </c:pt>
                <c:pt idx="104">
                  <c:v>23.3</c:v>
                </c:pt>
                <c:pt idx="105">
                  <c:v>23.3</c:v>
                </c:pt>
                <c:pt idx="106">
                  <c:v>23.3</c:v>
                </c:pt>
                <c:pt idx="107">
                  <c:v>23.3</c:v>
                </c:pt>
                <c:pt idx="108">
                  <c:v>23.3</c:v>
                </c:pt>
                <c:pt idx="109">
                  <c:v>23.3</c:v>
                </c:pt>
                <c:pt idx="110">
                  <c:v>23.3</c:v>
                </c:pt>
                <c:pt idx="111">
                  <c:v>23.3</c:v>
                </c:pt>
                <c:pt idx="112">
                  <c:v>22.771000000000001</c:v>
                </c:pt>
                <c:pt idx="113">
                  <c:v>22.241</c:v>
                </c:pt>
                <c:pt idx="114">
                  <c:v>21.181999999999999</c:v>
                </c:pt>
                <c:pt idx="115">
                  <c:v>21.181999999999999</c:v>
                </c:pt>
                <c:pt idx="116">
                  <c:v>21.181999999999999</c:v>
                </c:pt>
                <c:pt idx="117">
                  <c:v>21.181999999999999</c:v>
                </c:pt>
                <c:pt idx="118">
                  <c:v>21.181999999999999</c:v>
                </c:pt>
                <c:pt idx="119">
                  <c:v>21.181999999999999</c:v>
                </c:pt>
                <c:pt idx="120">
                  <c:v>21.181999999999999</c:v>
                </c:pt>
                <c:pt idx="121">
                  <c:v>21.181999999999999</c:v>
                </c:pt>
                <c:pt idx="122">
                  <c:v>21.181999999999999</c:v>
                </c:pt>
                <c:pt idx="123">
                  <c:v>20.367999999999999</c:v>
                </c:pt>
                <c:pt idx="124">
                  <c:v>20.367999999999999</c:v>
                </c:pt>
                <c:pt idx="125">
                  <c:v>18.738</c:v>
                </c:pt>
                <c:pt idx="126">
                  <c:v>18.738</c:v>
                </c:pt>
                <c:pt idx="127">
                  <c:v>17.922999999999998</c:v>
                </c:pt>
                <c:pt idx="128">
                  <c:v>17.922999999999998</c:v>
                </c:pt>
                <c:pt idx="129">
                  <c:v>17.922999999999998</c:v>
                </c:pt>
                <c:pt idx="130">
                  <c:v>17.922999999999998</c:v>
                </c:pt>
                <c:pt idx="131">
                  <c:v>17.922999999999998</c:v>
                </c:pt>
                <c:pt idx="132">
                  <c:v>17.922999999999998</c:v>
                </c:pt>
                <c:pt idx="133">
                  <c:v>17.922999999999998</c:v>
                </c:pt>
                <c:pt idx="134">
                  <c:v>17.922999999999998</c:v>
                </c:pt>
                <c:pt idx="135">
                  <c:v>17.922999999999998</c:v>
                </c:pt>
                <c:pt idx="136">
                  <c:v>16.869</c:v>
                </c:pt>
                <c:pt idx="137">
                  <c:v>16.869</c:v>
                </c:pt>
                <c:pt idx="138">
                  <c:v>16.869</c:v>
                </c:pt>
                <c:pt idx="139">
                  <c:v>13.706</c:v>
                </c:pt>
                <c:pt idx="140">
                  <c:v>13.706</c:v>
                </c:pt>
                <c:pt idx="141">
                  <c:v>13.706</c:v>
                </c:pt>
                <c:pt idx="142">
                  <c:v>13.706</c:v>
                </c:pt>
                <c:pt idx="143">
                  <c:v>13.706</c:v>
                </c:pt>
                <c:pt idx="144">
                  <c:v>13.706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EEC-4845-A15F-6B9DEC9E37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No History of Alcohol Use (N=16,026)</c:v>
                </c:pt>
              </c:strCache>
            </c:strRef>
          </c:tx>
          <c:spPr>
            <a:ln w="25400">
              <a:solidFill>
                <a:srgbClr val="009900"/>
              </a:solidFill>
              <a:prstDash val="solid"/>
            </a:ln>
          </c:spPr>
          <c:marker>
            <c:symbol val="none"/>
          </c:marker>
          <c:xVal>
            <c:numRef>
              <c:f>Sheet1!$A$2:$A$158</c:f>
              <c:numCache>
                <c:formatCode>General</c:formatCode>
                <c:ptCount val="157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</c:numCache>
            </c:numRef>
          </c:xVal>
          <c:yVal>
            <c:numRef>
              <c:f>Sheet1!$C$2:$C$158</c:f>
              <c:numCache>
                <c:formatCode>General</c:formatCode>
                <c:ptCount val="157"/>
                <c:pt idx="0">
                  <c:v>100</c:v>
                </c:pt>
                <c:pt idx="1">
                  <c:v>99.986999999999995</c:v>
                </c:pt>
                <c:pt idx="2">
                  <c:v>99.956000000000003</c:v>
                </c:pt>
                <c:pt idx="3">
                  <c:v>99.875</c:v>
                </c:pt>
                <c:pt idx="4">
                  <c:v>99.637</c:v>
                </c:pt>
                <c:pt idx="5">
                  <c:v>99.126999999999995</c:v>
                </c:pt>
                <c:pt idx="6">
                  <c:v>95.843000000000004</c:v>
                </c:pt>
                <c:pt idx="7">
                  <c:v>91.584999999999994</c:v>
                </c:pt>
                <c:pt idx="8">
                  <c:v>91.194000000000003</c:v>
                </c:pt>
                <c:pt idx="9">
                  <c:v>91.162000000000006</c:v>
                </c:pt>
                <c:pt idx="10">
                  <c:v>91.162000000000006</c:v>
                </c:pt>
                <c:pt idx="11">
                  <c:v>91.149000000000001</c:v>
                </c:pt>
                <c:pt idx="12">
                  <c:v>91.135000000000005</c:v>
                </c:pt>
                <c:pt idx="13">
                  <c:v>91.097999999999999</c:v>
                </c:pt>
                <c:pt idx="14">
                  <c:v>91.073999999999998</c:v>
                </c:pt>
                <c:pt idx="15">
                  <c:v>90.971999999999994</c:v>
                </c:pt>
                <c:pt idx="16">
                  <c:v>90.459000000000003</c:v>
                </c:pt>
                <c:pt idx="17">
                  <c:v>88.972999999999999</c:v>
                </c:pt>
                <c:pt idx="18">
                  <c:v>84.555000000000007</c:v>
                </c:pt>
                <c:pt idx="19">
                  <c:v>79.861000000000004</c:v>
                </c:pt>
                <c:pt idx="20">
                  <c:v>79.076999999999998</c:v>
                </c:pt>
                <c:pt idx="21">
                  <c:v>78.819000000000003</c:v>
                </c:pt>
                <c:pt idx="22">
                  <c:v>78.745999999999995</c:v>
                </c:pt>
                <c:pt idx="23">
                  <c:v>78.703999999999994</c:v>
                </c:pt>
                <c:pt idx="24">
                  <c:v>78.694999999999993</c:v>
                </c:pt>
                <c:pt idx="25">
                  <c:v>78.638999999999996</c:v>
                </c:pt>
                <c:pt idx="26">
                  <c:v>78.507999999999996</c:v>
                </c:pt>
                <c:pt idx="27">
                  <c:v>78.254000000000005</c:v>
                </c:pt>
                <c:pt idx="28">
                  <c:v>77.480999999999995</c:v>
                </c:pt>
                <c:pt idx="29">
                  <c:v>75.614999999999995</c:v>
                </c:pt>
                <c:pt idx="30">
                  <c:v>71.531000000000006</c:v>
                </c:pt>
                <c:pt idx="31">
                  <c:v>67.772000000000006</c:v>
                </c:pt>
                <c:pt idx="32">
                  <c:v>67.028000000000006</c:v>
                </c:pt>
                <c:pt idx="33">
                  <c:v>66.83</c:v>
                </c:pt>
                <c:pt idx="34">
                  <c:v>66.789000000000001</c:v>
                </c:pt>
                <c:pt idx="35">
                  <c:v>66.778000000000006</c:v>
                </c:pt>
                <c:pt idx="36">
                  <c:v>66.754999999999995</c:v>
                </c:pt>
                <c:pt idx="37">
                  <c:v>66.718999999999994</c:v>
                </c:pt>
                <c:pt idx="38">
                  <c:v>66.656000000000006</c:v>
                </c:pt>
                <c:pt idx="39">
                  <c:v>66.373999999999995</c:v>
                </c:pt>
                <c:pt idx="40">
                  <c:v>65.808000000000007</c:v>
                </c:pt>
                <c:pt idx="41">
                  <c:v>64.338999999999999</c:v>
                </c:pt>
                <c:pt idx="42">
                  <c:v>61.152999999999999</c:v>
                </c:pt>
                <c:pt idx="43">
                  <c:v>57.887999999999998</c:v>
                </c:pt>
                <c:pt idx="44">
                  <c:v>57.21</c:v>
                </c:pt>
                <c:pt idx="45">
                  <c:v>57.131</c:v>
                </c:pt>
                <c:pt idx="46">
                  <c:v>57.103999999999999</c:v>
                </c:pt>
                <c:pt idx="47">
                  <c:v>57.09</c:v>
                </c:pt>
                <c:pt idx="48">
                  <c:v>57.061999999999998</c:v>
                </c:pt>
                <c:pt idx="49">
                  <c:v>57.015999999999998</c:v>
                </c:pt>
                <c:pt idx="50">
                  <c:v>56.887</c:v>
                </c:pt>
                <c:pt idx="51">
                  <c:v>56.579000000000001</c:v>
                </c:pt>
                <c:pt idx="52">
                  <c:v>56.01</c:v>
                </c:pt>
                <c:pt idx="53">
                  <c:v>54.704999999999998</c:v>
                </c:pt>
                <c:pt idx="54">
                  <c:v>52.01</c:v>
                </c:pt>
                <c:pt idx="55">
                  <c:v>49.42</c:v>
                </c:pt>
                <c:pt idx="56">
                  <c:v>49.106999999999999</c:v>
                </c:pt>
                <c:pt idx="57">
                  <c:v>49.023000000000003</c:v>
                </c:pt>
                <c:pt idx="58">
                  <c:v>48.972000000000001</c:v>
                </c:pt>
                <c:pt idx="59">
                  <c:v>48.954999999999998</c:v>
                </c:pt>
                <c:pt idx="60">
                  <c:v>48.9</c:v>
                </c:pt>
                <c:pt idx="61">
                  <c:v>48.820999999999998</c:v>
                </c:pt>
                <c:pt idx="62">
                  <c:v>48.695</c:v>
                </c:pt>
                <c:pt idx="63">
                  <c:v>48.4</c:v>
                </c:pt>
                <c:pt idx="64">
                  <c:v>47.807000000000002</c:v>
                </c:pt>
                <c:pt idx="65">
                  <c:v>46.723999999999997</c:v>
                </c:pt>
                <c:pt idx="66">
                  <c:v>44.084000000000003</c:v>
                </c:pt>
                <c:pt idx="67">
                  <c:v>42.121000000000002</c:v>
                </c:pt>
                <c:pt idx="68">
                  <c:v>41.691000000000003</c:v>
                </c:pt>
                <c:pt idx="69">
                  <c:v>41.625999999999998</c:v>
                </c:pt>
                <c:pt idx="70">
                  <c:v>41.582000000000001</c:v>
                </c:pt>
                <c:pt idx="71">
                  <c:v>41.582000000000001</c:v>
                </c:pt>
                <c:pt idx="72">
                  <c:v>41.533999999999999</c:v>
                </c:pt>
                <c:pt idx="73">
                  <c:v>41.506999999999998</c:v>
                </c:pt>
                <c:pt idx="74">
                  <c:v>41.368000000000002</c:v>
                </c:pt>
                <c:pt idx="75">
                  <c:v>41.031999999999996</c:v>
                </c:pt>
                <c:pt idx="76">
                  <c:v>40.612000000000002</c:v>
                </c:pt>
                <c:pt idx="77">
                  <c:v>39.793999999999997</c:v>
                </c:pt>
                <c:pt idx="78">
                  <c:v>38.069000000000003</c:v>
                </c:pt>
                <c:pt idx="79">
                  <c:v>36.137</c:v>
                </c:pt>
                <c:pt idx="80">
                  <c:v>35.762999999999998</c:v>
                </c:pt>
                <c:pt idx="81">
                  <c:v>35.762999999999998</c:v>
                </c:pt>
                <c:pt idx="82">
                  <c:v>35.762999999999998</c:v>
                </c:pt>
                <c:pt idx="83">
                  <c:v>35.762999999999998</c:v>
                </c:pt>
                <c:pt idx="84">
                  <c:v>35.731000000000002</c:v>
                </c:pt>
                <c:pt idx="85">
                  <c:v>35.694000000000003</c:v>
                </c:pt>
                <c:pt idx="86">
                  <c:v>35.655999999999999</c:v>
                </c:pt>
                <c:pt idx="87">
                  <c:v>35.423000000000002</c:v>
                </c:pt>
                <c:pt idx="88">
                  <c:v>34.996000000000002</c:v>
                </c:pt>
                <c:pt idx="89">
                  <c:v>34.332999999999998</c:v>
                </c:pt>
                <c:pt idx="90">
                  <c:v>32.222999999999999</c:v>
                </c:pt>
                <c:pt idx="91">
                  <c:v>30.966000000000001</c:v>
                </c:pt>
                <c:pt idx="92">
                  <c:v>30.649000000000001</c:v>
                </c:pt>
                <c:pt idx="93">
                  <c:v>30.609000000000002</c:v>
                </c:pt>
                <c:pt idx="94">
                  <c:v>30.609000000000002</c:v>
                </c:pt>
                <c:pt idx="95">
                  <c:v>30.609000000000002</c:v>
                </c:pt>
                <c:pt idx="96">
                  <c:v>30.609000000000002</c:v>
                </c:pt>
                <c:pt idx="97">
                  <c:v>30.556000000000001</c:v>
                </c:pt>
                <c:pt idx="98">
                  <c:v>30.503</c:v>
                </c:pt>
                <c:pt idx="99">
                  <c:v>30.286999999999999</c:v>
                </c:pt>
                <c:pt idx="100">
                  <c:v>30.068999999999999</c:v>
                </c:pt>
                <c:pt idx="101">
                  <c:v>29.414999999999999</c:v>
                </c:pt>
                <c:pt idx="102">
                  <c:v>27.884</c:v>
                </c:pt>
                <c:pt idx="103">
                  <c:v>26.673999999999999</c:v>
                </c:pt>
                <c:pt idx="104">
                  <c:v>26.338000000000001</c:v>
                </c:pt>
                <c:pt idx="105">
                  <c:v>26.11</c:v>
                </c:pt>
                <c:pt idx="106">
                  <c:v>26.11</c:v>
                </c:pt>
                <c:pt idx="107">
                  <c:v>26.11</c:v>
                </c:pt>
                <c:pt idx="108">
                  <c:v>26.11</c:v>
                </c:pt>
                <c:pt idx="109">
                  <c:v>26.11</c:v>
                </c:pt>
                <c:pt idx="110">
                  <c:v>26.11</c:v>
                </c:pt>
                <c:pt idx="111">
                  <c:v>25.946000000000002</c:v>
                </c:pt>
                <c:pt idx="112">
                  <c:v>25.695</c:v>
                </c:pt>
                <c:pt idx="113">
                  <c:v>25.026</c:v>
                </c:pt>
                <c:pt idx="114">
                  <c:v>24.352</c:v>
                </c:pt>
                <c:pt idx="115">
                  <c:v>23.251000000000001</c:v>
                </c:pt>
                <c:pt idx="116">
                  <c:v>23.166</c:v>
                </c:pt>
                <c:pt idx="117">
                  <c:v>23.079000000000001</c:v>
                </c:pt>
                <c:pt idx="118">
                  <c:v>23.079000000000001</c:v>
                </c:pt>
                <c:pt idx="119">
                  <c:v>23.079000000000001</c:v>
                </c:pt>
                <c:pt idx="120">
                  <c:v>22.978999999999999</c:v>
                </c:pt>
                <c:pt idx="121">
                  <c:v>22.978999999999999</c:v>
                </c:pt>
                <c:pt idx="122">
                  <c:v>22.978999999999999</c:v>
                </c:pt>
                <c:pt idx="123">
                  <c:v>22.853000000000002</c:v>
                </c:pt>
                <c:pt idx="124">
                  <c:v>22.725999999999999</c:v>
                </c:pt>
                <c:pt idx="125">
                  <c:v>22.344999999999999</c:v>
                </c:pt>
                <c:pt idx="126">
                  <c:v>21.443000000000001</c:v>
                </c:pt>
                <c:pt idx="127">
                  <c:v>20.922999999999998</c:v>
                </c:pt>
                <c:pt idx="128">
                  <c:v>20.657</c:v>
                </c:pt>
                <c:pt idx="129">
                  <c:v>20.657</c:v>
                </c:pt>
                <c:pt idx="130">
                  <c:v>20.657</c:v>
                </c:pt>
                <c:pt idx="131">
                  <c:v>20.657</c:v>
                </c:pt>
                <c:pt idx="132">
                  <c:v>20.657</c:v>
                </c:pt>
                <c:pt idx="133">
                  <c:v>20.466000000000001</c:v>
                </c:pt>
                <c:pt idx="134">
                  <c:v>20.466000000000001</c:v>
                </c:pt>
                <c:pt idx="135">
                  <c:v>20.263000000000002</c:v>
                </c:pt>
                <c:pt idx="136">
                  <c:v>20.263000000000002</c:v>
                </c:pt>
                <c:pt idx="137">
                  <c:v>19.858000000000001</c:v>
                </c:pt>
                <c:pt idx="138">
                  <c:v>19.45</c:v>
                </c:pt>
                <c:pt idx="139">
                  <c:v>18.631</c:v>
                </c:pt>
                <c:pt idx="140">
                  <c:v>18.631</c:v>
                </c:pt>
                <c:pt idx="141">
                  <c:v>18.631</c:v>
                </c:pt>
                <c:pt idx="142">
                  <c:v>18.631</c:v>
                </c:pt>
                <c:pt idx="143">
                  <c:v>18.631</c:v>
                </c:pt>
                <c:pt idx="144">
                  <c:v>18.631</c:v>
                </c:pt>
                <c:pt idx="145">
                  <c:v>18.631</c:v>
                </c:pt>
                <c:pt idx="146">
                  <c:v>18.631</c:v>
                </c:pt>
                <c:pt idx="147">
                  <c:v>18.631</c:v>
                </c:pt>
                <c:pt idx="148">
                  <c:v>18.631</c:v>
                </c:pt>
                <c:pt idx="149">
                  <c:v>18.631</c:v>
                </c:pt>
                <c:pt idx="150">
                  <c:v>18.177</c:v>
                </c:pt>
                <c:pt idx="151">
                  <c:v>17.268000000000001</c:v>
                </c:pt>
                <c:pt idx="152">
                  <c:v>17.268000000000001</c:v>
                </c:pt>
                <c:pt idx="153">
                  <c:v>17.268000000000001</c:v>
                </c:pt>
                <c:pt idx="154">
                  <c:v>17.268000000000001</c:v>
                </c:pt>
                <c:pt idx="155">
                  <c:v>17.268000000000001</c:v>
                </c:pt>
                <c:pt idx="156">
                  <c:v>17.268000000000001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EEC-4845-A15F-6B9DEC9E3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8201440353044106"/>
              <c:y val="0.9221894138232721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Freedom from BOS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1221549971694715"/>
          <c:y val="0.70238711698934675"/>
          <c:w val="0.63653424296227679"/>
          <c:h val="0.12624323856327715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2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4.3878600823045275E-2"/>
          <c:w val="0.83652990067418043"/>
          <c:h val="0.8006845209163669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with History of Other Drug Use (N=7,988)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Sheet1!$A$2:$A$204</c:f>
              <c:numCache>
                <c:formatCode>General</c:formatCode>
                <c:ptCount val="203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  <c:pt idx="169">
                  <c:v>14.083299999999999</c:v>
                </c:pt>
                <c:pt idx="170">
                  <c:v>14.166700000000001</c:v>
                </c:pt>
                <c:pt idx="171">
                  <c:v>14.25</c:v>
                </c:pt>
                <c:pt idx="172">
                  <c:v>14.333299999999999</c:v>
                </c:pt>
                <c:pt idx="173">
                  <c:v>14.416700000000001</c:v>
                </c:pt>
                <c:pt idx="174">
                  <c:v>14.5</c:v>
                </c:pt>
                <c:pt idx="175">
                  <c:v>14.583299999999999</c:v>
                </c:pt>
                <c:pt idx="176">
                  <c:v>14.666700000000001</c:v>
                </c:pt>
                <c:pt idx="177">
                  <c:v>14.75</c:v>
                </c:pt>
                <c:pt idx="178">
                  <c:v>14.833299999999999</c:v>
                </c:pt>
                <c:pt idx="179">
                  <c:v>14.916700000000001</c:v>
                </c:pt>
                <c:pt idx="180">
                  <c:v>15</c:v>
                </c:pt>
                <c:pt idx="181">
                  <c:v>15.083299999999999</c:v>
                </c:pt>
                <c:pt idx="182">
                  <c:v>15.166700000000001</c:v>
                </c:pt>
                <c:pt idx="183">
                  <c:v>15.25</c:v>
                </c:pt>
                <c:pt idx="184">
                  <c:v>15.333299999999999</c:v>
                </c:pt>
                <c:pt idx="185">
                  <c:v>15.416700000000001</c:v>
                </c:pt>
                <c:pt idx="186">
                  <c:v>15.5</c:v>
                </c:pt>
                <c:pt idx="187">
                  <c:v>15.583299999999999</c:v>
                </c:pt>
                <c:pt idx="188">
                  <c:v>15.666700000000001</c:v>
                </c:pt>
                <c:pt idx="189">
                  <c:v>15.75</c:v>
                </c:pt>
                <c:pt idx="190">
                  <c:v>15.833299999999999</c:v>
                </c:pt>
                <c:pt idx="191">
                  <c:v>15.916700000000001</c:v>
                </c:pt>
                <c:pt idx="192">
                  <c:v>16</c:v>
                </c:pt>
                <c:pt idx="193">
                  <c:v>16.083300000000001</c:v>
                </c:pt>
                <c:pt idx="194">
                  <c:v>16.166699999999999</c:v>
                </c:pt>
                <c:pt idx="195">
                  <c:v>16.25</c:v>
                </c:pt>
                <c:pt idx="196">
                  <c:v>16.333300000000001</c:v>
                </c:pt>
                <c:pt idx="197">
                  <c:v>16.416699999999999</c:v>
                </c:pt>
                <c:pt idx="198">
                  <c:v>16.5</c:v>
                </c:pt>
                <c:pt idx="199">
                  <c:v>16.583300000000001</c:v>
                </c:pt>
                <c:pt idx="200">
                  <c:v>16.666699999999999</c:v>
                </c:pt>
                <c:pt idx="201">
                  <c:v>16.75</c:v>
                </c:pt>
                <c:pt idx="202">
                  <c:v>16.833300000000001</c:v>
                </c:pt>
              </c:numCache>
            </c:numRef>
          </c:xVal>
          <c:yVal>
            <c:numRef>
              <c:f>Sheet1!$B$2:$B$204</c:f>
              <c:numCache>
                <c:formatCode>General</c:formatCode>
                <c:ptCount val="203"/>
                <c:pt idx="0">
                  <c:v>100</c:v>
                </c:pt>
                <c:pt idx="1">
                  <c:v>99.986999999999995</c:v>
                </c:pt>
                <c:pt idx="2">
                  <c:v>99.974999999999994</c:v>
                </c:pt>
                <c:pt idx="3">
                  <c:v>99.837000000000003</c:v>
                </c:pt>
                <c:pt idx="4">
                  <c:v>99.597999999999999</c:v>
                </c:pt>
                <c:pt idx="5">
                  <c:v>98.927999999999997</c:v>
                </c:pt>
                <c:pt idx="6">
                  <c:v>95.72</c:v>
                </c:pt>
                <c:pt idx="7">
                  <c:v>91.37</c:v>
                </c:pt>
                <c:pt idx="8">
                  <c:v>91.049000000000007</c:v>
                </c:pt>
                <c:pt idx="9">
                  <c:v>91.01</c:v>
                </c:pt>
                <c:pt idx="10">
                  <c:v>91.01</c:v>
                </c:pt>
                <c:pt idx="11">
                  <c:v>91.01</c:v>
                </c:pt>
                <c:pt idx="12">
                  <c:v>90.981999999999999</c:v>
                </c:pt>
                <c:pt idx="13">
                  <c:v>90.936999999999998</c:v>
                </c:pt>
                <c:pt idx="14">
                  <c:v>90.888999999999996</c:v>
                </c:pt>
                <c:pt idx="15">
                  <c:v>90.762</c:v>
                </c:pt>
                <c:pt idx="16">
                  <c:v>90.088999999999999</c:v>
                </c:pt>
                <c:pt idx="17">
                  <c:v>88.884</c:v>
                </c:pt>
                <c:pt idx="18">
                  <c:v>84.543000000000006</c:v>
                </c:pt>
                <c:pt idx="19">
                  <c:v>80.119</c:v>
                </c:pt>
                <c:pt idx="20">
                  <c:v>79.061999999999998</c:v>
                </c:pt>
                <c:pt idx="21">
                  <c:v>78.816000000000003</c:v>
                </c:pt>
                <c:pt idx="22">
                  <c:v>78.783000000000001</c:v>
                </c:pt>
                <c:pt idx="23">
                  <c:v>78.748999999999995</c:v>
                </c:pt>
                <c:pt idx="24">
                  <c:v>78.748999999999995</c:v>
                </c:pt>
                <c:pt idx="25">
                  <c:v>78.691000000000003</c:v>
                </c:pt>
                <c:pt idx="26">
                  <c:v>78.587999999999994</c:v>
                </c:pt>
                <c:pt idx="27">
                  <c:v>78.277000000000001</c:v>
                </c:pt>
                <c:pt idx="28">
                  <c:v>77.358999999999995</c:v>
                </c:pt>
                <c:pt idx="29">
                  <c:v>75.730999999999995</c:v>
                </c:pt>
                <c:pt idx="30">
                  <c:v>71.863</c:v>
                </c:pt>
                <c:pt idx="31">
                  <c:v>68.13</c:v>
                </c:pt>
                <c:pt idx="32">
                  <c:v>67.326999999999998</c:v>
                </c:pt>
                <c:pt idx="33">
                  <c:v>67.090999999999994</c:v>
                </c:pt>
                <c:pt idx="34">
                  <c:v>67.048000000000002</c:v>
                </c:pt>
                <c:pt idx="35">
                  <c:v>67.025999999999996</c:v>
                </c:pt>
                <c:pt idx="36">
                  <c:v>66.98</c:v>
                </c:pt>
                <c:pt idx="37">
                  <c:v>66.906000000000006</c:v>
                </c:pt>
                <c:pt idx="38">
                  <c:v>66.825999999999993</c:v>
                </c:pt>
                <c:pt idx="39">
                  <c:v>66.56</c:v>
                </c:pt>
                <c:pt idx="40">
                  <c:v>65.92</c:v>
                </c:pt>
                <c:pt idx="41">
                  <c:v>64.180999999999997</c:v>
                </c:pt>
                <c:pt idx="42">
                  <c:v>61.261000000000003</c:v>
                </c:pt>
                <c:pt idx="43">
                  <c:v>58.033999999999999</c:v>
                </c:pt>
                <c:pt idx="44">
                  <c:v>57.112000000000002</c:v>
                </c:pt>
                <c:pt idx="45">
                  <c:v>57.03</c:v>
                </c:pt>
                <c:pt idx="46">
                  <c:v>57.03</c:v>
                </c:pt>
                <c:pt idx="47">
                  <c:v>57.002000000000002</c:v>
                </c:pt>
                <c:pt idx="48">
                  <c:v>56.942</c:v>
                </c:pt>
                <c:pt idx="49">
                  <c:v>56.845999999999997</c:v>
                </c:pt>
                <c:pt idx="50">
                  <c:v>56.811999999999998</c:v>
                </c:pt>
                <c:pt idx="51">
                  <c:v>56.573</c:v>
                </c:pt>
                <c:pt idx="52">
                  <c:v>55.854999999999997</c:v>
                </c:pt>
                <c:pt idx="53">
                  <c:v>54.793999999999997</c:v>
                </c:pt>
                <c:pt idx="54">
                  <c:v>52.05</c:v>
                </c:pt>
                <c:pt idx="55">
                  <c:v>49.466999999999999</c:v>
                </c:pt>
                <c:pt idx="56">
                  <c:v>49.085000000000001</c:v>
                </c:pt>
                <c:pt idx="57">
                  <c:v>48.98</c:v>
                </c:pt>
                <c:pt idx="58">
                  <c:v>48.944000000000003</c:v>
                </c:pt>
                <c:pt idx="59">
                  <c:v>48.944000000000003</c:v>
                </c:pt>
                <c:pt idx="60">
                  <c:v>48.905000000000001</c:v>
                </c:pt>
                <c:pt idx="61">
                  <c:v>48.817999999999998</c:v>
                </c:pt>
                <c:pt idx="62">
                  <c:v>48.73</c:v>
                </c:pt>
                <c:pt idx="63">
                  <c:v>48.552999999999997</c:v>
                </c:pt>
                <c:pt idx="64">
                  <c:v>47.884</c:v>
                </c:pt>
                <c:pt idx="65">
                  <c:v>46.679000000000002</c:v>
                </c:pt>
                <c:pt idx="66">
                  <c:v>44.305999999999997</c:v>
                </c:pt>
                <c:pt idx="67">
                  <c:v>42.2</c:v>
                </c:pt>
                <c:pt idx="68">
                  <c:v>41.884</c:v>
                </c:pt>
                <c:pt idx="69">
                  <c:v>41.838999999999999</c:v>
                </c:pt>
                <c:pt idx="70">
                  <c:v>41.792999999999999</c:v>
                </c:pt>
                <c:pt idx="71">
                  <c:v>41.792999999999999</c:v>
                </c:pt>
                <c:pt idx="72">
                  <c:v>41.743000000000002</c:v>
                </c:pt>
                <c:pt idx="73">
                  <c:v>41.743000000000002</c:v>
                </c:pt>
                <c:pt idx="74">
                  <c:v>41.686999999999998</c:v>
                </c:pt>
                <c:pt idx="75">
                  <c:v>41.515999999999998</c:v>
                </c:pt>
                <c:pt idx="76">
                  <c:v>40.884</c:v>
                </c:pt>
                <c:pt idx="77">
                  <c:v>39.847999999999999</c:v>
                </c:pt>
                <c:pt idx="78">
                  <c:v>37.994999999999997</c:v>
                </c:pt>
                <c:pt idx="79">
                  <c:v>36.427999999999997</c:v>
                </c:pt>
                <c:pt idx="80">
                  <c:v>36.250999999999998</c:v>
                </c:pt>
                <c:pt idx="81">
                  <c:v>36.131</c:v>
                </c:pt>
                <c:pt idx="82">
                  <c:v>36.131</c:v>
                </c:pt>
                <c:pt idx="83">
                  <c:v>36.131</c:v>
                </c:pt>
                <c:pt idx="84">
                  <c:v>36.131</c:v>
                </c:pt>
                <c:pt idx="85">
                  <c:v>36.061999999999998</c:v>
                </c:pt>
                <c:pt idx="86">
                  <c:v>36.061999999999998</c:v>
                </c:pt>
                <c:pt idx="87">
                  <c:v>35.759</c:v>
                </c:pt>
                <c:pt idx="88">
                  <c:v>35.225000000000001</c:v>
                </c:pt>
                <c:pt idx="89">
                  <c:v>34.234000000000002</c:v>
                </c:pt>
                <c:pt idx="90">
                  <c:v>32.171999999999997</c:v>
                </c:pt>
                <c:pt idx="91">
                  <c:v>30.177</c:v>
                </c:pt>
                <c:pt idx="92">
                  <c:v>29.713999999999999</c:v>
                </c:pt>
                <c:pt idx="93">
                  <c:v>29.713999999999999</c:v>
                </c:pt>
                <c:pt idx="94">
                  <c:v>29.713999999999999</c:v>
                </c:pt>
                <c:pt idx="95">
                  <c:v>29.713999999999999</c:v>
                </c:pt>
                <c:pt idx="96">
                  <c:v>29.713999999999999</c:v>
                </c:pt>
                <c:pt idx="97">
                  <c:v>29.713999999999999</c:v>
                </c:pt>
                <c:pt idx="98">
                  <c:v>29.614000000000001</c:v>
                </c:pt>
                <c:pt idx="99">
                  <c:v>29.206</c:v>
                </c:pt>
                <c:pt idx="100">
                  <c:v>28.9</c:v>
                </c:pt>
                <c:pt idx="101">
                  <c:v>27.465</c:v>
                </c:pt>
                <c:pt idx="102">
                  <c:v>26.536000000000001</c:v>
                </c:pt>
                <c:pt idx="103">
                  <c:v>25.187999999999999</c:v>
                </c:pt>
                <c:pt idx="104">
                  <c:v>25.187999999999999</c:v>
                </c:pt>
                <c:pt idx="105">
                  <c:v>25.187999999999999</c:v>
                </c:pt>
                <c:pt idx="106">
                  <c:v>25.187999999999999</c:v>
                </c:pt>
                <c:pt idx="107">
                  <c:v>25.079000000000001</c:v>
                </c:pt>
                <c:pt idx="108">
                  <c:v>25.079000000000001</c:v>
                </c:pt>
                <c:pt idx="109">
                  <c:v>25.079000000000001</c:v>
                </c:pt>
                <c:pt idx="110">
                  <c:v>25.079000000000001</c:v>
                </c:pt>
                <c:pt idx="111">
                  <c:v>25.079000000000001</c:v>
                </c:pt>
                <c:pt idx="112">
                  <c:v>24.802</c:v>
                </c:pt>
                <c:pt idx="113">
                  <c:v>23.97</c:v>
                </c:pt>
                <c:pt idx="114">
                  <c:v>23.416</c:v>
                </c:pt>
                <c:pt idx="115">
                  <c:v>22.858000000000001</c:v>
                </c:pt>
                <c:pt idx="116">
                  <c:v>22.858000000000001</c:v>
                </c:pt>
                <c:pt idx="117">
                  <c:v>22.858000000000001</c:v>
                </c:pt>
                <c:pt idx="118">
                  <c:v>22.71</c:v>
                </c:pt>
                <c:pt idx="119">
                  <c:v>22.71</c:v>
                </c:pt>
                <c:pt idx="120">
                  <c:v>22.550999999999998</c:v>
                </c:pt>
                <c:pt idx="121">
                  <c:v>22.550999999999998</c:v>
                </c:pt>
                <c:pt idx="122">
                  <c:v>22.376999999999999</c:v>
                </c:pt>
                <c:pt idx="123">
                  <c:v>22.202000000000002</c:v>
                </c:pt>
                <c:pt idx="124">
                  <c:v>22.027000000000001</c:v>
                </c:pt>
                <c:pt idx="125">
                  <c:v>21.327999999999999</c:v>
                </c:pt>
                <c:pt idx="126">
                  <c:v>20.097000000000001</c:v>
                </c:pt>
                <c:pt idx="127">
                  <c:v>19.385000000000002</c:v>
                </c:pt>
                <c:pt idx="128">
                  <c:v>19.207000000000001</c:v>
                </c:pt>
                <c:pt idx="129">
                  <c:v>19.207000000000001</c:v>
                </c:pt>
                <c:pt idx="130">
                  <c:v>19.207000000000001</c:v>
                </c:pt>
                <c:pt idx="131">
                  <c:v>19.207000000000001</c:v>
                </c:pt>
                <c:pt idx="132">
                  <c:v>19.207000000000001</c:v>
                </c:pt>
                <c:pt idx="133">
                  <c:v>19.207000000000001</c:v>
                </c:pt>
                <c:pt idx="134">
                  <c:v>18.984000000000002</c:v>
                </c:pt>
                <c:pt idx="135">
                  <c:v>18.757999999999999</c:v>
                </c:pt>
                <c:pt idx="136">
                  <c:v>18.757999999999999</c:v>
                </c:pt>
                <c:pt idx="137">
                  <c:v>18.306000000000001</c:v>
                </c:pt>
                <c:pt idx="138">
                  <c:v>17.402000000000001</c:v>
                </c:pt>
                <c:pt idx="139">
                  <c:v>16.498000000000001</c:v>
                </c:pt>
                <c:pt idx="140">
                  <c:v>16.498000000000001</c:v>
                </c:pt>
                <c:pt idx="141">
                  <c:v>16.498000000000001</c:v>
                </c:pt>
                <c:pt idx="142">
                  <c:v>16.498000000000001</c:v>
                </c:pt>
                <c:pt idx="143">
                  <c:v>16.498000000000001</c:v>
                </c:pt>
                <c:pt idx="144">
                  <c:v>16.498000000000001</c:v>
                </c:pt>
                <c:pt idx="145">
                  <c:v>16.498000000000001</c:v>
                </c:pt>
                <c:pt idx="146">
                  <c:v>16.498000000000001</c:v>
                </c:pt>
                <c:pt idx="147">
                  <c:v>16.498000000000001</c:v>
                </c:pt>
                <c:pt idx="148">
                  <c:v>16.498000000000001</c:v>
                </c:pt>
                <c:pt idx="149">
                  <c:v>16.498000000000001</c:v>
                </c:pt>
                <c:pt idx="150">
                  <c:v>15.204000000000001</c:v>
                </c:pt>
                <c:pt idx="151">
                  <c:v>14.557</c:v>
                </c:pt>
                <c:pt idx="152">
                  <c:v>14.557</c:v>
                </c:pt>
                <c:pt idx="153">
                  <c:v>14.557</c:v>
                </c:pt>
                <c:pt idx="154">
                  <c:v>14.557</c:v>
                </c:pt>
                <c:pt idx="155">
                  <c:v>14.557</c:v>
                </c:pt>
                <c:pt idx="156">
                  <c:v>14.557</c:v>
                </c:pt>
                <c:pt idx="157">
                  <c:v>14.557</c:v>
                </c:pt>
                <c:pt idx="158">
                  <c:v>14.557</c:v>
                </c:pt>
                <c:pt idx="159">
                  <c:v>14.557</c:v>
                </c:pt>
                <c:pt idx="160">
                  <c:v>14.087</c:v>
                </c:pt>
                <c:pt idx="161">
                  <c:v>13.618</c:v>
                </c:pt>
                <c:pt idx="162">
                  <c:v>13.148</c:v>
                </c:pt>
                <c:pt idx="163">
                  <c:v>13.148</c:v>
                </c:pt>
                <c:pt idx="164">
                  <c:v>13.148</c:v>
                </c:pt>
                <c:pt idx="165">
                  <c:v>13.148</c:v>
                </c:pt>
                <c:pt idx="166">
                  <c:v>13.148</c:v>
                </c:pt>
                <c:pt idx="167">
                  <c:v>13.148</c:v>
                </c:pt>
                <c:pt idx="168">
                  <c:v>13.148</c:v>
                </c:pt>
                <c:pt idx="169">
                  <c:v>13.148</c:v>
                </c:pt>
                <c:pt idx="170">
                  <c:v>13.148</c:v>
                </c:pt>
                <c:pt idx="171">
                  <c:v>13.148</c:v>
                </c:pt>
                <c:pt idx="172">
                  <c:v>12.456</c:v>
                </c:pt>
                <c:pt idx="173">
                  <c:v>12.456</c:v>
                </c:pt>
                <c:pt idx="174">
                  <c:v>10.38</c:v>
                </c:pt>
                <c:pt idx="175">
                  <c:v>10.38</c:v>
                </c:pt>
                <c:pt idx="176">
                  <c:v>10.38</c:v>
                </c:pt>
                <c:pt idx="177">
                  <c:v>10.38</c:v>
                </c:pt>
                <c:pt idx="178">
                  <c:v>10.38</c:v>
                </c:pt>
                <c:pt idx="179">
                  <c:v>10.38</c:v>
                </c:pt>
                <c:pt idx="180">
                  <c:v>10.38</c:v>
                </c:pt>
                <c:pt idx="181">
                  <c:v>10.38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EEC-4845-A15F-6B9DEC9E37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No History of Other Drug Use (N=14,772)</c:v>
                </c:pt>
              </c:strCache>
            </c:strRef>
          </c:tx>
          <c:spPr>
            <a:ln w="25400">
              <a:solidFill>
                <a:srgbClr val="009900"/>
              </a:solidFill>
              <a:prstDash val="solid"/>
            </a:ln>
          </c:spPr>
          <c:marker>
            <c:symbol val="none"/>
          </c:marker>
          <c:xVal>
            <c:numRef>
              <c:f>Sheet1!$A$2:$A$204</c:f>
              <c:numCache>
                <c:formatCode>General</c:formatCode>
                <c:ptCount val="203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  <c:pt idx="169">
                  <c:v>14.083299999999999</c:v>
                </c:pt>
                <c:pt idx="170">
                  <c:v>14.166700000000001</c:v>
                </c:pt>
                <c:pt idx="171">
                  <c:v>14.25</c:v>
                </c:pt>
                <c:pt idx="172">
                  <c:v>14.333299999999999</c:v>
                </c:pt>
                <c:pt idx="173">
                  <c:v>14.416700000000001</c:v>
                </c:pt>
                <c:pt idx="174">
                  <c:v>14.5</c:v>
                </c:pt>
                <c:pt idx="175">
                  <c:v>14.583299999999999</c:v>
                </c:pt>
                <c:pt idx="176">
                  <c:v>14.666700000000001</c:v>
                </c:pt>
                <c:pt idx="177">
                  <c:v>14.75</c:v>
                </c:pt>
                <c:pt idx="178">
                  <c:v>14.833299999999999</c:v>
                </c:pt>
                <c:pt idx="179">
                  <c:v>14.916700000000001</c:v>
                </c:pt>
                <c:pt idx="180">
                  <c:v>15</c:v>
                </c:pt>
                <c:pt idx="181">
                  <c:v>15.083299999999999</c:v>
                </c:pt>
                <c:pt idx="182">
                  <c:v>15.166700000000001</c:v>
                </c:pt>
                <c:pt idx="183">
                  <c:v>15.25</c:v>
                </c:pt>
                <c:pt idx="184">
                  <c:v>15.333299999999999</c:v>
                </c:pt>
                <c:pt idx="185">
                  <c:v>15.416700000000001</c:v>
                </c:pt>
                <c:pt idx="186">
                  <c:v>15.5</c:v>
                </c:pt>
                <c:pt idx="187">
                  <c:v>15.583299999999999</c:v>
                </c:pt>
                <c:pt idx="188">
                  <c:v>15.666700000000001</c:v>
                </c:pt>
                <c:pt idx="189">
                  <c:v>15.75</c:v>
                </c:pt>
                <c:pt idx="190">
                  <c:v>15.833299999999999</c:v>
                </c:pt>
                <c:pt idx="191">
                  <c:v>15.916700000000001</c:v>
                </c:pt>
                <c:pt idx="192">
                  <c:v>16</c:v>
                </c:pt>
                <c:pt idx="193">
                  <c:v>16.083300000000001</c:v>
                </c:pt>
                <c:pt idx="194">
                  <c:v>16.166699999999999</c:v>
                </c:pt>
                <c:pt idx="195">
                  <c:v>16.25</c:v>
                </c:pt>
                <c:pt idx="196">
                  <c:v>16.333300000000001</c:v>
                </c:pt>
                <c:pt idx="197">
                  <c:v>16.416699999999999</c:v>
                </c:pt>
                <c:pt idx="198">
                  <c:v>16.5</c:v>
                </c:pt>
                <c:pt idx="199">
                  <c:v>16.583300000000001</c:v>
                </c:pt>
                <c:pt idx="200">
                  <c:v>16.666699999999999</c:v>
                </c:pt>
                <c:pt idx="201">
                  <c:v>16.75</c:v>
                </c:pt>
                <c:pt idx="202">
                  <c:v>16.833300000000001</c:v>
                </c:pt>
              </c:numCache>
            </c:numRef>
          </c:xVal>
          <c:yVal>
            <c:numRef>
              <c:f>Sheet1!$C$2:$C$204</c:f>
              <c:numCache>
                <c:formatCode>General</c:formatCode>
                <c:ptCount val="203"/>
                <c:pt idx="0">
                  <c:v>100</c:v>
                </c:pt>
                <c:pt idx="1">
                  <c:v>99.986000000000004</c:v>
                </c:pt>
                <c:pt idx="2">
                  <c:v>99.938999999999993</c:v>
                </c:pt>
                <c:pt idx="3">
                  <c:v>99.843999999999994</c:v>
                </c:pt>
                <c:pt idx="4">
                  <c:v>99.593000000000004</c:v>
                </c:pt>
                <c:pt idx="5">
                  <c:v>99.128</c:v>
                </c:pt>
                <c:pt idx="6">
                  <c:v>95.894000000000005</c:v>
                </c:pt>
                <c:pt idx="7">
                  <c:v>91.977999999999994</c:v>
                </c:pt>
                <c:pt idx="8">
                  <c:v>91.539000000000001</c:v>
                </c:pt>
                <c:pt idx="9">
                  <c:v>91.468000000000004</c:v>
                </c:pt>
                <c:pt idx="10">
                  <c:v>91.460999999999999</c:v>
                </c:pt>
                <c:pt idx="11">
                  <c:v>91.438999999999993</c:v>
                </c:pt>
                <c:pt idx="12">
                  <c:v>91.417000000000002</c:v>
                </c:pt>
                <c:pt idx="13">
                  <c:v>91.378</c:v>
                </c:pt>
                <c:pt idx="14">
                  <c:v>91.343999999999994</c:v>
                </c:pt>
                <c:pt idx="15">
                  <c:v>91.227000000000004</c:v>
                </c:pt>
                <c:pt idx="16">
                  <c:v>90.706000000000003</c:v>
                </c:pt>
                <c:pt idx="17">
                  <c:v>89.180999999999997</c:v>
                </c:pt>
                <c:pt idx="18">
                  <c:v>84.918000000000006</c:v>
                </c:pt>
                <c:pt idx="19">
                  <c:v>80.076999999999998</c:v>
                </c:pt>
                <c:pt idx="20">
                  <c:v>79.275999999999996</c:v>
                </c:pt>
                <c:pt idx="21">
                  <c:v>79.009</c:v>
                </c:pt>
                <c:pt idx="22">
                  <c:v>78.879000000000005</c:v>
                </c:pt>
                <c:pt idx="23">
                  <c:v>78.781999999999996</c:v>
                </c:pt>
                <c:pt idx="24">
                  <c:v>78.745999999999995</c:v>
                </c:pt>
                <c:pt idx="25">
                  <c:v>78.706000000000003</c:v>
                </c:pt>
                <c:pt idx="26">
                  <c:v>78.561999999999998</c:v>
                </c:pt>
                <c:pt idx="27">
                  <c:v>78.376000000000005</c:v>
                </c:pt>
                <c:pt idx="28">
                  <c:v>77.677999999999997</c:v>
                </c:pt>
                <c:pt idx="29">
                  <c:v>75.820999999999998</c:v>
                </c:pt>
                <c:pt idx="30">
                  <c:v>71.662000000000006</c:v>
                </c:pt>
                <c:pt idx="31">
                  <c:v>68.391999999999996</c:v>
                </c:pt>
                <c:pt idx="32">
                  <c:v>67.632000000000005</c:v>
                </c:pt>
                <c:pt idx="33">
                  <c:v>67.451999999999998</c:v>
                </c:pt>
                <c:pt idx="34">
                  <c:v>67.388000000000005</c:v>
                </c:pt>
                <c:pt idx="35">
                  <c:v>67.388000000000005</c:v>
                </c:pt>
                <c:pt idx="36">
                  <c:v>67.388000000000005</c:v>
                </c:pt>
                <c:pt idx="37">
                  <c:v>67.278999999999996</c:v>
                </c:pt>
                <c:pt idx="38">
                  <c:v>67.167000000000002</c:v>
                </c:pt>
                <c:pt idx="39">
                  <c:v>66.84</c:v>
                </c:pt>
                <c:pt idx="40">
                  <c:v>66.236000000000004</c:v>
                </c:pt>
                <c:pt idx="41">
                  <c:v>64.858999999999995</c:v>
                </c:pt>
                <c:pt idx="42">
                  <c:v>61.573</c:v>
                </c:pt>
                <c:pt idx="43">
                  <c:v>58.5</c:v>
                </c:pt>
                <c:pt idx="44">
                  <c:v>57.886000000000003</c:v>
                </c:pt>
                <c:pt idx="45">
                  <c:v>57.77</c:v>
                </c:pt>
                <c:pt idx="46">
                  <c:v>57.704999999999998</c:v>
                </c:pt>
                <c:pt idx="47">
                  <c:v>57.664999999999999</c:v>
                </c:pt>
                <c:pt idx="48">
                  <c:v>57.625</c:v>
                </c:pt>
                <c:pt idx="49">
                  <c:v>57.581000000000003</c:v>
                </c:pt>
                <c:pt idx="50">
                  <c:v>57.341000000000001</c:v>
                </c:pt>
                <c:pt idx="51">
                  <c:v>56.991999999999997</c:v>
                </c:pt>
                <c:pt idx="52">
                  <c:v>56.429000000000002</c:v>
                </c:pt>
                <c:pt idx="53">
                  <c:v>54.889000000000003</c:v>
                </c:pt>
                <c:pt idx="54">
                  <c:v>52.320999999999998</c:v>
                </c:pt>
                <c:pt idx="55">
                  <c:v>49.898000000000003</c:v>
                </c:pt>
                <c:pt idx="56">
                  <c:v>49.497</c:v>
                </c:pt>
                <c:pt idx="57">
                  <c:v>49.387999999999998</c:v>
                </c:pt>
                <c:pt idx="58">
                  <c:v>49.356000000000002</c:v>
                </c:pt>
                <c:pt idx="59">
                  <c:v>49.34</c:v>
                </c:pt>
                <c:pt idx="60">
                  <c:v>49.29</c:v>
                </c:pt>
                <c:pt idx="61">
                  <c:v>49.201999999999998</c:v>
                </c:pt>
                <c:pt idx="62">
                  <c:v>49.091000000000001</c:v>
                </c:pt>
                <c:pt idx="63">
                  <c:v>48.811999999999998</c:v>
                </c:pt>
                <c:pt idx="64">
                  <c:v>48.197000000000003</c:v>
                </c:pt>
                <c:pt idx="65">
                  <c:v>47.058</c:v>
                </c:pt>
                <c:pt idx="66">
                  <c:v>44.307000000000002</c:v>
                </c:pt>
                <c:pt idx="67">
                  <c:v>42.542999999999999</c:v>
                </c:pt>
                <c:pt idx="68">
                  <c:v>42.069000000000003</c:v>
                </c:pt>
                <c:pt idx="69">
                  <c:v>41.993000000000002</c:v>
                </c:pt>
                <c:pt idx="70">
                  <c:v>41.954000000000001</c:v>
                </c:pt>
                <c:pt idx="71">
                  <c:v>41.914999999999999</c:v>
                </c:pt>
                <c:pt idx="72">
                  <c:v>41.893999999999998</c:v>
                </c:pt>
                <c:pt idx="73">
                  <c:v>41.871000000000002</c:v>
                </c:pt>
                <c:pt idx="74">
                  <c:v>41.71</c:v>
                </c:pt>
                <c:pt idx="75">
                  <c:v>41.457000000000001</c:v>
                </c:pt>
                <c:pt idx="76">
                  <c:v>40.901000000000003</c:v>
                </c:pt>
                <c:pt idx="77">
                  <c:v>39.902999999999999</c:v>
                </c:pt>
                <c:pt idx="78">
                  <c:v>38.25</c:v>
                </c:pt>
                <c:pt idx="79">
                  <c:v>36.237000000000002</c:v>
                </c:pt>
                <c:pt idx="80">
                  <c:v>35.835000000000001</c:v>
                </c:pt>
                <c:pt idx="81">
                  <c:v>35.762999999999998</c:v>
                </c:pt>
                <c:pt idx="82">
                  <c:v>35.762999999999998</c:v>
                </c:pt>
                <c:pt idx="83">
                  <c:v>35.762999999999998</c:v>
                </c:pt>
                <c:pt idx="84">
                  <c:v>35.738</c:v>
                </c:pt>
                <c:pt idx="85">
                  <c:v>35.652000000000001</c:v>
                </c:pt>
                <c:pt idx="86">
                  <c:v>35.594000000000001</c:v>
                </c:pt>
                <c:pt idx="87">
                  <c:v>35.448</c:v>
                </c:pt>
                <c:pt idx="88">
                  <c:v>34.918999999999997</c:v>
                </c:pt>
                <c:pt idx="89">
                  <c:v>34.094999999999999</c:v>
                </c:pt>
                <c:pt idx="90">
                  <c:v>32.414000000000001</c:v>
                </c:pt>
                <c:pt idx="91">
                  <c:v>31.140999999999998</c:v>
                </c:pt>
                <c:pt idx="92">
                  <c:v>30.843</c:v>
                </c:pt>
                <c:pt idx="93">
                  <c:v>30.812999999999999</c:v>
                </c:pt>
                <c:pt idx="94">
                  <c:v>30.812999999999999</c:v>
                </c:pt>
                <c:pt idx="95">
                  <c:v>30.812999999999999</c:v>
                </c:pt>
                <c:pt idx="96">
                  <c:v>30.812999999999999</c:v>
                </c:pt>
                <c:pt idx="97">
                  <c:v>30.742000000000001</c:v>
                </c:pt>
                <c:pt idx="98">
                  <c:v>30.632999999999999</c:v>
                </c:pt>
                <c:pt idx="99">
                  <c:v>30.411999999999999</c:v>
                </c:pt>
                <c:pt idx="100">
                  <c:v>30.152999999999999</c:v>
                </c:pt>
                <c:pt idx="101">
                  <c:v>29.56</c:v>
                </c:pt>
                <c:pt idx="102">
                  <c:v>28.114000000000001</c:v>
                </c:pt>
                <c:pt idx="103">
                  <c:v>27.07</c:v>
                </c:pt>
                <c:pt idx="104">
                  <c:v>26.581</c:v>
                </c:pt>
                <c:pt idx="105">
                  <c:v>26.350999999999999</c:v>
                </c:pt>
                <c:pt idx="106">
                  <c:v>26.350999999999999</c:v>
                </c:pt>
                <c:pt idx="107">
                  <c:v>26.31</c:v>
                </c:pt>
                <c:pt idx="108">
                  <c:v>26.31</c:v>
                </c:pt>
                <c:pt idx="109">
                  <c:v>26.222000000000001</c:v>
                </c:pt>
                <c:pt idx="110">
                  <c:v>26.175000000000001</c:v>
                </c:pt>
                <c:pt idx="111">
                  <c:v>25.931999999999999</c:v>
                </c:pt>
                <c:pt idx="112">
                  <c:v>25.393999999999998</c:v>
                </c:pt>
                <c:pt idx="113">
                  <c:v>24.706</c:v>
                </c:pt>
                <c:pt idx="114">
                  <c:v>23.423999999999999</c:v>
                </c:pt>
                <c:pt idx="115">
                  <c:v>22.683</c:v>
                </c:pt>
                <c:pt idx="116">
                  <c:v>22.584</c:v>
                </c:pt>
                <c:pt idx="117">
                  <c:v>22.533999999999999</c:v>
                </c:pt>
                <c:pt idx="118">
                  <c:v>22.533999999999999</c:v>
                </c:pt>
                <c:pt idx="119">
                  <c:v>22.533999999999999</c:v>
                </c:pt>
                <c:pt idx="120">
                  <c:v>22.481999999999999</c:v>
                </c:pt>
                <c:pt idx="121">
                  <c:v>22.481999999999999</c:v>
                </c:pt>
                <c:pt idx="122">
                  <c:v>22.42</c:v>
                </c:pt>
                <c:pt idx="123">
                  <c:v>22.045999999999999</c:v>
                </c:pt>
                <c:pt idx="124">
                  <c:v>21.984000000000002</c:v>
                </c:pt>
                <c:pt idx="125">
                  <c:v>21.359000000000002</c:v>
                </c:pt>
                <c:pt idx="126">
                  <c:v>20.792999999999999</c:v>
                </c:pt>
                <c:pt idx="127">
                  <c:v>20.097999999999999</c:v>
                </c:pt>
                <c:pt idx="128">
                  <c:v>20.033000000000001</c:v>
                </c:pt>
                <c:pt idx="129">
                  <c:v>20.033000000000001</c:v>
                </c:pt>
                <c:pt idx="130">
                  <c:v>20.033000000000001</c:v>
                </c:pt>
                <c:pt idx="131">
                  <c:v>20.033000000000001</c:v>
                </c:pt>
                <c:pt idx="132">
                  <c:v>20.033000000000001</c:v>
                </c:pt>
                <c:pt idx="133">
                  <c:v>19.887</c:v>
                </c:pt>
                <c:pt idx="134">
                  <c:v>19.887</c:v>
                </c:pt>
                <c:pt idx="135">
                  <c:v>19.731999999999999</c:v>
                </c:pt>
                <c:pt idx="136">
                  <c:v>19.5</c:v>
                </c:pt>
                <c:pt idx="137">
                  <c:v>19.268000000000001</c:v>
                </c:pt>
                <c:pt idx="138">
                  <c:v>18.260000000000002</c:v>
                </c:pt>
                <c:pt idx="139">
                  <c:v>17.561</c:v>
                </c:pt>
                <c:pt idx="140">
                  <c:v>17.561</c:v>
                </c:pt>
                <c:pt idx="141">
                  <c:v>17.561</c:v>
                </c:pt>
                <c:pt idx="142">
                  <c:v>17.561</c:v>
                </c:pt>
                <c:pt idx="143">
                  <c:v>17.561</c:v>
                </c:pt>
                <c:pt idx="144">
                  <c:v>17.561</c:v>
                </c:pt>
                <c:pt idx="145">
                  <c:v>17.561</c:v>
                </c:pt>
                <c:pt idx="146">
                  <c:v>17.459</c:v>
                </c:pt>
                <c:pt idx="147">
                  <c:v>17.459</c:v>
                </c:pt>
                <c:pt idx="148">
                  <c:v>17.356000000000002</c:v>
                </c:pt>
                <c:pt idx="149">
                  <c:v>17.251999999999999</c:v>
                </c:pt>
                <c:pt idx="150">
                  <c:v>17.148</c:v>
                </c:pt>
                <c:pt idx="151">
                  <c:v>16.733000000000001</c:v>
                </c:pt>
                <c:pt idx="152">
                  <c:v>16.626999999999999</c:v>
                </c:pt>
                <c:pt idx="153">
                  <c:v>16.626999999999999</c:v>
                </c:pt>
                <c:pt idx="154">
                  <c:v>16.516999999999999</c:v>
                </c:pt>
                <c:pt idx="155">
                  <c:v>16.516999999999999</c:v>
                </c:pt>
                <c:pt idx="156">
                  <c:v>16.516999999999999</c:v>
                </c:pt>
                <c:pt idx="157">
                  <c:v>16.516999999999999</c:v>
                </c:pt>
                <c:pt idx="158">
                  <c:v>16.352</c:v>
                </c:pt>
                <c:pt idx="159">
                  <c:v>16.187000000000001</c:v>
                </c:pt>
                <c:pt idx="160">
                  <c:v>16.187000000000001</c:v>
                </c:pt>
                <c:pt idx="161">
                  <c:v>15.85</c:v>
                </c:pt>
                <c:pt idx="162">
                  <c:v>15.005000000000001</c:v>
                </c:pt>
                <c:pt idx="163">
                  <c:v>14.493</c:v>
                </c:pt>
                <c:pt idx="164">
                  <c:v>14.323</c:v>
                </c:pt>
                <c:pt idx="165">
                  <c:v>14.323</c:v>
                </c:pt>
                <c:pt idx="166">
                  <c:v>14.323</c:v>
                </c:pt>
                <c:pt idx="167">
                  <c:v>14.323</c:v>
                </c:pt>
                <c:pt idx="168">
                  <c:v>14.323</c:v>
                </c:pt>
                <c:pt idx="169">
                  <c:v>14.323</c:v>
                </c:pt>
                <c:pt idx="170">
                  <c:v>14.323</c:v>
                </c:pt>
                <c:pt idx="171">
                  <c:v>14.323</c:v>
                </c:pt>
                <c:pt idx="172">
                  <c:v>14.323</c:v>
                </c:pt>
                <c:pt idx="173">
                  <c:v>13.868</c:v>
                </c:pt>
                <c:pt idx="174">
                  <c:v>13.173999999999999</c:v>
                </c:pt>
                <c:pt idx="175">
                  <c:v>12.943</c:v>
                </c:pt>
                <c:pt idx="176">
                  <c:v>12.943</c:v>
                </c:pt>
                <c:pt idx="177">
                  <c:v>12.943</c:v>
                </c:pt>
                <c:pt idx="178">
                  <c:v>12.943</c:v>
                </c:pt>
                <c:pt idx="179">
                  <c:v>12.648999999999999</c:v>
                </c:pt>
                <c:pt idx="180">
                  <c:v>12.648999999999999</c:v>
                </c:pt>
                <c:pt idx="181">
                  <c:v>12.648999999999999</c:v>
                </c:pt>
                <c:pt idx="182">
                  <c:v>12.648999999999999</c:v>
                </c:pt>
                <c:pt idx="183">
                  <c:v>12.648999999999999</c:v>
                </c:pt>
                <c:pt idx="184">
                  <c:v>12.648999999999999</c:v>
                </c:pt>
                <c:pt idx="185">
                  <c:v>12.648999999999999</c:v>
                </c:pt>
                <c:pt idx="186">
                  <c:v>11.904999999999999</c:v>
                </c:pt>
                <c:pt idx="187">
                  <c:v>11.532999999999999</c:v>
                </c:pt>
                <c:pt idx="188">
                  <c:v>11.532999999999999</c:v>
                </c:pt>
                <c:pt idx="189">
                  <c:v>11.532999999999999</c:v>
                </c:pt>
                <c:pt idx="190">
                  <c:v>11.532999999999999</c:v>
                </c:pt>
                <c:pt idx="191">
                  <c:v>11.532999999999999</c:v>
                </c:pt>
                <c:pt idx="192">
                  <c:v>11.532999999999999</c:v>
                </c:pt>
                <c:pt idx="193">
                  <c:v>11.532999999999999</c:v>
                </c:pt>
                <c:pt idx="194">
                  <c:v>11.532999999999999</c:v>
                </c:pt>
                <c:pt idx="195">
                  <c:v>11.532999999999999</c:v>
                </c:pt>
                <c:pt idx="196">
                  <c:v>11.532999999999999</c:v>
                </c:pt>
                <c:pt idx="197">
                  <c:v>10.709</c:v>
                </c:pt>
                <c:pt idx="198">
                  <c:v>9.8170000000000002</c:v>
                </c:pt>
                <c:pt idx="199">
                  <c:v>9.8170000000000002</c:v>
                </c:pt>
                <c:pt idx="200">
                  <c:v>9.8170000000000002</c:v>
                </c:pt>
                <c:pt idx="201">
                  <c:v>9.8170000000000002</c:v>
                </c:pt>
                <c:pt idx="202">
                  <c:v>9.8170000000000002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EEC-4845-A15F-6B9DEC9E3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50448172379187894"/>
              <c:y val="0.9090537004633679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u="none" strike="noStrike" baseline="0" dirty="0" smtClean="0">
                    <a:effectLst/>
                  </a:rPr>
                  <a:t>Freedom from BOS</a:t>
                </a: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27104658792650921"/>
          <c:y val="9.0834102913061779E-2"/>
          <c:w val="0.66174428104575167"/>
          <c:h val="0.14158120281261141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2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4.3878600823045275E-2"/>
          <c:w val="0.86103970459574908"/>
          <c:h val="0.8006845209163669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with History of Cocaine Use (N=2,763)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Sheet1!$A$2:$A$205</c:f>
              <c:numCache>
                <c:formatCode>General</c:formatCode>
                <c:ptCount val="204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  <c:pt idx="169">
                  <c:v>14.083299999999999</c:v>
                </c:pt>
                <c:pt idx="170">
                  <c:v>14.166700000000001</c:v>
                </c:pt>
                <c:pt idx="171">
                  <c:v>14.25</c:v>
                </c:pt>
                <c:pt idx="172">
                  <c:v>14.333299999999999</c:v>
                </c:pt>
                <c:pt idx="173">
                  <c:v>14.416700000000001</c:v>
                </c:pt>
                <c:pt idx="174">
                  <c:v>14.5</c:v>
                </c:pt>
                <c:pt idx="175">
                  <c:v>14.583299999999999</c:v>
                </c:pt>
                <c:pt idx="176">
                  <c:v>14.666700000000001</c:v>
                </c:pt>
                <c:pt idx="177">
                  <c:v>14.75</c:v>
                </c:pt>
                <c:pt idx="178">
                  <c:v>14.833299999999999</c:v>
                </c:pt>
                <c:pt idx="179">
                  <c:v>14.916700000000001</c:v>
                </c:pt>
                <c:pt idx="180">
                  <c:v>15</c:v>
                </c:pt>
                <c:pt idx="181">
                  <c:v>15.083299999999999</c:v>
                </c:pt>
                <c:pt idx="182">
                  <c:v>15.166700000000001</c:v>
                </c:pt>
                <c:pt idx="183">
                  <c:v>15.25</c:v>
                </c:pt>
                <c:pt idx="184">
                  <c:v>15.333299999999999</c:v>
                </c:pt>
                <c:pt idx="185">
                  <c:v>15.416700000000001</c:v>
                </c:pt>
                <c:pt idx="186">
                  <c:v>15.5</c:v>
                </c:pt>
                <c:pt idx="187">
                  <c:v>15.583299999999999</c:v>
                </c:pt>
                <c:pt idx="188">
                  <c:v>15.666700000000001</c:v>
                </c:pt>
                <c:pt idx="189">
                  <c:v>15.75</c:v>
                </c:pt>
                <c:pt idx="190">
                  <c:v>15.833299999999999</c:v>
                </c:pt>
                <c:pt idx="191">
                  <c:v>15.916700000000001</c:v>
                </c:pt>
                <c:pt idx="192">
                  <c:v>16</c:v>
                </c:pt>
                <c:pt idx="193">
                  <c:v>16.083300000000001</c:v>
                </c:pt>
                <c:pt idx="194">
                  <c:v>16.166699999999999</c:v>
                </c:pt>
                <c:pt idx="195">
                  <c:v>16.25</c:v>
                </c:pt>
                <c:pt idx="196">
                  <c:v>16.333300000000001</c:v>
                </c:pt>
                <c:pt idx="197">
                  <c:v>16.416699999999999</c:v>
                </c:pt>
                <c:pt idx="198">
                  <c:v>16.5</c:v>
                </c:pt>
                <c:pt idx="199">
                  <c:v>16.583300000000001</c:v>
                </c:pt>
                <c:pt idx="200">
                  <c:v>16.666699999999999</c:v>
                </c:pt>
                <c:pt idx="201">
                  <c:v>16.75</c:v>
                </c:pt>
                <c:pt idx="202">
                  <c:v>16.833300000000001</c:v>
                </c:pt>
                <c:pt idx="203">
                  <c:v>16.916699999999999</c:v>
                </c:pt>
              </c:numCache>
            </c:numRef>
          </c:xVal>
          <c:yVal>
            <c:numRef>
              <c:f>Sheet1!$B$2:$B$205</c:f>
              <c:numCache>
                <c:formatCode>General</c:formatCode>
                <c:ptCount val="204"/>
                <c:pt idx="0">
                  <c:v>100</c:v>
                </c:pt>
                <c:pt idx="1">
                  <c:v>100</c:v>
                </c:pt>
                <c:pt idx="2">
                  <c:v>99.963999999999999</c:v>
                </c:pt>
                <c:pt idx="3">
                  <c:v>99.891000000000005</c:v>
                </c:pt>
                <c:pt idx="4">
                  <c:v>99.71</c:v>
                </c:pt>
                <c:pt idx="5">
                  <c:v>99.125</c:v>
                </c:pt>
                <c:pt idx="6">
                  <c:v>95.63</c:v>
                </c:pt>
                <c:pt idx="7">
                  <c:v>91.385999999999996</c:v>
                </c:pt>
                <c:pt idx="8">
                  <c:v>91.236999999999995</c:v>
                </c:pt>
                <c:pt idx="9">
                  <c:v>91.236999999999995</c:v>
                </c:pt>
                <c:pt idx="10">
                  <c:v>91.236999999999995</c:v>
                </c:pt>
                <c:pt idx="11">
                  <c:v>91.236999999999995</c:v>
                </c:pt>
                <c:pt idx="12">
                  <c:v>91.236999999999995</c:v>
                </c:pt>
                <c:pt idx="13">
                  <c:v>91.194000000000003</c:v>
                </c:pt>
                <c:pt idx="14">
                  <c:v>91.099000000000004</c:v>
                </c:pt>
                <c:pt idx="15">
                  <c:v>91.004000000000005</c:v>
                </c:pt>
                <c:pt idx="16">
                  <c:v>90.241</c:v>
                </c:pt>
                <c:pt idx="17">
                  <c:v>88.945999999999998</c:v>
                </c:pt>
                <c:pt idx="18">
                  <c:v>85.343000000000004</c:v>
                </c:pt>
                <c:pt idx="19">
                  <c:v>81.100999999999999</c:v>
                </c:pt>
                <c:pt idx="20">
                  <c:v>80.132999999999996</c:v>
                </c:pt>
                <c:pt idx="21">
                  <c:v>79.936999999999998</c:v>
                </c:pt>
                <c:pt idx="22">
                  <c:v>79.789000000000001</c:v>
                </c:pt>
                <c:pt idx="23">
                  <c:v>79.739000000000004</c:v>
                </c:pt>
                <c:pt idx="24">
                  <c:v>79.739000000000004</c:v>
                </c:pt>
                <c:pt idx="25">
                  <c:v>79.739000000000004</c:v>
                </c:pt>
                <c:pt idx="26">
                  <c:v>79.552999999999997</c:v>
                </c:pt>
                <c:pt idx="27">
                  <c:v>79.366</c:v>
                </c:pt>
                <c:pt idx="28">
                  <c:v>78.364000000000004</c:v>
                </c:pt>
                <c:pt idx="29">
                  <c:v>77.106999999999999</c:v>
                </c:pt>
                <c:pt idx="30">
                  <c:v>72.760999999999996</c:v>
                </c:pt>
                <c:pt idx="31">
                  <c:v>68.465000000000003</c:v>
                </c:pt>
                <c:pt idx="32">
                  <c:v>67.444999999999993</c:v>
                </c:pt>
                <c:pt idx="33">
                  <c:v>67.316999999999993</c:v>
                </c:pt>
                <c:pt idx="34">
                  <c:v>67.316999999999993</c:v>
                </c:pt>
                <c:pt idx="35">
                  <c:v>67.316999999999993</c:v>
                </c:pt>
                <c:pt idx="36">
                  <c:v>67.316999999999993</c:v>
                </c:pt>
                <c:pt idx="37">
                  <c:v>67.245000000000005</c:v>
                </c:pt>
                <c:pt idx="38">
                  <c:v>67.010000000000005</c:v>
                </c:pt>
                <c:pt idx="39">
                  <c:v>66.617000000000004</c:v>
                </c:pt>
                <c:pt idx="40">
                  <c:v>65.986000000000004</c:v>
                </c:pt>
                <c:pt idx="41">
                  <c:v>64.165999999999997</c:v>
                </c:pt>
                <c:pt idx="42">
                  <c:v>61.39</c:v>
                </c:pt>
                <c:pt idx="43">
                  <c:v>58.594000000000001</c:v>
                </c:pt>
                <c:pt idx="44">
                  <c:v>57.624000000000002</c:v>
                </c:pt>
                <c:pt idx="45">
                  <c:v>57.38</c:v>
                </c:pt>
                <c:pt idx="46">
                  <c:v>57.38</c:v>
                </c:pt>
                <c:pt idx="47">
                  <c:v>57.38</c:v>
                </c:pt>
                <c:pt idx="48">
                  <c:v>57.292999999999999</c:v>
                </c:pt>
                <c:pt idx="49">
                  <c:v>57.012999999999998</c:v>
                </c:pt>
                <c:pt idx="50">
                  <c:v>56.914000000000001</c:v>
                </c:pt>
                <c:pt idx="51">
                  <c:v>56.814999999999998</c:v>
                </c:pt>
                <c:pt idx="52">
                  <c:v>56.216999999999999</c:v>
                </c:pt>
                <c:pt idx="53">
                  <c:v>55.219000000000001</c:v>
                </c:pt>
                <c:pt idx="54">
                  <c:v>52.62</c:v>
                </c:pt>
                <c:pt idx="55">
                  <c:v>50.014000000000003</c:v>
                </c:pt>
                <c:pt idx="56">
                  <c:v>49.912999999999997</c:v>
                </c:pt>
                <c:pt idx="57">
                  <c:v>49.71</c:v>
                </c:pt>
                <c:pt idx="58">
                  <c:v>49.71</c:v>
                </c:pt>
                <c:pt idx="59">
                  <c:v>49.71</c:v>
                </c:pt>
                <c:pt idx="60">
                  <c:v>49.71</c:v>
                </c:pt>
                <c:pt idx="61">
                  <c:v>49.71</c:v>
                </c:pt>
                <c:pt idx="62">
                  <c:v>49.585000000000001</c:v>
                </c:pt>
                <c:pt idx="63">
                  <c:v>49.585000000000001</c:v>
                </c:pt>
                <c:pt idx="64">
                  <c:v>48.83</c:v>
                </c:pt>
                <c:pt idx="65">
                  <c:v>47.442</c:v>
                </c:pt>
                <c:pt idx="66">
                  <c:v>45.292000000000002</c:v>
                </c:pt>
                <c:pt idx="67">
                  <c:v>42.121000000000002</c:v>
                </c:pt>
                <c:pt idx="68">
                  <c:v>42.121000000000002</c:v>
                </c:pt>
                <c:pt idx="69">
                  <c:v>41.993000000000002</c:v>
                </c:pt>
                <c:pt idx="70">
                  <c:v>41.993000000000002</c:v>
                </c:pt>
                <c:pt idx="71">
                  <c:v>41.993000000000002</c:v>
                </c:pt>
                <c:pt idx="72">
                  <c:v>41.993000000000002</c:v>
                </c:pt>
                <c:pt idx="73">
                  <c:v>41.993000000000002</c:v>
                </c:pt>
                <c:pt idx="74">
                  <c:v>41.993000000000002</c:v>
                </c:pt>
                <c:pt idx="75">
                  <c:v>41.835999999999999</c:v>
                </c:pt>
                <c:pt idx="76">
                  <c:v>40.414000000000001</c:v>
                </c:pt>
                <c:pt idx="77">
                  <c:v>39.777000000000001</c:v>
                </c:pt>
                <c:pt idx="78">
                  <c:v>37.381</c:v>
                </c:pt>
                <c:pt idx="79">
                  <c:v>35.298999999999999</c:v>
                </c:pt>
                <c:pt idx="80">
                  <c:v>35.136000000000003</c:v>
                </c:pt>
                <c:pt idx="81">
                  <c:v>34.804000000000002</c:v>
                </c:pt>
                <c:pt idx="82">
                  <c:v>34.804000000000002</c:v>
                </c:pt>
                <c:pt idx="83">
                  <c:v>34.804000000000002</c:v>
                </c:pt>
                <c:pt idx="84">
                  <c:v>34.804000000000002</c:v>
                </c:pt>
                <c:pt idx="85">
                  <c:v>34.804000000000002</c:v>
                </c:pt>
                <c:pt idx="86">
                  <c:v>34.804000000000002</c:v>
                </c:pt>
                <c:pt idx="87">
                  <c:v>34.804000000000002</c:v>
                </c:pt>
                <c:pt idx="88">
                  <c:v>34.408000000000001</c:v>
                </c:pt>
                <c:pt idx="89">
                  <c:v>33.024000000000001</c:v>
                </c:pt>
                <c:pt idx="90">
                  <c:v>31.442</c:v>
                </c:pt>
                <c:pt idx="91">
                  <c:v>29.652000000000001</c:v>
                </c:pt>
                <c:pt idx="92">
                  <c:v>29.05</c:v>
                </c:pt>
                <c:pt idx="93">
                  <c:v>29.05</c:v>
                </c:pt>
                <c:pt idx="94">
                  <c:v>29.05</c:v>
                </c:pt>
                <c:pt idx="95">
                  <c:v>29.05</c:v>
                </c:pt>
                <c:pt idx="96">
                  <c:v>29.05</c:v>
                </c:pt>
                <c:pt idx="97">
                  <c:v>29.05</c:v>
                </c:pt>
                <c:pt idx="98">
                  <c:v>29.05</c:v>
                </c:pt>
                <c:pt idx="99">
                  <c:v>29.05</c:v>
                </c:pt>
                <c:pt idx="100">
                  <c:v>28.774999999999999</c:v>
                </c:pt>
                <c:pt idx="101">
                  <c:v>27.131</c:v>
                </c:pt>
                <c:pt idx="102">
                  <c:v>25.486999999999998</c:v>
                </c:pt>
                <c:pt idx="103">
                  <c:v>23.843</c:v>
                </c:pt>
                <c:pt idx="104">
                  <c:v>23.568000000000001</c:v>
                </c:pt>
                <c:pt idx="105">
                  <c:v>23.568000000000001</c:v>
                </c:pt>
                <c:pt idx="106">
                  <c:v>23.568000000000001</c:v>
                </c:pt>
                <c:pt idx="107">
                  <c:v>23.568000000000001</c:v>
                </c:pt>
                <c:pt idx="108">
                  <c:v>23.568000000000001</c:v>
                </c:pt>
                <c:pt idx="109">
                  <c:v>23.568000000000001</c:v>
                </c:pt>
                <c:pt idx="110">
                  <c:v>23.568000000000001</c:v>
                </c:pt>
                <c:pt idx="111">
                  <c:v>23.568000000000001</c:v>
                </c:pt>
                <c:pt idx="112">
                  <c:v>23.568000000000001</c:v>
                </c:pt>
                <c:pt idx="113">
                  <c:v>22.875</c:v>
                </c:pt>
                <c:pt idx="114">
                  <c:v>22.181999999999999</c:v>
                </c:pt>
                <c:pt idx="115">
                  <c:v>21.835000000000001</c:v>
                </c:pt>
                <c:pt idx="116">
                  <c:v>21.835000000000001</c:v>
                </c:pt>
                <c:pt idx="117">
                  <c:v>21.835000000000001</c:v>
                </c:pt>
                <c:pt idx="118">
                  <c:v>21.465</c:v>
                </c:pt>
                <c:pt idx="119">
                  <c:v>21.465</c:v>
                </c:pt>
                <c:pt idx="120">
                  <c:v>21.053000000000001</c:v>
                </c:pt>
                <c:pt idx="121">
                  <c:v>21.053000000000001</c:v>
                </c:pt>
                <c:pt idx="122">
                  <c:v>20.605</c:v>
                </c:pt>
                <c:pt idx="123">
                  <c:v>20.605</c:v>
                </c:pt>
                <c:pt idx="124">
                  <c:v>20.157</c:v>
                </c:pt>
                <c:pt idx="125">
                  <c:v>19.709</c:v>
                </c:pt>
                <c:pt idx="126">
                  <c:v>19.25</c:v>
                </c:pt>
                <c:pt idx="127">
                  <c:v>18.780999999999999</c:v>
                </c:pt>
                <c:pt idx="128">
                  <c:v>18.311</c:v>
                </c:pt>
                <c:pt idx="129">
                  <c:v>18.311</c:v>
                </c:pt>
                <c:pt idx="130">
                  <c:v>18.311</c:v>
                </c:pt>
                <c:pt idx="131">
                  <c:v>18.311</c:v>
                </c:pt>
                <c:pt idx="132">
                  <c:v>18.311</c:v>
                </c:pt>
                <c:pt idx="133">
                  <c:v>18.311</c:v>
                </c:pt>
                <c:pt idx="134">
                  <c:v>17.721</c:v>
                </c:pt>
                <c:pt idx="135">
                  <c:v>17.721</c:v>
                </c:pt>
                <c:pt idx="136">
                  <c:v>17.721</c:v>
                </c:pt>
                <c:pt idx="137">
                  <c:v>17.721</c:v>
                </c:pt>
                <c:pt idx="138">
                  <c:v>17.721</c:v>
                </c:pt>
                <c:pt idx="139">
                  <c:v>17.13</c:v>
                </c:pt>
                <c:pt idx="140">
                  <c:v>17.13</c:v>
                </c:pt>
                <c:pt idx="141">
                  <c:v>17.13</c:v>
                </c:pt>
                <c:pt idx="142">
                  <c:v>17.13</c:v>
                </c:pt>
                <c:pt idx="143">
                  <c:v>17.13</c:v>
                </c:pt>
                <c:pt idx="144">
                  <c:v>17.13</c:v>
                </c:pt>
                <c:pt idx="145">
                  <c:v>17.13</c:v>
                </c:pt>
                <c:pt idx="146">
                  <c:v>17.13</c:v>
                </c:pt>
                <c:pt idx="147">
                  <c:v>17.13</c:v>
                </c:pt>
                <c:pt idx="148">
                  <c:v>17.13</c:v>
                </c:pt>
                <c:pt idx="149">
                  <c:v>17.13</c:v>
                </c:pt>
                <c:pt idx="150">
                  <c:v>15.417</c:v>
                </c:pt>
                <c:pt idx="151">
                  <c:v>15.417</c:v>
                </c:pt>
                <c:pt idx="152">
                  <c:v>15.417</c:v>
                </c:pt>
                <c:pt idx="153">
                  <c:v>15.417</c:v>
                </c:pt>
                <c:pt idx="154">
                  <c:v>15.417</c:v>
                </c:pt>
                <c:pt idx="155">
                  <c:v>15.417</c:v>
                </c:pt>
                <c:pt idx="156">
                  <c:v>15.417</c:v>
                </c:pt>
                <c:pt idx="157">
                  <c:v>15.417</c:v>
                </c:pt>
                <c:pt idx="158">
                  <c:v>15.417</c:v>
                </c:pt>
                <c:pt idx="159">
                  <c:v>15.417</c:v>
                </c:pt>
                <c:pt idx="160">
                  <c:v>15.417</c:v>
                </c:pt>
                <c:pt idx="161">
                  <c:v>15.417</c:v>
                </c:pt>
                <c:pt idx="162">
                  <c:v>15.417</c:v>
                </c:pt>
                <c:pt idx="163">
                  <c:v>15.417</c:v>
                </c:pt>
                <c:pt idx="164">
                  <c:v>15.417</c:v>
                </c:pt>
                <c:pt idx="165">
                  <c:v>15.417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1-4199-8B35-98E639D66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No History of Cocaine Use (N=19,834)</c:v>
                </c:pt>
              </c:strCache>
            </c:strRef>
          </c:tx>
          <c:spPr>
            <a:ln w="25400">
              <a:solidFill>
                <a:srgbClr val="009900"/>
              </a:solidFill>
              <a:prstDash val="solid"/>
            </a:ln>
          </c:spPr>
          <c:marker>
            <c:symbol val="none"/>
          </c:marker>
          <c:xVal>
            <c:numRef>
              <c:f>Sheet1!$A$2:$A$205</c:f>
              <c:numCache>
                <c:formatCode>General</c:formatCode>
                <c:ptCount val="204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  <c:pt idx="169">
                  <c:v>14.083299999999999</c:v>
                </c:pt>
                <c:pt idx="170">
                  <c:v>14.166700000000001</c:v>
                </c:pt>
                <c:pt idx="171">
                  <c:v>14.25</c:v>
                </c:pt>
                <c:pt idx="172">
                  <c:v>14.333299999999999</c:v>
                </c:pt>
                <c:pt idx="173">
                  <c:v>14.416700000000001</c:v>
                </c:pt>
                <c:pt idx="174">
                  <c:v>14.5</c:v>
                </c:pt>
                <c:pt idx="175">
                  <c:v>14.583299999999999</c:v>
                </c:pt>
                <c:pt idx="176">
                  <c:v>14.666700000000001</c:v>
                </c:pt>
                <c:pt idx="177">
                  <c:v>14.75</c:v>
                </c:pt>
                <c:pt idx="178">
                  <c:v>14.833299999999999</c:v>
                </c:pt>
                <c:pt idx="179">
                  <c:v>14.916700000000001</c:v>
                </c:pt>
                <c:pt idx="180">
                  <c:v>15</c:v>
                </c:pt>
                <c:pt idx="181">
                  <c:v>15.083299999999999</c:v>
                </c:pt>
                <c:pt idx="182">
                  <c:v>15.166700000000001</c:v>
                </c:pt>
                <c:pt idx="183">
                  <c:v>15.25</c:v>
                </c:pt>
                <c:pt idx="184">
                  <c:v>15.333299999999999</c:v>
                </c:pt>
                <c:pt idx="185">
                  <c:v>15.416700000000001</c:v>
                </c:pt>
                <c:pt idx="186">
                  <c:v>15.5</c:v>
                </c:pt>
                <c:pt idx="187">
                  <c:v>15.583299999999999</c:v>
                </c:pt>
                <c:pt idx="188">
                  <c:v>15.666700000000001</c:v>
                </c:pt>
                <c:pt idx="189">
                  <c:v>15.75</c:v>
                </c:pt>
                <c:pt idx="190">
                  <c:v>15.833299999999999</c:v>
                </c:pt>
                <c:pt idx="191">
                  <c:v>15.916700000000001</c:v>
                </c:pt>
                <c:pt idx="192">
                  <c:v>16</c:v>
                </c:pt>
                <c:pt idx="193">
                  <c:v>16.083300000000001</c:v>
                </c:pt>
                <c:pt idx="194">
                  <c:v>16.166699999999999</c:v>
                </c:pt>
                <c:pt idx="195">
                  <c:v>16.25</c:v>
                </c:pt>
                <c:pt idx="196">
                  <c:v>16.333300000000001</c:v>
                </c:pt>
                <c:pt idx="197">
                  <c:v>16.416699999999999</c:v>
                </c:pt>
                <c:pt idx="198">
                  <c:v>16.5</c:v>
                </c:pt>
                <c:pt idx="199">
                  <c:v>16.583300000000001</c:v>
                </c:pt>
                <c:pt idx="200">
                  <c:v>16.666699999999999</c:v>
                </c:pt>
                <c:pt idx="201">
                  <c:v>16.75</c:v>
                </c:pt>
                <c:pt idx="202">
                  <c:v>16.833300000000001</c:v>
                </c:pt>
                <c:pt idx="203">
                  <c:v>16.916699999999999</c:v>
                </c:pt>
              </c:numCache>
            </c:numRef>
          </c:xVal>
          <c:yVal>
            <c:numRef>
              <c:f>Sheet1!$C$2:$C$205</c:f>
              <c:numCache>
                <c:formatCode>General</c:formatCode>
                <c:ptCount val="204"/>
                <c:pt idx="0">
                  <c:v>100</c:v>
                </c:pt>
                <c:pt idx="1">
                  <c:v>99.984999999999999</c:v>
                </c:pt>
                <c:pt idx="2">
                  <c:v>99.95</c:v>
                </c:pt>
                <c:pt idx="3">
                  <c:v>99.838999999999999</c:v>
                </c:pt>
                <c:pt idx="4">
                  <c:v>99.581000000000003</c:v>
                </c:pt>
                <c:pt idx="5">
                  <c:v>99.045000000000002</c:v>
                </c:pt>
                <c:pt idx="6">
                  <c:v>95.846000000000004</c:v>
                </c:pt>
                <c:pt idx="7">
                  <c:v>91.808999999999997</c:v>
                </c:pt>
                <c:pt idx="8">
                  <c:v>91.373000000000005</c:v>
                </c:pt>
                <c:pt idx="9">
                  <c:v>91.305000000000007</c:v>
                </c:pt>
                <c:pt idx="10">
                  <c:v>91.3</c:v>
                </c:pt>
                <c:pt idx="11">
                  <c:v>91.284000000000006</c:v>
                </c:pt>
                <c:pt idx="12">
                  <c:v>91.256</c:v>
                </c:pt>
                <c:pt idx="13">
                  <c:v>91.213999999999999</c:v>
                </c:pt>
                <c:pt idx="14">
                  <c:v>91.183000000000007</c:v>
                </c:pt>
                <c:pt idx="15">
                  <c:v>91.063999999999993</c:v>
                </c:pt>
                <c:pt idx="16">
                  <c:v>90.522999999999996</c:v>
                </c:pt>
                <c:pt idx="17">
                  <c:v>89.087000000000003</c:v>
                </c:pt>
                <c:pt idx="18">
                  <c:v>84.72</c:v>
                </c:pt>
                <c:pt idx="19">
                  <c:v>79.983999999999995</c:v>
                </c:pt>
                <c:pt idx="20">
                  <c:v>79.11</c:v>
                </c:pt>
                <c:pt idx="21">
                  <c:v>78.84</c:v>
                </c:pt>
                <c:pt idx="22">
                  <c:v>78.748999999999995</c:v>
                </c:pt>
                <c:pt idx="23">
                  <c:v>78.67</c:v>
                </c:pt>
                <c:pt idx="24">
                  <c:v>78.643000000000001</c:v>
                </c:pt>
                <c:pt idx="25">
                  <c:v>78.590999999999994</c:v>
                </c:pt>
                <c:pt idx="26">
                  <c:v>78.465999999999994</c:v>
                </c:pt>
                <c:pt idx="27">
                  <c:v>78.230999999999995</c:v>
                </c:pt>
                <c:pt idx="28">
                  <c:v>77.489999999999995</c:v>
                </c:pt>
                <c:pt idx="29">
                  <c:v>75.617999999999995</c:v>
                </c:pt>
                <c:pt idx="30">
                  <c:v>71.61</c:v>
                </c:pt>
                <c:pt idx="31">
                  <c:v>68.287000000000006</c:v>
                </c:pt>
                <c:pt idx="32">
                  <c:v>67.543999999999997</c:v>
                </c:pt>
                <c:pt idx="33">
                  <c:v>67.326999999999998</c:v>
                </c:pt>
                <c:pt idx="34">
                  <c:v>67.262</c:v>
                </c:pt>
                <c:pt idx="35">
                  <c:v>67.253</c:v>
                </c:pt>
                <c:pt idx="36">
                  <c:v>67.236000000000004</c:v>
                </c:pt>
                <c:pt idx="37">
                  <c:v>67.144000000000005</c:v>
                </c:pt>
                <c:pt idx="38">
                  <c:v>67.058000000000007</c:v>
                </c:pt>
                <c:pt idx="39">
                  <c:v>66.757999999999996</c:v>
                </c:pt>
                <c:pt idx="40">
                  <c:v>66.165999999999997</c:v>
                </c:pt>
                <c:pt idx="41">
                  <c:v>64.718999999999994</c:v>
                </c:pt>
                <c:pt idx="42">
                  <c:v>61.518000000000001</c:v>
                </c:pt>
                <c:pt idx="43">
                  <c:v>58.332999999999998</c:v>
                </c:pt>
                <c:pt idx="44">
                  <c:v>57.645000000000003</c:v>
                </c:pt>
                <c:pt idx="45">
                  <c:v>57.555999999999997</c:v>
                </c:pt>
                <c:pt idx="46">
                  <c:v>57.506</c:v>
                </c:pt>
                <c:pt idx="47">
                  <c:v>57.465000000000003</c:v>
                </c:pt>
                <c:pt idx="48">
                  <c:v>57.423000000000002</c:v>
                </c:pt>
                <c:pt idx="49">
                  <c:v>57.389000000000003</c:v>
                </c:pt>
                <c:pt idx="50">
                  <c:v>57.201999999999998</c:v>
                </c:pt>
                <c:pt idx="51">
                  <c:v>56.857999999999997</c:v>
                </c:pt>
                <c:pt idx="52">
                  <c:v>56.241999999999997</c:v>
                </c:pt>
                <c:pt idx="53">
                  <c:v>54.802999999999997</c:v>
                </c:pt>
                <c:pt idx="54">
                  <c:v>52.180999999999997</c:v>
                </c:pt>
                <c:pt idx="55">
                  <c:v>49.765000000000001</c:v>
                </c:pt>
                <c:pt idx="56">
                  <c:v>49.356000000000002</c:v>
                </c:pt>
                <c:pt idx="57">
                  <c:v>49.258000000000003</c:v>
                </c:pt>
                <c:pt idx="58">
                  <c:v>49.220999999999997</c:v>
                </c:pt>
                <c:pt idx="59">
                  <c:v>49.207999999999998</c:v>
                </c:pt>
                <c:pt idx="60">
                  <c:v>49.155999999999999</c:v>
                </c:pt>
                <c:pt idx="61">
                  <c:v>49.057000000000002</c:v>
                </c:pt>
                <c:pt idx="62">
                  <c:v>48.954999999999998</c:v>
                </c:pt>
                <c:pt idx="63">
                  <c:v>48.674999999999997</c:v>
                </c:pt>
                <c:pt idx="64">
                  <c:v>48.067999999999998</c:v>
                </c:pt>
                <c:pt idx="65">
                  <c:v>46.898000000000003</c:v>
                </c:pt>
                <c:pt idx="66">
                  <c:v>44.177999999999997</c:v>
                </c:pt>
                <c:pt idx="67">
                  <c:v>42.436</c:v>
                </c:pt>
                <c:pt idx="68">
                  <c:v>41.954999999999998</c:v>
                </c:pt>
                <c:pt idx="69">
                  <c:v>41.893999999999998</c:v>
                </c:pt>
                <c:pt idx="70">
                  <c:v>41.847999999999999</c:v>
                </c:pt>
                <c:pt idx="71">
                  <c:v>41.817</c:v>
                </c:pt>
                <c:pt idx="72">
                  <c:v>41.783999999999999</c:v>
                </c:pt>
                <c:pt idx="73">
                  <c:v>41.765999999999998</c:v>
                </c:pt>
                <c:pt idx="74">
                  <c:v>41.619</c:v>
                </c:pt>
                <c:pt idx="75">
                  <c:v>41.378999999999998</c:v>
                </c:pt>
                <c:pt idx="76">
                  <c:v>40.896999999999998</c:v>
                </c:pt>
                <c:pt idx="77">
                  <c:v>39.875</c:v>
                </c:pt>
                <c:pt idx="78">
                  <c:v>38.253</c:v>
                </c:pt>
                <c:pt idx="79">
                  <c:v>36.398000000000003</c:v>
                </c:pt>
                <c:pt idx="80">
                  <c:v>36.037999999999997</c:v>
                </c:pt>
                <c:pt idx="81">
                  <c:v>35.960999999999999</c:v>
                </c:pt>
                <c:pt idx="82">
                  <c:v>35.960999999999999</c:v>
                </c:pt>
                <c:pt idx="83">
                  <c:v>35.960999999999999</c:v>
                </c:pt>
                <c:pt idx="84">
                  <c:v>35.941000000000003</c:v>
                </c:pt>
                <c:pt idx="85">
                  <c:v>35.848999999999997</c:v>
                </c:pt>
                <c:pt idx="86">
                  <c:v>35.802</c:v>
                </c:pt>
                <c:pt idx="87">
                  <c:v>35.588000000000001</c:v>
                </c:pt>
                <c:pt idx="88">
                  <c:v>35.039000000000001</c:v>
                </c:pt>
                <c:pt idx="89">
                  <c:v>34.25</c:v>
                </c:pt>
                <c:pt idx="90">
                  <c:v>32.451000000000001</c:v>
                </c:pt>
                <c:pt idx="91">
                  <c:v>31.030999999999999</c:v>
                </c:pt>
                <c:pt idx="92">
                  <c:v>30.716000000000001</c:v>
                </c:pt>
                <c:pt idx="93">
                  <c:v>30.692</c:v>
                </c:pt>
                <c:pt idx="94">
                  <c:v>30.692</c:v>
                </c:pt>
                <c:pt idx="95">
                  <c:v>30.692</c:v>
                </c:pt>
                <c:pt idx="96">
                  <c:v>30.692</c:v>
                </c:pt>
                <c:pt idx="97">
                  <c:v>30.634</c:v>
                </c:pt>
                <c:pt idx="98">
                  <c:v>30.515000000000001</c:v>
                </c:pt>
                <c:pt idx="99">
                  <c:v>30.213000000000001</c:v>
                </c:pt>
                <c:pt idx="100">
                  <c:v>29.94</c:v>
                </c:pt>
                <c:pt idx="101">
                  <c:v>29.21</c:v>
                </c:pt>
                <c:pt idx="102">
                  <c:v>27.928999999999998</c:v>
                </c:pt>
                <c:pt idx="103">
                  <c:v>26.856999999999999</c:v>
                </c:pt>
                <c:pt idx="104">
                  <c:v>26.484999999999999</c:v>
                </c:pt>
                <c:pt idx="105">
                  <c:v>26.297000000000001</c:v>
                </c:pt>
                <c:pt idx="106">
                  <c:v>26.297000000000001</c:v>
                </c:pt>
                <c:pt idx="107">
                  <c:v>26.23</c:v>
                </c:pt>
                <c:pt idx="108">
                  <c:v>26.23</c:v>
                </c:pt>
                <c:pt idx="109">
                  <c:v>26.157</c:v>
                </c:pt>
                <c:pt idx="110">
                  <c:v>26.117999999999999</c:v>
                </c:pt>
                <c:pt idx="111">
                  <c:v>25.917000000000002</c:v>
                </c:pt>
                <c:pt idx="112">
                  <c:v>25.431999999999999</c:v>
                </c:pt>
                <c:pt idx="113">
                  <c:v>24.702000000000002</c:v>
                </c:pt>
                <c:pt idx="114">
                  <c:v>23.562999999999999</c:v>
                </c:pt>
                <c:pt idx="115">
                  <c:v>22.827999999999999</c:v>
                </c:pt>
                <c:pt idx="116">
                  <c:v>22.745999999999999</c:v>
                </c:pt>
                <c:pt idx="117">
                  <c:v>22.704999999999998</c:v>
                </c:pt>
                <c:pt idx="118">
                  <c:v>22.704999999999998</c:v>
                </c:pt>
                <c:pt idx="119">
                  <c:v>22.704999999999998</c:v>
                </c:pt>
                <c:pt idx="120">
                  <c:v>22.661999999999999</c:v>
                </c:pt>
                <c:pt idx="121">
                  <c:v>22.661999999999999</c:v>
                </c:pt>
                <c:pt idx="122">
                  <c:v>22.611000000000001</c:v>
                </c:pt>
                <c:pt idx="123">
                  <c:v>22.251999999999999</c:v>
                </c:pt>
                <c:pt idx="124">
                  <c:v>22.201000000000001</c:v>
                </c:pt>
                <c:pt idx="125">
                  <c:v>21.532</c:v>
                </c:pt>
                <c:pt idx="126">
                  <c:v>20.808</c:v>
                </c:pt>
                <c:pt idx="127">
                  <c:v>20.081</c:v>
                </c:pt>
                <c:pt idx="128">
                  <c:v>20.029</c:v>
                </c:pt>
                <c:pt idx="129">
                  <c:v>20.029</c:v>
                </c:pt>
                <c:pt idx="130">
                  <c:v>20.029</c:v>
                </c:pt>
                <c:pt idx="131">
                  <c:v>20.029</c:v>
                </c:pt>
                <c:pt idx="132">
                  <c:v>20.029</c:v>
                </c:pt>
                <c:pt idx="133">
                  <c:v>19.908000000000001</c:v>
                </c:pt>
                <c:pt idx="134">
                  <c:v>19.908000000000001</c:v>
                </c:pt>
                <c:pt idx="135">
                  <c:v>19.715</c:v>
                </c:pt>
                <c:pt idx="136">
                  <c:v>19.521999999999998</c:v>
                </c:pt>
                <c:pt idx="137">
                  <c:v>19.201000000000001</c:v>
                </c:pt>
                <c:pt idx="138">
                  <c:v>18.106999999999999</c:v>
                </c:pt>
                <c:pt idx="139">
                  <c:v>17.334</c:v>
                </c:pt>
                <c:pt idx="140">
                  <c:v>17.334</c:v>
                </c:pt>
                <c:pt idx="141">
                  <c:v>17.334</c:v>
                </c:pt>
                <c:pt idx="142">
                  <c:v>17.334</c:v>
                </c:pt>
                <c:pt idx="143">
                  <c:v>17.334</c:v>
                </c:pt>
                <c:pt idx="144">
                  <c:v>17.334</c:v>
                </c:pt>
                <c:pt idx="145">
                  <c:v>17.334</c:v>
                </c:pt>
                <c:pt idx="146">
                  <c:v>17.248000000000001</c:v>
                </c:pt>
                <c:pt idx="147">
                  <c:v>17.248000000000001</c:v>
                </c:pt>
                <c:pt idx="148">
                  <c:v>17.161999999999999</c:v>
                </c:pt>
                <c:pt idx="149">
                  <c:v>17.074000000000002</c:v>
                </c:pt>
                <c:pt idx="150">
                  <c:v>16.811</c:v>
                </c:pt>
                <c:pt idx="151">
                  <c:v>16.286000000000001</c:v>
                </c:pt>
                <c:pt idx="152">
                  <c:v>16.198</c:v>
                </c:pt>
                <c:pt idx="153">
                  <c:v>16.198</c:v>
                </c:pt>
                <c:pt idx="154">
                  <c:v>16.106999999999999</c:v>
                </c:pt>
                <c:pt idx="155">
                  <c:v>16.106999999999999</c:v>
                </c:pt>
                <c:pt idx="156">
                  <c:v>16.106999999999999</c:v>
                </c:pt>
                <c:pt idx="157">
                  <c:v>16.106999999999999</c:v>
                </c:pt>
                <c:pt idx="158">
                  <c:v>15.968</c:v>
                </c:pt>
                <c:pt idx="159">
                  <c:v>15.829000000000001</c:v>
                </c:pt>
                <c:pt idx="160">
                  <c:v>15.829000000000001</c:v>
                </c:pt>
                <c:pt idx="161">
                  <c:v>15.548999999999999</c:v>
                </c:pt>
                <c:pt idx="162">
                  <c:v>14.707000000000001</c:v>
                </c:pt>
                <c:pt idx="163">
                  <c:v>14.282999999999999</c:v>
                </c:pt>
                <c:pt idx="164">
                  <c:v>14.14</c:v>
                </c:pt>
                <c:pt idx="165">
                  <c:v>14.14</c:v>
                </c:pt>
                <c:pt idx="166">
                  <c:v>14.14</c:v>
                </c:pt>
                <c:pt idx="167">
                  <c:v>14.14</c:v>
                </c:pt>
                <c:pt idx="168">
                  <c:v>14.14</c:v>
                </c:pt>
                <c:pt idx="169">
                  <c:v>14.14</c:v>
                </c:pt>
                <c:pt idx="170">
                  <c:v>14.14</c:v>
                </c:pt>
                <c:pt idx="171">
                  <c:v>14.14</c:v>
                </c:pt>
                <c:pt idx="172">
                  <c:v>13.951000000000001</c:v>
                </c:pt>
                <c:pt idx="173">
                  <c:v>13.569000000000001</c:v>
                </c:pt>
                <c:pt idx="174">
                  <c:v>12.6</c:v>
                </c:pt>
                <c:pt idx="175">
                  <c:v>12.406000000000001</c:v>
                </c:pt>
                <c:pt idx="176">
                  <c:v>12.406000000000001</c:v>
                </c:pt>
                <c:pt idx="177">
                  <c:v>12.406000000000001</c:v>
                </c:pt>
                <c:pt idx="178">
                  <c:v>12.406000000000001</c:v>
                </c:pt>
                <c:pt idx="179">
                  <c:v>12.163</c:v>
                </c:pt>
                <c:pt idx="180">
                  <c:v>12.163</c:v>
                </c:pt>
                <c:pt idx="181">
                  <c:v>12.163</c:v>
                </c:pt>
                <c:pt idx="182">
                  <c:v>12.163</c:v>
                </c:pt>
                <c:pt idx="183">
                  <c:v>12.163</c:v>
                </c:pt>
                <c:pt idx="184">
                  <c:v>12.163</c:v>
                </c:pt>
                <c:pt idx="185">
                  <c:v>12.163</c:v>
                </c:pt>
                <c:pt idx="186">
                  <c:v>11.522</c:v>
                </c:pt>
                <c:pt idx="187">
                  <c:v>11.202</c:v>
                </c:pt>
                <c:pt idx="188">
                  <c:v>11.202</c:v>
                </c:pt>
                <c:pt idx="189">
                  <c:v>11.202</c:v>
                </c:pt>
                <c:pt idx="190">
                  <c:v>11.202</c:v>
                </c:pt>
                <c:pt idx="191">
                  <c:v>11.202</c:v>
                </c:pt>
                <c:pt idx="192">
                  <c:v>11.202</c:v>
                </c:pt>
                <c:pt idx="193">
                  <c:v>11.202</c:v>
                </c:pt>
                <c:pt idx="194">
                  <c:v>11.202</c:v>
                </c:pt>
                <c:pt idx="195">
                  <c:v>11.202</c:v>
                </c:pt>
                <c:pt idx="196">
                  <c:v>11.202</c:v>
                </c:pt>
                <c:pt idx="197">
                  <c:v>10.542999999999999</c:v>
                </c:pt>
                <c:pt idx="198">
                  <c:v>9.8409999999999993</c:v>
                </c:pt>
                <c:pt idx="199">
                  <c:v>9.1379999999999999</c:v>
                </c:pt>
                <c:pt idx="200">
                  <c:v>9.1379999999999999</c:v>
                </c:pt>
                <c:pt idx="201">
                  <c:v>9.1379999999999999</c:v>
                </c:pt>
                <c:pt idx="202">
                  <c:v>9.1379999999999999</c:v>
                </c:pt>
                <c:pt idx="203">
                  <c:v>9.1379999999999999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1-4199-8B35-98E639D66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792943621017964"/>
              <c:y val="0.9167697498460842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u="none" strike="noStrike" baseline="0" dirty="0" smtClean="0">
                    <a:effectLst/>
                  </a:rPr>
                  <a:t>Freedom from BOS</a:t>
                </a: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4.5325446451546497E-3"/>
              <c:y val="0.2251478481055252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27499188997002322"/>
          <c:y val="0.10352143482064743"/>
          <c:w val="0.66069245786314135"/>
          <c:h val="0.15415674313858915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2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5.0951638857642798E-2"/>
          <c:w val="0.86103970459574908"/>
          <c:h val="0.8184129327584052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with History of Diabetes (N=1,390)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Sheet1!$A$2:$A$206</c:f>
              <c:numCache>
                <c:formatCode>General</c:formatCode>
                <c:ptCount val="20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  <c:pt idx="169">
                  <c:v>14.083299999999999</c:v>
                </c:pt>
                <c:pt idx="170">
                  <c:v>14.166700000000001</c:v>
                </c:pt>
                <c:pt idx="171">
                  <c:v>14.25</c:v>
                </c:pt>
                <c:pt idx="172">
                  <c:v>14.333299999999999</c:v>
                </c:pt>
                <c:pt idx="173">
                  <c:v>14.416700000000001</c:v>
                </c:pt>
                <c:pt idx="174">
                  <c:v>14.5</c:v>
                </c:pt>
                <c:pt idx="175">
                  <c:v>14.583299999999999</c:v>
                </c:pt>
                <c:pt idx="176">
                  <c:v>14.666700000000001</c:v>
                </c:pt>
                <c:pt idx="177">
                  <c:v>14.75</c:v>
                </c:pt>
                <c:pt idx="178">
                  <c:v>14.833299999999999</c:v>
                </c:pt>
                <c:pt idx="179">
                  <c:v>14.916700000000001</c:v>
                </c:pt>
                <c:pt idx="180">
                  <c:v>15</c:v>
                </c:pt>
                <c:pt idx="181">
                  <c:v>15.083299999999999</c:v>
                </c:pt>
                <c:pt idx="182">
                  <c:v>15.166700000000001</c:v>
                </c:pt>
                <c:pt idx="183">
                  <c:v>15.25</c:v>
                </c:pt>
                <c:pt idx="184">
                  <c:v>15.333299999999999</c:v>
                </c:pt>
                <c:pt idx="185">
                  <c:v>15.416700000000001</c:v>
                </c:pt>
                <c:pt idx="186">
                  <c:v>15.5</c:v>
                </c:pt>
                <c:pt idx="187">
                  <c:v>15.583299999999999</c:v>
                </c:pt>
                <c:pt idx="188">
                  <c:v>15.666700000000001</c:v>
                </c:pt>
                <c:pt idx="189">
                  <c:v>15.75</c:v>
                </c:pt>
                <c:pt idx="190">
                  <c:v>15.833299999999999</c:v>
                </c:pt>
                <c:pt idx="191">
                  <c:v>15.916700000000001</c:v>
                </c:pt>
                <c:pt idx="192">
                  <c:v>16</c:v>
                </c:pt>
                <c:pt idx="193">
                  <c:v>16.083300000000001</c:v>
                </c:pt>
                <c:pt idx="194">
                  <c:v>16.166699999999999</c:v>
                </c:pt>
                <c:pt idx="195">
                  <c:v>16.25</c:v>
                </c:pt>
                <c:pt idx="196">
                  <c:v>16.333300000000001</c:v>
                </c:pt>
                <c:pt idx="197">
                  <c:v>16.416699999999999</c:v>
                </c:pt>
                <c:pt idx="198">
                  <c:v>16.5</c:v>
                </c:pt>
                <c:pt idx="199">
                  <c:v>16.583300000000001</c:v>
                </c:pt>
                <c:pt idx="200">
                  <c:v>16.666699999999999</c:v>
                </c:pt>
                <c:pt idx="201">
                  <c:v>16.75</c:v>
                </c:pt>
                <c:pt idx="202">
                  <c:v>16.833300000000001</c:v>
                </c:pt>
                <c:pt idx="203">
                  <c:v>16.916699999999999</c:v>
                </c:pt>
                <c:pt idx="204">
                  <c:v>17</c:v>
                </c:pt>
              </c:numCache>
            </c:numRef>
          </c:xVal>
          <c:yVal>
            <c:numRef>
              <c:f>Sheet1!$B$2:$B$206</c:f>
              <c:numCache>
                <c:formatCode>General</c:formatCode>
                <c:ptCount val="20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99.855999999999995</c:v>
                </c:pt>
                <c:pt idx="4">
                  <c:v>99.421999999999997</c:v>
                </c:pt>
                <c:pt idx="5">
                  <c:v>98.543000000000006</c:v>
                </c:pt>
                <c:pt idx="6">
                  <c:v>95.051000000000002</c:v>
                </c:pt>
                <c:pt idx="7">
                  <c:v>91.474000000000004</c:v>
                </c:pt>
                <c:pt idx="8">
                  <c:v>91.247</c:v>
                </c:pt>
                <c:pt idx="9">
                  <c:v>91.247</c:v>
                </c:pt>
                <c:pt idx="10">
                  <c:v>91.247</c:v>
                </c:pt>
                <c:pt idx="11">
                  <c:v>91.247</c:v>
                </c:pt>
                <c:pt idx="12">
                  <c:v>91.247</c:v>
                </c:pt>
                <c:pt idx="13">
                  <c:v>91.247</c:v>
                </c:pt>
                <c:pt idx="14">
                  <c:v>91.247</c:v>
                </c:pt>
                <c:pt idx="15">
                  <c:v>91.152000000000001</c:v>
                </c:pt>
                <c:pt idx="16">
                  <c:v>90.48</c:v>
                </c:pt>
                <c:pt idx="17">
                  <c:v>88.843999999999994</c:v>
                </c:pt>
                <c:pt idx="18">
                  <c:v>84.400999999999996</c:v>
                </c:pt>
                <c:pt idx="19">
                  <c:v>78.98</c:v>
                </c:pt>
                <c:pt idx="20">
                  <c:v>78.004999999999995</c:v>
                </c:pt>
                <c:pt idx="21">
                  <c:v>77.906000000000006</c:v>
                </c:pt>
                <c:pt idx="22">
                  <c:v>77.808000000000007</c:v>
                </c:pt>
                <c:pt idx="23">
                  <c:v>77.808000000000007</c:v>
                </c:pt>
                <c:pt idx="24">
                  <c:v>77.808000000000007</c:v>
                </c:pt>
                <c:pt idx="25">
                  <c:v>77.808000000000007</c:v>
                </c:pt>
                <c:pt idx="26">
                  <c:v>77.686999999999998</c:v>
                </c:pt>
                <c:pt idx="27">
                  <c:v>77.441999999999993</c:v>
                </c:pt>
                <c:pt idx="28">
                  <c:v>76.338999999999999</c:v>
                </c:pt>
                <c:pt idx="29">
                  <c:v>74.501000000000005</c:v>
                </c:pt>
                <c:pt idx="30">
                  <c:v>71.066999999999993</c:v>
                </c:pt>
                <c:pt idx="31">
                  <c:v>68.593000000000004</c:v>
                </c:pt>
                <c:pt idx="32">
                  <c:v>67.718999999999994</c:v>
                </c:pt>
                <c:pt idx="33">
                  <c:v>67.718999999999994</c:v>
                </c:pt>
                <c:pt idx="34">
                  <c:v>67.718999999999994</c:v>
                </c:pt>
                <c:pt idx="35">
                  <c:v>67.718999999999994</c:v>
                </c:pt>
                <c:pt idx="36">
                  <c:v>67.718999999999994</c:v>
                </c:pt>
                <c:pt idx="37">
                  <c:v>67.718999999999994</c:v>
                </c:pt>
                <c:pt idx="38">
                  <c:v>67.569000000000003</c:v>
                </c:pt>
                <c:pt idx="39">
                  <c:v>67.268000000000001</c:v>
                </c:pt>
                <c:pt idx="40">
                  <c:v>67.268000000000001</c:v>
                </c:pt>
                <c:pt idx="41">
                  <c:v>65.744</c:v>
                </c:pt>
                <c:pt idx="42">
                  <c:v>63.3</c:v>
                </c:pt>
                <c:pt idx="43">
                  <c:v>60.847000000000001</c:v>
                </c:pt>
                <c:pt idx="44">
                  <c:v>60.384999999999998</c:v>
                </c:pt>
                <c:pt idx="45">
                  <c:v>60.384999999999998</c:v>
                </c:pt>
                <c:pt idx="46">
                  <c:v>60.226999999999997</c:v>
                </c:pt>
                <c:pt idx="47">
                  <c:v>60.226999999999997</c:v>
                </c:pt>
                <c:pt idx="48">
                  <c:v>60.226999999999997</c:v>
                </c:pt>
                <c:pt idx="49">
                  <c:v>60.226999999999997</c:v>
                </c:pt>
                <c:pt idx="50">
                  <c:v>60.03</c:v>
                </c:pt>
                <c:pt idx="51">
                  <c:v>59.63</c:v>
                </c:pt>
                <c:pt idx="52">
                  <c:v>58.826999999999998</c:v>
                </c:pt>
                <c:pt idx="53">
                  <c:v>57.417999999999999</c:v>
                </c:pt>
                <c:pt idx="54">
                  <c:v>54.798999999999999</c:v>
                </c:pt>
                <c:pt idx="55">
                  <c:v>50.753999999999998</c:v>
                </c:pt>
                <c:pt idx="56">
                  <c:v>50.551000000000002</c:v>
                </c:pt>
                <c:pt idx="57">
                  <c:v>50.347000000000001</c:v>
                </c:pt>
                <c:pt idx="58">
                  <c:v>50.347000000000001</c:v>
                </c:pt>
                <c:pt idx="59">
                  <c:v>50.347000000000001</c:v>
                </c:pt>
                <c:pt idx="60">
                  <c:v>50.347000000000001</c:v>
                </c:pt>
                <c:pt idx="61">
                  <c:v>50.107999999999997</c:v>
                </c:pt>
                <c:pt idx="62">
                  <c:v>50.107999999999997</c:v>
                </c:pt>
                <c:pt idx="63">
                  <c:v>49.545000000000002</c:v>
                </c:pt>
                <c:pt idx="64">
                  <c:v>48.701000000000001</c:v>
                </c:pt>
                <c:pt idx="65">
                  <c:v>47.290999999999997</c:v>
                </c:pt>
                <c:pt idx="66">
                  <c:v>44.743000000000002</c:v>
                </c:pt>
                <c:pt idx="67">
                  <c:v>41.344999999999999</c:v>
                </c:pt>
                <c:pt idx="68">
                  <c:v>41.058999999999997</c:v>
                </c:pt>
                <c:pt idx="69">
                  <c:v>41.058999999999997</c:v>
                </c:pt>
                <c:pt idx="70">
                  <c:v>40.768000000000001</c:v>
                </c:pt>
                <c:pt idx="71">
                  <c:v>40.768000000000001</c:v>
                </c:pt>
                <c:pt idx="72">
                  <c:v>40.447000000000003</c:v>
                </c:pt>
                <c:pt idx="73">
                  <c:v>40.447000000000003</c:v>
                </c:pt>
                <c:pt idx="74">
                  <c:v>40.447000000000003</c:v>
                </c:pt>
                <c:pt idx="75">
                  <c:v>40.079000000000001</c:v>
                </c:pt>
                <c:pt idx="76">
                  <c:v>39.712000000000003</c:v>
                </c:pt>
                <c:pt idx="77">
                  <c:v>38.975999999999999</c:v>
                </c:pt>
                <c:pt idx="78">
                  <c:v>36.378</c:v>
                </c:pt>
                <c:pt idx="79">
                  <c:v>34.521999999999998</c:v>
                </c:pt>
                <c:pt idx="80">
                  <c:v>32.646000000000001</c:v>
                </c:pt>
                <c:pt idx="81">
                  <c:v>32.646000000000001</c:v>
                </c:pt>
                <c:pt idx="82">
                  <c:v>32.646000000000001</c:v>
                </c:pt>
                <c:pt idx="83">
                  <c:v>32.646000000000001</c:v>
                </c:pt>
                <c:pt idx="84">
                  <c:v>32.646000000000001</c:v>
                </c:pt>
                <c:pt idx="85">
                  <c:v>32.646000000000001</c:v>
                </c:pt>
                <c:pt idx="86">
                  <c:v>32.646000000000001</c:v>
                </c:pt>
                <c:pt idx="87">
                  <c:v>32.646000000000001</c:v>
                </c:pt>
                <c:pt idx="88">
                  <c:v>32.151000000000003</c:v>
                </c:pt>
                <c:pt idx="89">
                  <c:v>29.678000000000001</c:v>
                </c:pt>
                <c:pt idx="90">
                  <c:v>28.689</c:v>
                </c:pt>
                <c:pt idx="91">
                  <c:v>26.71</c:v>
                </c:pt>
                <c:pt idx="92">
                  <c:v>26.216000000000001</c:v>
                </c:pt>
                <c:pt idx="93">
                  <c:v>26.216000000000001</c:v>
                </c:pt>
                <c:pt idx="94">
                  <c:v>26.216000000000001</c:v>
                </c:pt>
                <c:pt idx="95">
                  <c:v>26.216000000000001</c:v>
                </c:pt>
                <c:pt idx="96">
                  <c:v>26.216000000000001</c:v>
                </c:pt>
                <c:pt idx="97">
                  <c:v>26.216000000000001</c:v>
                </c:pt>
                <c:pt idx="98">
                  <c:v>25.606000000000002</c:v>
                </c:pt>
                <c:pt idx="99">
                  <c:v>24.995999999999999</c:v>
                </c:pt>
                <c:pt idx="100">
                  <c:v>24.995999999999999</c:v>
                </c:pt>
                <c:pt idx="101">
                  <c:v>24.995999999999999</c:v>
                </c:pt>
                <c:pt idx="102">
                  <c:v>23.777000000000001</c:v>
                </c:pt>
                <c:pt idx="103">
                  <c:v>21.948</c:v>
                </c:pt>
                <c:pt idx="104">
                  <c:v>21.948</c:v>
                </c:pt>
                <c:pt idx="105">
                  <c:v>21.948</c:v>
                </c:pt>
                <c:pt idx="106">
                  <c:v>21.948</c:v>
                </c:pt>
                <c:pt idx="107">
                  <c:v>21.948</c:v>
                </c:pt>
                <c:pt idx="108">
                  <c:v>21.948</c:v>
                </c:pt>
                <c:pt idx="109">
                  <c:v>21.948</c:v>
                </c:pt>
                <c:pt idx="110">
                  <c:v>21.948</c:v>
                </c:pt>
                <c:pt idx="111">
                  <c:v>21.948</c:v>
                </c:pt>
                <c:pt idx="112">
                  <c:v>21.948</c:v>
                </c:pt>
                <c:pt idx="113">
                  <c:v>21.948</c:v>
                </c:pt>
                <c:pt idx="114">
                  <c:v>20.994</c:v>
                </c:pt>
                <c:pt idx="115">
                  <c:v>19.085000000000001</c:v>
                </c:pt>
                <c:pt idx="116">
                  <c:v>19.085000000000001</c:v>
                </c:pt>
                <c:pt idx="117">
                  <c:v>19.085000000000001</c:v>
                </c:pt>
                <c:pt idx="118">
                  <c:v>19.085000000000001</c:v>
                </c:pt>
                <c:pt idx="119">
                  <c:v>19.085000000000001</c:v>
                </c:pt>
                <c:pt idx="120">
                  <c:v>19.085000000000001</c:v>
                </c:pt>
                <c:pt idx="121">
                  <c:v>19.085000000000001</c:v>
                </c:pt>
                <c:pt idx="122">
                  <c:v>19.085000000000001</c:v>
                </c:pt>
                <c:pt idx="123">
                  <c:v>17.617000000000001</c:v>
                </c:pt>
                <c:pt idx="124">
                  <c:v>17.617000000000001</c:v>
                </c:pt>
                <c:pt idx="125">
                  <c:v>17.617000000000001</c:v>
                </c:pt>
                <c:pt idx="126">
                  <c:v>14.680999999999999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1-4199-8B35-98E639D66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No History of Diabetes (N=21,622)</c:v>
                </c:pt>
              </c:strCache>
            </c:strRef>
          </c:tx>
          <c:spPr>
            <a:ln w="28575">
              <a:solidFill>
                <a:srgbClr val="009900"/>
              </a:solidFill>
              <a:prstDash val="solid"/>
            </a:ln>
          </c:spPr>
          <c:marker>
            <c:symbol val="none"/>
          </c:marker>
          <c:xVal>
            <c:numRef>
              <c:f>Sheet1!$A$2:$A$206</c:f>
              <c:numCache>
                <c:formatCode>General</c:formatCode>
                <c:ptCount val="20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  <c:pt idx="169">
                  <c:v>14.083299999999999</c:v>
                </c:pt>
                <c:pt idx="170">
                  <c:v>14.166700000000001</c:v>
                </c:pt>
                <c:pt idx="171">
                  <c:v>14.25</c:v>
                </c:pt>
                <c:pt idx="172">
                  <c:v>14.333299999999999</c:v>
                </c:pt>
                <c:pt idx="173">
                  <c:v>14.416700000000001</c:v>
                </c:pt>
                <c:pt idx="174">
                  <c:v>14.5</c:v>
                </c:pt>
                <c:pt idx="175">
                  <c:v>14.583299999999999</c:v>
                </c:pt>
                <c:pt idx="176">
                  <c:v>14.666700000000001</c:v>
                </c:pt>
                <c:pt idx="177">
                  <c:v>14.75</c:v>
                </c:pt>
                <c:pt idx="178">
                  <c:v>14.833299999999999</c:v>
                </c:pt>
                <c:pt idx="179">
                  <c:v>14.916700000000001</c:v>
                </c:pt>
                <c:pt idx="180">
                  <c:v>15</c:v>
                </c:pt>
                <c:pt idx="181">
                  <c:v>15.083299999999999</c:v>
                </c:pt>
                <c:pt idx="182">
                  <c:v>15.166700000000001</c:v>
                </c:pt>
                <c:pt idx="183">
                  <c:v>15.25</c:v>
                </c:pt>
                <c:pt idx="184">
                  <c:v>15.333299999999999</c:v>
                </c:pt>
                <c:pt idx="185">
                  <c:v>15.416700000000001</c:v>
                </c:pt>
                <c:pt idx="186">
                  <c:v>15.5</c:v>
                </c:pt>
                <c:pt idx="187">
                  <c:v>15.583299999999999</c:v>
                </c:pt>
                <c:pt idx="188">
                  <c:v>15.666700000000001</c:v>
                </c:pt>
                <c:pt idx="189">
                  <c:v>15.75</c:v>
                </c:pt>
                <c:pt idx="190">
                  <c:v>15.833299999999999</c:v>
                </c:pt>
                <c:pt idx="191">
                  <c:v>15.916700000000001</c:v>
                </c:pt>
                <c:pt idx="192">
                  <c:v>16</c:v>
                </c:pt>
                <c:pt idx="193">
                  <c:v>16.083300000000001</c:v>
                </c:pt>
                <c:pt idx="194">
                  <c:v>16.166699999999999</c:v>
                </c:pt>
                <c:pt idx="195">
                  <c:v>16.25</c:v>
                </c:pt>
                <c:pt idx="196">
                  <c:v>16.333300000000001</c:v>
                </c:pt>
                <c:pt idx="197">
                  <c:v>16.416699999999999</c:v>
                </c:pt>
                <c:pt idx="198">
                  <c:v>16.5</c:v>
                </c:pt>
                <c:pt idx="199">
                  <c:v>16.583300000000001</c:v>
                </c:pt>
                <c:pt idx="200">
                  <c:v>16.666699999999999</c:v>
                </c:pt>
                <c:pt idx="201">
                  <c:v>16.75</c:v>
                </c:pt>
                <c:pt idx="202">
                  <c:v>16.833300000000001</c:v>
                </c:pt>
                <c:pt idx="203">
                  <c:v>16.916699999999999</c:v>
                </c:pt>
                <c:pt idx="204">
                  <c:v>17</c:v>
                </c:pt>
              </c:numCache>
            </c:numRef>
          </c:xVal>
          <c:yVal>
            <c:numRef>
              <c:f>Sheet1!$C$2:$C$206</c:f>
              <c:numCache>
                <c:formatCode>General</c:formatCode>
                <c:ptCount val="205"/>
                <c:pt idx="0">
                  <c:v>100</c:v>
                </c:pt>
                <c:pt idx="1">
                  <c:v>99.986000000000004</c:v>
                </c:pt>
                <c:pt idx="2">
                  <c:v>99.948999999999998</c:v>
                </c:pt>
                <c:pt idx="3">
                  <c:v>99.837999999999994</c:v>
                </c:pt>
                <c:pt idx="4">
                  <c:v>99.596999999999994</c:v>
                </c:pt>
                <c:pt idx="5">
                  <c:v>99.069000000000003</c:v>
                </c:pt>
                <c:pt idx="6">
                  <c:v>95.828000000000003</c:v>
                </c:pt>
                <c:pt idx="7">
                  <c:v>91.733999999999995</c:v>
                </c:pt>
                <c:pt idx="8">
                  <c:v>91.323999999999998</c:v>
                </c:pt>
                <c:pt idx="9">
                  <c:v>91.248000000000005</c:v>
                </c:pt>
                <c:pt idx="10">
                  <c:v>91.242999999999995</c:v>
                </c:pt>
                <c:pt idx="11">
                  <c:v>91.227999999999994</c:v>
                </c:pt>
                <c:pt idx="12">
                  <c:v>91.203000000000003</c:v>
                </c:pt>
                <c:pt idx="13">
                  <c:v>91.159000000000006</c:v>
                </c:pt>
                <c:pt idx="14">
                  <c:v>91.119</c:v>
                </c:pt>
                <c:pt idx="15">
                  <c:v>90.998000000000005</c:v>
                </c:pt>
                <c:pt idx="16">
                  <c:v>90.441999999999993</c:v>
                </c:pt>
                <c:pt idx="17">
                  <c:v>89.02</c:v>
                </c:pt>
                <c:pt idx="18">
                  <c:v>84.748000000000005</c:v>
                </c:pt>
                <c:pt idx="19">
                  <c:v>80.052000000000007</c:v>
                </c:pt>
                <c:pt idx="20">
                  <c:v>79.171000000000006</c:v>
                </c:pt>
                <c:pt idx="21">
                  <c:v>78.905000000000001</c:v>
                </c:pt>
                <c:pt idx="22">
                  <c:v>78.802999999999997</c:v>
                </c:pt>
                <c:pt idx="23">
                  <c:v>78.724000000000004</c:v>
                </c:pt>
                <c:pt idx="24">
                  <c:v>78.698999999999998</c:v>
                </c:pt>
                <c:pt idx="25">
                  <c:v>78.650999999999996</c:v>
                </c:pt>
                <c:pt idx="26">
                  <c:v>78.521000000000001</c:v>
                </c:pt>
                <c:pt idx="27">
                  <c:v>78.296999999999997</c:v>
                </c:pt>
                <c:pt idx="28">
                  <c:v>77.531999999999996</c:v>
                </c:pt>
                <c:pt idx="29">
                  <c:v>75.766000000000005</c:v>
                </c:pt>
                <c:pt idx="30">
                  <c:v>71.688999999999993</c:v>
                </c:pt>
                <c:pt idx="31">
                  <c:v>68.194999999999993</c:v>
                </c:pt>
                <c:pt idx="32">
                  <c:v>67.427999999999997</c:v>
                </c:pt>
                <c:pt idx="33">
                  <c:v>67.212000000000003</c:v>
                </c:pt>
                <c:pt idx="34">
                  <c:v>67.152000000000001</c:v>
                </c:pt>
                <c:pt idx="35">
                  <c:v>67.144000000000005</c:v>
                </c:pt>
                <c:pt idx="36">
                  <c:v>67.129000000000005</c:v>
                </c:pt>
                <c:pt idx="37">
                  <c:v>67.025999999999996</c:v>
                </c:pt>
                <c:pt idx="38">
                  <c:v>66.929000000000002</c:v>
                </c:pt>
                <c:pt idx="39">
                  <c:v>66.625</c:v>
                </c:pt>
                <c:pt idx="40">
                  <c:v>65.98</c:v>
                </c:pt>
                <c:pt idx="41">
                  <c:v>64.489999999999995</c:v>
                </c:pt>
                <c:pt idx="42">
                  <c:v>61.255000000000003</c:v>
                </c:pt>
                <c:pt idx="43">
                  <c:v>58.095999999999997</c:v>
                </c:pt>
                <c:pt idx="44">
                  <c:v>57.378</c:v>
                </c:pt>
                <c:pt idx="45">
                  <c:v>57.268000000000001</c:v>
                </c:pt>
                <c:pt idx="46">
                  <c:v>57.231000000000002</c:v>
                </c:pt>
                <c:pt idx="47">
                  <c:v>57.192999999999998</c:v>
                </c:pt>
                <c:pt idx="48">
                  <c:v>57.145000000000003</c:v>
                </c:pt>
                <c:pt idx="49">
                  <c:v>57.082000000000001</c:v>
                </c:pt>
                <c:pt idx="50">
                  <c:v>56.908999999999999</c:v>
                </c:pt>
                <c:pt idx="51">
                  <c:v>56.603999999999999</c:v>
                </c:pt>
                <c:pt idx="52">
                  <c:v>55.99</c:v>
                </c:pt>
                <c:pt idx="53">
                  <c:v>54.618000000000002</c:v>
                </c:pt>
                <c:pt idx="54">
                  <c:v>52.01</c:v>
                </c:pt>
                <c:pt idx="55">
                  <c:v>49.637</c:v>
                </c:pt>
                <c:pt idx="56">
                  <c:v>49.235999999999997</c:v>
                </c:pt>
                <c:pt idx="57">
                  <c:v>49.134999999999998</c:v>
                </c:pt>
                <c:pt idx="58">
                  <c:v>49.100999999999999</c:v>
                </c:pt>
                <c:pt idx="59">
                  <c:v>49.088999999999999</c:v>
                </c:pt>
                <c:pt idx="60">
                  <c:v>49.040999999999997</c:v>
                </c:pt>
                <c:pt idx="61">
                  <c:v>48.963000000000001</c:v>
                </c:pt>
                <c:pt idx="62">
                  <c:v>48.841999999999999</c:v>
                </c:pt>
                <c:pt idx="63">
                  <c:v>48.612000000000002</c:v>
                </c:pt>
                <c:pt idx="64">
                  <c:v>47.988</c:v>
                </c:pt>
                <c:pt idx="65">
                  <c:v>46.831000000000003</c:v>
                </c:pt>
                <c:pt idx="66">
                  <c:v>44.186</c:v>
                </c:pt>
                <c:pt idx="67">
                  <c:v>42.395000000000003</c:v>
                </c:pt>
                <c:pt idx="68">
                  <c:v>41.968000000000004</c:v>
                </c:pt>
                <c:pt idx="69">
                  <c:v>41.898000000000003</c:v>
                </c:pt>
                <c:pt idx="70">
                  <c:v>41.87</c:v>
                </c:pt>
                <c:pt idx="71">
                  <c:v>41.841000000000001</c:v>
                </c:pt>
                <c:pt idx="72">
                  <c:v>41.826000000000001</c:v>
                </c:pt>
                <c:pt idx="73">
                  <c:v>41.81</c:v>
                </c:pt>
                <c:pt idx="74">
                  <c:v>41.676000000000002</c:v>
                </c:pt>
                <c:pt idx="75">
                  <c:v>41.439</c:v>
                </c:pt>
                <c:pt idx="76">
                  <c:v>40.862000000000002</c:v>
                </c:pt>
                <c:pt idx="77">
                  <c:v>39.823</c:v>
                </c:pt>
                <c:pt idx="78">
                  <c:v>38.148000000000003</c:v>
                </c:pt>
                <c:pt idx="79">
                  <c:v>36.277000000000001</c:v>
                </c:pt>
                <c:pt idx="80">
                  <c:v>36.015999999999998</c:v>
                </c:pt>
                <c:pt idx="81">
                  <c:v>35.909999999999997</c:v>
                </c:pt>
                <c:pt idx="82">
                  <c:v>35.909999999999997</c:v>
                </c:pt>
                <c:pt idx="83">
                  <c:v>35.909999999999997</c:v>
                </c:pt>
                <c:pt idx="84">
                  <c:v>35.892000000000003</c:v>
                </c:pt>
                <c:pt idx="85">
                  <c:v>35.808</c:v>
                </c:pt>
                <c:pt idx="86">
                  <c:v>35.765000000000001</c:v>
                </c:pt>
                <c:pt idx="87">
                  <c:v>35.548000000000002</c:v>
                </c:pt>
                <c:pt idx="88">
                  <c:v>35.026000000000003</c:v>
                </c:pt>
                <c:pt idx="89">
                  <c:v>34.219000000000001</c:v>
                </c:pt>
                <c:pt idx="90">
                  <c:v>32.427999999999997</c:v>
                </c:pt>
                <c:pt idx="91">
                  <c:v>31.001999999999999</c:v>
                </c:pt>
                <c:pt idx="92">
                  <c:v>30.670999999999999</c:v>
                </c:pt>
                <c:pt idx="93">
                  <c:v>30.649000000000001</c:v>
                </c:pt>
                <c:pt idx="94">
                  <c:v>30.649000000000001</c:v>
                </c:pt>
                <c:pt idx="95">
                  <c:v>30.649000000000001</c:v>
                </c:pt>
                <c:pt idx="96">
                  <c:v>30.649000000000001</c:v>
                </c:pt>
                <c:pt idx="97">
                  <c:v>30.594999999999999</c:v>
                </c:pt>
                <c:pt idx="98">
                  <c:v>30.513000000000002</c:v>
                </c:pt>
                <c:pt idx="99">
                  <c:v>30.263999999999999</c:v>
                </c:pt>
                <c:pt idx="100">
                  <c:v>29.984999999999999</c:v>
                </c:pt>
                <c:pt idx="101">
                  <c:v>29.12</c:v>
                </c:pt>
                <c:pt idx="102">
                  <c:v>27.834</c:v>
                </c:pt>
                <c:pt idx="103">
                  <c:v>26.765000000000001</c:v>
                </c:pt>
                <c:pt idx="104">
                  <c:v>26.367999999999999</c:v>
                </c:pt>
                <c:pt idx="105">
                  <c:v>26.196000000000002</c:v>
                </c:pt>
                <c:pt idx="106">
                  <c:v>26.196000000000002</c:v>
                </c:pt>
                <c:pt idx="107">
                  <c:v>26.135000000000002</c:v>
                </c:pt>
                <c:pt idx="108">
                  <c:v>26.135000000000002</c:v>
                </c:pt>
                <c:pt idx="109">
                  <c:v>26.068000000000001</c:v>
                </c:pt>
                <c:pt idx="110">
                  <c:v>26.033000000000001</c:v>
                </c:pt>
                <c:pt idx="111">
                  <c:v>25.85</c:v>
                </c:pt>
                <c:pt idx="112">
                  <c:v>25.372</c:v>
                </c:pt>
                <c:pt idx="113">
                  <c:v>24.635000000000002</c:v>
                </c:pt>
                <c:pt idx="114">
                  <c:v>23.562000000000001</c:v>
                </c:pt>
                <c:pt idx="115">
                  <c:v>22.931000000000001</c:v>
                </c:pt>
                <c:pt idx="116">
                  <c:v>22.856999999999999</c:v>
                </c:pt>
                <c:pt idx="117">
                  <c:v>22.818999999999999</c:v>
                </c:pt>
                <c:pt idx="118">
                  <c:v>22.780999999999999</c:v>
                </c:pt>
                <c:pt idx="119">
                  <c:v>22.780999999999999</c:v>
                </c:pt>
                <c:pt idx="120">
                  <c:v>22.7</c:v>
                </c:pt>
                <c:pt idx="121">
                  <c:v>22.7</c:v>
                </c:pt>
                <c:pt idx="122">
                  <c:v>22.608000000000001</c:v>
                </c:pt>
                <c:pt idx="123">
                  <c:v>22.33</c:v>
                </c:pt>
                <c:pt idx="124">
                  <c:v>22.236999999999998</c:v>
                </c:pt>
                <c:pt idx="125">
                  <c:v>21.585000000000001</c:v>
                </c:pt>
                <c:pt idx="126">
                  <c:v>20.93</c:v>
                </c:pt>
                <c:pt idx="127">
                  <c:v>20.27</c:v>
                </c:pt>
                <c:pt idx="128">
                  <c:v>20.173999999999999</c:v>
                </c:pt>
                <c:pt idx="129">
                  <c:v>20.173999999999999</c:v>
                </c:pt>
                <c:pt idx="130">
                  <c:v>20.173999999999999</c:v>
                </c:pt>
                <c:pt idx="131">
                  <c:v>20.173999999999999</c:v>
                </c:pt>
                <c:pt idx="132">
                  <c:v>20.173999999999999</c:v>
                </c:pt>
                <c:pt idx="133">
                  <c:v>20.065000000000001</c:v>
                </c:pt>
                <c:pt idx="134">
                  <c:v>20.007000000000001</c:v>
                </c:pt>
                <c:pt idx="135">
                  <c:v>19.832999999999998</c:v>
                </c:pt>
                <c:pt idx="136">
                  <c:v>19.658999999999999</c:v>
                </c:pt>
                <c:pt idx="137">
                  <c:v>19.369</c:v>
                </c:pt>
                <c:pt idx="138">
                  <c:v>18.382000000000001</c:v>
                </c:pt>
                <c:pt idx="139">
                  <c:v>17.626000000000001</c:v>
                </c:pt>
                <c:pt idx="140">
                  <c:v>17.626000000000001</c:v>
                </c:pt>
                <c:pt idx="141">
                  <c:v>17.626000000000001</c:v>
                </c:pt>
                <c:pt idx="142">
                  <c:v>17.626000000000001</c:v>
                </c:pt>
                <c:pt idx="143">
                  <c:v>17.626000000000001</c:v>
                </c:pt>
                <c:pt idx="144">
                  <c:v>17.626000000000001</c:v>
                </c:pt>
                <c:pt idx="145">
                  <c:v>17.626000000000001</c:v>
                </c:pt>
                <c:pt idx="146">
                  <c:v>17.626000000000001</c:v>
                </c:pt>
                <c:pt idx="147">
                  <c:v>17.626000000000001</c:v>
                </c:pt>
                <c:pt idx="148">
                  <c:v>17.547000000000001</c:v>
                </c:pt>
                <c:pt idx="149">
                  <c:v>17.468</c:v>
                </c:pt>
                <c:pt idx="150">
                  <c:v>17.071000000000002</c:v>
                </c:pt>
                <c:pt idx="151">
                  <c:v>16.594999999999999</c:v>
                </c:pt>
                <c:pt idx="152">
                  <c:v>16.513999999999999</c:v>
                </c:pt>
                <c:pt idx="153">
                  <c:v>16.513999999999999</c:v>
                </c:pt>
                <c:pt idx="154">
                  <c:v>16.431999999999999</c:v>
                </c:pt>
                <c:pt idx="155">
                  <c:v>16.431999999999999</c:v>
                </c:pt>
                <c:pt idx="156">
                  <c:v>16.431999999999999</c:v>
                </c:pt>
                <c:pt idx="157">
                  <c:v>16.431999999999999</c:v>
                </c:pt>
                <c:pt idx="158">
                  <c:v>16.309999999999999</c:v>
                </c:pt>
                <c:pt idx="159">
                  <c:v>16.187000000000001</c:v>
                </c:pt>
                <c:pt idx="160">
                  <c:v>16.062999999999999</c:v>
                </c:pt>
                <c:pt idx="161">
                  <c:v>15.689</c:v>
                </c:pt>
                <c:pt idx="162">
                  <c:v>14.817</c:v>
                </c:pt>
                <c:pt idx="163">
                  <c:v>14.44</c:v>
                </c:pt>
                <c:pt idx="164">
                  <c:v>14.313000000000001</c:v>
                </c:pt>
                <c:pt idx="165">
                  <c:v>14.313000000000001</c:v>
                </c:pt>
                <c:pt idx="166">
                  <c:v>14.313000000000001</c:v>
                </c:pt>
                <c:pt idx="167">
                  <c:v>14.313000000000001</c:v>
                </c:pt>
                <c:pt idx="168">
                  <c:v>14.313000000000001</c:v>
                </c:pt>
                <c:pt idx="169">
                  <c:v>14.313000000000001</c:v>
                </c:pt>
                <c:pt idx="170">
                  <c:v>14.313000000000001</c:v>
                </c:pt>
                <c:pt idx="171">
                  <c:v>14.313000000000001</c:v>
                </c:pt>
                <c:pt idx="172">
                  <c:v>14.141</c:v>
                </c:pt>
                <c:pt idx="173">
                  <c:v>13.792</c:v>
                </c:pt>
                <c:pt idx="174">
                  <c:v>12.731</c:v>
                </c:pt>
                <c:pt idx="175">
                  <c:v>12.554</c:v>
                </c:pt>
                <c:pt idx="176">
                  <c:v>12.554</c:v>
                </c:pt>
                <c:pt idx="177">
                  <c:v>12.554</c:v>
                </c:pt>
                <c:pt idx="178">
                  <c:v>12.554</c:v>
                </c:pt>
                <c:pt idx="179">
                  <c:v>12.340999999999999</c:v>
                </c:pt>
                <c:pt idx="180">
                  <c:v>12.340999999999999</c:v>
                </c:pt>
                <c:pt idx="181">
                  <c:v>12.340999999999999</c:v>
                </c:pt>
                <c:pt idx="182">
                  <c:v>12.340999999999999</c:v>
                </c:pt>
                <c:pt idx="183">
                  <c:v>12.340999999999999</c:v>
                </c:pt>
                <c:pt idx="184">
                  <c:v>12.340999999999999</c:v>
                </c:pt>
                <c:pt idx="185">
                  <c:v>12.061</c:v>
                </c:pt>
                <c:pt idx="186">
                  <c:v>11.5</c:v>
                </c:pt>
                <c:pt idx="187">
                  <c:v>10.939</c:v>
                </c:pt>
                <c:pt idx="188">
                  <c:v>10.939</c:v>
                </c:pt>
                <c:pt idx="189">
                  <c:v>10.939</c:v>
                </c:pt>
                <c:pt idx="190">
                  <c:v>10.939</c:v>
                </c:pt>
                <c:pt idx="191">
                  <c:v>10.939</c:v>
                </c:pt>
                <c:pt idx="192">
                  <c:v>10.939</c:v>
                </c:pt>
                <c:pt idx="193">
                  <c:v>10.939</c:v>
                </c:pt>
                <c:pt idx="194">
                  <c:v>10.939</c:v>
                </c:pt>
                <c:pt idx="195">
                  <c:v>10.939</c:v>
                </c:pt>
                <c:pt idx="196">
                  <c:v>10.939</c:v>
                </c:pt>
                <c:pt idx="197">
                  <c:v>10.363</c:v>
                </c:pt>
                <c:pt idx="198">
                  <c:v>9.7530000000000001</c:v>
                </c:pt>
                <c:pt idx="199">
                  <c:v>9.1440000000000001</c:v>
                </c:pt>
                <c:pt idx="200">
                  <c:v>9.1440000000000001</c:v>
                </c:pt>
                <c:pt idx="201">
                  <c:v>9.1440000000000001</c:v>
                </c:pt>
                <c:pt idx="202">
                  <c:v>9.1440000000000001</c:v>
                </c:pt>
                <c:pt idx="203">
                  <c:v>9.1440000000000001</c:v>
                </c:pt>
                <c:pt idx="204">
                  <c:v>9.1440000000000001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1-4199-8B35-98E639D66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6975950156965673"/>
              <c:y val="0.9345902074740657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u="none" strike="noStrike" baseline="0" dirty="0" smtClean="0">
                    <a:effectLst/>
                  </a:rPr>
                  <a:t>Freedom from BOS</a:t>
                </a: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1955911301528484"/>
          <c:y val="0.73385690069991238"/>
          <c:w val="0.66726976223560297"/>
          <c:h val="0.12718293025871763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2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586112397715"/>
          <c:y val="2.8630210286214219E-2"/>
          <c:w val="0.8651246719160105"/>
          <c:h val="0.8208930914885641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with History of Hypertension (N=4,946)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Sheet1!$A$2:$A$206</c:f>
              <c:numCache>
                <c:formatCode>General</c:formatCode>
                <c:ptCount val="20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  <c:pt idx="169">
                  <c:v>14.083299999999999</c:v>
                </c:pt>
                <c:pt idx="170">
                  <c:v>14.166700000000001</c:v>
                </c:pt>
                <c:pt idx="171">
                  <c:v>14.25</c:v>
                </c:pt>
                <c:pt idx="172">
                  <c:v>14.333299999999999</c:v>
                </c:pt>
                <c:pt idx="173">
                  <c:v>14.416700000000001</c:v>
                </c:pt>
                <c:pt idx="174">
                  <c:v>14.5</c:v>
                </c:pt>
                <c:pt idx="175">
                  <c:v>14.583299999999999</c:v>
                </c:pt>
                <c:pt idx="176">
                  <c:v>14.666700000000001</c:v>
                </c:pt>
                <c:pt idx="177">
                  <c:v>14.75</c:v>
                </c:pt>
                <c:pt idx="178">
                  <c:v>14.833299999999999</c:v>
                </c:pt>
                <c:pt idx="179">
                  <c:v>14.916700000000001</c:v>
                </c:pt>
                <c:pt idx="180">
                  <c:v>15</c:v>
                </c:pt>
                <c:pt idx="181">
                  <c:v>15.083299999999999</c:v>
                </c:pt>
                <c:pt idx="182">
                  <c:v>15.166700000000001</c:v>
                </c:pt>
                <c:pt idx="183">
                  <c:v>15.25</c:v>
                </c:pt>
                <c:pt idx="184">
                  <c:v>15.333299999999999</c:v>
                </c:pt>
                <c:pt idx="185">
                  <c:v>15.416700000000001</c:v>
                </c:pt>
                <c:pt idx="186">
                  <c:v>15.5</c:v>
                </c:pt>
                <c:pt idx="187">
                  <c:v>15.583299999999999</c:v>
                </c:pt>
                <c:pt idx="188">
                  <c:v>15.666700000000001</c:v>
                </c:pt>
                <c:pt idx="189">
                  <c:v>15.75</c:v>
                </c:pt>
                <c:pt idx="190">
                  <c:v>15.833299999999999</c:v>
                </c:pt>
                <c:pt idx="191">
                  <c:v>15.916700000000001</c:v>
                </c:pt>
                <c:pt idx="192">
                  <c:v>16</c:v>
                </c:pt>
                <c:pt idx="193">
                  <c:v>16.083300000000001</c:v>
                </c:pt>
                <c:pt idx="194">
                  <c:v>16.166699999999999</c:v>
                </c:pt>
                <c:pt idx="195">
                  <c:v>16.25</c:v>
                </c:pt>
                <c:pt idx="196">
                  <c:v>16.333300000000001</c:v>
                </c:pt>
                <c:pt idx="197">
                  <c:v>16.416699999999999</c:v>
                </c:pt>
                <c:pt idx="198">
                  <c:v>16.5</c:v>
                </c:pt>
                <c:pt idx="199">
                  <c:v>16.583300000000001</c:v>
                </c:pt>
                <c:pt idx="200">
                  <c:v>16.666699999999999</c:v>
                </c:pt>
                <c:pt idx="201">
                  <c:v>16.75</c:v>
                </c:pt>
                <c:pt idx="202">
                  <c:v>16.833300000000001</c:v>
                </c:pt>
                <c:pt idx="203">
                  <c:v>16.916699999999999</c:v>
                </c:pt>
                <c:pt idx="204">
                  <c:v>17</c:v>
                </c:pt>
              </c:numCache>
            </c:numRef>
          </c:xVal>
          <c:yVal>
            <c:numRef>
              <c:f>Sheet1!$B$2:$B$206</c:f>
              <c:numCache>
                <c:formatCode>General</c:formatCode>
                <c:ptCount val="205"/>
                <c:pt idx="0">
                  <c:v>100</c:v>
                </c:pt>
                <c:pt idx="1">
                  <c:v>99.98</c:v>
                </c:pt>
                <c:pt idx="2">
                  <c:v>99.98</c:v>
                </c:pt>
                <c:pt idx="3">
                  <c:v>99.817999999999998</c:v>
                </c:pt>
                <c:pt idx="4">
                  <c:v>99.554000000000002</c:v>
                </c:pt>
                <c:pt idx="5">
                  <c:v>99.042000000000002</c:v>
                </c:pt>
                <c:pt idx="6">
                  <c:v>95.525999999999996</c:v>
                </c:pt>
                <c:pt idx="7">
                  <c:v>91.48</c:v>
                </c:pt>
                <c:pt idx="8">
                  <c:v>90.894000000000005</c:v>
                </c:pt>
                <c:pt idx="9">
                  <c:v>90.831000000000003</c:v>
                </c:pt>
                <c:pt idx="10">
                  <c:v>90.831000000000003</c:v>
                </c:pt>
                <c:pt idx="11">
                  <c:v>90.831000000000003</c:v>
                </c:pt>
                <c:pt idx="12">
                  <c:v>90.808000000000007</c:v>
                </c:pt>
                <c:pt idx="13">
                  <c:v>90.686000000000007</c:v>
                </c:pt>
                <c:pt idx="14">
                  <c:v>90.686000000000007</c:v>
                </c:pt>
                <c:pt idx="15">
                  <c:v>90.581000000000003</c:v>
                </c:pt>
                <c:pt idx="16">
                  <c:v>89.763999999999996</c:v>
                </c:pt>
                <c:pt idx="17">
                  <c:v>88.284999999999997</c:v>
                </c:pt>
                <c:pt idx="18">
                  <c:v>84.263000000000005</c:v>
                </c:pt>
                <c:pt idx="19">
                  <c:v>79.435000000000002</c:v>
                </c:pt>
                <c:pt idx="20">
                  <c:v>78.66</c:v>
                </c:pt>
                <c:pt idx="21">
                  <c:v>78.391999999999996</c:v>
                </c:pt>
                <c:pt idx="22">
                  <c:v>78.31</c:v>
                </c:pt>
                <c:pt idx="23">
                  <c:v>78.254999999999995</c:v>
                </c:pt>
                <c:pt idx="24">
                  <c:v>78.254999999999995</c:v>
                </c:pt>
                <c:pt idx="25">
                  <c:v>78.254999999999995</c:v>
                </c:pt>
                <c:pt idx="26">
                  <c:v>78.155000000000001</c:v>
                </c:pt>
                <c:pt idx="27">
                  <c:v>77.852999999999994</c:v>
                </c:pt>
                <c:pt idx="28">
                  <c:v>77.010000000000005</c:v>
                </c:pt>
                <c:pt idx="29">
                  <c:v>75.253</c:v>
                </c:pt>
                <c:pt idx="30">
                  <c:v>70.715999999999994</c:v>
                </c:pt>
                <c:pt idx="31">
                  <c:v>67.623999999999995</c:v>
                </c:pt>
                <c:pt idx="32">
                  <c:v>66.632000000000005</c:v>
                </c:pt>
                <c:pt idx="33">
                  <c:v>66.494</c:v>
                </c:pt>
                <c:pt idx="34">
                  <c:v>66.459000000000003</c:v>
                </c:pt>
                <c:pt idx="35">
                  <c:v>66.459000000000003</c:v>
                </c:pt>
                <c:pt idx="36">
                  <c:v>66.459000000000003</c:v>
                </c:pt>
                <c:pt idx="37">
                  <c:v>66.459000000000003</c:v>
                </c:pt>
                <c:pt idx="38">
                  <c:v>66.251000000000005</c:v>
                </c:pt>
                <c:pt idx="39">
                  <c:v>66.082999999999998</c:v>
                </c:pt>
                <c:pt idx="40">
                  <c:v>65.454999999999998</c:v>
                </c:pt>
                <c:pt idx="41">
                  <c:v>64.361999999999995</c:v>
                </c:pt>
                <c:pt idx="42">
                  <c:v>61.497</c:v>
                </c:pt>
                <c:pt idx="43">
                  <c:v>58.405999999999999</c:v>
                </c:pt>
                <c:pt idx="44">
                  <c:v>57.634999999999998</c:v>
                </c:pt>
                <c:pt idx="45">
                  <c:v>57.505000000000003</c:v>
                </c:pt>
                <c:pt idx="46">
                  <c:v>57.462000000000003</c:v>
                </c:pt>
                <c:pt idx="47">
                  <c:v>57.462000000000003</c:v>
                </c:pt>
                <c:pt idx="48">
                  <c:v>57.414000000000001</c:v>
                </c:pt>
                <c:pt idx="49">
                  <c:v>57.414000000000001</c:v>
                </c:pt>
                <c:pt idx="50">
                  <c:v>57.308999999999997</c:v>
                </c:pt>
                <c:pt idx="51">
                  <c:v>57.042999999999999</c:v>
                </c:pt>
                <c:pt idx="52">
                  <c:v>56.241999999999997</c:v>
                </c:pt>
                <c:pt idx="53">
                  <c:v>55.225999999999999</c:v>
                </c:pt>
                <c:pt idx="54">
                  <c:v>52.6</c:v>
                </c:pt>
                <c:pt idx="55">
                  <c:v>50.075000000000003</c:v>
                </c:pt>
                <c:pt idx="56">
                  <c:v>49.534999999999997</c:v>
                </c:pt>
                <c:pt idx="57">
                  <c:v>49.317</c:v>
                </c:pt>
                <c:pt idx="58">
                  <c:v>49.317</c:v>
                </c:pt>
                <c:pt idx="59">
                  <c:v>49.26</c:v>
                </c:pt>
                <c:pt idx="60">
                  <c:v>49.2</c:v>
                </c:pt>
                <c:pt idx="61">
                  <c:v>49.076999999999998</c:v>
                </c:pt>
                <c:pt idx="62">
                  <c:v>49.01</c:v>
                </c:pt>
                <c:pt idx="63">
                  <c:v>48.738</c:v>
                </c:pt>
                <c:pt idx="64">
                  <c:v>47.99</c:v>
                </c:pt>
                <c:pt idx="65">
                  <c:v>47.034999999999997</c:v>
                </c:pt>
                <c:pt idx="66">
                  <c:v>44.02</c:v>
                </c:pt>
                <c:pt idx="67">
                  <c:v>41.826000000000001</c:v>
                </c:pt>
                <c:pt idx="68">
                  <c:v>41.619</c:v>
                </c:pt>
                <c:pt idx="69">
                  <c:v>41.55</c:v>
                </c:pt>
                <c:pt idx="70">
                  <c:v>41.478000000000002</c:v>
                </c:pt>
                <c:pt idx="71">
                  <c:v>41.478000000000002</c:v>
                </c:pt>
                <c:pt idx="72">
                  <c:v>41.401000000000003</c:v>
                </c:pt>
                <c:pt idx="73">
                  <c:v>41.316000000000003</c:v>
                </c:pt>
                <c:pt idx="74">
                  <c:v>41.316000000000003</c:v>
                </c:pt>
                <c:pt idx="75">
                  <c:v>41.142000000000003</c:v>
                </c:pt>
                <c:pt idx="76">
                  <c:v>40.529000000000003</c:v>
                </c:pt>
                <c:pt idx="77">
                  <c:v>39.299999999999997</c:v>
                </c:pt>
                <c:pt idx="78">
                  <c:v>37.89</c:v>
                </c:pt>
                <c:pt idx="79">
                  <c:v>35.594999999999999</c:v>
                </c:pt>
                <c:pt idx="80">
                  <c:v>34.966000000000001</c:v>
                </c:pt>
                <c:pt idx="81">
                  <c:v>34.966000000000001</c:v>
                </c:pt>
                <c:pt idx="82">
                  <c:v>34.966000000000001</c:v>
                </c:pt>
                <c:pt idx="83">
                  <c:v>34.966000000000001</c:v>
                </c:pt>
                <c:pt idx="84">
                  <c:v>34.966000000000001</c:v>
                </c:pt>
                <c:pt idx="85">
                  <c:v>34.966000000000001</c:v>
                </c:pt>
                <c:pt idx="86">
                  <c:v>34.966000000000001</c:v>
                </c:pt>
                <c:pt idx="87">
                  <c:v>34.613999999999997</c:v>
                </c:pt>
                <c:pt idx="88">
                  <c:v>34.26</c:v>
                </c:pt>
                <c:pt idx="89">
                  <c:v>33.201000000000001</c:v>
                </c:pt>
                <c:pt idx="90">
                  <c:v>32.023000000000003</c:v>
                </c:pt>
                <c:pt idx="91">
                  <c:v>30.245999999999999</c:v>
                </c:pt>
                <c:pt idx="92">
                  <c:v>29.53</c:v>
                </c:pt>
                <c:pt idx="93">
                  <c:v>29.53</c:v>
                </c:pt>
                <c:pt idx="94">
                  <c:v>29.53</c:v>
                </c:pt>
                <c:pt idx="95">
                  <c:v>29.53</c:v>
                </c:pt>
                <c:pt idx="96">
                  <c:v>29.53</c:v>
                </c:pt>
                <c:pt idx="97">
                  <c:v>29.53</c:v>
                </c:pt>
                <c:pt idx="98">
                  <c:v>29.378</c:v>
                </c:pt>
                <c:pt idx="99">
                  <c:v>29.071999999999999</c:v>
                </c:pt>
                <c:pt idx="100">
                  <c:v>28.613</c:v>
                </c:pt>
                <c:pt idx="101">
                  <c:v>27.998000000000001</c:v>
                </c:pt>
                <c:pt idx="102">
                  <c:v>26.766999999999999</c:v>
                </c:pt>
                <c:pt idx="103">
                  <c:v>25.686</c:v>
                </c:pt>
                <c:pt idx="104">
                  <c:v>24.751999999999999</c:v>
                </c:pt>
                <c:pt idx="105">
                  <c:v>24.43</c:v>
                </c:pt>
                <c:pt idx="106">
                  <c:v>24.43</c:v>
                </c:pt>
                <c:pt idx="107">
                  <c:v>24.263000000000002</c:v>
                </c:pt>
                <c:pt idx="108">
                  <c:v>24.263000000000002</c:v>
                </c:pt>
                <c:pt idx="109">
                  <c:v>24.263000000000002</c:v>
                </c:pt>
                <c:pt idx="110">
                  <c:v>24.056000000000001</c:v>
                </c:pt>
                <c:pt idx="111">
                  <c:v>24.056000000000001</c:v>
                </c:pt>
                <c:pt idx="112">
                  <c:v>23.617999999999999</c:v>
                </c:pt>
                <c:pt idx="113">
                  <c:v>23.177</c:v>
                </c:pt>
                <c:pt idx="114">
                  <c:v>22.073</c:v>
                </c:pt>
                <c:pt idx="115">
                  <c:v>20.956</c:v>
                </c:pt>
                <c:pt idx="116">
                  <c:v>20.956</c:v>
                </c:pt>
                <c:pt idx="117">
                  <c:v>20.956</c:v>
                </c:pt>
                <c:pt idx="118">
                  <c:v>20.956</c:v>
                </c:pt>
                <c:pt idx="119">
                  <c:v>20.956</c:v>
                </c:pt>
                <c:pt idx="120">
                  <c:v>20.709</c:v>
                </c:pt>
                <c:pt idx="121">
                  <c:v>20.709</c:v>
                </c:pt>
                <c:pt idx="122">
                  <c:v>20.709</c:v>
                </c:pt>
                <c:pt idx="123">
                  <c:v>20.399999999999999</c:v>
                </c:pt>
                <c:pt idx="124">
                  <c:v>20.399999999999999</c:v>
                </c:pt>
                <c:pt idx="125">
                  <c:v>20.091000000000001</c:v>
                </c:pt>
                <c:pt idx="126">
                  <c:v>19.782</c:v>
                </c:pt>
                <c:pt idx="127">
                  <c:v>18.855</c:v>
                </c:pt>
                <c:pt idx="128">
                  <c:v>18.54</c:v>
                </c:pt>
                <c:pt idx="129">
                  <c:v>18.54</c:v>
                </c:pt>
                <c:pt idx="130">
                  <c:v>18.54</c:v>
                </c:pt>
                <c:pt idx="131">
                  <c:v>18.54</c:v>
                </c:pt>
                <c:pt idx="132">
                  <c:v>18.54</c:v>
                </c:pt>
                <c:pt idx="133">
                  <c:v>18.54</c:v>
                </c:pt>
                <c:pt idx="134">
                  <c:v>18.54</c:v>
                </c:pt>
                <c:pt idx="135">
                  <c:v>18.54</c:v>
                </c:pt>
                <c:pt idx="136">
                  <c:v>17.768000000000001</c:v>
                </c:pt>
                <c:pt idx="137">
                  <c:v>17.768000000000001</c:v>
                </c:pt>
                <c:pt idx="138">
                  <c:v>16.204999999999998</c:v>
                </c:pt>
                <c:pt idx="139">
                  <c:v>14.624000000000001</c:v>
                </c:pt>
                <c:pt idx="140">
                  <c:v>14.624000000000001</c:v>
                </c:pt>
                <c:pt idx="141">
                  <c:v>14.624000000000001</c:v>
                </c:pt>
                <c:pt idx="142">
                  <c:v>14.624000000000001</c:v>
                </c:pt>
                <c:pt idx="143">
                  <c:v>14.624000000000001</c:v>
                </c:pt>
                <c:pt idx="144">
                  <c:v>14.624000000000001</c:v>
                </c:pt>
                <c:pt idx="145">
                  <c:v>14.624000000000001</c:v>
                </c:pt>
                <c:pt idx="146">
                  <c:v>14.151999999999999</c:v>
                </c:pt>
                <c:pt idx="147">
                  <c:v>14.151999999999999</c:v>
                </c:pt>
                <c:pt idx="148">
                  <c:v>14.151999999999999</c:v>
                </c:pt>
                <c:pt idx="149">
                  <c:v>14.151999999999999</c:v>
                </c:pt>
                <c:pt idx="150">
                  <c:v>14.151999999999999</c:v>
                </c:pt>
                <c:pt idx="151">
                  <c:v>12.737</c:v>
                </c:pt>
                <c:pt idx="152">
                  <c:v>12.737</c:v>
                </c:pt>
                <c:pt idx="153">
                  <c:v>12.737</c:v>
                </c:pt>
                <c:pt idx="154">
                  <c:v>12.737</c:v>
                </c:pt>
                <c:pt idx="155">
                  <c:v>12.737</c:v>
                </c:pt>
                <c:pt idx="156">
                  <c:v>12.737</c:v>
                </c:pt>
                <c:pt idx="157">
                  <c:v>12.737</c:v>
                </c:pt>
                <c:pt idx="158">
                  <c:v>12.737</c:v>
                </c:pt>
                <c:pt idx="159">
                  <c:v>12.737</c:v>
                </c:pt>
                <c:pt idx="160">
                  <c:v>12.737</c:v>
                </c:pt>
                <c:pt idx="161">
                  <c:v>11.675000000000001</c:v>
                </c:pt>
                <c:pt idx="162">
                  <c:v>11.675000000000001</c:v>
                </c:pt>
                <c:pt idx="163">
                  <c:v>10.614000000000001</c:v>
                </c:pt>
                <c:pt idx="164">
                  <c:v>10.614000000000001</c:v>
                </c:pt>
                <c:pt idx="165">
                  <c:v>10.614000000000001</c:v>
                </c:pt>
                <c:pt idx="166">
                  <c:v>10.614000000000001</c:v>
                </c:pt>
                <c:pt idx="167">
                  <c:v>10.614000000000001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EEC-4845-A15F-6B9DEC9E37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No History of Hypertension (N=18,042)</c:v>
                </c:pt>
              </c:strCache>
            </c:strRef>
          </c:tx>
          <c:spPr>
            <a:ln w="2540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Sheet1!$A$2:$A$206</c:f>
              <c:numCache>
                <c:formatCode>General</c:formatCode>
                <c:ptCount val="20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  <c:pt idx="169">
                  <c:v>14.083299999999999</c:v>
                </c:pt>
                <c:pt idx="170">
                  <c:v>14.166700000000001</c:v>
                </c:pt>
                <c:pt idx="171">
                  <c:v>14.25</c:v>
                </c:pt>
                <c:pt idx="172">
                  <c:v>14.333299999999999</c:v>
                </c:pt>
                <c:pt idx="173">
                  <c:v>14.416700000000001</c:v>
                </c:pt>
                <c:pt idx="174">
                  <c:v>14.5</c:v>
                </c:pt>
                <c:pt idx="175">
                  <c:v>14.583299999999999</c:v>
                </c:pt>
                <c:pt idx="176">
                  <c:v>14.666700000000001</c:v>
                </c:pt>
                <c:pt idx="177">
                  <c:v>14.75</c:v>
                </c:pt>
                <c:pt idx="178">
                  <c:v>14.833299999999999</c:v>
                </c:pt>
                <c:pt idx="179">
                  <c:v>14.916700000000001</c:v>
                </c:pt>
                <c:pt idx="180">
                  <c:v>15</c:v>
                </c:pt>
                <c:pt idx="181">
                  <c:v>15.083299999999999</c:v>
                </c:pt>
                <c:pt idx="182">
                  <c:v>15.166700000000001</c:v>
                </c:pt>
                <c:pt idx="183">
                  <c:v>15.25</c:v>
                </c:pt>
                <c:pt idx="184">
                  <c:v>15.333299999999999</c:v>
                </c:pt>
                <c:pt idx="185">
                  <c:v>15.416700000000001</c:v>
                </c:pt>
                <c:pt idx="186">
                  <c:v>15.5</c:v>
                </c:pt>
                <c:pt idx="187">
                  <c:v>15.583299999999999</c:v>
                </c:pt>
                <c:pt idx="188">
                  <c:v>15.666700000000001</c:v>
                </c:pt>
                <c:pt idx="189">
                  <c:v>15.75</c:v>
                </c:pt>
                <c:pt idx="190">
                  <c:v>15.833299999999999</c:v>
                </c:pt>
                <c:pt idx="191">
                  <c:v>15.916700000000001</c:v>
                </c:pt>
                <c:pt idx="192">
                  <c:v>16</c:v>
                </c:pt>
                <c:pt idx="193">
                  <c:v>16.083300000000001</c:v>
                </c:pt>
                <c:pt idx="194">
                  <c:v>16.166699999999999</c:v>
                </c:pt>
                <c:pt idx="195">
                  <c:v>16.25</c:v>
                </c:pt>
                <c:pt idx="196">
                  <c:v>16.333300000000001</c:v>
                </c:pt>
                <c:pt idx="197">
                  <c:v>16.416699999999999</c:v>
                </c:pt>
                <c:pt idx="198">
                  <c:v>16.5</c:v>
                </c:pt>
                <c:pt idx="199">
                  <c:v>16.583300000000001</c:v>
                </c:pt>
                <c:pt idx="200">
                  <c:v>16.666699999999999</c:v>
                </c:pt>
                <c:pt idx="201">
                  <c:v>16.75</c:v>
                </c:pt>
                <c:pt idx="202">
                  <c:v>16.833300000000001</c:v>
                </c:pt>
                <c:pt idx="203">
                  <c:v>16.916699999999999</c:v>
                </c:pt>
                <c:pt idx="204">
                  <c:v>17</c:v>
                </c:pt>
              </c:numCache>
            </c:numRef>
          </c:xVal>
          <c:yVal>
            <c:numRef>
              <c:f>Sheet1!$C$2:$C$206</c:f>
              <c:numCache>
                <c:formatCode>General</c:formatCode>
                <c:ptCount val="205"/>
                <c:pt idx="0">
                  <c:v>100</c:v>
                </c:pt>
                <c:pt idx="1">
                  <c:v>99.989000000000004</c:v>
                </c:pt>
                <c:pt idx="2">
                  <c:v>99.944999999999993</c:v>
                </c:pt>
                <c:pt idx="3">
                  <c:v>99.844999999999999</c:v>
                </c:pt>
                <c:pt idx="4">
                  <c:v>99.6</c:v>
                </c:pt>
                <c:pt idx="5">
                  <c:v>99.040999999999997</c:v>
                </c:pt>
                <c:pt idx="6">
                  <c:v>95.852000000000004</c:v>
                </c:pt>
                <c:pt idx="7">
                  <c:v>91.778000000000006</c:v>
                </c:pt>
                <c:pt idx="8">
                  <c:v>91.430999999999997</c:v>
                </c:pt>
                <c:pt idx="9">
                  <c:v>91.355999999999995</c:v>
                </c:pt>
                <c:pt idx="10">
                  <c:v>91.35</c:v>
                </c:pt>
                <c:pt idx="11">
                  <c:v>91.332999999999998</c:v>
                </c:pt>
                <c:pt idx="12">
                  <c:v>91.308000000000007</c:v>
                </c:pt>
                <c:pt idx="13">
                  <c:v>91.289000000000001</c:v>
                </c:pt>
                <c:pt idx="14">
                  <c:v>91.241</c:v>
                </c:pt>
                <c:pt idx="15">
                  <c:v>91.117000000000004</c:v>
                </c:pt>
                <c:pt idx="16">
                  <c:v>90.614000000000004</c:v>
                </c:pt>
                <c:pt idx="17">
                  <c:v>89.19</c:v>
                </c:pt>
                <c:pt idx="18">
                  <c:v>84.85</c:v>
                </c:pt>
                <c:pt idx="19">
                  <c:v>80.138999999999996</c:v>
                </c:pt>
                <c:pt idx="20">
                  <c:v>79.221999999999994</c:v>
                </c:pt>
                <c:pt idx="21">
                  <c:v>78.968999999999994</c:v>
                </c:pt>
                <c:pt idx="22">
                  <c:v>78.861999999999995</c:v>
                </c:pt>
                <c:pt idx="23">
                  <c:v>78.789000000000001</c:v>
                </c:pt>
                <c:pt idx="24">
                  <c:v>78.759</c:v>
                </c:pt>
                <c:pt idx="25">
                  <c:v>78.701999999999998</c:v>
                </c:pt>
                <c:pt idx="26">
                  <c:v>78.566000000000003</c:v>
                </c:pt>
                <c:pt idx="27">
                  <c:v>78.358999999999995</c:v>
                </c:pt>
                <c:pt idx="28">
                  <c:v>77.599000000000004</c:v>
                </c:pt>
                <c:pt idx="29">
                  <c:v>75.823999999999998</c:v>
                </c:pt>
                <c:pt idx="30">
                  <c:v>71.914000000000001</c:v>
                </c:pt>
                <c:pt idx="31">
                  <c:v>68.402000000000001</c:v>
                </c:pt>
                <c:pt idx="32">
                  <c:v>67.692999999999998</c:v>
                </c:pt>
                <c:pt idx="33">
                  <c:v>67.471999999999994</c:v>
                </c:pt>
                <c:pt idx="34">
                  <c:v>67.41</c:v>
                </c:pt>
                <c:pt idx="35">
                  <c:v>67.400999999999996</c:v>
                </c:pt>
                <c:pt idx="36">
                  <c:v>67.382000000000005</c:v>
                </c:pt>
                <c:pt idx="37">
                  <c:v>67.260999999999996</c:v>
                </c:pt>
                <c:pt idx="38">
                  <c:v>67.186999999999998</c:v>
                </c:pt>
                <c:pt idx="39">
                  <c:v>66.86</c:v>
                </c:pt>
                <c:pt idx="40">
                  <c:v>66.256</c:v>
                </c:pt>
                <c:pt idx="41">
                  <c:v>64.662000000000006</c:v>
                </c:pt>
                <c:pt idx="42">
                  <c:v>61.396999999999998</c:v>
                </c:pt>
                <c:pt idx="43">
                  <c:v>58.268000000000001</c:v>
                </c:pt>
                <c:pt idx="44">
                  <c:v>57.591000000000001</c:v>
                </c:pt>
                <c:pt idx="45">
                  <c:v>57.494</c:v>
                </c:pt>
                <c:pt idx="46">
                  <c:v>57.45</c:v>
                </c:pt>
                <c:pt idx="47">
                  <c:v>57.405999999999999</c:v>
                </c:pt>
                <c:pt idx="48">
                  <c:v>57.36</c:v>
                </c:pt>
                <c:pt idx="49">
                  <c:v>57.286999999999999</c:v>
                </c:pt>
                <c:pt idx="50">
                  <c:v>57.094999999999999</c:v>
                </c:pt>
                <c:pt idx="51">
                  <c:v>56.773000000000003</c:v>
                </c:pt>
                <c:pt idx="52">
                  <c:v>56.192</c:v>
                </c:pt>
                <c:pt idx="53">
                  <c:v>54.728999999999999</c:v>
                </c:pt>
                <c:pt idx="54">
                  <c:v>52.107999999999997</c:v>
                </c:pt>
                <c:pt idx="55">
                  <c:v>49.66</c:v>
                </c:pt>
                <c:pt idx="56">
                  <c:v>49.305999999999997</c:v>
                </c:pt>
                <c:pt idx="57">
                  <c:v>49.226999999999997</c:v>
                </c:pt>
                <c:pt idx="58">
                  <c:v>49.186999999999998</c:v>
                </c:pt>
                <c:pt idx="59">
                  <c:v>49.186999999999998</c:v>
                </c:pt>
                <c:pt idx="60">
                  <c:v>49.143999999999998</c:v>
                </c:pt>
                <c:pt idx="61">
                  <c:v>49.067</c:v>
                </c:pt>
                <c:pt idx="62">
                  <c:v>48.94</c:v>
                </c:pt>
                <c:pt idx="63">
                  <c:v>48.7</c:v>
                </c:pt>
                <c:pt idx="64">
                  <c:v>48.075000000000003</c:v>
                </c:pt>
                <c:pt idx="65">
                  <c:v>46.853999999999999</c:v>
                </c:pt>
                <c:pt idx="66">
                  <c:v>44.293999999999997</c:v>
                </c:pt>
                <c:pt idx="67">
                  <c:v>42.518999999999998</c:v>
                </c:pt>
                <c:pt idx="68">
                  <c:v>42.046999999999997</c:v>
                </c:pt>
                <c:pt idx="69">
                  <c:v>41.981000000000002</c:v>
                </c:pt>
                <c:pt idx="70">
                  <c:v>41.948</c:v>
                </c:pt>
                <c:pt idx="71">
                  <c:v>41.914000000000001</c:v>
                </c:pt>
                <c:pt idx="72">
                  <c:v>41.896999999999998</c:v>
                </c:pt>
                <c:pt idx="73">
                  <c:v>41.896999999999998</c:v>
                </c:pt>
                <c:pt idx="74">
                  <c:v>41.738999999999997</c:v>
                </c:pt>
                <c:pt idx="75">
                  <c:v>41.48</c:v>
                </c:pt>
                <c:pt idx="76">
                  <c:v>40.921999999999997</c:v>
                </c:pt>
                <c:pt idx="77">
                  <c:v>39.94</c:v>
                </c:pt>
                <c:pt idx="78">
                  <c:v>38.152000000000001</c:v>
                </c:pt>
                <c:pt idx="79">
                  <c:v>36.374000000000002</c:v>
                </c:pt>
                <c:pt idx="80">
                  <c:v>36.107999999999997</c:v>
                </c:pt>
                <c:pt idx="81">
                  <c:v>35.984000000000002</c:v>
                </c:pt>
                <c:pt idx="82">
                  <c:v>35.984000000000002</c:v>
                </c:pt>
                <c:pt idx="83">
                  <c:v>35.984000000000002</c:v>
                </c:pt>
                <c:pt idx="84">
                  <c:v>35.962000000000003</c:v>
                </c:pt>
                <c:pt idx="85">
                  <c:v>35.863999999999997</c:v>
                </c:pt>
                <c:pt idx="86">
                  <c:v>35.814</c:v>
                </c:pt>
                <c:pt idx="87">
                  <c:v>35.637</c:v>
                </c:pt>
                <c:pt idx="88">
                  <c:v>35.079000000000001</c:v>
                </c:pt>
                <c:pt idx="89">
                  <c:v>34.238999999999997</c:v>
                </c:pt>
                <c:pt idx="90">
                  <c:v>32.378</c:v>
                </c:pt>
                <c:pt idx="91">
                  <c:v>30.995000000000001</c:v>
                </c:pt>
                <c:pt idx="92">
                  <c:v>30.738</c:v>
                </c:pt>
                <c:pt idx="93">
                  <c:v>30.712</c:v>
                </c:pt>
                <c:pt idx="94">
                  <c:v>30.712</c:v>
                </c:pt>
                <c:pt idx="95">
                  <c:v>30.712</c:v>
                </c:pt>
                <c:pt idx="96">
                  <c:v>30.712</c:v>
                </c:pt>
                <c:pt idx="97">
                  <c:v>30.65</c:v>
                </c:pt>
                <c:pt idx="98">
                  <c:v>30.555</c:v>
                </c:pt>
                <c:pt idx="99">
                  <c:v>30.297000000000001</c:v>
                </c:pt>
                <c:pt idx="100">
                  <c:v>30.071000000000002</c:v>
                </c:pt>
                <c:pt idx="101">
                  <c:v>29.196999999999999</c:v>
                </c:pt>
                <c:pt idx="102">
                  <c:v>27.864999999999998</c:v>
                </c:pt>
                <c:pt idx="103">
                  <c:v>26.789000000000001</c:v>
                </c:pt>
                <c:pt idx="104">
                  <c:v>26.524999999999999</c:v>
                </c:pt>
                <c:pt idx="105">
                  <c:v>26.391999999999999</c:v>
                </c:pt>
                <c:pt idx="106">
                  <c:v>26.391999999999999</c:v>
                </c:pt>
                <c:pt idx="107">
                  <c:v>26.356999999999999</c:v>
                </c:pt>
                <c:pt idx="108">
                  <c:v>26.356999999999999</c:v>
                </c:pt>
                <c:pt idx="109">
                  <c:v>26.28</c:v>
                </c:pt>
                <c:pt idx="110">
                  <c:v>26.28</c:v>
                </c:pt>
                <c:pt idx="111">
                  <c:v>26.068999999999999</c:v>
                </c:pt>
                <c:pt idx="112">
                  <c:v>25.603999999999999</c:v>
                </c:pt>
                <c:pt idx="113">
                  <c:v>24.841000000000001</c:v>
                </c:pt>
                <c:pt idx="114">
                  <c:v>23.777999999999999</c:v>
                </c:pt>
                <c:pt idx="115">
                  <c:v>23.181999999999999</c:v>
                </c:pt>
                <c:pt idx="116">
                  <c:v>23.096</c:v>
                </c:pt>
                <c:pt idx="117">
                  <c:v>23.053000000000001</c:v>
                </c:pt>
                <c:pt idx="118">
                  <c:v>23.009</c:v>
                </c:pt>
                <c:pt idx="119">
                  <c:v>23.009</c:v>
                </c:pt>
                <c:pt idx="120">
                  <c:v>22.962</c:v>
                </c:pt>
                <c:pt idx="121">
                  <c:v>22.962</c:v>
                </c:pt>
                <c:pt idx="122">
                  <c:v>22.858000000000001</c:v>
                </c:pt>
                <c:pt idx="123">
                  <c:v>22.54</c:v>
                </c:pt>
                <c:pt idx="124">
                  <c:v>22.434000000000001</c:v>
                </c:pt>
                <c:pt idx="125">
                  <c:v>21.744</c:v>
                </c:pt>
                <c:pt idx="126">
                  <c:v>20.943000000000001</c:v>
                </c:pt>
                <c:pt idx="127">
                  <c:v>20.297000000000001</c:v>
                </c:pt>
                <c:pt idx="128">
                  <c:v>20.242999999999999</c:v>
                </c:pt>
                <c:pt idx="129">
                  <c:v>20.242999999999999</c:v>
                </c:pt>
                <c:pt idx="130">
                  <c:v>20.242999999999999</c:v>
                </c:pt>
                <c:pt idx="131">
                  <c:v>20.242999999999999</c:v>
                </c:pt>
                <c:pt idx="132">
                  <c:v>20.242999999999999</c:v>
                </c:pt>
                <c:pt idx="133">
                  <c:v>20.117999999999999</c:v>
                </c:pt>
                <c:pt idx="134">
                  <c:v>20.052</c:v>
                </c:pt>
                <c:pt idx="135">
                  <c:v>19.853999999999999</c:v>
                </c:pt>
                <c:pt idx="136">
                  <c:v>19.788</c:v>
                </c:pt>
                <c:pt idx="137">
                  <c:v>19.457999999999998</c:v>
                </c:pt>
                <c:pt idx="138">
                  <c:v>18.600999999999999</c:v>
                </c:pt>
                <c:pt idx="139">
                  <c:v>18.007000000000001</c:v>
                </c:pt>
                <c:pt idx="140">
                  <c:v>18.007000000000001</c:v>
                </c:pt>
                <c:pt idx="141">
                  <c:v>18.007000000000001</c:v>
                </c:pt>
                <c:pt idx="142">
                  <c:v>18.007000000000001</c:v>
                </c:pt>
                <c:pt idx="143">
                  <c:v>18.007000000000001</c:v>
                </c:pt>
                <c:pt idx="144">
                  <c:v>18.007000000000001</c:v>
                </c:pt>
                <c:pt idx="145">
                  <c:v>18.007000000000001</c:v>
                </c:pt>
                <c:pt idx="146">
                  <c:v>18.007000000000001</c:v>
                </c:pt>
                <c:pt idx="147">
                  <c:v>18.007000000000001</c:v>
                </c:pt>
                <c:pt idx="148">
                  <c:v>17.916</c:v>
                </c:pt>
                <c:pt idx="149">
                  <c:v>17.824000000000002</c:v>
                </c:pt>
                <c:pt idx="150">
                  <c:v>17.363</c:v>
                </c:pt>
                <c:pt idx="151">
                  <c:v>17.085999999999999</c:v>
                </c:pt>
                <c:pt idx="152">
                  <c:v>16.992000000000001</c:v>
                </c:pt>
                <c:pt idx="153">
                  <c:v>16.992000000000001</c:v>
                </c:pt>
                <c:pt idx="154">
                  <c:v>16.896000000000001</c:v>
                </c:pt>
                <c:pt idx="155">
                  <c:v>16.896000000000001</c:v>
                </c:pt>
                <c:pt idx="156">
                  <c:v>16.896000000000001</c:v>
                </c:pt>
                <c:pt idx="157">
                  <c:v>16.896000000000001</c:v>
                </c:pt>
                <c:pt idx="158">
                  <c:v>16.757999999999999</c:v>
                </c:pt>
                <c:pt idx="159">
                  <c:v>16.62</c:v>
                </c:pt>
                <c:pt idx="160">
                  <c:v>16.48</c:v>
                </c:pt>
                <c:pt idx="161">
                  <c:v>16.201000000000001</c:v>
                </c:pt>
                <c:pt idx="162">
                  <c:v>15.222</c:v>
                </c:pt>
                <c:pt idx="163">
                  <c:v>14.94</c:v>
                </c:pt>
                <c:pt idx="164">
                  <c:v>14.798</c:v>
                </c:pt>
                <c:pt idx="165">
                  <c:v>14.798</c:v>
                </c:pt>
                <c:pt idx="166">
                  <c:v>14.798</c:v>
                </c:pt>
                <c:pt idx="167">
                  <c:v>14.798</c:v>
                </c:pt>
                <c:pt idx="168">
                  <c:v>14.798</c:v>
                </c:pt>
                <c:pt idx="169">
                  <c:v>14.798</c:v>
                </c:pt>
                <c:pt idx="170">
                  <c:v>14.798</c:v>
                </c:pt>
                <c:pt idx="171">
                  <c:v>14.798</c:v>
                </c:pt>
                <c:pt idx="172">
                  <c:v>14.601000000000001</c:v>
                </c:pt>
                <c:pt idx="173">
                  <c:v>14.2</c:v>
                </c:pt>
                <c:pt idx="174">
                  <c:v>13.388999999999999</c:v>
                </c:pt>
                <c:pt idx="175">
                  <c:v>13.186</c:v>
                </c:pt>
                <c:pt idx="176">
                  <c:v>13.186</c:v>
                </c:pt>
                <c:pt idx="177">
                  <c:v>13.186</c:v>
                </c:pt>
                <c:pt idx="178">
                  <c:v>13.186</c:v>
                </c:pt>
                <c:pt idx="179">
                  <c:v>12.942</c:v>
                </c:pt>
                <c:pt idx="180">
                  <c:v>12.942</c:v>
                </c:pt>
                <c:pt idx="181">
                  <c:v>12.942</c:v>
                </c:pt>
                <c:pt idx="182">
                  <c:v>12.942</c:v>
                </c:pt>
                <c:pt idx="183">
                  <c:v>12.942</c:v>
                </c:pt>
                <c:pt idx="184">
                  <c:v>12.942</c:v>
                </c:pt>
                <c:pt idx="185">
                  <c:v>12.625999999999999</c:v>
                </c:pt>
                <c:pt idx="186">
                  <c:v>11.994999999999999</c:v>
                </c:pt>
                <c:pt idx="187">
                  <c:v>11.364000000000001</c:v>
                </c:pt>
                <c:pt idx="188">
                  <c:v>11.364000000000001</c:v>
                </c:pt>
                <c:pt idx="189">
                  <c:v>11.364000000000001</c:v>
                </c:pt>
                <c:pt idx="190">
                  <c:v>11.364000000000001</c:v>
                </c:pt>
                <c:pt idx="191">
                  <c:v>11.364000000000001</c:v>
                </c:pt>
                <c:pt idx="192">
                  <c:v>11.364000000000001</c:v>
                </c:pt>
                <c:pt idx="193">
                  <c:v>11.364000000000001</c:v>
                </c:pt>
                <c:pt idx="194">
                  <c:v>11.364000000000001</c:v>
                </c:pt>
                <c:pt idx="195">
                  <c:v>11.364000000000001</c:v>
                </c:pt>
                <c:pt idx="196">
                  <c:v>11.364000000000001</c:v>
                </c:pt>
                <c:pt idx="197">
                  <c:v>10.731999999999999</c:v>
                </c:pt>
                <c:pt idx="198">
                  <c:v>10.101000000000001</c:v>
                </c:pt>
                <c:pt idx="199">
                  <c:v>9.4700000000000006</c:v>
                </c:pt>
                <c:pt idx="200">
                  <c:v>9.4700000000000006</c:v>
                </c:pt>
                <c:pt idx="201">
                  <c:v>9.4700000000000006</c:v>
                </c:pt>
                <c:pt idx="202">
                  <c:v>9.4700000000000006</c:v>
                </c:pt>
                <c:pt idx="203">
                  <c:v>9.4700000000000006</c:v>
                </c:pt>
                <c:pt idx="204">
                  <c:v>9.4700000000000006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EEC-4845-A15F-6B9DEC9E3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8405688719057177"/>
              <c:y val="0.9048283027121609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u="none" strike="noStrike" baseline="0" dirty="0" smtClean="0">
                    <a:effectLst/>
                  </a:rPr>
                  <a:t>Freedom from BOS</a:t>
                </a: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1802113890175493"/>
          <c:y val="0.70152891044869403"/>
          <c:w val="0.68409371622664816"/>
          <c:h val="0.13160718191476065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2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184055118110238"/>
          <c:y val="0.10809549767817485"/>
          <c:w val="0.8533829984613992"/>
          <c:h val="0.7487316777710478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 w="3175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14.1319</c:v>
                </c:pt>
                <c:pt idx="1">
                  <c:v>11.849299999999999</c:v>
                </c:pt>
                <c:pt idx="2">
                  <c:v>12.002599999999999</c:v>
                </c:pt>
                <c:pt idx="3">
                  <c:v>13.3544</c:v>
                </c:pt>
                <c:pt idx="4">
                  <c:v>11.952199999999999</c:v>
                </c:pt>
                <c:pt idx="5">
                  <c:v>13.8583</c:v>
                </c:pt>
                <c:pt idx="6">
                  <c:v>13.7226</c:v>
                </c:pt>
                <c:pt idx="7">
                  <c:v>13.568099999999999</c:v>
                </c:pt>
                <c:pt idx="8">
                  <c:v>13.828799999999999</c:v>
                </c:pt>
                <c:pt idx="9">
                  <c:v>14.896599999999999</c:v>
                </c:pt>
                <c:pt idx="10">
                  <c:v>13.992000000000001</c:v>
                </c:pt>
                <c:pt idx="11">
                  <c:v>15.0177</c:v>
                </c:pt>
                <c:pt idx="12">
                  <c:v>16.1876</c:v>
                </c:pt>
                <c:pt idx="13">
                  <c:v>16.616299999999999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5E-4888-BB6F-8335621CB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</c:lineChart>
      <c:catAx>
        <c:axId val="55778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1"/>
        <c:lblAlgn val="ctr"/>
        <c:lblOffset val="100"/>
        <c:tickLblSkip val="1"/>
        <c:noMultiLvlLbl val="0"/>
      </c:catAx>
      <c:valAx>
        <c:axId val="557784704"/>
        <c:scaling>
          <c:orientation val="minMax"/>
          <c:max val="4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% of transplants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1549219226384581E-2"/>
              <c:y val="0.3569966739071408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midCat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84055118110238"/>
          <c:y val="9.1333114610673671E-2"/>
          <c:w val="0.8533829984613992"/>
          <c:h val="0.7654940492352249"/>
        </c:manualLayout>
      </c:layout>
      <c:lineChart>
        <c:grouping val="standar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Year</c:v>
                </c:pt>
              </c:strCache>
            </c:strRef>
          </c:tx>
          <c:spPr>
            <a:ln w="41275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55-4C18-9C91-93F016F5F0A4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 w="31750">
              <a:solidFill>
                <a:srgbClr val="006600"/>
              </a:solidFill>
            </a:ln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6.25</c:v>
                </c:pt>
                <c:pt idx="1">
                  <c:v>9.1273999999999997</c:v>
                </c:pt>
                <c:pt idx="2">
                  <c:v>7.1574999999999998</c:v>
                </c:pt>
                <c:pt idx="3">
                  <c:v>10.119</c:v>
                </c:pt>
                <c:pt idx="4">
                  <c:v>11.7486</c:v>
                </c:pt>
                <c:pt idx="5">
                  <c:v>10.438000000000001</c:v>
                </c:pt>
                <c:pt idx="6">
                  <c:v>11.583600000000001</c:v>
                </c:pt>
                <c:pt idx="7">
                  <c:v>11.0335</c:v>
                </c:pt>
                <c:pt idx="8">
                  <c:v>12.345700000000001</c:v>
                </c:pt>
                <c:pt idx="9">
                  <c:v>11.5528</c:v>
                </c:pt>
                <c:pt idx="10">
                  <c:v>11.619899999999999</c:v>
                </c:pt>
                <c:pt idx="11">
                  <c:v>10.6967</c:v>
                </c:pt>
                <c:pt idx="12">
                  <c:v>11.029</c:v>
                </c:pt>
                <c:pt idx="13">
                  <c:v>11.134</c:v>
                </c:pt>
                <c:pt idx="14">
                  <c:v>12.442399999999999</c:v>
                </c:pt>
                <c:pt idx="15">
                  <c:v>13.8268</c:v>
                </c:pt>
                <c:pt idx="16">
                  <c:v>16.895499999999998</c:v>
                </c:pt>
                <c:pt idx="17">
                  <c:v>19.513200000000001</c:v>
                </c:pt>
                <c:pt idx="18">
                  <c:v>21.8447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AC-42E7-9EBD-749EFADC67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</c:lineChart>
      <c:catAx>
        <c:axId val="55778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1"/>
        <c:lblAlgn val="ctr"/>
        <c:lblOffset val="100"/>
        <c:tickLblSkip val="1"/>
        <c:noMultiLvlLbl val="0"/>
      </c:catAx>
      <c:valAx>
        <c:axId val="557784704"/>
        <c:scaling>
          <c:orientation val="minMax"/>
          <c:max val="6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%</a:t>
                </a:r>
                <a:r>
                  <a:rPr lang="en-US" sz="1400" baseline="0" dirty="0" smtClean="0">
                    <a:solidFill>
                      <a:schemeClr val="bg2"/>
                    </a:solidFill>
                  </a:rPr>
                  <a:t> of</a:t>
                </a:r>
                <a:r>
                  <a:rPr lang="en-US" sz="1400" dirty="0" smtClean="0">
                    <a:solidFill>
                      <a:schemeClr val="bg2"/>
                    </a:solidFill>
                  </a:rPr>
                  <a:t> transplants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3396293405134703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midCat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184055118110238"/>
          <c:y val="8.4149206564696655E-2"/>
          <c:w val="0.8533829984613992"/>
          <c:h val="0.772677957281202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 w="3175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21.8962</c:v>
                </c:pt>
                <c:pt idx="1">
                  <c:v>22.822800000000001</c:v>
                </c:pt>
                <c:pt idx="2">
                  <c:v>23.930800000000001</c:v>
                </c:pt>
                <c:pt idx="3">
                  <c:v>29.382999999999999</c:v>
                </c:pt>
                <c:pt idx="4">
                  <c:v>30.9437</c:v>
                </c:pt>
                <c:pt idx="5">
                  <c:v>27.1739</c:v>
                </c:pt>
                <c:pt idx="6">
                  <c:v>28.161799999999999</c:v>
                </c:pt>
                <c:pt idx="7">
                  <c:v>27.083300000000001</c:v>
                </c:pt>
                <c:pt idx="8">
                  <c:v>28.853999999999999</c:v>
                </c:pt>
                <c:pt idx="9">
                  <c:v>31.801500000000001</c:v>
                </c:pt>
                <c:pt idx="10">
                  <c:v>33.484200000000001</c:v>
                </c:pt>
                <c:pt idx="11">
                  <c:v>36.1111</c:v>
                </c:pt>
                <c:pt idx="12">
                  <c:v>36.5276</c:v>
                </c:pt>
                <c:pt idx="13">
                  <c:v>38.165999999999997</c:v>
                </c:pt>
                <c:pt idx="14">
                  <c:v>41.767699999999998</c:v>
                </c:pt>
                <c:pt idx="15">
                  <c:v>42.220199999999998</c:v>
                </c:pt>
                <c:pt idx="16">
                  <c:v>43.383000000000003</c:v>
                </c:pt>
                <c:pt idx="17">
                  <c:v>45.450899999999997</c:v>
                </c:pt>
                <c:pt idx="18">
                  <c:v>49.111499999999999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5E-4888-BB6F-8335621CB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</c:lineChart>
      <c:catAx>
        <c:axId val="55778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1"/>
        <c:lblAlgn val="ctr"/>
        <c:lblOffset val="100"/>
        <c:tickLblSkip val="1"/>
        <c:noMultiLvlLbl val="0"/>
      </c:catAx>
      <c:valAx>
        <c:axId val="557784704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% of transplants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3354609768606510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midCat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0.11724</cdr:x>
      <cdr:y>0.84677</cdr:y>
    </cdr:from>
    <cdr:to>
      <cdr:x>0.30413</cdr:x>
      <cdr:y>0.91566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80561" y="4526454"/>
          <a:ext cx="2200842" cy="368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Recipients 18-39 Years</a:t>
          </a:r>
          <a:endParaRPr lang="en-US" sz="16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0.05684</cdr:x>
      <cdr:y>0.52337</cdr:y>
    </cdr:from>
    <cdr:to>
      <cdr:x>0.34375</cdr:x>
      <cdr:y>0.56723</cdr:y>
    </cdr:to>
    <cdr:sp macro="" textlink="">
      <cdr:nvSpPr>
        <cdr:cNvPr id="5" name="pvalues"/>
        <cdr:cNvSpPr txBox="1"/>
      </cdr:nvSpPr>
      <cdr:spPr>
        <a:xfrm xmlns:a="http://schemas.openxmlformats.org/drawingml/2006/main">
          <a:off x="702857" y="2937579"/>
          <a:ext cx="3547544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No pairwise </a:t>
          </a:r>
          <a:r>
            <a:rPr lang="en-US" sz="1000" b="1" dirty="0">
              <a:solidFill>
                <a:schemeClr val="bg2"/>
              </a:solidFill>
            </a:rPr>
            <a:t>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0.7783</cdr:x>
      <cdr:y>0.86556</cdr:y>
    </cdr:from>
    <cdr:to>
      <cdr:x>0.96659</cdr:x>
      <cdr:y>0.93641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269371" y="4677311"/>
          <a:ext cx="2242492" cy="382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Recipients ≥60 Years</a:t>
          </a:r>
          <a:endParaRPr lang="en-US" sz="16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0.05068</cdr:x>
      <cdr:y>0.60607</cdr:y>
    </cdr:from>
    <cdr:to>
      <cdr:x>0.33952</cdr:x>
      <cdr:y>0.65082</cdr:y>
    </cdr:to>
    <cdr:sp macro="" textlink="">
      <cdr:nvSpPr>
        <cdr:cNvPr id="3" name="pvalues"/>
        <cdr:cNvSpPr txBox="1"/>
      </cdr:nvSpPr>
      <cdr:spPr>
        <a:xfrm xmlns:a="http://schemas.openxmlformats.org/drawingml/2006/main">
          <a:off x="633812" y="3438827"/>
          <a:ext cx="3612021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 smtClean="0">
              <a:solidFill>
                <a:schemeClr val="bg2"/>
              </a:solidFill>
            </a:rPr>
            <a:t>No  </a:t>
          </a:r>
          <a:r>
            <a:rPr lang="en-US" sz="1050" b="1" dirty="0">
              <a:solidFill>
                <a:schemeClr val="bg2"/>
              </a:solidFill>
            </a:rPr>
            <a:t>pairwise comparisons were significant at p &lt; </a:t>
          </a:r>
          <a:r>
            <a:rPr lang="en-US" sz="1050" b="1" dirty="0" smtClean="0">
              <a:solidFill>
                <a:schemeClr val="bg2"/>
              </a:solidFill>
            </a:rPr>
            <a:t>0.05</a:t>
          </a:r>
          <a:endParaRPr lang="en-US" sz="1050" b="1" dirty="0">
            <a:solidFill>
              <a:schemeClr val="bg2"/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0.82163</cdr:x>
      <cdr:y>0.86244</cdr:y>
    </cdr:from>
    <cdr:to>
      <cdr:x>0.88283</cdr:x>
      <cdr:y>0.93059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785461" y="4660475"/>
          <a:ext cx="728878" cy="3682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500" b="1" dirty="0" smtClean="0">
              <a:solidFill>
                <a:srgbClr val="0070C0"/>
              </a:solidFill>
            </a:rPr>
            <a:t>Other</a:t>
          </a:r>
          <a:endParaRPr lang="en-US" sz="15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0.04913</cdr:x>
      <cdr:y>0.66257</cdr:y>
    </cdr:from>
    <cdr:to>
      <cdr:x>0.33635</cdr:x>
      <cdr:y>0.73662</cdr:y>
    </cdr:to>
    <cdr:sp macro="" textlink="">
      <cdr:nvSpPr>
        <cdr:cNvPr id="3" name="pvalues"/>
        <cdr:cNvSpPr txBox="1"/>
      </cdr:nvSpPr>
      <cdr:spPr>
        <a:xfrm xmlns:a="http://schemas.openxmlformats.org/drawingml/2006/main">
          <a:off x="585087" y="3580425"/>
          <a:ext cx="3420773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All pairwise </a:t>
          </a:r>
          <a:r>
            <a:rPr lang="en-US" sz="1000" b="1" dirty="0">
              <a:solidFill>
                <a:schemeClr val="bg2"/>
              </a:solidFill>
            </a:rPr>
            <a:t>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 except </a:t>
          </a:r>
          <a:r>
            <a:rPr lang="nn-NO" sz="1000" b="1" dirty="0" smtClean="0">
              <a:solidFill>
                <a:schemeClr val="bg2"/>
              </a:solidFill>
            </a:rPr>
            <a:t>Donor &lt;35 yrs vs. </a:t>
          </a:r>
          <a:r>
            <a:rPr lang="en-US" sz="1000" b="1" dirty="0">
              <a:solidFill>
                <a:schemeClr val="bg2"/>
              </a:solidFill>
            </a:rPr>
            <a:t>Donor </a:t>
          </a:r>
          <a:r>
            <a:rPr lang="nn-NO" sz="1000" b="1" dirty="0">
              <a:solidFill>
                <a:schemeClr val="bg2"/>
              </a:solidFill>
            </a:rPr>
            <a:t>35-49 yrs 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0.10339</cdr:x>
      <cdr:y>0.69472</cdr:y>
    </cdr:from>
    <cdr:to>
      <cdr:x>0.95662</cdr:x>
      <cdr:y>0.78035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448903" y="3246167"/>
          <a:ext cx="3704588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No pairwise </a:t>
          </a:r>
          <a:r>
            <a:rPr lang="en-US" sz="1000" b="1" dirty="0">
              <a:solidFill>
                <a:schemeClr val="bg2"/>
              </a:solidFill>
            </a:rPr>
            <a:t>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 except </a:t>
          </a:r>
          <a:r>
            <a:rPr lang="nn-NO" sz="1000" b="1" dirty="0" smtClean="0">
              <a:solidFill>
                <a:schemeClr val="bg2"/>
              </a:solidFill>
            </a:rPr>
            <a:t>Donor </a:t>
          </a:r>
          <a:r>
            <a:rPr lang="nn-NO" sz="1000" b="1" dirty="0">
              <a:solidFill>
                <a:schemeClr val="bg2"/>
              </a:solidFill>
            </a:rPr>
            <a:t>&lt;35 yrs </a:t>
          </a:r>
          <a:r>
            <a:rPr lang="nn-NO" sz="1000" b="1" dirty="0" smtClean="0">
              <a:solidFill>
                <a:schemeClr val="bg2"/>
              </a:solidFill>
            </a:rPr>
            <a:t>vs. </a:t>
          </a:r>
          <a:r>
            <a:rPr lang="en-US" sz="1000" b="1" dirty="0">
              <a:solidFill>
                <a:schemeClr val="bg2"/>
              </a:solidFill>
            </a:rPr>
            <a:t>Donor ≥ </a:t>
          </a:r>
          <a:r>
            <a:rPr lang="nn-NO" sz="1000" b="1" dirty="0" smtClean="0">
              <a:solidFill>
                <a:schemeClr val="bg2"/>
              </a:solidFill>
            </a:rPr>
            <a:t>50 yrs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0.10594</cdr:x>
      <cdr:y>0.71975</cdr:y>
    </cdr:from>
    <cdr:to>
      <cdr:x>0.96945</cdr:x>
      <cdr:y>0.80807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442004" y="3260565"/>
          <a:ext cx="3602885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No  </a:t>
          </a:r>
          <a:r>
            <a:rPr lang="en-US" sz="1000" b="1" dirty="0">
              <a:solidFill>
                <a:schemeClr val="bg2"/>
              </a:solidFill>
            </a:rPr>
            <a:t>pairwise 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 except </a:t>
          </a:r>
          <a:r>
            <a:rPr lang="nn-NO" sz="1000" b="1" dirty="0" smtClean="0">
              <a:solidFill>
                <a:schemeClr val="bg2"/>
              </a:solidFill>
            </a:rPr>
            <a:t>Donor &lt;35 yrs vs. </a:t>
          </a:r>
          <a:r>
            <a:rPr lang="en-US" sz="1000" b="1" dirty="0">
              <a:solidFill>
                <a:schemeClr val="bg2"/>
              </a:solidFill>
            </a:rPr>
            <a:t>Donor ≥ </a:t>
          </a:r>
          <a:r>
            <a:rPr lang="nn-NO" sz="1000" b="1" dirty="0">
              <a:solidFill>
                <a:schemeClr val="bg2"/>
              </a:solidFill>
            </a:rPr>
            <a:t>50 </a:t>
          </a:r>
          <a:r>
            <a:rPr lang="nn-NO" sz="1000" b="1" dirty="0" smtClean="0">
              <a:solidFill>
                <a:schemeClr val="bg2"/>
              </a:solidFill>
            </a:rPr>
            <a:t>yrs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0.06022</cdr:x>
      <cdr:y>0.57889</cdr:y>
    </cdr:from>
    <cdr:to>
      <cdr:x>0.4319</cdr:x>
      <cdr:y>0.6273</cdr:y>
    </cdr:to>
    <cdr:sp macro="" textlink="">
      <cdr:nvSpPr>
        <cdr:cNvPr id="3" name="pvalues"/>
        <cdr:cNvSpPr txBox="1"/>
      </cdr:nvSpPr>
      <cdr:spPr>
        <a:xfrm xmlns:a="http://schemas.openxmlformats.org/drawingml/2006/main">
          <a:off x="717190" y="3128212"/>
          <a:ext cx="4426627" cy="2615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bg2"/>
              </a:solidFill>
            </a:rPr>
            <a:t>No pairwise </a:t>
          </a:r>
          <a:r>
            <a:rPr lang="en-US" sz="1200" b="1" dirty="0">
              <a:solidFill>
                <a:schemeClr val="bg2"/>
              </a:solidFill>
            </a:rPr>
            <a:t>comparisons were significant at p &lt; </a:t>
          </a:r>
          <a:r>
            <a:rPr lang="en-US" sz="1200" b="1" dirty="0" smtClean="0">
              <a:solidFill>
                <a:schemeClr val="bg2"/>
              </a:solidFill>
            </a:rPr>
            <a:t>0.05</a:t>
          </a:r>
          <a:endParaRPr lang="en-US" sz="1200" b="1" dirty="0">
            <a:solidFill>
              <a:schemeClr val="bg2"/>
            </a:solidFill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0.063</cdr:x>
      <cdr:y>0.5728</cdr:y>
    </cdr:from>
    <cdr:to>
      <cdr:x>0.43468</cdr:x>
      <cdr:y>0.62121</cdr:y>
    </cdr:to>
    <cdr:sp macro="" textlink="">
      <cdr:nvSpPr>
        <cdr:cNvPr id="3" name="pvalues"/>
        <cdr:cNvSpPr txBox="1"/>
      </cdr:nvSpPr>
      <cdr:spPr>
        <a:xfrm xmlns:a="http://schemas.openxmlformats.org/drawingml/2006/main">
          <a:off x="787838" y="3250047"/>
          <a:ext cx="4647958" cy="2746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bg2"/>
              </a:solidFill>
            </a:rPr>
            <a:t>No pairwise </a:t>
          </a:r>
          <a:r>
            <a:rPr lang="en-US" sz="1200" b="1" dirty="0">
              <a:solidFill>
                <a:schemeClr val="bg2"/>
              </a:solidFill>
            </a:rPr>
            <a:t>comparisons were significant at p &lt; </a:t>
          </a:r>
          <a:r>
            <a:rPr lang="en-US" sz="1200" b="1" dirty="0" smtClean="0">
              <a:solidFill>
                <a:schemeClr val="bg2"/>
              </a:solidFill>
            </a:rPr>
            <a:t>0.05</a:t>
          </a:r>
          <a:endParaRPr lang="en-US" sz="1200" b="1" dirty="0">
            <a:solidFill>
              <a:schemeClr val="bg2"/>
            </a:solidFill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0.51549</cdr:x>
      <cdr:y>0.10609</cdr:y>
    </cdr:from>
    <cdr:to>
      <cdr:x>0.89319</cdr:x>
      <cdr:y>0.19625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3205257" y="543237"/>
          <a:ext cx="2348509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chemeClr val="bg2"/>
              </a:solidFill>
            </a:rPr>
            <a:t>No pairwise comparisons were significant at p &lt; </a:t>
          </a:r>
          <a:r>
            <a:rPr lang="en-US" sz="1200" b="1" dirty="0" smtClean="0">
              <a:solidFill>
                <a:schemeClr val="bg2"/>
              </a:solidFill>
            </a:rPr>
            <a:t>0.05</a:t>
          </a:r>
          <a:endParaRPr lang="en-US" sz="1200" b="1" dirty="0">
            <a:solidFill>
              <a:schemeClr val="bg2"/>
            </a:solidFill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0.12988</cdr:x>
      <cdr:y>0.4578</cdr:y>
    </cdr:from>
    <cdr:to>
      <cdr:x>0.42476</cdr:x>
      <cdr:y>0.51189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807583" y="2344229"/>
          <a:ext cx="1833541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chemeClr val="bg2"/>
              </a:solidFill>
            </a:rPr>
            <a:t>p  = 0.0177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0.12239</cdr:x>
      <cdr:y>0.53423</cdr:y>
    </cdr:from>
    <cdr:to>
      <cdr:x>0.41727</cdr:x>
      <cdr:y>0.59033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761007" y="2637900"/>
          <a:ext cx="1833541" cy="27700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chemeClr val="bg2"/>
              </a:solidFill>
            </a:rPr>
            <a:t>p  = 0.9682</a:t>
          </a: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0.13003</cdr:x>
      <cdr:y>0.44957</cdr:y>
    </cdr:from>
    <cdr:to>
      <cdr:x>0.33704</cdr:x>
      <cdr:y>0.50366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808512" y="2302062"/>
          <a:ext cx="1287171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bg2"/>
              </a:solidFill>
            </a:rPr>
            <a:t>p = 0.2554</a:t>
          </a:r>
          <a:endParaRPr lang="en-US" sz="1200" b="1" dirty="0">
            <a:solidFill>
              <a:schemeClr val="bg2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0.08414</cdr:x>
      <cdr:y>0.54593</cdr:y>
    </cdr:from>
    <cdr:to>
      <cdr:x>0.81606</cdr:x>
      <cdr:y>0.63775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420889" y="2378949"/>
          <a:ext cx="3661113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All pairwise </a:t>
          </a:r>
          <a:r>
            <a:rPr lang="en-US" sz="1000" b="1" dirty="0">
              <a:solidFill>
                <a:schemeClr val="bg2"/>
              </a:solidFill>
            </a:rPr>
            <a:t>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 except Donor </a:t>
          </a:r>
          <a:r>
            <a:rPr lang="nn-NO" sz="1000" b="1" dirty="0" smtClean="0">
              <a:solidFill>
                <a:schemeClr val="bg2"/>
              </a:solidFill>
            </a:rPr>
            <a:t>35-49 Years </a:t>
          </a:r>
          <a:r>
            <a:rPr lang="nn-NO" sz="1000" b="1" dirty="0">
              <a:solidFill>
                <a:schemeClr val="bg2"/>
              </a:solidFill>
            </a:rPr>
            <a:t>vs. </a:t>
          </a:r>
          <a:r>
            <a:rPr lang="nn-NO" sz="1000" b="1" dirty="0" smtClean="0">
              <a:solidFill>
                <a:schemeClr val="bg2"/>
              </a:solidFill>
            </a:rPr>
            <a:t>Donor ≥50 Years 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0.08989</cdr:x>
      <cdr:y>0.49798</cdr:y>
    </cdr:from>
    <cdr:to>
      <cdr:x>0.76108</cdr:x>
      <cdr:y>0.57593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461970" y="2555883"/>
          <a:ext cx="3449246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All pairwise </a:t>
          </a:r>
          <a:r>
            <a:rPr lang="en-US" sz="1000" b="1" dirty="0">
              <a:solidFill>
                <a:schemeClr val="bg2"/>
              </a:solidFill>
            </a:rPr>
            <a:t>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 except Donor &lt;35 Years vs. Donor </a:t>
          </a:r>
          <a:r>
            <a:rPr lang="nn-NO" sz="1000" b="1" dirty="0" smtClean="0">
              <a:solidFill>
                <a:schemeClr val="bg2"/>
              </a:solidFill>
            </a:rPr>
            <a:t>35-49 Years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0.16806</cdr:x>
      <cdr:y>0.84762</cdr:y>
    </cdr:from>
    <cdr:to>
      <cdr:x>0.24274</cdr:x>
      <cdr:y>0.91651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77999" y="4757558"/>
          <a:ext cx="923391" cy="386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Europe</a:t>
          </a:r>
          <a:endParaRPr lang="en-US" sz="16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0.13815</cdr:x>
      <cdr:y>0.52645</cdr:y>
    </cdr:from>
    <cdr:to>
      <cdr:x>0.2158</cdr:x>
      <cdr:y>0.69751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26781" y="281418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0.0555</cdr:x>
      <cdr:y>0.52645</cdr:y>
    </cdr:from>
    <cdr:to>
      <cdr:x>0.29326</cdr:x>
      <cdr:y>0.63008</cdr:y>
    </cdr:to>
    <cdr:sp macro="" textlink="">
      <cdr:nvSpPr>
        <cdr:cNvPr id="5" name="pvalues"/>
        <cdr:cNvSpPr txBox="1"/>
      </cdr:nvSpPr>
      <cdr:spPr>
        <a:xfrm xmlns:a="http://schemas.openxmlformats.org/drawingml/2006/main">
          <a:off x="686241" y="2954898"/>
          <a:ext cx="2939816" cy="5816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All  </a:t>
          </a:r>
          <a:r>
            <a:rPr lang="en-US" sz="1000" b="1" dirty="0">
              <a:solidFill>
                <a:schemeClr val="bg2"/>
              </a:solidFill>
            </a:rPr>
            <a:t>pairwise 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 except </a:t>
          </a:r>
          <a:r>
            <a:rPr lang="nn-NO" sz="1000" b="1" dirty="0">
              <a:solidFill>
                <a:schemeClr val="bg2"/>
              </a:solidFill>
            </a:rPr>
            <a:t>&lt;35 yrs vs. 35-49 yrs</a:t>
          </a:r>
        </a:p>
        <a:p xmlns:a="http://schemas.openxmlformats.org/drawingml/2006/main"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0.10179</cdr:x>
      <cdr:y>0.5507</cdr:y>
    </cdr:from>
    <cdr:to>
      <cdr:x>0.83312</cdr:x>
      <cdr:y>0.64252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509165" y="2399732"/>
          <a:ext cx="3658191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All  </a:t>
          </a:r>
          <a:r>
            <a:rPr lang="en-US" sz="1000" b="1" dirty="0">
              <a:solidFill>
                <a:schemeClr val="bg2"/>
              </a:solidFill>
            </a:rPr>
            <a:t>pairwise 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 except Donor &lt;35 yrs vs. Donor 35-49 yrs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0.07932</cdr:x>
      <cdr:y>0.5</cdr:y>
    </cdr:from>
    <cdr:to>
      <cdr:x>0.7622</cdr:x>
      <cdr:y>0.55037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401949" y="2444071"/>
          <a:ext cx="3460521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No </a:t>
          </a:r>
          <a:r>
            <a:rPr lang="en-US" sz="1000" b="1" dirty="0">
              <a:solidFill>
                <a:schemeClr val="bg2"/>
              </a:solidFill>
            </a:rPr>
            <a:t>pairwise 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0.14651</cdr:x>
      <cdr:y>0.47938</cdr:y>
    </cdr:from>
    <cdr:to>
      <cdr:x>0.89463</cdr:x>
      <cdr:y>0.55355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31185" y="2523839"/>
          <a:ext cx="4754896" cy="390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solidFill>
                <a:schemeClr val="bg2"/>
              </a:solidFill>
            </a:rPr>
            <a:t>No pairwise comparisons were significant at p &lt; 0.05</a:t>
          </a:r>
          <a:endParaRPr lang="en-US" sz="12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0.1483</cdr:x>
      <cdr:y>0.88514</cdr:y>
    </cdr:from>
    <cdr:to>
      <cdr:x>0.33519</cdr:x>
      <cdr:y>0.95403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46310" y="4731593"/>
          <a:ext cx="2200788" cy="3682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Ischemic Time &lt;4 Hours</a:t>
          </a:r>
          <a:endParaRPr lang="en-US" sz="16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0.05936</cdr:x>
      <cdr:y>0.54969</cdr:y>
    </cdr:from>
    <cdr:to>
      <cdr:x>0.38967</cdr:x>
      <cdr:y>0.59863</cdr:y>
    </cdr:to>
    <cdr:sp macro="" textlink="">
      <cdr:nvSpPr>
        <cdr:cNvPr id="5" name="pvalues"/>
        <cdr:cNvSpPr txBox="1"/>
      </cdr:nvSpPr>
      <cdr:spPr>
        <a:xfrm xmlns:a="http://schemas.openxmlformats.org/drawingml/2006/main">
          <a:off x="734018" y="3085337"/>
          <a:ext cx="4084163" cy="27469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bg2"/>
              </a:solidFill>
            </a:rPr>
            <a:t>No pairwise </a:t>
          </a:r>
          <a:r>
            <a:rPr lang="en-US" sz="1200" b="1" dirty="0">
              <a:solidFill>
                <a:schemeClr val="bg2"/>
              </a:solidFill>
            </a:rPr>
            <a:t>comparisons were significant at p &lt; </a:t>
          </a:r>
          <a:r>
            <a:rPr lang="en-US" sz="1200" b="1" dirty="0" smtClean="0">
              <a:solidFill>
                <a:schemeClr val="bg2"/>
              </a:solidFill>
            </a:rPr>
            <a:t>0.05</a:t>
          </a:r>
          <a:endParaRPr lang="en-US" sz="1200" b="1" dirty="0">
            <a:solidFill>
              <a:schemeClr val="bg2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0.12456</cdr:x>
      <cdr:y>0.87999</cdr:y>
    </cdr:from>
    <cdr:to>
      <cdr:x>0.38694</cdr:x>
      <cdr:y>0.94888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66829" y="4704077"/>
          <a:ext cx="3089747" cy="3682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Donor with History of Diabetes</a:t>
          </a:r>
          <a:endParaRPr lang="en-US" sz="16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0.07049</cdr:x>
      <cdr:y>0.55758</cdr:y>
    </cdr:from>
    <cdr:to>
      <cdr:x>0.39831</cdr:x>
      <cdr:y>0.64257</cdr:y>
    </cdr:to>
    <cdr:sp macro="" textlink="">
      <cdr:nvSpPr>
        <cdr:cNvPr id="5" name="pvalues"/>
        <cdr:cNvSpPr txBox="1"/>
      </cdr:nvSpPr>
      <cdr:spPr>
        <a:xfrm xmlns:a="http://schemas.openxmlformats.org/drawingml/2006/main">
          <a:off x="871583" y="3129617"/>
          <a:ext cx="4053376" cy="4770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bg2"/>
              </a:solidFill>
            </a:rPr>
            <a:t>No pairwise </a:t>
          </a:r>
          <a:r>
            <a:rPr lang="en-US" sz="1200" b="1" dirty="0">
              <a:solidFill>
                <a:schemeClr val="bg2"/>
              </a:solidFill>
            </a:rPr>
            <a:t>comparisons were significant at p &lt; </a:t>
          </a:r>
          <a:r>
            <a:rPr lang="en-US" sz="1200" b="1" dirty="0" smtClean="0">
              <a:solidFill>
                <a:schemeClr val="bg2"/>
              </a:solidFill>
            </a:rPr>
            <a:t>0.05 except Donor </a:t>
          </a:r>
          <a:r>
            <a:rPr lang="nn-NO" sz="1200" b="1" dirty="0" smtClean="0">
              <a:solidFill>
                <a:schemeClr val="bg2"/>
              </a:solidFill>
            </a:rPr>
            <a:t>35-49 </a:t>
          </a:r>
          <a:r>
            <a:rPr lang="nn-NO" sz="1200" b="1" dirty="0">
              <a:solidFill>
                <a:schemeClr val="bg2"/>
              </a:solidFill>
            </a:rPr>
            <a:t>yrs vs. </a:t>
          </a:r>
          <a:r>
            <a:rPr lang="nn-NO" sz="1200" b="1" dirty="0" smtClean="0">
              <a:solidFill>
                <a:schemeClr val="bg2"/>
              </a:solidFill>
            </a:rPr>
            <a:t>Donor </a:t>
          </a:r>
          <a:r>
            <a:rPr lang="en-US" sz="1200" b="1" dirty="0">
              <a:solidFill>
                <a:schemeClr val="bg2"/>
              </a:solidFill>
            </a:rPr>
            <a:t>≥ </a:t>
          </a:r>
          <a:r>
            <a:rPr lang="nn-NO" sz="1200" b="1" dirty="0" smtClean="0">
              <a:solidFill>
                <a:schemeClr val="bg2"/>
              </a:solidFill>
            </a:rPr>
            <a:t>50 </a:t>
          </a:r>
          <a:r>
            <a:rPr lang="nn-NO" sz="1200" b="1" dirty="0">
              <a:solidFill>
                <a:schemeClr val="bg2"/>
              </a:solidFill>
            </a:rPr>
            <a:t>yrs</a:t>
          </a:r>
          <a:endParaRPr lang="en-US" sz="1200" b="1" dirty="0">
            <a:solidFill>
              <a:schemeClr val="bg2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9255E-B7F2-4609-A598-10EEBAA7217E}" type="datetimeFigureOut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5800"/>
            <a:ext cx="6000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BB1FB-AC70-4579-BA4D-6720E6A05D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658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1pPr>
    <a:lvl2pPr marL="482803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2pPr>
    <a:lvl3pPr marL="965606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3pPr>
    <a:lvl4pPr marL="1448410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4pPr>
    <a:lvl5pPr marL="1931213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5pPr>
    <a:lvl6pPr marL="2414016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6pPr>
    <a:lvl7pPr marL="2896819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7pPr>
    <a:lvl8pPr marL="3379622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8pPr>
    <a:lvl9pPr marL="3862426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B1FB-AC70-4579-BA4D-6720E6A05D3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835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558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015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937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483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n-NO" sz="1267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443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715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67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5566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830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912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4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994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1050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0600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7516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221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3756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4304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b="1" dirty="0" smtClean="0">
              <a:solidFill>
                <a:schemeClr val="bg2"/>
              </a:solidFill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74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6044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n-NO" sz="1267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3387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67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491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7110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2836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3636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4645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429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slide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31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717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7989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414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6086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494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357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categorical variables were made using the chi-square statistic. Multiple groups were compared using single p-value.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continuous variables were made using Kruskal-Wallis test.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significant p-value means that at least one of the groups is different than the others but it doesn’t identify which group it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2143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2353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7860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6715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2478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309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categorical variables were made using the chi-square statistic. Multiple groups were compared using single p-value.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continuous variables were made using Kruskal-Wallis test.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significant p-value means that at least one of the groups is different than the others but it doesn’t identify which group it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138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117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093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970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134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272455"/>
            <a:ext cx="10881360" cy="1568027"/>
          </a:xfrm>
        </p:spPr>
        <p:txBody>
          <a:bodyPr/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145280"/>
            <a:ext cx="8961120" cy="1869440"/>
          </a:xfrm>
        </p:spPr>
        <p:txBody>
          <a:bodyPr/>
          <a:lstStyle>
            <a:lvl1pPr marL="0" indent="0" algn="ctr">
              <a:buNone/>
              <a:defRPr b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1140" y="650240"/>
            <a:ext cx="2720340" cy="5852160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0120" y="650240"/>
            <a:ext cx="7947660" cy="5852160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700695"/>
            <a:ext cx="10881360" cy="1452880"/>
          </a:xfrm>
        </p:spPr>
        <p:txBody>
          <a:bodyPr anchor="t"/>
          <a:lstStyle>
            <a:lvl1pPr algn="l">
              <a:defRPr sz="4000" b="1" cap="all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100495"/>
            <a:ext cx="10881360" cy="16001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0120" y="2113280"/>
            <a:ext cx="5334000" cy="4389120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113280"/>
            <a:ext cx="5334000" cy="4389120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92947"/>
            <a:ext cx="11521440" cy="1219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637454"/>
            <a:ext cx="5656263" cy="68241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319867"/>
            <a:ext cx="5656263" cy="4214707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1637454"/>
            <a:ext cx="5658485" cy="68241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2319867"/>
            <a:ext cx="5658485" cy="4214707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291253"/>
            <a:ext cx="4211638" cy="1239520"/>
          </a:xfrm>
        </p:spPr>
        <p:txBody>
          <a:bodyPr anchor="b"/>
          <a:lstStyle>
            <a:lvl1pPr algn="l"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91255"/>
            <a:ext cx="7156450" cy="6243321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530775"/>
            <a:ext cx="4211638" cy="5003801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120640"/>
            <a:ext cx="7680960" cy="604521"/>
          </a:xfrm>
        </p:spPr>
        <p:txBody>
          <a:bodyPr anchor="b"/>
          <a:lstStyle>
            <a:lvl1pPr algn="l"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53627"/>
            <a:ext cx="7680960" cy="438912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725161"/>
            <a:ext cx="7680960" cy="85851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650240"/>
            <a:ext cx="1088136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113280"/>
            <a:ext cx="1088136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ebdings" charset="2"/>
        <a:buChar char="&lt;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0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4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6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7.xml"/><Relationship Id="rId5" Type="http://schemas.openxmlformats.org/officeDocument/2006/relationships/chart" Target="../charts/chart36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0.xml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4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6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8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1.xml"/><Relationship Id="rId4" Type="http://schemas.openxmlformats.org/officeDocument/2006/relationships/chart" Target="../charts/chart5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5.xml"/><Relationship Id="rId4" Type="http://schemas.openxmlformats.org/officeDocument/2006/relationships/chart" Target="../charts/chart5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8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1.xml"/><Relationship Id="rId4" Type="http://schemas.openxmlformats.org/officeDocument/2006/relationships/chart" Target="../charts/chart6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3.xml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5.xml"/><Relationship Id="rId4" Type="http://schemas.openxmlformats.org/officeDocument/2006/relationships/chart" Target="../charts/chart6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918607"/>
            <a:ext cx="10591799" cy="1470025"/>
          </a:xfrm>
        </p:spPr>
        <p:txBody>
          <a:bodyPr/>
          <a:lstStyle/>
          <a:p>
            <a:r>
              <a:rPr lang="en-US" sz="4400" dirty="0" smtClean="0">
                <a:solidFill>
                  <a:srgbClr val="002060"/>
                </a:solidFill>
              </a:rPr>
              <a:t>FOCUS THEME: DONOR TRENDS</a:t>
            </a:r>
            <a:r>
              <a:rPr lang="en-US" sz="4000" dirty="0" smtClean="0">
                <a:solidFill>
                  <a:srgbClr val="002060"/>
                </a:solidFill>
              </a:rPr>
              <a:t/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rgbClr val="002060"/>
                </a:solidFill>
              </a:rPr>
              <a:t>  </a:t>
            </a:r>
            <a:r>
              <a:rPr lang="en-US" sz="4000" dirty="0">
                <a:solidFill>
                  <a:srgbClr val="002060"/>
                </a:solidFill>
              </a:rPr>
              <a:t/>
            </a:r>
            <a:br>
              <a:rPr lang="en-US" sz="4000" dirty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rgbClr val="002060"/>
                </a:solidFill>
              </a:rPr>
              <a:t>LUNG TRANSPLANTATION </a:t>
            </a:r>
            <a:br>
              <a:rPr lang="en-US" sz="4000" dirty="0" smtClean="0">
                <a:solidFill>
                  <a:srgbClr val="002060"/>
                </a:solidFill>
              </a:rPr>
            </a:b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4510722"/>
            <a:ext cx="8961120" cy="1869440"/>
          </a:xfrm>
        </p:spPr>
        <p:txBody>
          <a:bodyPr/>
          <a:lstStyle/>
          <a:p>
            <a:r>
              <a:rPr lang="en-US" sz="3400" dirty="0" smtClean="0">
                <a:solidFill>
                  <a:srgbClr val="002060"/>
                </a:solidFill>
              </a:rPr>
              <a:t>Adult Recipients</a:t>
            </a:r>
            <a:endParaRPr lang="en-US" sz="3400" dirty="0">
              <a:solidFill>
                <a:srgbClr val="00206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3786" y="6516073"/>
            <a:ext cx="4715932" cy="711201"/>
            <a:chOff x="2" y="6146792"/>
            <a:chExt cx="4715932" cy="711201"/>
          </a:xfrm>
        </p:grpSpPr>
        <p:grpSp>
          <p:nvGrpSpPr>
            <p:cNvPr id="11" name="Group 10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5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710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80920"/>
            <a:ext cx="7620000" cy="608157"/>
          </a:xfrm>
        </p:spPr>
        <p:txBody>
          <a:bodyPr/>
          <a:lstStyle/>
          <a:p>
            <a:r>
              <a:rPr lang="en-US" sz="3400" dirty="0">
                <a:solidFill>
                  <a:srgbClr val="002060"/>
                </a:solidFill>
              </a:rPr>
              <a:t>Adult </a:t>
            </a:r>
            <a:r>
              <a:rPr lang="en-US" sz="3400" dirty="0" smtClean="0">
                <a:solidFill>
                  <a:srgbClr val="002060"/>
                </a:solidFill>
              </a:rPr>
              <a:t>Lung Transplants</a:t>
            </a:r>
            <a:endParaRPr lang="en-US" sz="3400" dirty="0">
              <a:solidFill>
                <a:srgbClr val="00206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1149502"/>
              </p:ext>
            </p:extLst>
          </p:nvPr>
        </p:nvGraphicFramePr>
        <p:xfrm>
          <a:off x="248949" y="1450516"/>
          <a:ext cx="603504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83737" y="6513486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9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498179" y="515952"/>
            <a:ext cx="5715000" cy="68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rgbClr val="002060"/>
                </a:solidFill>
              </a:rPr>
              <a:t>Donors with History of Cocaine Use*</a:t>
            </a:r>
            <a:endParaRPr lang="en-US" sz="2400" kern="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6498333" y="491257"/>
            <a:ext cx="6324600" cy="76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rgbClr val="002060"/>
                </a:solidFill>
              </a:rPr>
              <a:t>Donors with History </a:t>
            </a:r>
            <a:r>
              <a:rPr lang="en-US" sz="2400" kern="0" dirty="0">
                <a:solidFill>
                  <a:srgbClr val="002060"/>
                </a:solidFill>
              </a:rPr>
              <a:t>of </a:t>
            </a:r>
            <a:r>
              <a:rPr lang="en-US" sz="2400" kern="0" dirty="0" smtClean="0">
                <a:solidFill>
                  <a:srgbClr val="002060"/>
                </a:solidFill>
              </a:rPr>
              <a:t>Other Drugs Use*</a:t>
            </a:r>
            <a:endParaRPr lang="en-US" sz="2400" kern="0" dirty="0">
              <a:solidFill>
                <a:srgbClr val="002060"/>
              </a:solidFill>
            </a:endParaRPr>
          </a:p>
        </p:txBody>
      </p:sp>
      <p:graphicFrame>
        <p:nvGraphicFramePr>
          <p:cNvPr id="1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7055410"/>
              </p:ext>
            </p:extLst>
          </p:nvPr>
        </p:nvGraphicFramePr>
        <p:xfrm>
          <a:off x="6385560" y="1510227"/>
          <a:ext cx="626364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 bwMode="auto">
          <a:xfrm>
            <a:off x="577227" y="955279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(Transplants: Jan 2000 – Jun 2018)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6746789" y="944225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(Transplants: Jan 2000 – Jun 2018)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7101" y="1419194"/>
            <a:ext cx="615833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smtClean="0">
                <a:solidFill>
                  <a:schemeClr val="bg2"/>
                </a:solidFill>
              </a:rPr>
              <a:t>*Donor ever </a:t>
            </a:r>
            <a:r>
              <a:rPr lang="en-US" sz="1300" dirty="0">
                <a:solidFill>
                  <a:schemeClr val="bg2"/>
                </a:solidFill>
              </a:rPr>
              <a:t>abused or had a dependency to </a:t>
            </a:r>
            <a:r>
              <a:rPr lang="en-US" sz="1300" dirty="0" smtClean="0">
                <a:solidFill>
                  <a:schemeClr val="bg2"/>
                </a:solidFill>
              </a:rPr>
              <a:t>non-intravenous </a:t>
            </a:r>
            <a:r>
              <a:rPr lang="en-US" sz="1300" dirty="0">
                <a:solidFill>
                  <a:schemeClr val="bg2"/>
                </a:solidFill>
              </a:rPr>
              <a:t>street drugs, such as crack, marijuana or prescription narcotics, sedatives, hypnotics or </a:t>
            </a:r>
            <a:r>
              <a:rPr lang="en-US" sz="1300" dirty="0" smtClean="0">
                <a:solidFill>
                  <a:schemeClr val="bg2"/>
                </a:solidFill>
              </a:rPr>
              <a:t>stimulants</a:t>
            </a:r>
            <a:endParaRPr lang="en-US" sz="1300" dirty="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12299" y="1470867"/>
            <a:ext cx="49121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  <a:latin typeface="Arial" panose="020B0604020202020204" pitchFamily="34" charset="0"/>
              </a:rPr>
              <a:t>*Donor has </a:t>
            </a:r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</a:rPr>
              <a:t>ever abused or had a dependency to </a:t>
            </a:r>
            <a:r>
              <a:rPr lang="en-US" sz="1400" dirty="0" smtClean="0">
                <a:solidFill>
                  <a:schemeClr val="bg2"/>
                </a:solidFill>
                <a:latin typeface="Arial" panose="020B0604020202020204" pitchFamily="34" charset="0"/>
              </a:rPr>
              <a:t>cocaine 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4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80920"/>
            <a:ext cx="7620000" cy="608157"/>
          </a:xfrm>
        </p:spPr>
        <p:txBody>
          <a:bodyPr/>
          <a:lstStyle/>
          <a:p>
            <a:r>
              <a:rPr lang="en-US" sz="3400" dirty="0">
                <a:solidFill>
                  <a:srgbClr val="002060"/>
                </a:solidFill>
              </a:rPr>
              <a:t>Adult </a:t>
            </a:r>
            <a:r>
              <a:rPr lang="en-US" sz="3400" dirty="0" smtClean="0">
                <a:solidFill>
                  <a:srgbClr val="002060"/>
                </a:solidFill>
              </a:rPr>
              <a:t>Lung Transplants</a:t>
            </a:r>
            <a:endParaRPr lang="en-US" sz="3400" dirty="0">
              <a:solidFill>
                <a:srgbClr val="00206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8057115"/>
              </p:ext>
            </p:extLst>
          </p:nvPr>
        </p:nvGraphicFramePr>
        <p:xfrm>
          <a:off x="185420" y="1151020"/>
          <a:ext cx="603504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83737" y="6513486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9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505460" y="668138"/>
            <a:ext cx="5715000" cy="68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rgbClr val="002060"/>
                </a:solidFill>
              </a:rPr>
              <a:t>Donors with History of Diabetes</a:t>
            </a:r>
            <a:endParaRPr lang="en-US" sz="2400" kern="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6492240" y="689077"/>
            <a:ext cx="6324600" cy="76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rgbClr val="002060"/>
                </a:solidFill>
              </a:rPr>
              <a:t>Donors with History </a:t>
            </a:r>
            <a:r>
              <a:rPr lang="en-US" sz="2400" kern="0" dirty="0">
                <a:solidFill>
                  <a:srgbClr val="002060"/>
                </a:solidFill>
              </a:rPr>
              <a:t>of </a:t>
            </a:r>
            <a:r>
              <a:rPr lang="en-US" sz="2400" kern="0" dirty="0" smtClean="0">
                <a:solidFill>
                  <a:srgbClr val="002060"/>
                </a:solidFill>
              </a:rPr>
              <a:t>Hypertension</a:t>
            </a:r>
            <a:endParaRPr lang="en-US" sz="2400" kern="0" dirty="0">
              <a:solidFill>
                <a:srgbClr val="002060"/>
              </a:solidFill>
            </a:endParaRPr>
          </a:p>
        </p:txBody>
      </p:sp>
      <p:graphicFrame>
        <p:nvGraphicFramePr>
          <p:cNvPr id="1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9273155"/>
              </p:ext>
            </p:extLst>
          </p:nvPr>
        </p:nvGraphicFramePr>
        <p:xfrm>
          <a:off x="6399935" y="1170252"/>
          <a:ext cx="603504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 bwMode="auto">
          <a:xfrm>
            <a:off x="438667" y="1107996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(Transplants: Jan 1995 – Jun 2018)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6812280" y="1137581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(Transplants: Jan 1995 – Jun 2018)</a:t>
            </a:r>
            <a:endParaRPr lang="en-US" sz="20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41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2133600" y="2743200"/>
            <a:ext cx="10058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3600" b="1" dirty="0">
                <a:solidFill>
                  <a:srgbClr val="0070C0"/>
                </a:solidFill>
              </a:rPr>
              <a:t>Kaplan-Meier </a:t>
            </a:r>
            <a:r>
              <a:rPr lang="en-US" sz="3600" b="1" dirty="0" smtClean="0">
                <a:solidFill>
                  <a:srgbClr val="0070C0"/>
                </a:solidFill>
              </a:rPr>
              <a:t>Survival </a:t>
            </a:r>
            <a:r>
              <a:rPr lang="en-US" sz="3600" b="1" dirty="0">
                <a:solidFill>
                  <a:srgbClr val="0070C0"/>
                </a:solidFill>
              </a:rPr>
              <a:t>within </a:t>
            </a:r>
            <a:r>
              <a:rPr lang="en-US" sz="3600" b="1" dirty="0" smtClean="0">
                <a:solidFill>
                  <a:srgbClr val="0070C0"/>
                </a:solidFill>
              </a:rPr>
              <a:t>12 Months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3786" y="6501671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2286000" y="1352914"/>
            <a:ext cx="8839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Survival Analyses</a:t>
            </a:r>
          </a:p>
        </p:txBody>
      </p:sp>
    </p:spTree>
    <p:extLst>
      <p:ext uri="{BB962C8B-B14F-4D97-AF65-F5344CB8AC3E}">
        <p14:creationId xmlns:p14="http://schemas.microsoft.com/office/powerpoint/2010/main" val="200386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1890495" y="-154091"/>
            <a:ext cx="913529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400" kern="0" dirty="0">
                <a:solidFill>
                  <a:srgbClr val="002060"/>
                </a:solidFill>
              </a:rPr>
              <a:t>Adult </a:t>
            </a:r>
            <a:r>
              <a:rPr lang="en-US" sz="3400" kern="0" dirty="0" smtClean="0">
                <a:solidFill>
                  <a:srgbClr val="002060"/>
                </a:solidFill>
              </a:rPr>
              <a:t>Lung Transplants</a:t>
            </a:r>
            <a:br>
              <a:rPr lang="en-US" sz="3400" kern="0" dirty="0" smtClean="0">
                <a:solidFill>
                  <a:srgbClr val="002060"/>
                </a:solidFill>
              </a:rPr>
            </a:br>
            <a:r>
              <a:rPr lang="en-US" sz="2800" kern="0" dirty="0" smtClean="0">
                <a:solidFill>
                  <a:srgbClr val="002060"/>
                </a:solidFill>
              </a:rPr>
              <a:t>Kaplan-Meier Survival within 12 Months 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5888" y="6527240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8790800"/>
              </p:ext>
            </p:extLst>
          </p:nvPr>
        </p:nvGraphicFramePr>
        <p:xfrm>
          <a:off x="762000" y="1447800"/>
          <a:ext cx="11506200" cy="5173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pvalues"/>
          <p:cNvSpPr txBox="1"/>
          <p:nvPr/>
        </p:nvSpPr>
        <p:spPr>
          <a:xfrm>
            <a:off x="2156096" y="4495800"/>
            <a:ext cx="805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All pairwise </a:t>
            </a:r>
            <a:r>
              <a:rPr lang="en-US" sz="1400" b="1" dirty="0" smtClean="0">
                <a:solidFill>
                  <a:schemeClr val="bg2"/>
                </a:solidFill>
              </a:rPr>
              <a:t>comparisons</a:t>
            </a:r>
            <a:r>
              <a:rPr lang="en-US" sz="1200" b="1" dirty="0" smtClean="0">
                <a:solidFill>
                  <a:schemeClr val="bg2"/>
                </a:solidFill>
              </a:rPr>
              <a:t> were significant at p &lt; 0.05 except </a:t>
            </a:r>
            <a:r>
              <a:rPr lang="nn-NO" sz="1200" b="1" dirty="0" smtClean="0">
                <a:solidFill>
                  <a:schemeClr val="bg2"/>
                </a:solidFill>
              </a:rPr>
              <a:t>Donor </a:t>
            </a:r>
            <a:r>
              <a:rPr lang="nn-NO" sz="1200" b="1" dirty="0">
                <a:solidFill>
                  <a:schemeClr val="bg2"/>
                </a:solidFill>
              </a:rPr>
              <a:t>&lt;35 </a:t>
            </a:r>
            <a:r>
              <a:rPr lang="nn-NO" sz="1200" b="1" dirty="0" smtClean="0">
                <a:solidFill>
                  <a:schemeClr val="bg2"/>
                </a:solidFill>
              </a:rPr>
              <a:t>years vs. </a:t>
            </a:r>
            <a:r>
              <a:rPr lang="en-US" sz="1200" b="1" dirty="0">
                <a:solidFill>
                  <a:schemeClr val="bg2"/>
                </a:solidFill>
              </a:rPr>
              <a:t>Donor </a:t>
            </a:r>
            <a:r>
              <a:rPr lang="nn-NO" sz="1200" b="1" dirty="0">
                <a:solidFill>
                  <a:schemeClr val="bg2"/>
                </a:solidFill>
              </a:rPr>
              <a:t>35-49 </a:t>
            </a:r>
            <a:r>
              <a:rPr lang="nn-NO" sz="1200" b="1" dirty="0" smtClean="0">
                <a:solidFill>
                  <a:schemeClr val="bg2"/>
                </a:solidFill>
              </a:rPr>
              <a:t>years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1676400" y="1174526"/>
            <a:ext cx="9337194" cy="42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By Donor Age </a:t>
            </a:r>
            <a:r>
              <a:rPr lang="en-US" sz="2800" kern="0" dirty="0">
                <a:solidFill>
                  <a:srgbClr val="002060"/>
                </a:solidFill>
              </a:rPr>
              <a:t>(Transplants: Jan 2000 – Jun 2017)</a:t>
            </a:r>
          </a:p>
          <a:p>
            <a:pPr defTabSz="914400"/>
            <a:endParaRPr lang="en-US" sz="2800" kern="0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3600" y="6689545"/>
            <a:ext cx="4567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Note: Y-axis is truncated for clearer presentation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2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609600" y="-143591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3347" kern="0" dirty="0">
                <a:solidFill>
                  <a:srgbClr val="002060"/>
                </a:solidFill>
                <a:latin typeface="Arial"/>
              </a:rPr>
              <a:t>Adult Lung Transplants</a:t>
            </a:r>
          </a:p>
          <a:p>
            <a:pPr defTabSz="950519"/>
            <a:r>
              <a:rPr lang="en-US" sz="2756" kern="0" dirty="0">
                <a:solidFill>
                  <a:srgbClr val="002060"/>
                </a:solidFill>
                <a:latin typeface="Arial"/>
              </a:rPr>
              <a:t>Kaplan-Meier Survival within 12 Months by Donor and Recipient Age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1740" y="6475021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>
                    <a:solidFill>
                      <a:srgbClr val="00004C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3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0799824"/>
              </p:ext>
            </p:extLst>
          </p:nvPr>
        </p:nvGraphicFramePr>
        <p:xfrm>
          <a:off x="0" y="1346911"/>
          <a:ext cx="12364638" cy="561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3250405" y="1049018"/>
            <a:ext cx="7125891" cy="24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756" kern="0" dirty="0">
                <a:solidFill>
                  <a:srgbClr val="002060"/>
                </a:solidFill>
                <a:latin typeface="Arial"/>
              </a:rPr>
              <a:t>(Transplants: Jan 2000 - Jun 2017)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909392"/>
              </p:ext>
            </p:extLst>
          </p:nvPr>
        </p:nvGraphicFramePr>
        <p:xfrm>
          <a:off x="4312297" y="1902077"/>
          <a:ext cx="5002108" cy="4357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"/>
          <p:cNvSpPr txBox="1"/>
          <p:nvPr/>
        </p:nvSpPr>
        <p:spPr>
          <a:xfrm>
            <a:off x="5657909" y="6127352"/>
            <a:ext cx="2310884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Recipients 40-59 Years</a:t>
            </a:r>
          </a:p>
        </p:txBody>
      </p:sp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6165055"/>
              </p:ext>
            </p:extLst>
          </p:nvPr>
        </p:nvGraphicFramePr>
        <p:xfrm>
          <a:off x="8422249" y="1735534"/>
          <a:ext cx="5139050" cy="5132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extBox 1"/>
          <p:cNvSpPr txBox="1"/>
          <p:nvPr/>
        </p:nvSpPr>
        <p:spPr>
          <a:xfrm>
            <a:off x="9674935" y="6088306"/>
            <a:ext cx="2310884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Recipients </a:t>
            </a:r>
            <a:r>
              <a:rPr lang="en-US" sz="1600" b="1" dirty="0" smtClean="0">
                <a:solidFill>
                  <a:srgbClr val="0070C0"/>
                </a:solidFill>
              </a:rPr>
              <a:t>≥60 </a:t>
            </a:r>
            <a:r>
              <a:rPr lang="en-US" sz="1600" b="1" dirty="0">
                <a:solidFill>
                  <a:srgbClr val="0070C0"/>
                </a:solidFill>
              </a:rPr>
              <a:t>Years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00801" y="6737921"/>
            <a:ext cx="449379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50519"/>
            <a:r>
              <a:rPr lang="en-US" sz="1575" dirty="0">
                <a:solidFill>
                  <a:srgbClr val="000000"/>
                </a:solidFill>
                <a:latin typeface="Arial"/>
              </a:rPr>
              <a:t>Note: Y-axis is truncated for clearer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9772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550069" y="-82965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3347" kern="0" dirty="0">
                <a:solidFill>
                  <a:srgbClr val="002060"/>
                </a:solidFill>
                <a:latin typeface="Arial"/>
              </a:rPr>
              <a:t>Adult Lung Transplants</a:t>
            </a:r>
          </a:p>
          <a:p>
            <a:pPr defTabSz="950519"/>
            <a:r>
              <a:rPr lang="en-US" sz="2756" kern="0" dirty="0">
                <a:solidFill>
                  <a:srgbClr val="002060"/>
                </a:solidFill>
                <a:latin typeface="Arial"/>
              </a:rPr>
              <a:t>Kaplan-Meier Survival within 12 Months by Donor Age and Location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1740" y="6475021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>
                    <a:solidFill>
                      <a:srgbClr val="00004C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3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0775350"/>
              </p:ext>
            </p:extLst>
          </p:nvPr>
        </p:nvGraphicFramePr>
        <p:xfrm>
          <a:off x="0" y="1346911"/>
          <a:ext cx="12364638" cy="561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3250407" y="1110341"/>
            <a:ext cx="7125891" cy="24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756" kern="0" dirty="0">
                <a:solidFill>
                  <a:srgbClr val="002060"/>
                </a:solidFill>
                <a:latin typeface="Arial"/>
              </a:rPr>
              <a:t>(Transplants: Jan 2000 - Jun 2017)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329531"/>
              </p:ext>
            </p:extLst>
          </p:nvPr>
        </p:nvGraphicFramePr>
        <p:xfrm>
          <a:off x="4312297" y="1902077"/>
          <a:ext cx="5002108" cy="4357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"/>
          <p:cNvSpPr txBox="1"/>
          <p:nvPr/>
        </p:nvSpPr>
        <p:spPr>
          <a:xfrm>
            <a:off x="6014412" y="6122753"/>
            <a:ext cx="1621140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North America</a:t>
            </a:r>
          </a:p>
        </p:txBody>
      </p:sp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308384"/>
              </p:ext>
            </p:extLst>
          </p:nvPr>
        </p:nvGraphicFramePr>
        <p:xfrm>
          <a:off x="8571200" y="1735535"/>
          <a:ext cx="5320907" cy="5132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extBox 1"/>
          <p:cNvSpPr txBox="1"/>
          <p:nvPr/>
        </p:nvSpPr>
        <p:spPr>
          <a:xfrm>
            <a:off x="10460900" y="6152934"/>
            <a:ext cx="698243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Other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00801" y="6737921"/>
            <a:ext cx="449379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50519"/>
            <a:r>
              <a:rPr lang="en-US" sz="1575" dirty="0">
                <a:solidFill>
                  <a:srgbClr val="000000"/>
                </a:solidFill>
                <a:latin typeface="Arial"/>
              </a:rPr>
              <a:t>Note: Y-axis is truncated for clearer presentation</a:t>
            </a:r>
          </a:p>
        </p:txBody>
      </p:sp>
    </p:spTree>
    <p:extLst>
      <p:ext uri="{BB962C8B-B14F-4D97-AF65-F5344CB8AC3E}">
        <p14:creationId xmlns:p14="http://schemas.microsoft.com/office/powerpoint/2010/main" val="55635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9677209"/>
              </p:ext>
            </p:extLst>
          </p:nvPr>
        </p:nvGraphicFramePr>
        <p:xfrm>
          <a:off x="6384015" y="1249111"/>
          <a:ext cx="6355793" cy="5264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2050256" y="-130087"/>
            <a:ext cx="8992552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solidFill>
                  <a:srgbClr val="002060"/>
                </a:solidFill>
              </a:rPr>
              <a:t>Adult Lung Transplants</a:t>
            </a:r>
          </a:p>
          <a:p>
            <a:r>
              <a:rPr lang="en-US" sz="2800" kern="0" dirty="0">
                <a:solidFill>
                  <a:srgbClr val="002060"/>
                </a:solidFill>
              </a:rPr>
              <a:t>Kaplan-Meier Survival within 12 Months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1515" y="6478701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3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1111732"/>
              </p:ext>
            </p:extLst>
          </p:nvPr>
        </p:nvGraphicFramePr>
        <p:xfrm>
          <a:off x="256640" y="1547953"/>
          <a:ext cx="6120765" cy="5040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pvalues"/>
          <p:cNvSpPr txBox="1"/>
          <p:nvPr/>
        </p:nvSpPr>
        <p:spPr>
          <a:xfrm>
            <a:off x="1058347" y="3856104"/>
            <a:ext cx="48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No pairwise </a:t>
            </a:r>
            <a:r>
              <a:rPr lang="en-US" sz="1200" b="1" dirty="0">
                <a:solidFill>
                  <a:schemeClr val="bg2"/>
                </a:solidFill>
              </a:rPr>
              <a:t>comparisons were </a:t>
            </a:r>
            <a:r>
              <a:rPr lang="en-US" sz="1200" b="1" dirty="0" smtClean="0">
                <a:solidFill>
                  <a:schemeClr val="bg2"/>
                </a:solidFill>
              </a:rPr>
              <a:t>significant </a:t>
            </a:r>
            <a:r>
              <a:rPr lang="en-US" sz="1200" b="1" dirty="0">
                <a:solidFill>
                  <a:schemeClr val="bg2"/>
                </a:solidFill>
              </a:rPr>
              <a:t>at p &lt; </a:t>
            </a:r>
            <a:r>
              <a:rPr lang="en-US" sz="1200" b="1" dirty="0" smtClean="0">
                <a:solidFill>
                  <a:schemeClr val="bg2"/>
                </a:solidFill>
              </a:rPr>
              <a:t>0.05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08291" y="978016"/>
            <a:ext cx="5700713" cy="41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969" kern="0" dirty="0">
                <a:solidFill>
                  <a:srgbClr val="002060"/>
                </a:solidFill>
              </a:rPr>
              <a:t>By Donor Cause of Death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6655834" y="989580"/>
            <a:ext cx="5700713" cy="41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969" kern="0" dirty="0">
                <a:solidFill>
                  <a:srgbClr val="002060"/>
                </a:solidFill>
              </a:rPr>
              <a:t>By Donor PO</a:t>
            </a:r>
            <a:r>
              <a:rPr lang="en-US" sz="1969" kern="0" baseline="-250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83302" y="1249111"/>
            <a:ext cx="5625704" cy="48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772" kern="0" dirty="0">
                <a:solidFill>
                  <a:srgbClr val="002060"/>
                </a:solidFill>
              </a:rPr>
              <a:t>(Transplants: Jan 2000 – Jun 2017)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6780672" y="1333287"/>
            <a:ext cx="5614273" cy="31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772" kern="0" dirty="0">
                <a:solidFill>
                  <a:srgbClr val="002060"/>
                </a:solidFill>
              </a:rPr>
              <a:t>(Transplants: Jan 2005 – Jun 2017)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15855" y="6750639"/>
            <a:ext cx="449379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2"/>
                </a:solidFill>
              </a:rPr>
              <a:t>Note: Y-axis is truncated for clearer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64637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9357824"/>
              </p:ext>
            </p:extLst>
          </p:nvPr>
        </p:nvGraphicFramePr>
        <p:xfrm>
          <a:off x="6360312" y="1762908"/>
          <a:ext cx="6217920" cy="4936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81060" y="6554824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568543"/>
              </p:ext>
            </p:extLst>
          </p:nvPr>
        </p:nvGraphicFramePr>
        <p:xfrm>
          <a:off x="242391" y="1762907"/>
          <a:ext cx="6217920" cy="4957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pvalues"/>
          <p:cNvSpPr txBox="1"/>
          <p:nvPr/>
        </p:nvSpPr>
        <p:spPr>
          <a:xfrm>
            <a:off x="7147331" y="4528418"/>
            <a:ext cx="17526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b="1" dirty="0" smtClean="0">
                <a:solidFill>
                  <a:schemeClr val="bg2"/>
                </a:solidFill>
              </a:rPr>
              <a:t>p = 0.63</a:t>
            </a:r>
            <a:endParaRPr lang="en-US" sz="1250" b="1" dirty="0">
              <a:solidFill>
                <a:schemeClr val="bg2"/>
              </a:solidFill>
            </a:endParaRPr>
          </a:p>
        </p:txBody>
      </p:sp>
      <p:sp>
        <p:nvSpPr>
          <p:cNvPr id="19" name="pvalues"/>
          <p:cNvSpPr txBox="1"/>
          <p:nvPr/>
        </p:nvSpPr>
        <p:spPr>
          <a:xfrm>
            <a:off x="1099956" y="4528417"/>
            <a:ext cx="1747538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b="1" dirty="0" smtClean="0">
                <a:solidFill>
                  <a:schemeClr val="bg2"/>
                </a:solidFill>
              </a:rPr>
              <a:t>p &lt; 0.0001</a:t>
            </a:r>
            <a:endParaRPr lang="en-US" sz="1250" b="1" dirty="0">
              <a:solidFill>
                <a:schemeClr val="bg2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590416" y="1355353"/>
            <a:ext cx="5791200" cy="28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800" kern="0" dirty="0" smtClean="0">
                <a:solidFill>
                  <a:srgbClr val="002060"/>
                </a:solidFill>
              </a:rPr>
              <a:t>(Transplants: Jan 2000 – Jun 2017)</a:t>
            </a: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842744" y="1034317"/>
            <a:ext cx="5791200" cy="28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By Donor </a:t>
            </a:r>
            <a:r>
              <a:rPr lang="en-US" sz="2000" kern="0" dirty="0">
                <a:solidFill>
                  <a:srgbClr val="002060"/>
                </a:solidFill>
              </a:rPr>
              <a:t>History </a:t>
            </a:r>
            <a:r>
              <a:rPr lang="en-US" sz="2000" kern="0" dirty="0" smtClean="0">
                <a:solidFill>
                  <a:srgbClr val="002060"/>
                </a:solidFill>
              </a:rPr>
              <a:t>of Alcohol Use*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2187108" y="-116690"/>
            <a:ext cx="913529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solidFill>
                  <a:srgbClr val="002060"/>
                </a:solidFill>
              </a:rPr>
              <a:t>Adult </a:t>
            </a:r>
            <a:r>
              <a:rPr lang="en-US" sz="3200" kern="0" dirty="0" smtClean="0">
                <a:solidFill>
                  <a:srgbClr val="002060"/>
                </a:solidFill>
              </a:rPr>
              <a:t>Lung Transplants</a:t>
            </a:r>
            <a:r>
              <a:rPr lang="en-US" sz="3400" kern="0" dirty="0" smtClean="0">
                <a:solidFill>
                  <a:srgbClr val="002060"/>
                </a:solidFill>
              </a:rPr>
              <a:t/>
            </a:r>
            <a:br>
              <a:rPr lang="en-US" sz="3400" kern="0" dirty="0" smtClean="0">
                <a:solidFill>
                  <a:srgbClr val="002060"/>
                </a:solidFill>
              </a:rPr>
            </a:br>
            <a:r>
              <a:rPr lang="en-US" sz="2800" kern="0" dirty="0" smtClean="0">
                <a:solidFill>
                  <a:srgbClr val="002060"/>
                </a:solidFill>
              </a:rPr>
              <a:t>Kaplan-Meier Survival within 12 Months 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590416" y="1040645"/>
            <a:ext cx="5791200" cy="28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By Donor History of Smoking*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6827504" y="1336433"/>
            <a:ext cx="5791200" cy="28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800" kern="0" dirty="0" smtClean="0">
                <a:solidFill>
                  <a:srgbClr val="002060"/>
                </a:solidFill>
              </a:rPr>
              <a:t>(Transplants: Jan 2005 – Jun 2017)</a:t>
            </a: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38217" y="1597319"/>
            <a:ext cx="3463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*Two </a:t>
            </a:r>
            <a:r>
              <a:rPr lang="en-US" sz="1400" dirty="0">
                <a:solidFill>
                  <a:schemeClr val="bg2"/>
                </a:solidFill>
              </a:rPr>
              <a:t>or more alcoholic drinks per day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93048" y="6762573"/>
            <a:ext cx="4567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Note: Y-axis is truncated for clearer presentation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79533" y="1607055"/>
            <a:ext cx="4600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*Cigarette use for </a:t>
            </a:r>
            <a:r>
              <a:rPr lang="en-US" sz="1400" dirty="0">
                <a:solidFill>
                  <a:schemeClr val="bg2"/>
                </a:solidFill>
              </a:rPr>
              <a:t>more than 20 pack </a:t>
            </a:r>
            <a:r>
              <a:rPr lang="en-US" sz="1400" dirty="0" smtClean="0">
                <a:solidFill>
                  <a:schemeClr val="bg2"/>
                </a:solidFill>
              </a:rPr>
              <a:t>years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73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643728"/>
              </p:ext>
            </p:extLst>
          </p:nvPr>
        </p:nvGraphicFramePr>
        <p:xfrm>
          <a:off x="6322102" y="1712779"/>
          <a:ext cx="6300749" cy="5146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2083447" y="-221305"/>
            <a:ext cx="913529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solidFill>
                  <a:srgbClr val="002060"/>
                </a:solidFill>
              </a:rPr>
              <a:t>Adult </a:t>
            </a:r>
            <a:r>
              <a:rPr lang="en-US" sz="3200" kern="0" dirty="0" smtClean="0">
                <a:solidFill>
                  <a:srgbClr val="002060"/>
                </a:solidFill>
              </a:rPr>
              <a:t>Lung Transplants</a:t>
            </a:r>
          </a:p>
          <a:p>
            <a:r>
              <a:rPr lang="en-US" sz="2800" kern="0" dirty="0" smtClean="0">
                <a:solidFill>
                  <a:srgbClr val="002060"/>
                </a:solidFill>
              </a:rPr>
              <a:t>Kaplan-Meier Survival within 12 Months 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30491" y="6514480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711430"/>
              </p:ext>
            </p:extLst>
          </p:nvPr>
        </p:nvGraphicFramePr>
        <p:xfrm>
          <a:off x="234352" y="1637349"/>
          <a:ext cx="6217920" cy="512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pvalues"/>
          <p:cNvSpPr txBox="1"/>
          <p:nvPr/>
        </p:nvSpPr>
        <p:spPr>
          <a:xfrm>
            <a:off x="7283516" y="3886734"/>
            <a:ext cx="15240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b="1" dirty="0" smtClean="0">
                <a:solidFill>
                  <a:schemeClr val="bg2"/>
                </a:solidFill>
              </a:rPr>
              <a:t>p  = 0.1299</a:t>
            </a:r>
            <a:endParaRPr lang="en-US" sz="1250" b="1" dirty="0">
              <a:solidFill>
                <a:schemeClr val="bg2"/>
              </a:solidFill>
            </a:endParaRPr>
          </a:p>
        </p:txBody>
      </p:sp>
      <p:sp>
        <p:nvSpPr>
          <p:cNvPr id="19" name="pvalues"/>
          <p:cNvSpPr txBox="1"/>
          <p:nvPr/>
        </p:nvSpPr>
        <p:spPr>
          <a:xfrm>
            <a:off x="1278828" y="3906399"/>
            <a:ext cx="11430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b="1" dirty="0" smtClean="0">
                <a:solidFill>
                  <a:schemeClr val="bg2"/>
                </a:solidFill>
              </a:rPr>
              <a:t>p  </a:t>
            </a:r>
            <a:r>
              <a:rPr lang="en-US" sz="1250" b="1" dirty="0">
                <a:solidFill>
                  <a:schemeClr val="bg2"/>
                </a:solidFill>
              </a:rPr>
              <a:t>= </a:t>
            </a:r>
            <a:r>
              <a:rPr lang="en-US" sz="1250" b="1" dirty="0" smtClean="0">
                <a:solidFill>
                  <a:schemeClr val="bg2"/>
                </a:solidFill>
              </a:rPr>
              <a:t>0.0414</a:t>
            </a:r>
            <a:endParaRPr lang="en-US" sz="1250" b="1" dirty="0">
              <a:solidFill>
                <a:schemeClr val="bg2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642758" y="941604"/>
            <a:ext cx="5791200" cy="28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By Donor History of Cocaine Use*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868227" y="929418"/>
            <a:ext cx="5791200" cy="28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By Donor </a:t>
            </a:r>
            <a:r>
              <a:rPr lang="en-US" sz="2000" kern="0" dirty="0">
                <a:solidFill>
                  <a:srgbClr val="002060"/>
                </a:solidFill>
              </a:rPr>
              <a:t>History </a:t>
            </a:r>
            <a:r>
              <a:rPr lang="en-US" sz="2000" kern="0" dirty="0" smtClean="0">
                <a:solidFill>
                  <a:srgbClr val="002060"/>
                </a:solidFill>
              </a:rPr>
              <a:t>of Other Drug Use*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553556" y="1263789"/>
            <a:ext cx="5791200" cy="28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800" kern="0" dirty="0" smtClean="0">
                <a:solidFill>
                  <a:srgbClr val="002060"/>
                </a:solidFill>
              </a:rPr>
              <a:t>(Transplants: Jan 2000 – Jun 2017)</a:t>
            </a: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6831651" y="1217385"/>
            <a:ext cx="5791200" cy="28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800" kern="0" dirty="0" smtClean="0">
                <a:solidFill>
                  <a:srgbClr val="002060"/>
                </a:solidFill>
              </a:rPr>
              <a:t>(Transplants: Jan 2000 – Jun 2017)</a:t>
            </a: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31651" y="1474922"/>
            <a:ext cx="58674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50" dirty="0" smtClean="0">
                <a:solidFill>
                  <a:schemeClr val="bg2"/>
                </a:solidFill>
                <a:latin typeface="Arial" panose="020B0604020202020204" pitchFamily="34" charset="0"/>
              </a:rPr>
              <a:t>*</a:t>
            </a:r>
            <a:r>
              <a:rPr lang="en-US" sz="1250" dirty="0" smtClean="0">
                <a:solidFill>
                  <a:schemeClr val="bg2"/>
                </a:solidFill>
              </a:rPr>
              <a:t>Donor ever </a:t>
            </a:r>
            <a:r>
              <a:rPr lang="en-US" sz="1250" dirty="0">
                <a:solidFill>
                  <a:schemeClr val="bg2"/>
                </a:solidFill>
              </a:rPr>
              <a:t>abused or had a dependency to </a:t>
            </a:r>
            <a:r>
              <a:rPr lang="en-US" sz="1250" dirty="0" smtClean="0">
                <a:solidFill>
                  <a:schemeClr val="bg2"/>
                </a:solidFill>
              </a:rPr>
              <a:t>non-intravenous </a:t>
            </a:r>
            <a:r>
              <a:rPr lang="en-US" sz="1250" dirty="0">
                <a:solidFill>
                  <a:schemeClr val="bg2"/>
                </a:solidFill>
              </a:rPr>
              <a:t>street drugs, such as crack, marijuana or prescription narcotics, sedatives, hypnotics or </a:t>
            </a:r>
            <a:r>
              <a:rPr lang="en-US" sz="1250" dirty="0" smtClean="0">
                <a:solidFill>
                  <a:schemeClr val="bg2"/>
                </a:solidFill>
              </a:rPr>
              <a:t>stimulants</a:t>
            </a:r>
            <a:endParaRPr lang="en-US" sz="1250" dirty="0">
              <a:solidFill>
                <a:schemeClr val="bg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68540" y="1585974"/>
            <a:ext cx="47396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  <a:latin typeface="Arial" panose="020B0604020202020204" pitchFamily="34" charset="0"/>
              </a:rPr>
              <a:t>*Donor has </a:t>
            </a:r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</a:rPr>
              <a:t>ever abused or had a dependency to </a:t>
            </a:r>
            <a:r>
              <a:rPr lang="en-US" sz="1400" dirty="0" smtClean="0">
                <a:solidFill>
                  <a:schemeClr val="bg2"/>
                </a:solidFill>
                <a:latin typeface="Arial" panose="020B0604020202020204" pitchFamily="34" charset="0"/>
              </a:rPr>
              <a:t>cocaine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15000" y="6865528"/>
            <a:ext cx="4567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Note: Y-axis is truncated for clearer presentation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1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5053146"/>
              </p:ext>
            </p:extLst>
          </p:nvPr>
        </p:nvGraphicFramePr>
        <p:xfrm>
          <a:off x="6458022" y="1331010"/>
          <a:ext cx="6217920" cy="5289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2209798" y="-112132"/>
            <a:ext cx="913529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400" kern="0" dirty="0">
                <a:solidFill>
                  <a:srgbClr val="002060"/>
                </a:solidFill>
              </a:rPr>
              <a:t>Adult </a:t>
            </a:r>
            <a:r>
              <a:rPr lang="en-US" sz="3400" kern="0" dirty="0" smtClean="0">
                <a:solidFill>
                  <a:srgbClr val="002060"/>
                </a:solidFill>
              </a:rPr>
              <a:t>Lung Transplants</a:t>
            </a:r>
            <a:br>
              <a:rPr lang="en-US" sz="3400" kern="0" dirty="0" smtClean="0">
                <a:solidFill>
                  <a:srgbClr val="002060"/>
                </a:solidFill>
              </a:rPr>
            </a:br>
            <a:r>
              <a:rPr lang="en-US" sz="2800" kern="0" dirty="0" smtClean="0">
                <a:solidFill>
                  <a:srgbClr val="002060"/>
                </a:solidFill>
              </a:rPr>
              <a:t>Kaplan-Meier Survival within 12 Months 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3920" y="6526680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5153155"/>
              </p:ext>
            </p:extLst>
          </p:nvPr>
        </p:nvGraphicFramePr>
        <p:xfrm>
          <a:off x="240102" y="1516188"/>
          <a:ext cx="6217920" cy="512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pvalues"/>
          <p:cNvSpPr txBox="1"/>
          <p:nvPr/>
        </p:nvSpPr>
        <p:spPr>
          <a:xfrm>
            <a:off x="7352715" y="3579059"/>
            <a:ext cx="112607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b="1" dirty="0" smtClean="0">
                <a:solidFill>
                  <a:schemeClr val="bg2"/>
                </a:solidFill>
              </a:rPr>
              <a:t>p &lt;0.0001</a:t>
            </a:r>
            <a:endParaRPr lang="en-US" sz="1250" b="1" dirty="0">
              <a:solidFill>
                <a:schemeClr val="bg2"/>
              </a:solidFill>
            </a:endParaRPr>
          </a:p>
        </p:txBody>
      </p:sp>
      <p:sp>
        <p:nvSpPr>
          <p:cNvPr id="19" name="pvalues"/>
          <p:cNvSpPr txBox="1"/>
          <p:nvPr/>
        </p:nvSpPr>
        <p:spPr>
          <a:xfrm>
            <a:off x="1134795" y="3581680"/>
            <a:ext cx="1258349" cy="285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b="1" dirty="0">
                <a:solidFill>
                  <a:schemeClr val="bg2"/>
                </a:solidFill>
              </a:rPr>
              <a:t>p &lt;0.0001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666822" y="1032194"/>
            <a:ext cx="5791200" cy="28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By Donor History of Diabetes 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777444" y="1027823"/>
            <a:ext cx="5791200" cy="28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By Donor </a:t>
            </a:r>
            <a:r>
              <a:rPr lang="en-US" sz="2000" kern="0" dirty="0">
                <a:solidFill>
                  <a:srgbClr val="002060"/>
                </a:solidFill>
              </a:rPr>
              <a:t>History </a:t>
            </a:r>
            <a:r>
              <a:rPr lang="en-US" sz="2000" kern="0" dirty="0" smtClean="0">
                <a:solidFill>
                  <a:srgbClr val="002060"/>
                </a:solidFill>
              </a:rPr>
              <a:t>of Hypertension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516547" y="1341944"/>
            <a:ext cx="5791200" cy="28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800" kern="0" dirty="0" smtClean="0">
                <a:solidFill>
                  <a:srgbClr val="002060"/>
                </a:solidFill>
              </a:rPr>
              <a:t>(Transplants: Jan 2000 – Jun 2017)</a:t>
            </a: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6747719" y="1331010"/>
            <a:ext cx="5791200" cy="28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800" kern="0" dirty="0" smtClean="0">
                <a:solidFill>
                  <a:srgbClr val="002060"/>
                </a:solidFill>
              </a:rPr>
              <a:t>(Transplants: Jan 2000 -  Jun 2017)</a:t>
            </a: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87234" y="6671846"/>
            <a:ext cx="4567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Note: Y-axis is truncated for clearer presentation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9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0" y="18288"/>
            <a:ext cx="8610600" cy="1066800"/>
          </a:xfrm>
        </p:spPr>
        <p:txBody>
          <a:bodyPr/>
          <a:lstStyle/>
          <a:p>
            <a:r>
              <a:rPr lang="en-US" sz="4400" dirty="0">
                <a:solidFill>
                  <a:srgbClr val="002060"/>
                </a:solidFill>
              </a:rPr>
              <a:t>Table of Contents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81000" y="1066800"/>
            <a:ext cx="11887200" cy="5257800"/>
          </a:xfrm>
        </p:spPr>
        <p:txBody>
          <a:bodyPr vert="horz" wrap="square" lIns="9144" tIns="45720" rIns="9144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b="1" dirty="0" smtClean="0">
                <a:solidFill>
                  <a:srgbClr val="002060"/>
                </a:solidFill>
              </a:rPr>
              <a:t>Deceased donor </a:t>
            </a:r>
            <a:r>
              <a:rPr lang="en-US" b="1" dirty="0">
                <a:solidFill>
                  <a:srgbClr val="002060"/>
                </a:solidFill>
              </a:rPr>
              <a:t>characteristics by transplant </a:t>
            </a:r>
            <a:r>
              <a:rPr lang="en-US" b="1" dirty="0" smtClean="0">
                <a:solidFill>
                  <a:srgbClr val="002060"/>
                </a:solidFill>
              </a:rPr>
              <a:t>year/era: </a:t>
            </a:r>
            <a:r>
              <a:rPr lang="en-US" b="1" dirty="0">
                <a:solidFill>
                  <a:srgbClr val="002060"/>
                </a:solidFill>
              </a:rPr>
              <a:t>slides </a:t>
            </a:r>
            <a:r>
              <a:rPr lang="en-US" b="1" dirty="0" smtClean="0">
                <a:solidFill>
                  <a:srgbClr val="002060"/>
                </a:solidFill>
              </a:rPr>
              <a:t>3-11</a:t>
            </a:r>
            <a:endParaRPr lang="en-US" b="1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b="1" dirty="0" smtClean="0">
                <a:solidFill>
                  <a:srgbClr val="002060"/>
                </a:solidFill>
              </a:rPr>
              <a:t>Kaplan-Meier Survival Analyses: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3200" b="1" dirty="0" smtClean="0"/>
              <a:t>Survival within 12 months: </a:t>
            </a:r>
            <a:r>
              <a:rPr lang="en-US" sz="3200" b="1" dirty="0"/>
              <a:t>slides </a:t>
            </a:r>
            <a:r>
              <a:rPr lang="en-US" sz="3200" b="1" dirty="0" smtClean="0"/>
              <a:t>12-24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3200" b="1" dirty="0" smtClean="0"/>
              <a:t>Survival </a:t>
            </a:r>
            <a:r>
              <a:rPr lang="en-US" sz="3200" b="1" dirty="0"/>
              <a:t>within </a:t>
            </a:r>
            <a:r>
              <a:rPr lang="en-US" sz="3200" b="1" dirty="0" smtClean="0"/>
              <a:t>5 years conditional on survival to 1 year: </a:t>
            </a:r>
            <a:r>
              <a:rPr lang="en-US" sz="3200" b="1" dirty="0"/>
              <a:t>slides </a:t>
            </a:r>
            <a:r>
              <a:rPr lang="en-US" sz="3200" b="1" dirty="0" smtClean="0"/>
              <a:t>25-37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3200" b="1" dirty="0" smtClean="0"/>
              <a:t>Freedom from BOS conditional on survival to discharge: slides 38-44</a:t>
            </a:r>
            <a:endParaRPr lang="en-US" sz="3200" b="1" dirty="0"/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endParaRPr lang="en-US" sz="3400" b="1" dirty="0">
              <a:solidFill>
                <a:srgbClr val="00206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3787" y="6526120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5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956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216039"/>
              </p:ext>
            </p:extLst>
          </p:nvPr>
        </p:nvGraphicFramePr>
        <p:xfrm>
          <a:off x="625079" y="1441616"/>
          <a:ext cx="11161395" cy="5212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1450181" y="-96942"/>
            <a:ext cx="10201275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347" kern="0" dirty="0">
                <a:solidFill>
                  <a:srgbClr val="002060"/>
                </a:solidFill>
              </a:rPr>
              <a:t>Adult Lung Transplants</a:t>
            </a:r>
            <a:br>
              <a:rPr lang="en-US" sz="3347" kern="0" dirty="0">
                <a:solidFill>
                  <a:srgbClr val="002060"/>
                </a:solidFill>
              </a:rPr>
            </a:br>
            <a:r>
              <a:rPr lang="en-US" sz="2756" kern="0" dirty="0">
                <a:solidFill>
                  <a:srgbClr val="002060"/>
                </a:solidFill>
              </a:rPr>
              <a:t>Kaplan-Meier Survival within 12 Months by </a:t>
            </a:r>
            <a:r>
              <a:rPr lang="en-US" sz="2940" kern="0" dirty="0">
                <a:solidFill>
                  <a:srgbClr val="002060"/>
                </a:solidFill>
              </a:rPr>
              <a:t>Ischemic Time </a:t>
            </a:r>
            <a:endParaRPr lang="en-US" sz="2756" kern="0" dirty="0">
              <a:solidFill>
                <a:srgbClr val="002060"/>
              </a:solidFill>
            </a:endParaRPr>
          </a:p>
        </p:txBody>
      </p:sp>
      <p:sp>
        <p:nvSpPr>
          <p:cNvPr id="9" name="pvalues"/>
          <p:cNvSpPr txBox="1"/>
          <p:nvPr/>
        </p:nvSpPr>
        <p:spPr>
          <a:xfrm>
            <a:off x="1981200" y="3713168"/>
            <a:ext cx="4123450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5" b="1" dirty="0">
                <a:solidFill>
                  <a:schemeClr val="bg2"/>
                </a:solidFill>
              </a:rPr>
              <a:t>p &lt;0.0001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92339" y="6492294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3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3700463" y="914822"/>
            <a:ext cx="5850731" cy="67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363" kern="0" dirty="0">
                <a:solidFill>
                  <a:srgbClr val="002060"/>
                </a:solidFill>
              </a:rPr>
              <a:t>(Transplants: Jan 2000 – Jun 2017)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25716" y="6721963"/>
            <a:ext cx="449379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2"/>
                </a:solidFill>
              </a:rPr>
              <a:t>Note: Y-axis is truncated for clearer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0327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665205" y="-108332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2940" kern="0" dirty="0">
                <a:solidFill>
                  <a:srgbClr val="002060"/>
                </a:solidFill>
                <a:latin typeface="Arial"/>
              </a:rPr>
              <a:t>Adult Lung Transplants</a:t>
            </a:r>
          </a:p>
          <a:p>
            <a:pPr defTabSz="950519"/>
            <a:r>
              <a:rPr lang="en-US" sz="2730" kern="0" dirty="0">
                <a:solidFill>
                  <a:srgbClr val="002060"/>
                </a:solidFill>
                <a:latin typeface="Arial"/>
              </a:rPr>
              <a:t>Kaplan-Meier Survival within 12 Months by Donor Age and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1739" y="6475021"/>
            <a:ext cx="4823936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>
                    <a:solidFill>
                      <a:srgbClr val="00004C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3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0825566"/>
              </p:ext>
            </p:extLst>
          </p:nvPr>
        </p:nvGraphicFramePr>
        <p:xfrm>
          <a:off x="485182" y="1201748"/>
          <a:ext cx="12364638" cy="561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1520191" y="998747"/>
            <a:ext cx="10294620" cy="32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730" kern="0" dirty="0">
                <a:solidFill>
                  <a:srgbClr val="002060"/>
                </a:solidFill>
              </a:rPr>
              <a:t>Ischemic Time </a:t>
            </a:r>
            <a:r>
              <a:rPr lang="en-US" sz="2730" kern="0" dirty="0">
                <a:solidFill>
                  <a:srgbClr val="002060"/>
                </a:solidFill>
                <a:latin typeface="Arial"/>
              </a:rPr>
              <a:t>(Transplants: Jan 2000 - Jun 2017)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9446687"/>
              </p:ext>
            </p:extLst>
          </p:nvPr>
        </p:nvGraphicFramePr>
        <p:xfrm>
          <a:off x="6400800" y="1821712"/>
          <a:ext cx="5891106" cy="4442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Box 1"/>
          <p:cNvSpPr txBox="1"/>
          <p:nvPr/>
        </p:nvSpPr>
        <p:spPr>
          <a:xfrm>
            <a:off x="8437564" y="6199608"/>
            <a:ext cx="2310827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Ischemic Time ≥ </a:t>
            </a:r>
            <a:r>
              <a:rPr lang="en-US" sz="1600" b="1" dirty="0" smtClean="0">
                <a:solidFill>
                  <a:srgbClr val="0070C0"/>
                </a:solidFill>
              </a:rPr>
              <a:t>4 </a:t>
            </a:r>
            <a:r>
              <a:rPr lang="en-US" sz="1600" b="1" dirty="0">
                <a:solidFill>
                  <a:srgbClr val="0070C0"/>
                </a:solidFill>
              </a:rPr>
              <a:t>Hours</a:t>
            </a:r>
          </a:p>
        </p:txBody>
      </p:sp>
      <p:sp>
        <p:nvSpPr>
          <p:cNvPr id="20" name="pvalues"/>
          <p:cNvSpPr txBox="1"/>
          <p:nvPr/>
        </p:nvSpPr>
        <p:spPr>
          <a:xfrm>
            <a:off x="7321714" y="4287085"/>
            <a:ext cx="4049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bg2"/>
                </a:solidFill>
              </a:rPr>
              <a:t>No pairwise comparisons were significant at p &lt; 0.05 except </a:t>
            </a:r>
            <a:r>
              <a:rPr lang="nn-NO" sz="1200" b="1" dirty="0" smtClean="0">
                <a:solidFill>
                  <a:schemeClr val="bg2"/>
                </a:solidFill>
              </a:rPr>
              <a:t>Donor &lt;35 yrs vs. </a:t>
            </a:r>
            <a:r>
              <a:rPr lang="en-US" sz="1200" b="1" dirty="0" smtClean="0">
                <a:solidFill>
                  <a:schemeClr val="bg2"/>
                </a:solidFill>
              </a:rPr>
              <a:t>Donor ≥</a:t>
            </a:r>
            <a:r>
              <a:rPr lang="nn-NO" sz="1200" b="1" dirty="0" smtClean="0">
                <a:solidFill>
                  <a:schemeClr val="bg2"/>
                </a:solidFill>
              </a:rPr>
              <a:t>50 yrs 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00801" y="6737921"/>
            <a:ext cx="449379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50519"/>
            <a:r>
              <a:rPr lang="en-US" sz="1575" dirty="0">
                <a:solidFill>
                  <a:srgbClr val="000000"/>
                </a:solidFill>
                <a:latin typeface="Arial"/>
              </a:rPr>
              <a:t>Note: Y-axis is truncated for clearer presentation</a:t>
            </a:r>
          </a:p>
        </p:txBody>
      </p:sp>
    </p:spTree>
    <p:extLst>
      <p:ext uri="{BB962C8B-B14F-4D97-AF65-F5344CB8AC3E}">
        <p14:creationId xmlns:p14="http://schemas.microsoft.com/office/powerpoint/2010/main" val="80163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-381154"/>
            <a:ext cx="1219514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400" kern="0" dirty="0">
                <a:solidFill>
                  <a:srgbClr val="002060"/>
                </a:solidFill>
              </a:rPr>
              <a:t>Adult </a:t>
            </a:r>
            <a:r>
              <a:rPr lang="en-US" sz="3400" kern="0" dirty="0" smtClean="0">
                <a:solidFill>
                  <a:srgbClr val="002060"/>
                </a:solidFill>
              </a:rPr>
              <a:t>Lung Transplants</a:t>
            </a:r>
            <a:endParaRPr lang="en-US" sz="260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0240" y="6525812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206826"/>
              </p:ext>
            </p:extLst>
          </p:nvPr>
        </p:nvGraphicFramePr>
        <p:xfrm>
          <a:off x="606458" y="1249393"/>
          <a:ext cx="11664890" cy="566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47800" y="3810000"/>
            <a:ext cx="59436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2"/>
                </a:solidFill>
              </a:rPr>
              <a:t>All pairwise comparisons were significant at p &lt; 0.05 except</a:t>
            </a:r>
            <a:endParaRPr lang="en-US" sz="1300" b="1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 smtClean="0">
                <a:solidFill>
                  <a:schemeClr val="bg2"/>
                </a:solidFill>
              </a:rPr>
              <a:t>Donor with History of Hypertension, Ischemic Time &lt;4 hours vs. Donor with No History of Hypertension, Ischemic Time &lt;4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 smtClean="0">
                <a:solidFill>
                  <a:schemeClr val="bg2"/>
                </a:solidFill>
              </a:rPr>
              <a:t>Donor with History of Hypertension, Ischemic Time ≥ 4 hours vs. Donor with No History of Hypertension, Ischemic Time &lt;4 hours </a:t>
            </a:r>
            <a:endParaRPr lang="en-US" sz="1300" b="1" dirty="0">
              <a:solidFill>
                <a:schemeClr val="bg2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724411" y="979363"/>
            <a:ext cx="9428983" cy="39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Ischemic Time </a:t>
            </a:r>
            <a:r>
              <a:rPr lang="en-US" sz="2600" kern="0" dirty="0">
                <a:solidFill>
                  <a:srgbClr val="002060"/>
                </a:solidFill>
              </a:rPr>
              <a:t>(Transplants: </a:t>
            </a:r>
            <a:r>
              <a:rPr lang="en-US" sz="2600" kern="0" dirty="0" smtClean="0">
                <a:solidFill>
                  <a:srgbClr val="002060"/>
                </a:solidFill>
              </a:rPr>
              <a:t>Jan 2000 – Jun 2017)</a:t>
            </a:r>
            <a:endParaRPr lang="en-US" sz="2600" kern="0" dirty="0">
              <a:solidFill>
                <a:srgbClr val="00206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07948" y="553749"/>
            <a:ext cx="11963400" cy="38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Kaplan-Meier Survival within 12 Months by Donor Hypertension and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sp>
        <p:nvSpPr>
          <p:cNvPr id="20" name="TextBox 27"/>
          <p:cNvSpPr txBox="1"/>
          <p:nvPr/>
        </p:nvSpPr>
        <p:spPr>
          <a:xfrm>
            <a:off x="5928635" y="6815305"/>
            <a:ext cx="4567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bg2"/>
                </a:solidFill>
              </a:rPr>
              <a:t>Note: Y-axis is truncated for clearer presentation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0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-228600" y="-152400"/>
            <a:ext cx="13335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400" kern="0" dirty="0">
                <a:solidFill>
                  <a:srgbClr val="002060"/>
                </a:solidFill>
              </a:rPr>
              <a:t>Adult </a:t>
            </a:r>
            <a:r>
              <a:rPr lang="en-US" sz="3400" kern="0" dirty="0" smtClean="0">
                <a:solidFill>
                  <a:srgbClr val="002060"/>
                </a:solidFill>
              </a:rPr>
              <a:t>Lung Transplants</a:t>
            </a:r>
          </a:p>
          <a:p>
            <a:r>
              <a:rPr lang="en-US" sz="2800" kern="0" dirty="0" smtClean="0">
                <a:solidFill>
                  <a:srgbClr val="002060"/>
                </a:solidFill>
              </a:rPr>
              <a:t>Kaplan-Meier </a:t>
            </a:r>
            <a:r>
              <a:rPr lang="en-US" sz="2800" kern="0" dirty="0">
                <a:solidFill>
                  <a:srgbClr val="002060"/>
                </a:solidFill>
              </a:rPr>
              <a:t>Survival within </a:t>
            </a:r>
            <a:r>
              <a:rPr lang="en-US" sz="2800" kern="0" dirty="0" smtClean="0">
                <a:solidFill>
                  <a:srgbClr val="002060"/>
                </a:solidFill>
              </a:rPr>
              <a:t>12 Months by Donor PO</a:t>
            </a:r>
            <a:r>
              <a:rPr lang="en-US" sz="2800" kern="0" baseline="-25000" dirty="0" smtClean="0">
                <a:solidFill>
                  <a:srgbClr val="002060"/>
                </a:solidFill>
              </a:rPr>
              <a:t>2</a:t>
            </a:r>
            <a:r>
              <a:rPr lang="en-US" sz="2800" kern="0" dirty="0" smtClean="0">
                <a:solidFill>
                  <a:srgbClr val="002060"/>
                </a:solidFill>
              </a:rPr>
              <a:t> and </a:t>
            </a:r>
            <a:r>
              <a:rPr lang="en-US" sz="2800" kern="0" dirty="0">
                <a:solidFill>
                  <a:srgbClr val="002060"/>
                </a:solidFill>
              </a:rPr>
              <a:t>Ischemic Time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6648" y="6537399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6231946"/>
              </p:ext>
            </p:extLst>
          </p:nvPr>
        </p:nvGraphicFramePr>
        <p:xfrm>
          <a:off x="609600" y="1055059"/>
          <a:ext cx="11963400" cy="566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3543300" y="1024095"/>
            <a:ext cx="5791200" cy="28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600" kern="0" dirty="0" smtClean="0">
                <a:solidFill>
                  <a:srgbClr val="002060"/>
                </a:solidFill>
              </a:rPr>
              <a:t>(Transplants: Jan 2005 – Jun 2017)</a:t>
            </a:r>
            <a:endParaRPr lang="en-US" sz="2600" kern="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2936" y="4572000"/>
            <a:ext cx="4953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2"/>
                </a:solidFill>
              </a:rPr>
              <a:t>No pairwise comparisons were significant at p &lt; 0.05 except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 smtClean="0">
                <a:solidFill>
                  <a:schemeClr val="bg2"/>
                </a:solidFill>
              </a:rPr>
              <a:t>Donor PO</a:t>
            </a:r>
            <a:r>
              <a:rPr lang="en-US" sz="1300" b="1" baseline="-25000" dirty="0" smtClean="0">
                <a:solidFill>
                  <a:schemeClr val="bg2"/>
                </a:solidFill>
              </a:rPr>
              <a:t>2</a:t>
            </a:r>
            <a:r>
              <a:rPr lang="en-US" sz="1300" b="1" dirty="0" smtClean="0">
                <a:solidFill>
                  <a:schemeClr val="bg2"/>
                </a:solidFill>
              </a:rPr>
              <a:t> &lt;250 mmHg, Ischemic Time &lt;4 hours vs. Donor PO</a:t>
            </a:r>
            <a:r>
              <a:rPr lang="en-US" sz="1300" b="1" baseline="-25000" dirty="0" smtClean="0">
                <a:solidFill>
                  <a:schemeClr val="bg2"/>
                </a:solidFill>
              </a:rPr>
              <a:t>2</a:t>
            </a:r>
            <a:r>
              <a:rPr lang="en-US" sz="1300" b="1" dirty="0" smtClean="0">
                <a:solidFill>
                  <a:schemeClr val="bg2"/>
                </a:solidFill>
              </a:rPr>
              <a:t> ≥250 mmHg, Ischemic Time ≥4 hours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 smtClean="0">
                <a:solidFill>
                  <a:schemeClr val="bg2"/>
                </a:solidFill>
              </a:rPr>
              <a:t>Donor PO</a:t>
            </a:r>
            <a:r>
              <a:rPr lang="en-US" sz="1300" b="1" baseline="-25000" dirty="0" smtClean="0">
                <a:solidFill>
                  <a:schemeClr val="bg2"/>
                </a:solidFill>
              </a:rPr>
              <a:t>2</a:t>
            </a:r>
            <a:r>
              <a:rPr lang="en-US" sz="1300" b="1" dirty="0" smtClean="0">
                <a:solidFill>
                  <a:schemeClr val="bg2"/>
                </a:solidFill>
              </a:rPr>
              <a:t> </a:t>
            </a:r>
            <a:r>
              <a:rPr lang="en-US" sz="1300" b="1" dirty="0">
                <a:solidFill>
                  <a:schemeClr val="bg2"/>
                </a:solidFill>
              </a:rPr>
              <a:t>250</a:t>
            </a:r>
            <a:r>
              <a:rPr lang="en-US" sz="1300" b="1" dirty="0" smtClean="0">
                <a:solidFill>
                  <a:schemeClr val="bg2"/>
                </a:solidFill>
              </a:rPr>
              <a:t>+ mmHg, </a:t>
            </a:r>
            <a:r>
              <a:rPr lang="en-US" sz="1300" b="1" dirty="0">
                <a:solidFill>
                  <a:schemeClr val="bg2"/>
                </a:solidFill>
              </a:rPr>
              <a:t>Ischemic Time &lt;4 </a:t>
            </a:r>
            <a:r>
              <a:rPr lang="en-US" sz="1300" b="1" dirty="0" smtClean="0">
                <a:solidFill>
                  <a:schemeClr val="bg2"/>
                </a:solidFill>
              </a:rPr>
              <a:t>hours </a:t>
            </a:r>
            <a:r>
              <a:rPr lang="en-US" sz="1300" b="1" dirty="0">
                <a:solidFill>
                  <a:schemeClr val="bg2"/>
                </a:solidFill>
              </a:rPr>
              <a:t>vs. Donor </a:t>
            </a:r>
            <a:r>
              <a:rPr lang="en-US" sz="1300" b="1" dirty="0" smtClean="0">
                <a:solidFill>
                  <a:schemeClr val="bg2"/>
                </a:solidFill>
              </a:rPr>
              <a:t>PO</a:t>
            </a:r>
            <a:r>
              <a:rPr lang="en-US" sz="1300" b="1" baseline="-25000" dirty="0" smtClean="0">
                <a:solidFill>
                  <a:schemeClr val="bg2"/>
                </a:solidFill>
              </a:rPr>
              <a:t>2</a:t>
            </a:r>
            <a:r>
              <a:rPr lang="en-US" sz="1300" b="1" dirty="0" smtClean="0">
                <a:solidFill>
                  <a:schemeClr val="bg2"/>
                </a:solidFill>
              </a:rPr>
              <a:t> </a:t>
            </a:r>
            <a:r>
              <a:rPr lang="en-US" sz="1300" b="1" dirty="0">
                <a:solidFill>
                  <a:schemeClr val="bg2"/>
                </a:solidFill>
              </a:rPr>
              <a:t>≥ </a:t>
            </a:r>
            <a:r>
              <a:rPr lang="en-US" sz="1300" b="1" dirty="0" smtClean="0">
                <a:solidFill>
                  <a:schemeClr val="bg2"/>
                </a:solidFill>
              </a:rPr>
              <a:t>250 mmHg, </a:t>
            </a:r>
            <a:r>
              <a:rPr lang="en-US" sz="1300" b="1" dirty="0">
                <a:solidFill>
                  <a:schemeClr val="bg2"/>
                </a:solidFill>
              </a:rPr>
              <a:t>Ischemic Time ≥ </a:t>
            </a:r>
            <a:r>
              <a:rPr lang="en-US" sz="1300" b="1" dirty="0" smtClean="0">
                <a:solidFill>
                  <a:schemeClr val="bg2"/>
                </a:solidFill>
              </a:rPr>
              <a:t>4 </a:t>
            </a:r>
            <a:r>
              <a:rPr lang="en-US" sz="1300" b="1" dirty="0">
                <a:solidFill>
                  <a:schemeClr val="bg2"/>
                </a:solidFill>
              </a:rPr>
              <a:t>hour</a:t>
            </a:r>
          </a:p>
        </p:txBody>
      </p:sp>
      <p:sp>
        <p:nvSpPr>
          <p:cNvPr id="11" name="TextBox 27"/>
          <p:cNvSpPr txBox="1"/>
          <p:nvPr/>
        </p:nvSpPr>
        <p:spPr>
          <a:xfrm>
            <a:off x="5791200" y="6826892"/>
            <a:ext cx="4567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bg2"/>
                </a:solidFill>
              </a:rPr>
              <a:t>Note: Y-axis is truncated for clearer presentation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63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665205" y="-108332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2940" kern="0" dirty="0">
                <a:solidFill>
                  <a:srgbClr val="002060"/>
                </a:solidFill>
                <a:latin typeface="Arial"/>
              </a:rPr>
              <a:t>Adult Lung Transplants</a:t>
            </a:r>
          </a:p>
          <a:p>
            <a:pPr defTabSz="950519"/>
            <a:r>
              <a:rPr lang="en-US" sz="2730" kern="0" dirty="0">
                <a:solidFill>
                  <a:srgbClr val="002060"/>
                </a:solidFill>
                <a:latin typeface="Arial"/>
              </a:rPr>
              <a:t>Kaplan-Meier Survival within 12 Months by Donor Age and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1740" y="6511597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>
                    <a:solidFill>
                      <a:srgbClr val="00004C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3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107139"/>
              </p:ext>
            </p:extLst>
          </p:nvPr>
        </p:nvGraphicFramePr>
        <p:xfrm>
          <a:off x="485182" y="1216420"/>
          <a:ext cx="12364638" cy="561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1520191" y="994806"/>
            <a:ext cx="10294620" cy="32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730" kern="0" dirty="0">
                <a:solidFill>
                  <a:srgbClr val="002060"/>
                </a:solidFill>
              </a:rPr>
              <a:t>Donor History of Diabetes </a:t>
            </a:r>
            <a:r>
              <a:rPr lang="en-US" sz="2730" kern="0" dirty="0">
                <a:solidFill>
                  <a:srgbClr val="002060"/>
                </a:solidFill>
                <a:latin typeface="Arial"/>
              </a:rPr>
              <a:t>(Transplants: Jan 2000 - Jun 2017)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5068969"/>
              </p:ext>
            </p:extLst>
          </p:nvPr>
        </p:nvGraphicFramePr>
        <p:xfrm>
          <a:off x="6424508" y="1821712"/>
          <a:ext cx="5902958" cy="4442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Box 1"/>
          <p:cNvSpPr txBox="1"/>
          <p:nvPr/>
        </p:nvSpPr>
        <p:spPr>
          <a:xfrm>
            <a:off x="7957214" y="6158794"/>
            <a:ext cx="3495616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Donor without History of Diabetes</a:t>
            </a:r>
          </a:p>
        </p:txBody>
      </p:sp>
      <p:sp>
        <p:nvSpPr>
          <p:cNvPr id="20" name="pvalues"/>
          <p:cNvSpPr txBox="1"/>
          <p:nvPr/>
        </p:nvSpPr>
        <p:spPr>
          <a:xfrm>
            <a:off x="7364738" y="4328822"/>
            <a:ext cx="408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2"/>
                </a:solidFill>
              </a:rPr>
              <a:t>All </a:t>
            </a:r>
            <a:r>
              <a:rPr lang="en-US" sz="1200" b="1" dirty="0" smtClean="0">
                <a:solidFill>
                  <a:schemeClr val="bg2"/>
                </a:solidFill>
              </a:rPr>
              <a:t>pairwise </a:t>
            </a:r>
            <a:r>
              <a:rPr lang="en-US" sz="1200" b="1" dirty="0">
                <a:solidFill>
                  <a:schemeClr val="bg2"/>
                </a:solidFill>
              </a:rPr>
              <a:t>comparisons were significant at p &lt; 0.05 except Donor </a:t>
            </a:r>
            <a:r>
              <a:rPr lang="nn-NO" sz="1200" b="1" dirty="0">
                <a:solidFill>
                  <a:schemeClr val="bg2"/>
                </a:solidFill>
              </a:rPr>
              <a:t>&lt;35 yrs vs. Donor 35-49 yrs  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00801" y="6737921"/>
            <a:ext cx="449379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50519"/>
            <a:r>
              <a:rPr lang="en-US" sz="1575" dirty="0">
                <a:solidFill>
                  <a:srgbClr val="000000"/>
                </a:solidFill>
                <a:latin typeface="Arial"/>
              </a:rPr>
              <a:t>Note: Y-axis is truncated for clearer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06106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1600200" y="2713983"/>
            <a:ext cx="10058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3600" b="1" dirty="0">
                <a:solidFill>
                  <a:srgbClr val="0070C0"/>
                </a:solidFill>
              </a:rPr>
              <a:t>Kaplan-Meier </a:t>
            </a:r>
            <a:r>
              <a:rPr lang="en-US" sz="3600" b="1" dirty="0" smtClean="0">
                <a:solidFill>
                  <a:srgbClr val="0070C0"/>
                </a:solidFill>
              </a:rPr>
              <a:t>Survival </a:t>
            </a:r>
            <a:r>
              <a:rPr lang="en-US" sz="3600" b="1" dirty="0">
                <a:solidFill>
                  <a:srgbClr val="0070C0"/>
                </a:solidFill>
              </a:rPr>
              <a:t>within </a:t>
            </a:r>
            <a:r>
              <a:rPr lang="en-US" sz="3600" b="1" dirty="0" smtClean="0">
                <a:solidFill>
                  <a:srgbClr val="0070C0"/>
                </a:solidFill>
              </a:rPr>
              <a:t>5 Years Conditional on Survival to 1 Year</a:t>
            </a:r>
            <a:endParaRPr lang="en-US" sz="3600" b="1" dirty="0">
              <a:solidFill>
                <a:srgbClr val="007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3786" y="6501671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2286000" y="1149976"/>
            <a:ext cx="8839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Survival Analyses</a:t>
            </a:r>
          </a:p>
        </p:txBody>
      </p:sp>
    </p:spTree>
    <p:extLst>
      <p:ext uri="{BB962C8B-B14F-4D97-AF65-F5344CB8AC3E}">
        <p14:creationId xmlns:p14="http://schemas.microsoft.com/office/powerpoint/2010/main" val="26212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200710"/>
              </p:ext>
            </p:extLst>
          </p:nvPr>
        </p:nvGraphicFramePr>
        <p:xfrm>
          <a:off x="599300" y="1526088"/>
          <a:ext cx="11734800" cy="5467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218300" y="92558"/>
            <a:ext cx="12115800" cy="86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solidFill>
                  <a:srgbClr val="002060"/>
                </a:solidFill>
              </a:rPr>
              <a:t>Adult </a:t>
            </a:r>
            <a:r>
              <a:rPr lang="en-US" sz="3200" kern="0" dirty="0" smtClean="0">
                <a:solidFill>
                  <a:srgbClr val="002060"/>
                </a:solidFill>
              </a:rPr>
              <a:t>Lung Transplants</a:t>
            </a:r>
          </a:p>
          <a:p>
            <a:r>
              <a:rPr lang="en-US" sz="2800" kern="0" dirty="0" smtClean="0">
                <a:solidFill>
                  <a:srgbClr val="002060"/>
                </a:solidFill>
              </a:rPr>
              <a:t>Kaplan-Meier </a:t>
            </a:r>
            <a:r>
              <a:rPr lang="en-US" sz="2800" kern="0" dirty="0">
                <a:solidFill>
                  <a:srgbClr val="002060"/>
                </a:solidFill>
              </a:rPr>
              <a:t>Survival </a:t>
            </a:r>
            <a:r>
              <a:rPr lang="en-US" sz="2800" kern="0" dirty="0" smtClean="0">
                <a:solidFill>
                  <a:srgbClr val="002060"/>
                </a:solidFill>
              </a:rPr>
              <a:t>within 5 Years Conditional </a:t>
            </a:r>
            <a:r>
              <a:rPr lang="en-US" sz="2800" kern="0" dirty="0">
                <a:solidFill>
                  <a:srgbClr val="002060"/>
                </a:solidFill>
              </a:rPr>
              <a:t>on Survival to </a:t>
            </a:r>
            <a:r>
              <a:rPr lang="en-US" sz="2800" kern="0" dirty="0" smtClean="0">
                <a:solidFill>
                  <a:srgbClr val="002060"/>
                </a:solidFill>
              </a:rPr>
              <a:t>1 Year</a:t>
            </a:r>
            <a:endParaRPr lang="en-US" sz="2800" kern="0" dirty="0">
              <a:solidFill>
                <a:srgbClr val="002060"/>
              </a:solidFill>
            </a:endParaRPr>
          </a:p>
          <a:p>
            <a:endParaRPr lang="en-US" sz="3000" kern="0" dirty="0">
              <a:solidFill>
                <a:srgbClr val="002060"/>
              </a:solidFill>
            </a:endParaRPr>
          </a:p>
        </p:txBody>
      </p:sp>
      <p:sp>
        <p:nvSpPr>
          <p:cNvPr id="9" name="pvalues"/>
          <p:cNvSpPr txBox="1"/>
          <p:nvPr/>
        </p:nvSpPr>
        <p:spPr>
          <a:xfrm>
            <a:off x="2057400" y="4724400"/>
            <a:ext cx="518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</a:rPr>
              <a:t>No pairwise comparisons were significant at p &lt; 0.05</a:t>
            </a:r>
            <a:endParaRPr lang="en-US" sz="1400" b="1" dirty="0">
              <a:solidFill>
                <a:schemeClr val="bg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6082" y="6534475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 bwMode="auto">
          <a:xfrm>
            <a:off x="838200" y="1059266"/>
            <a:ext cx="10640200" cy="46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By Donor </a:t>
            </a:r>
            <a:r>
              <a:rPr lang="en-US" sz="2800" kern="0" dirty="0">
                <a:solidFill>
                  <a:srgbClr val="002060"/>
                </a:solidFill>
              </a:rPr>
              <a:t>Age (Transplants: Jan 2000 – Jun 2013</a:t>
            </a:r>
            <a:r>
              <a:rPr lang="en-US" sz="2800" kern="0" dirty="0" smtClean="0">
                <a:solidFill>
                  <a:srgbClr val="002060"/>
                </a:solidFill>
              </a:rPr>
              <a:t>)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sp>
        <p:nvSpPr>
          <p:cNvPr id="24" name="TextBox 27"/>
          <p:cNvSpPr txBox="1"/>
          <p:nvPr/>
        </p:nvSpPr>
        <p:spPr>
          <a:xfrm>
            <a:off x="6966160" y="6780696"/>
            <a:ext cx="4567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bg2"/>
                </a:solidFill>
              </a:rPr>
              <a:t>Note: Y-axis is truncated for clearer presentation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4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980755"/>
              </p:ext>
            </p:extLst>
          </p:nvPr>
        </p:nvGraphicFramePr>
        <p:xfrm>
          <a:off x="8381220" y="1768430"/>
          <a:ext cx="4373879" cy="455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325040" y="-147991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560" kern="0" dirty="0">
                <a:solidFill>
                  <a:srgbClr val="002060"/>
                </a:solidFill>
              </a:rPr>
              <a:t>Adult Lung Transplants </a:t>
            </a:r>
          </a:p>
          <a:p>
            <a:r>
              <a:rPr lang="en-US" sz="2560" kern="0" dirty="0">
                <a:solidFill>
                  <a:srgbClr val="002060"/>
                </a:solidFill>
              </a:rPr>
              <a:t>Kaplan-Meier Survival within 5 Years Conditional on Survival to 1 Year</a:t>
            </a:r>
            <a:r>
              <a:rPr lang="en-US" sz="2756" kern="0" dirty="0">
                <a:solidFill>
                  <a:srgbClr val="002060"/>
                </a:solidFill>
              </a:rPr>
              <a:t> </a:t>
            </a:r>
            <a:endParaRPr lang="en-US" sz="2363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1740" y="6483988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3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8815189"/>
              </p:ext>
            </p:extLst>
          </p:nvPr>
        </p:nvGraphicFramePr>
        <p:xfrm>
          <a:off x="0" y="1285573"/>
          <a:ext cx="12505267" cy="567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587574" y="800705"/>
            <a:ext cx="11629546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560" kern="0" dirty="0">
                <a:solidFill>
                  <a:srgbClr val="002060"/>
                </a:solidFill>
              </a:rPr>
              <a:t>by Donor and Recipient Age (Transplants: Jan 2000 - Jun 2013)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59644" y="6757923"/>
            <a:ext cx="449379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2"/>
                </a:solidFill>
              </a:rPr>
              <a:t>Note: Y-axis is truncated for clearer presentation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1416691" y="6142794"/>
            <a:ext cx="2310827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Recipients 18-39 Years</a:t>
            </a:r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352939"/>
              </p:ext>
            </p:extLst>
          </p:nvPr>
        </p:nvGraphicFramePr>
        <p:xfrm>
          <a:off x="4245833" y="1768430"/>
          <a:ext cx="4341840" cy="4672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TextBox 1"/>
          <p:cNvSpPr txBox="1"/>
          <p:nvPr/>
        </p:nvSpPr>
        <p:spPr>
          <a:xfrm>
            <a:off x="5390999" y="6153756"/>
            <a:ext cx="2310827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Recipients 40-59 Years</a:t>
            </a:r>
          </a:p>
        </p:txBody>
      </p:sp>
      <p:sp>
        <p:nvSpPr>
          <p:cNvPr id="24" name="pvalues"/>
          <p:cNvSpPr txBox="1"/>
          <p:nvPr/>
        </p:nvSpPr>
        <p:spPr>
          <a:xfrm>
            <a:off x="4698634" y="4724400"/>
            <a:ext cx="37161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chemeClr val="bg2"/>
                </a:solidFill>
              </a:rPr>
              <a:t>No pairwise comparisons were significant at p &lt; 0.05 </a:t>
            </a:r>
          </a:p>
        </p:txBody>
      </p:sp>
      <p:sp>
        <p:nvSpPr>
          <p:cNvPr id="25" name="pvalues"/>
          <p:cNvSpPr txBox="1"/>
          <p:nvPr/>
        </p:nvSpPr>
        <p:spPr>
          <a:xfrm>
            <a:off x="8809922" y="4721352"/>
            <a:ext cx="37694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chemeClr val="bg2"/>
                </a:solidFill>
              </a:rPr>
              <a:t>No pairwise comparisons were significant at p &lt; 0.05</a:t>
            </a:r>
          </a:p>
        </p:txBody>
      </p:sp>
    </p:spTree>
    <p:extLst>
      <p:ext uri="{BB962C8B-B14F-4D97-AF65-F5344CB8AC3E}">
        <p14:creationId xmlns:p14="http://schemas.microsoft.com/office/powerpoint/2010/main" val="218817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325040" y="-147991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560" kern="0" dirty="0">
                <a:solidFill>
                  <a:srgbClr val="002060"/>
                </a:solidFill>
              </a:rPr>
              <a:t>Adult Lung Transplants </a:t>
            </a:r>
          </a:p>
          <a:p>
            <a:r>
              <a:rPr lang="en-US" sz="2560" kern="0" dirty="0">
                <a:solidFill>
                  <a:srgbClr val="002060"/>
                </a:solidFill>
              </a:rPr>
              <a:t>Kaplan-Meier Survival within 5 Years Conditional on Survival to 1 Year</a:t>
            </a:r>
            <a:r>
              <a:rPr lang="en-US" sz="2756" kern="0" dirty="0">
                <a:solidFill>
                  <a:srgbClr val="002060"/>
                </a:solidFill>
              </a:rPr>
              <a:t> </a:t>
            </a:r>
            <a:endParaRPr lang="en-US" sz="2363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9125" y="6484151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3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0334026"/>
              </p:ext>
            </p:extLst>
          </p:nvPr>
        </p:nvGraphicFramePr>
        <p:xfrm>
          <a:off x="0" y="1335256"/>
          <a:ext cx="12505267" cy="567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587574" y="800705"/>
            <a:ext cx="11629546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560" kern="0" dirty="0">
                <a:solidFill>
                  <a:srgbClr val="002060"/>
                </a:solidFill>
              </a:rPr>
              <a:t>by Donor Age and Location (Transplants: Jan 2000 - Jun 2013)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59644" y="6757923"/>
            <a:ext cx="449379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2"/>
                </a:solidFill>
              </a:rPr>
              <a:t>Note: Y-axis is truncated for clearer presentation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1977142" y="6191631"/>
            <a:ext cx="1265264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75" b="1" dirty="0">
                <a:solidFill>
                  <a:srgbClr val="0070C0"/>
                </a:solidFill>
              </a:rPr>
              <a:t>Europe</a:t>
            </a:r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703174"/>
              </p:ext>
            </p:extLst>
          </p:nvPr>
        </p:nvGraphicFramePr>
        <p:xfrm>
          <a:off x="4274212" y="1844835"/>
          <a:ext cx="4341840" cy="4672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1"/>
          <p:cNvSpPr txBox="1"/>
          <p:nvPr/>
        </p:nvSpPr>
        <p:spPr>
          <a:xfrm>
            <a:off x="5763177" y="6208425"/>
            <a:ext cx="1629025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75" b="1" dirty="0">
                <a:solidFill>
                  <a:srgbClr val="0070C0"/>
                </a:solidFill>
              </a:rPr>
              <a:t>North America</a:t>
            </a:r>
          </a:p>
        </p:txBody>
      </p:sp>
      <p:graphicFrame>
        <p:nvGraphicFramePr>
          <p:cNvPr id="2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5889953"/>
              </p:ext>
            </p:extLst>
          </p:nvPr>
        </p:nvGraphicFramePr>
        <p:xfrm>
          <a:off x="8427721" y="1844835"/>
          <a:ext cx="4172372" cy="4530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8052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6037227"/>
              </p:ext>
            </p:extLst>
          </p:nvPr>
        </p:nvGraphicFramePr>
        <p:xfrm>
          <a:off x="312984" y="1499626"/>
          <a:ext cx="6120765" cy="5040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464012" y="115267"/>
            <a:ext cx="11926491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954" kern="0" dirty="0">
                <a:solidFill>
                  <a:srgbClr val="002060"/>
                </a:solidFill>
              </a:rPr>
              <a:t>Adult Lung Transplants </a:t>
            </a:r>
          </a:p>
          <a:p>
            <a:r>
              <a:rPr lang="en-US" sz="2756" kern="0" dirty="0">
                <a:solidFill>
                  <a:srgbClr val="002060"/>
                </a:solidFill>
              </a:rPr>
              <a:t>Kaplan-Meier Survival within 5 Years Conditional on Survival to 1 Year</a:t>
            </a:r>
          </a:p>
          <a:p>
            <a:endParaRPr lang="en-US" sz="2954" kern="0" dirty="0">
              <a:solidFill>
                <a:srgbClr val="002060"/>
              </a:solidFill>
            </a:endParaRPr>
          </a:p>
        </p:txBody>
      </p:sp>
      <p:sp>
        <p:nvSpPr>
          <p:cNvPr id="9" name="pvalues"/>
          <p:cNvSpPr txBox="1"/>
          <p:nvPr/>
        </p:nvSpPr>
        <p:spPr>
          <a:xfrm>
            <a:off x="1057251" y="3941693"/>
            <a:ext cx="4200549" cy="592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3" b="1" dirty="0" smtClean="0">
                <a:solidFill>
                  <a:schemeClr val="bg2"/>
                </a:solidFill>
              </a:rPr>
              <a:t>No pairwise </a:t>
            </a:r>
            <a:r>
              <a:rPr lang="en-US" sz="1083" b="1" dirty="0">
                <a:solidFill>
                  <a:schemeClr val="bg2"/>
                </a:solidFill>
              </a:rPr>
              <a:t>comparisons were </a:t>
            </a:r>
            <a:r>
              <a:rPr lang="en-US" sz="1083" b="1" dirty="0" smtClean="0">
                <a:solidFill>
                  <a:schemeClr val="bg2"/>
                </a:solidFill>
              </a:rPr>
              <a:t>significant </a:t>
            </a:r>
            <a:r>
              <a:rPr lang="en-US" sz="1083" b="1" dirty="0">
                <a:solidFill>
                  <a:schemeClr val="bg2"/>
                </a:solidFill>
              </a:rPr>
              <a:t>at p &lt; </a:t>
            </a:r>
            <a:r>
              <a:rPr lang="en-US" sz="1083" b="1" dirty="0" smtClean="0">
                <a:solidFill>
                  <a:schemeClr val="bg2"/>
                </a:solidFill>
              </a:rPr>
              <a:t>0.05 except </a:t>
            </a:r>
          </a:p>
          <a:p>
            <a:r>
              <a:rPr lang="en-US" sz="1083" b="1" dirty="0" smtClean="0">
                <a:solidFill>
                  <a:schemeClr val="bg2"/>
                </a:solidFill>
              </a:rPr>
              <a:t>CVA/Stroke </a:t>
            </a:r>
            <a:r>
              <a:rPr lang="en-US" sz="1083" b="1" dirty="0">
                <a:solidFill>
                  <a:schemeClr val="bg2"/>
                </a:solidFill>
              </a:rPr>
              <a:t>vs. </a:t>
            </a:r>
            <a:r>
              <a:rPr lang="en-US" sz="1083" b="1" dirty="0" smtClean="0">
                <a:solidFill>
                  <a:schemeClr val="bg2"/>
                </a:solidFill>
              </a:rPr>
              <a:t>Head </a:t>
            </a:r>
            <a:r>
              <a:rPr lang="en-US" sz="1083" b="1" dirty="0">
                <a:solidFill>
                  <a:schemeClr val="bg2"/>
                </a:solidFill>
              </a:rPr>
              <a:t>Trauma </a:t>
            </a:r>
            <a:r>
              <a:rPr lang="en-US" sz="1083" b="1" dirty="0" smtClean="0">
                <a:solidFill>
                  <a:schemeClr val="bg2"/>
                </a:solidFill>
              </a:rPr>
              <a:t>   </a:t>
            </a:r>
            <a:endParaRPr lang="en-US" sz="1083" b="1" dirty="0">
              <a:solidFill>
                <a:schemeClr val="bg2"/>
              </a:solidFill>
            </a:endParaRPr>
          </a:p>
          <a:p>
            <a:endParaRPr lang="en-US" sz="1083" b="1" dirty="0">
              <a:solidFill>
                <a:schemeClr val="bg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72995" y="6481851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3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4812053"/>
              </p:ext>
            </p:extLst>
          </p:nvPr>
        </p:nvGraphicFramePr>
        <p:xfrm>
          <a:off x="6385883" y="1608826"/>
          <a:ext cx="6120765" cy="5040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pvalues"/>
          <p:cNvSpPr txBox="1"/>
          <p:nvPr/>
        </p:nvSpPr>
        <p:spPr>
          <a:xfrm>
            <a:off x="7210673" y="3916326"/>
            <a:ext cx="2767761" cy="425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3" b="1" dirty="0">
                <a:solidFill>
                  <a:schemeClr val="bg2"/>
                </a:solidFill>
              </a:rPr>
              <a:t>No pairwise comparisons were significant at p &lt; 0.05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577596" y="1006948"/>
            <a:ext cx="5767187" cy="48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969" kern="0" dirty="0">
                <a:solidFill>
                  <a:srgbClr val="002060"/>
                </a:solidFill>
              </a:rPr>
              <a:t>By Donor Cause of Death</a:t>
            </a:r>
            <a:br>
              <a:rPr lang="en-US" sz="1969" kern="0" dirty="0">
                <a:solidFill>
                  <a:srgbClr val="002060"/>
                </a:solidFill>
              </a:rPr>
            </a:br>
            <a:endParaRPr lang="en-US" sz="1969" kern="0" dirty="0">
              <a:solidFill>
                <a:srgbClr val="002060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647163" y="1054143"/>
            <a:ext cx="5700713" cy="28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969" kern="0" dirty="0">
                <a:solidFill>
                  <a:srgbClr val="002060"/>
                </a:solidFill>
              </a:rPr>
              <a:t>By Donor PO</a:t>
            </a:r>
            <a:r>
              <a:rPr lang="en-US" sz="1969" kern="0" baseline="-250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592958" y="1301676"/>
            <a:ext cx="5625704" cy="48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772" kern="0" dirty="0">
                <a:solidFill>
                  <a:srgbClr val="002060"/>
                </a:solidFill>
              </a:rPr>
              <a:t>(Transplants: Jan 2000 – Jun 2013)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672349" y="1238759"/>
            <a:ext cx="5625704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772" kern="0" dirty="0">
                <a:solidFill>
                  <a:srgbClr val="002060"/>
                </a:solidFill>
              </a:rPr>
              <a:t>(Transplants: Jan 2005 – Jun 2013)</a:t>
            </a:r>
          </a:p>
        </p:txBody>
      </p:sp>
      <p:sp>
        <p:nvSpPr>
          <p:cNvPr id="24" name="TextBox 27"/>
          <p:cNvSpPr txBox="1"/>
          <p:nvPr/>
        </p:nvSpPr>
        <p:spPr>
          <a:xfrm>
            <a:off x="5867400" y="6700501"/>
            <a:ext cx="449379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75" dirty="0">
                <a:solidFill>
                  <a:schemeClr val="bg2"/>
                </a:solidFill>
              </a:rPr>
              <a:t>Note: Y-axis is truncated for clearer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9834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1676400" y="2438401"/>
            <a:ext cx="895664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Deceased Donor </a:t>
            </a:r>
            <a:r>
              <a:rPr lang="en-US" sz="40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Characteristics by Transplant Era/Year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3786" y="6516072"/>
            <a:ext cx="4715932" cy="711201"/>
            <a:chOff x="2" y="6146792"/>
            <a:chExt cx="4715932" cy="711201"/>
          </a:xfrm>
        </p:grpSpPr>
        <p:grpSp>
          <p:nvGrpSpPr>
            <p:cNvPr id="13" name="Group 12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6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4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281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020119"/>
              </p:ext>
            </p:extLst>
          </p:nvPr>
        </p:nvGraphicFramePr>
        <p:xfrm>
          <a:off x="195325" y="1570365"/>
          <a:ext cx="6217920" cy="512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512220" y="52279"/>
            <a:ext cx="12115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000" kern="0" dirty="0">
                <a:solidFill>
                  <a:srgbClr val="002060"/>
                </a:solidFill>
              </a:rPr>
              <a:t>Adult </a:t>
            </a:r>
            <a:r>
              <a:rPr lang="en-US" sz="3000" kern="0" dirty="0" smtClean="0">
                <a:solidFill>
                  <a:srgbClr val="002060"/>
                </a:solidFill>
              </a:rPr>
              <a:t>Lung Transplants </a:t>
            </a:r>
          </a:p>
          <a:p>
            <a:r>
              <a:rPr lang="en-US" sz="2800" kern="0" dirty="0" smtClean="0">
                <a:solidFill>
                  <a:srgbClr val="002060"/>
                </a:solidFill>
              </a:rPr>
              <a:t>Kaplan-Meier </a:t>
            </a:r>
            <a:r>
              <a:rPr lang="en-US" sz="2800" kern="0" dirty="0">
                <a:solidFill>
                  <a:srgbClr val="002060"/>
                </a:solidFill>
              </a:rPr>
              <a:t>Survival </a:t>
            </a:r>
            <a:r>
              <a:rPr lang="en-US" sz="2800" kern="0" dirty="0" smtClean="0">
                <a:solidFill>
                  <a:srgbClr val="002060"/>
                </a:solidFill>
              </a:rPr>
              <a:t>within 5 Years Conditional </a:t>
            </a:r>
            <a:r>
              <a:rPr lang="en-US" sz="2800" kern="0" dirty="0">
                <a:solidFill>
                  <a:srgbClr val="002060"/>
                </a:solidFill>
              </a:rPr>
              <a:t>on Survival to </a:t>
            </a:r>
            <a:r>
              <a:rPr lang="en-US" sz="2800" kern="0" dirty="0" smtClean="0">
                <a:solidFill>
                  <a:srgbClr val="002060"/>
                </a:solidFill>
              </a:rPr>
              <a:t>1 Year</a:t>
            </a:r>
            <a:endParaRPr lang="en-US" sz="2800" kern="0" dirty="0">
              <a:solidFill>
                <a:srgbClr val="002060"/>
              </a:solidFill>
            </a:endParaRPr>
          </a:p>
          <a:p>
            <a:endParaRPr lang="en-US" sz="3000" kern="0" dirty="0">
              <a:solidFill>
                <a:srgbClr val="002060"/>
              </a:solidFill>
            </a:endParaRPr>
          </a:p>
        </p:txBody>
      </p:sp>
      <p:sp>
        <p:nvSpPr>
          <p:cNvPr id="9" name="pvalues"/>
          <p:cNvSpPr txBox="1"/>
          <p:nvPr/>
        </p:nvSpPr>
        <p:spPr>
          <a:xfrm>
            <a:off x="1216493" y="4006963"/>
            <a:ext cx="122577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2"/>
                </a:solidFill>
              </a:rPr>
              <a:t>p = 0.0337</a:t>
            </a:r>
            <a:endParaRPr lang="en-US" sz="1300" b="1" dirty="0">
              <a:solidFill>
                <a:schemeClr val="bg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4298" y="6523055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3816428"/>
              </p:ext>
            </p:extLst>
          </p:nvPr>
        </p:nvGraphicFramePr>
        <p:xfrm>
          <a:off x="6313585" y="1720965"/>
          <a:ext cx="6217920" cy="512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pvalues"/>
          <p:cNvSpPr txBox="1"/>
          <p:nvPr/>
        </p:nvSpPr>
        <p:spPr>
          <a:xfrm>
            <a:off x="7144711" y="3954545"/>
            <a:ext cx="41889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2"/>
                </a:solidFill>
              </a:rPr>
              <a:t> p </a:t>
            </a:r>
            <a:r>
              <a:rPr lang="en-US" sz="1300" b="1" dirty="0">
                <a:solidFill>
                  <a:schemeClr val="bg2"/>
                </a:solidFill>
              </a:rPr>
              <a:t>= 0.8030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512220" y="904343"/>
            <a:ext cx="5858730" cy="49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By Donor History of Smoking*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264815" y="926982"/>
            <a:ext cx="6327827" cy="52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lvl="1" defTabSz="914400"/>
            <a:r>
              <a:rPr lang="en-US" sz="2000" kern="0" dirty="0" smtClean="0">
                <a:solidFill>
                  <a:srgbClr val="002060"/>
                </a:solidFill>
              </a:rPr>
              <a:t>By Donor History of Alcohol Use*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548237" y="1113428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800" kern="0" dirty="0" smtClean="0">
                <a:solidFill>
                  <a:srgbClr val="002060"/>
                </a:solidFill>
              </a:rPr>
              <a:t>(Transplants: Jan 2000 – Jun 2013)</a:t>
            </a: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816505" y="1137697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800" kern="0" dirty="0" smtClean="0">
                <a:solidFill>
                  <a:srgbClr val="002060"/>
                </a:solidFill>
              </a:rPr>
              <a:t>(Transplants: Jan 2005 – Jun 2013)</a:t>
            </a: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42135" y="1508924"/>
            <a:ext cx="3335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*Two </a:t>
            </a:r>
            <a:r>
              <a:rPr lang="en-US" sz="1400" dirty="0">
                <a:solidFill>
                  <a:schemeClr val="bg2"/>
                </a:solidFill>
              </a:rPr>
              <a:t>or more alcoholic drinks per day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12734" y="1510400"/>
            <a:ext cx="4286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*Cigarette use for </a:t>
            </a:r>
            <a:r>
              <a:rPr lang="en-US" sz="1400" dirty="0">
                <a:solidFill>
                  <a:schemeClr val="bg2"/>
                </a:solidFill>
              </a:rPr>
              <a:t>more than 20 pack </a:t>
            </a:r>
            <a:r>
              <a:rPr lang="en-US" sz="1400" dirty="0" smtClean="0">
                <a:solidFill>
                  <a:schemeClr val="bg2"/>
                </a:solidFill>
              </a:rPr>
              <a:t>years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5582119" y="6772901"/>
            <a:ext cx="4567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bg2"/>
                </a:solidFill>
              </a:rPr>
              <a:t>Note: Y-axis is truncated for clearer presentation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2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951068"/>
              </p:ext>
            </p:extLst>
          </p:nvPr>
        </p:nvGraphicFramePr>
        <p:xfrm>
          <a:off x="189414" y="1640585"/>
          <a:ext cx="621792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451212" y="25633"/>
            <a:ext cx="12115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000" kern="0" dirty="0">
                <a:solidFill>
                  <a:srgbClr val="002060"/>
                </a:solidFill>
              </a:rPr>
              <a:t>Adult </a:t>
            </a:r>
            <a:r>
              <a:rPr lang="en-US" sz="3000" kern="0" dirty="0" smtClean="0">
                <a:solidFill>
                  <a:srgbClr val="002060"/>
                </a:solidFill>
              </a:rPr>
              <a:t>Lung Transplants</a:t>
            </a:r>
          </a:p>
          <a:p>
            <a:r>
              <a:rPr lang="en-US" sz="2800" kern="0" dirty="0" smtClean="0">
                <a:solidFill>
                  <a:srgbClr val="002060"/>
                </a:solidFill>
              </a:rPr>
              <a:t>Kaplan-Meier </a:t>
            </a:r>
            <a:r>
              <a:rPr lang="en-US" sz="2800" kern="0" dirty="0">
                <a:solidFill>
                  <a:srgbClr val="002060"/>
                </a:solidFill>
              </a:rPr>
              <a:t>Survival </a:t>
            </a:r>
            <a:r>
              <a:rPr lang="en-US" sz="2800" kern="0" dirty="0" smtClean="0">
                <a:solidFill>
                  <a:srgbClr val="002060"/>
                </a:solidFill>
              </a:rPr>
              <a:t>within 5 Years Conditional </a:t>
            </a:r>
            <a:r>
              <a:rPr lang="en-US" sz="2800" kern="0" dirty="0">
                <a:solidFill>
                  <a:srgbClr val="002060"/>
                </a:solidFill>
              </a:rPr>
              <a:t>on Survival to </a:t>
            </a:r>
            <a:r>
              <a:rPr lang="en-US" sz="2800" kern="0" dirty="0" smtClean="0">
                <a:solidFill>
                  <a:srgbClr val="002060"/>
                </a:solidFill>
              </a:rPr>
              <a:t>1 Year</a:t>
            </a:r>
            <a:endParaRPr lang="en-US" sz="2800" kern="0" dirty="0">
              <a:solidFill>
                <a:srgbClr val="002060"/>
              </a:solidFill>
            </a:endParaRPr>
          </a:p>
          <a:p>
            <a:endParaRPr lang="en-US" sz="3000" kern="0" dirty="0">
              <a:solidFill>
                <a:srgbClr val="002060"/>
              </a:solidFill>
            </a:endParaRPr>
          </a:p>
        </p:txBody>
      </p:sp>
      <p:sp>
        <p:nvSpPr>
          <p:cNvPr id="9" name="pvalues"/>
          <p:cNvSpPr txBox="1"/>
          <p:nvPr/>
        </p:nvSpPr>
        <p:spPr>
          <a:xfrm>
            <a:off x="1066800" y="3823786"/>
            <a:ext cx="1143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2"/>
                </a:solidFill>
              </a:rPr>
              <a:t>p  = 0.0179</a:t>
            </a:r>
            <a:endParaRPr lang="en-US" sz="1300" b="1" dirty="0">
              <a:solidFill>
                <a:schemeClr val="bg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9984" y="6533640"/>
            <a:ext cx="4715932" cy="711207"/>
            <a:chOff x="2" y="6146792"/>
            <a:chExt cx="4715932" cy="711207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7"/>
              <a:chOff x="1" y="6067770"/>
              <a:chExt cx="4952999" cy="790230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0"/>
                <a:ext cx="1885813" cy="461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7962551"/>
              </p:ext>
            </p:extLst>
          </p:nvPr>
        </p:nvGraphicFramePr>
        <p:xfrm>
          <a:off x="6291888" y="1622366"/>
          <a:ext cx="6357312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pvalues"/>
          <p:cNvSpPr txBox="1"/>
          <p:nvPr/>
        </p:nvSpPr>
        <p:spPr>
          <a:xfrm>
            <a:off x="7161367" y="3773198"/>
            <a:ext cx="140865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2"/>
                </a:solidFill>
              </a:rPr>
              <a:t> </a:t>
            </a:r>
            <a:r>
              <a:rPr lang="en-US" sz="1300" b="1" dirty="0">
                <a:solidFill>
                  <a:schemeClr val="bg2"/>
                </a:solidFill>
              </a:rPr>
              <a:t>p = </a:t>
            </a:r>
            <a:r>
              <a:rPr lang="en-US" sz="1300" b="1" dirty="0" smtClean="0">
                <a:solidFill>
                  <a:schemeClr val="bg2"/>
                </a:solidFill>
              </a:rPr>
              <a:t>0.0002</a:t>
            </a:r>
            <a:endParaRPr lang="en-US" sz="1300" b="1" dirty="0">
              <a:solidFill>
                <a:schemeClr val="bg2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650382" y="854916"/>
            <a:ext cx="5858730" cy="49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By Donor History of Cocaine Use*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497730" y="776888"/>
            <a:ext cx="6327827" cy="52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By Donor History of Other Drug Use*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576888" y="1100762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800" kern="0" dirty="0" smtClean="0">
                <a:solidFill>
                  <a:srgbClr val="002060"/>
                </a:solidFill>
              </a:rPr>
              <a:t>(Transplants: Jan 2000 – Jun 2013)</a:t>
            </a: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794808" y="1075442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800" kern="0" dirty="0" smtClean="0">
                <a:solidFill>
                  <a:srgbClr val="002060"/>
                </a:solidFill>
              </a:rPr>
              <a:t>(Transplants: Jan 2000 – Jun 2013)</a:t>
            </a: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5" name="TextBox 27"/>
          <p:cNvSpPr txBox="1"/>
          <p:nvPr/>
        </p:nvSpPr>
        <p:spPr>
          <a:xfrm>
            <a:off x="5582119" y="6772901"/>
            <a:ext cx="4567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bg2"/>
                </a:solidFill>
              </a:rPr>
              <a:t>Note: Y-axis is truncated for clearer presentation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55145" y="1549839"/>
            <a:ext cx="47852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  <a:latin typeface="Arial" panose="020B0604020202020204" pitchFamily="34" charset="0"/>
              </a:rPr>
              <a:t>*Donor has </a:t>
            </a:r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</a:rPr>
              <a:t>ever abused or had a dependency to </a:t>
            </a:r>
            <a:r>
              <a:rPr lang="en-US" sz="1400" dirty="0" smtClean="0">
                <a:solidFill>
                  <a:schemeClr val="bg2"/>
                </a:solidFill>
                <a:latin typeface="Arial" panose="020B0604020202020204" pitchFamily="34" charset="0"/>
              </a:rPr>
              <a:t>cocaine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39382" y="1444759"/>
            <a:ext cx="595612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50" dirty="0" smtClean="0">
                <a:solidFill>
                  <a:schemeClr val="bg2"/>
                </a:solidFill>
                <a:latin typeface="Arial" panose="020B0604020202020204" pitchFamily="34" charset="0"/>
              </a:rPr>
              <a:t>*</a:t>
            </a:r>
            <a:r>
              <a:rPr lang="en-US" sz="1250" dirty="0" smtClean="0">
                <a:solidFill>
                  <a:schemeClr val="bg2"/>
                </a:solidFill>
              </a:rPr>
              <a:t>Donor ever </a:t>
            </a:r>
            <a:r>
              <a:rPr lang="en-US" sz="1250" dirty="0">
                <a:solidFill>
                  <a:schemeClr val="bg2"/>
                </a:solidFill>
              </a:rPr>
              <a:t>abused or had a dependency to </a:t>
            </a:r>
            <a:r>
              <a:rPr lang="en-US" sz="1250" dirty="0" smtClean="0">
                <a:solidFill>
                  <a:schemeClr val="bg2"/>
                </a:solidFill>
              </a:rPr>
              <a:t>non-intravenous </a:t>
            </a:r>
            <a:r>
              <a:rPr lang="en-US" sz="1250" dirty="0">
                <a:solidFill>
                  <a:schemeClr val="bg2"/>
                </a:solidFill>
              </a:rPr>
              <a:t>street drugs, such as crack, marijuana or prescription narcotics, sedatives, hypnotics or </a:t>
            </a:r>
            <a:r>
              <a:rPr lang="en-US" sz="1250" dirty="0" smtClean="0">
                <a:solidFill>
                  <a:schemeClr val="bg2"/>
                </a:solidFill>
              </a:rPr>
              <a:t>stimulants</a:t>
            </a:r>
            <a:endParaRPr lang="en-US" sz="12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9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438695"/>
              </p:ext>
            </p:extLst>
          </p:nvPr>
        </p:nvGraphicFramePr>
        <p:xfrm>
          <a:off x="244562" y="1490982"/>
          <a:ext cx="6217920" cy="512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511590" y="105624"/>
            <a:ext cx="12115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000" kern="0" dirty="0">
                <a:solidFill>
                  <a:srgbClr val="002060"/>
                </a:solidFill>
              </a:rPr>
              <a:t>Adult </a:t>
            </a:r>
            <a:r>
              <a:rPr lang="en-US" sz="3000" kern="0" dirty="0" smtClean="0">
                <a:solidFill>
                  <a:srgbClr val="002060"/>
                </a:solidFill>
              </a:rPr>
              <a:t>Lung Transplants</a:t>
            </a:r>
          </a:p>
          <a:p>
            <a:r>
              <a:rPr lang="en-US" sz="2800" kern="0" dirty="0" smtClean="0">
                <a:solidFill>
                  <a:srgbClr val="002060"/>
                </a:solidFill>
              </a:rPr>
              <a:t>Kaplan-Meier </a:t>
            </a:r>
            <a:r>
              <a:rPr lang="en-US" sz="2800" kern="0" dirty="0">
                <a:solidFill>
                  <a:srgbClr val="002060"/>
                </a:solidFill>
              </a:rPr>
              <a:t>Survival </a:t>
            </a:r>
            <a:r>
              <a:rPr lang="en-US" sz="2800" kern="0" dirty="0" smtClean="0">
                <a:solidFill>
                  <a:srgbClr val="002060"/>
                </a:solidFill>
              </a:rPr>
              <a:t>within 5 Years Conditional </a:t>
            </a:r>
            <a:r>
              <a:rPr lang="en-US" sz="2800" kern="0" dirty="0">
                <a:solidFill>
                  <a:srgbClr val="002060"/>
                </a:solidFill>
              </a:rPr>
              <a:t>on Survival to </a:t>
            </a:r>
            <a:r>
              <a:rPr lang="en-US" sz="2800" kern="0" dirty="0" smtClean="0">
                <a:solidFill>
                  <a:srgbClr val="002060"/>
                </a:solidFill>
              </a:rPr>
              <a:t>1 Year</a:t>
            </a:r>
            <a:endParaRPr lang="en-US" sz="2800" kern="0" dirty="0">
              <a:solidFill>
                <a:srgbClr val="002060"/>
              </a:solidFill>
            </a:endParaRPr>
          </a:p>
          <a:p>
            <a:endParaRPr lang="en-US" sz="3000" kern="0" dirty="0">
              <a:solidFill>
                <a:srgbClr val="002060"/>
              </a:solidFill>
            </a:endParaRPr>
          </a:p>
        </p:txBody>
      </p:sp>
      <p:sp>
        <p:nvSpPr>
          <p:cNvPr id="9" name="pvalues"/>
          <p:cNvSpPr txBox="1"/>
          <p:nvPr/>
        </p:nvSpPr>
        <p:spPr>
          <a:xfrm>
            <a:off x="1209098" y="4419600"/>
            <a:ext cx="1143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2"/>
                </a:solidFill>
              </a:rPr>
              <a:t>p = 0.0014</a:t>
            </a:r>
            <a:endParaRPr lang="en-US" sz="1300" b="1" dirty="0">
              <a:solidFill>
                <a:schemeClr val="bg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1280" y="6517640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8550680"/>
              </p:ext>
            </p:extLst>
          </p:nvPr>
        </p:nvGraphicFramePr>
        <p:xfrm>
          <a:off x="6393180" y="1482535"/>
          <a:ext cx="6217920" cy="512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pvalues"/>
          <p:cNvSpPr txBox="1"/>
          <p:nvPr/>
        </p:nvSpPr>
        <p:spPr>
          <a:xfrm>
            <a:off x="7161367" y="4419600"/>
            <a:ext cx="140865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2"/>
                </a:solidFill>
              </a:rPr>
              <a:t> p = 0.0005</a:t>
            </a:r>
            <a:endParaRPr lang="en-US" sz="1300" b="1" dirty="0">
              <a:solidFill>
                <a:schemeClr val="bg2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582367" y="978670"/>
            <a:ext cx="5858730" cy="49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By Donor History of Diabetes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525069" y="906781"/>
            <a:ext cx="6327827" cy="52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By Donor History of Hypertension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666553" y="1205242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800" kern="0" dirty="0" smtClean="0">
                <a:solidFill>
                  <a:srgbClr val="002060"/>
                </a:solidFill>
              </a:rPr>
              <a:t>(Transplants: Jan 2000 – Jun 2013)</a:t>
            </a: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749515" y="1199988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800" kern="0" dirty="0" smtClean="0">
                <a:solidFill>
                  <a:srgbClr val="002060"/>
                </a:solidFill>
              </a:rPr>
              <a:t>(Transplants: Jan 2000 – Jun 2013)</a:t>
            </a: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4" name="TextBox 27"/>
          <p:cNvSpPr txBox="1"/>
          <p:nvPr/>
        </p:nvSpPr>
        <p:spPr>
          <a:xfrm>
            <a:off x="5582119" y="6772901"/>
            <a:ext cx="4567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bg2"/>
                </a:solidFill>
              </a:rPr>
              <a:t>Note: Y-axis is truncated for clearer presentation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71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477854"/>
              </p:ext>
            </p:extLst>
          </p:nvPr>
        </p:nvGraphicFramePr>
        <p:xfrm>
          <a:off x="700088" y="1452934"/>
          <a:ext cx="10801350" cy="540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1066800" y="-141903"/>
            <a:ext cx="10651331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347" kern="0" dirty="0">
                <a:solidFill>
                  <a:srgbClr val="002060"/>
                </a:solidFill>
              </a:rPr>
              <a:t>Adult Lung Transplants</a:t>
            </a:r>
          </a:p>
          <a:p>
            <a:r>
              <a:rPr lang="en-US" sz="2756" kern="0" dirty="0">
                <a:solidFill>
                  <a:srgbClr val="002060"/>
                </a:solidFill>
              </a:rPr>
              <a:t>Kaplan-Meier Survival within 5 Years by Ischemic Time</a:t>
            </a:r>
          </a:p>
        </p:txBody>
      </p:sp>
      <p:sp>
        <p:nvSpPr>
          <p:cNvPr id="9" name="pvalues"/>
          <p:cNvSpPr txBox="1"/>
          <p:nvPr/>
        </p:nvSpPr>
        <p:spPr>
          <a:xfrm>
            <a:off x="2119592" y="3985917"/>
            <a:ext cx="4123450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5" b="1" dirty="0" smtClean="0">
                <a:solidFill>
                  <a:schemeClr val="bg2"/>
                </a:solidFill>
              </a:rPr>
              <a:t>p </a:t>
            </a:r>
            <a:r>
              <a:rPr lang="en-US" sz="1575" b="1" dirty="0">
                <a:solidFill>
                  <a:schemeClr val="bg2"/>
                </a:solidFill>
              </a:rPr>
              <a:t>&lt; 0.0001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6112" y="6477953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3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 bwMode="auto">
          <a:xfrm>
            <a:off x="381000" y="990534"/>
            <a:ext cx="11724084" cy="519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600" kern="0" dirty="0">
                <a:solidFill>
                  <a:srgbClr val="002060"/>
                </a:solidFill>
              </a:rPr>
              <a:t>Conditional on Survival to 1 </a:t>
            </a:r>
            <a:r>
              <a:rPr lang="en-US" sz="2600" kern="0" dirty="0" smtClean="0">
                <a:solidFill>
                  <a:srgbClr val="002060"/>
                </a:solidFill>
              </a:rPr>
              <a:t>Year (Transplants: Jan 2000 – Jun 2013</a:t>
            </a:r>
            <a:endParaRPr lang="en-US" sz="26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88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325040" y="-147991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560" kern="0" dirty="0">
                <a:solidFill>
                  <a:srgbClr val="002060"/>
                </a:solidFill>
              </a:rPr>
              <a:t>Adult Lung Transplants </a:t>
            </a:r>
          </a:p>
          <a:p>
            <a:r>
              <a:rPr lang="en-US" sz="2560" kern="0" dirty="0">
                <a:solidFill>
                  <a:srgbClr val="002060"/>
                </a:solidFill>
              </a:rPr>
              <a:t>Kaplan-Meier Survival within 5 Years Conditional on Survival to 1 Year</a:t>
            </a:r>
            <a:r>
              <a:rPr lang="en-US" sz="2756" kern="0" dirty="0">
                <a:solidFill>
                  <a:srgbClr val="002060"/>
                </a:solidFill>
              </a:rPr>
              <a:t> </a:t>
            </a:r>
            <a:endParaRPr lang="en-US" sz="2363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1738" y="6472953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3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9331209"/>
              </p:ext>
            </p:extLst>
          </p:nvPr>
        </p:nvGraphicFramePr>
        <p:xfrm>
          <a:off x="149713" y="1249003"/>
          <a:ext cx="12505267" cy="567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587574" y="800705"/>
            <a:ext cx="11629546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560" kern="0" dirty="0">
                <a:solidFill>
                  <a:srgbClr val="002060"/>
                </a:solidFill>
              </a:rPr>
              <a:t>by Donor Age and Ischemic Time (Transplants: Jan 2000 - Jun 2013)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65284" y="6678169"/>
            <a:ext cx="449379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2"/>
                </a:solidFill>
              </a:rPr>
              <a:t>Note: Y-axis is truncated for clearer presentation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2141327" y="6142836"/>
            <a:ext cx="2310827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Ischemic Time &lt;4 Hours</a:t>
            </a:r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228385"/>
              </p:ext>
            </p:extLst>
          </p:nvPr>
        </p:nvGraphicFramePr>
        <p:xfrm>
          <a:off x="6443768" y="1787361"/>
          <a:ext cx="6357832" cy="4817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1"/>
          <p:cNvSpPr txBox="1"/>
          <p:nvPr/>
        </p:nvSpPr>
        <p:spPr>
          <a:xfrm>
            <a:off x="8534400" y="6172774"/>
            <a:ext cx="2704818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Ischemic Time </a:t>
            </a:r>
            <a:r>
              <a:rPr lang="en-US" sz="1600" b="1" dirty="0" smtClean="0">
                <a:solidFill>
                  <a:srgbClr val="0070C0"/>
                </a:solidFill>
              </a:rPr>
              <a:t>≥4 </a:t>
            </a:r>
            <a:r>
              <a:rPr lang="en-US" sz="1600" b="1" dirty="0">
                <a:solidFill>
                  <a:srgbClr val="0070C0"/>
                </a:solidFill>
              </a:rPr>
              <a:t>Hours</a:t>
            </a:r>
          </a:p>
        </p:txBody>
      </p:sp>
      <p:sp>
        <p:nvSpPr>
          <p:cNvPr id="24" name="pvalues"/>
          <p:cNvSpPr txBox="1"/>
          <p:nvPr/>
        </p:nvSpPr>
        <p:spPr>
          <a:xfrm>
            <a:off x="7447678" y="4546084"/>
            <a:ext cx="4363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2"/>
                </a:solidFill>
              </a:rPr>
              <a:t>No pairwise comparisons were significant at p &lt; 0.05</a:t>
            </a:r>
          </a:p>
        </p:txBody>
      </p:sp>
    </p:spTree>
    <p:extLst>
      <p:ext uri="{BB962C8B-B14F-4D97-AF65-F5344CB8AC3E}">
        <p14:creationId xmlns:p14="http://schemas.microsoft.com/office/powerpoint/2010/main" val="231355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381000" y="-198209"/>
            <a:ext cx="1219514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000" kern="0" dirty="0">
                <a:solidFill>
                  <a:srgbClr val="002060"/>
                </a:solidFill>
              </a:rPr>
              <a:t>Adult </a:t>
            </a:r>
            <a:r>
              <a:rPr lang="en-US" sz="3000" kern="0" dirty="0" smtClean="0">
                <a:solidFill>
                  <a:srgbClr val="002060"/>
                </a:solidFill>
              </a:rPr>
              <a:t>Lung Transplants </a:t>
            </a:r>
            <a:endParaRPr lang="en-US" sz="3000" kern="0" dirty="0">
              <a:solidFill>
                <a:srgbClr val="002060"/>
              </a:solidFill>
            </a:endParaRPr>
          </a:p>
          <a:p>
            <a:r>
              <a:rPr lang="en-US" sz="2600" kern="0" dirty="0">
                <a:solidFill>
                  <a:srgbClr val="002060"/>
                </a:solidFill>
              </a:rPr>
              <a:t>Kaplan-Meier Survival within 5 Years Conditional on Survival to 1 </a:t>
            </a:r>
            <a:r>
              <a:rPr lang="en-US" sz="2600" kern="0" dirty="0" smtClean="0">
                <a:solidFill>
                  <a:srgbClr val="002060"/>
                </a:solidFill>
              </a:rPr>
              <a:t>Year by</a:t>
            </a:r>
            <a:endParaRPr lang="en-US" sz="240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1280" y="6507480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8812086"/>
              </p:ext>
            </p:extLst>
          </p:nvPr>
        </p:nvGraphicFramePr>
        <p:xfrm>
          <a:off x="685800" y="1312304"/>
          <a:ext cx="11811000" cy="570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18754" y="4761013"/>
            <a:ext cx="597527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2"/>
                </a:solidFill>
              </a:rPr>
              <a:t>All pairwise comparisons were significant at p &lt; 0.05 except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chemeClr val="bg2"/>
                </a:solidFill>
              </a:rPr>
              <a:t>Donor with History of Hypertension, Ischemic Time &lt;4 </a:t>
            </a:r>
            <a:r>
              <a:rPr lang="en-US" sz="1300" b="1" dirty="0" smtClean="0">
                <a:solidFill>
                  <a:schemeClr val="bg2"/>
                </a:solidFill>
              </a:rPr>
              <a:t>hours vs</a:t>
            </a:r>
            <a:r>
              <a:rPr lang="en-US" sz="1300" b="1" dirty="0">
                <a:solidFill>
                  <a:schemeClr val="bg2"/>
                </a:solidFill>
              </a:rPr>
              <a:t>. Donor with No History of Hypertension, Ischemic Time &lt;4 </a:t>
            </a:r>
            <a:r>
              <a:rPr lang="en-US" sz="1300" b="1" dirty="0" smtClean="0">
                <a:solidFill>
                  <a:schemeClr val="bg2"/>
                </a:solidFill>
              </a:rPr>
              <a:t>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chemeClr val="bg2"/>
                </a:solidFill>
              </a:rPr>
              <a:t>Donor with History of Hypertension, Ischemic Time </a:t>
            </a:r>
            <a:r>
              <a:rPr lang="en-US" sz="1300" b="1" dirty="0" smtClean="0">
                <a:solidFill>
                  <a:schemeClr val="bg2"/>
                </a:solidFill>
              </a:rPr>
              <a:t>≥4 </a:t>
            </a:r>
            <a:r>
              <a:rPr lang="en-US" sz="1300" b="1" dirty="0">
                <a:solidFill>
                  <a:schemeClr val="bg2"/>
                </a:solidFill>
              </a:rPr>
              <a:t>hours </a:t>
            </a:r>
            <a:r>
              <a:rPr lang="en-US" sz="1300" b="1" dirty="0" smtClean="0">
                <a:solidFill>
                  <a:schemeClr val="bg2"/>
                </a:solidFill>
              </a:rPr>
              <a:t>vs</a:t>
            </a:r>
            <a:r>
              <a:rPr lang="en-US" sz="1300" b="1" dirty="0">
                <a:solidFill>
                  <a:schemeClr val="bg2"/>
                </a:solidFill>
              </a:rPr>
              <a:t>. Donor with No History of Hypertension, Ischemic Time &lt;4 hours</a:t>
            </a:r>
            <a:endParaRPr lang="en-US" sz="1300" b="1" dirty="0" smtClean="0">
              <a:solidFill>
                <a:schemeClr val="bg2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-271670" y="838200"/>
            <a:ext cx="131064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rgbClr val="002060"/>
                </a:solidFill>
              </a:rPr>
              <a:t>Donor History of Hypertension and Ischemic Time </a:t>
            </a:r>
            <a:r>
              <a:rPr lang="en-US" sz="2400" kern="0" dirty="0">
                <a:solidFill>
                  <a:srgbClr val="002060"/>
                </a:solidFill>
              </a:rPr>
              <a:t>(Transplants: Jan 2005 – Jun 2013</a:t>
            </a:r>
          </a:p>
        </p:txBody>
      </p:sp>
      <p:sp>
        <p:nvSpPr>
          <p:cNvPr id="19" name="TextBox 27"/>
          <p:cNvSpPr txBox="1"/>
          <p:nvPr/>
        </p:nvSpPr>
        <p:spPr>
          <a:xfrm>
            <a:off x="5582119" y="6772901"/>
            <a:ext cx="4567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bg2"/>
                </a:solidFill>
              </a:rPr>
              <a:t>Note: Y-axis is truncated for clearer presentation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1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463389" y="-148124"/>
            <a:ext cx="1219514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600" kern="0" dirty="0">
                <a:solidFill>
                  <a:srgbClr val="002060"/>
                </a:solidFill>
              </a:rPr>
              <a:t>Adult </a:t>
            </a:r>
            <a:r>
              <a:rPr lang="en-US" sz="2600" kern="0" dirty="0" smtClean="0">
                <a:solidFill>
                  <a:srgbClr val="002060"/>
                </a:solidFill>
              </a:rPr>
              <a:t>Lung Transplants</a:t>
            </a:r>
            <a:endParaRPr lang="en-US" sz="2600" kern="0" dirty="0">
              <a:solidFill>
                <a:srgbClr val="002060"/>
              </a:solidFill>
            </a:endParaRPr>
          </a:p>
          <a:p>
            <a:r>
              <a:rPr lang="en-US" sz="2600" kern="0" dirty="0">
                <a:solidFill>
                  <a:srgbClr val="002060"/>
                </a:solidFill>
              </a:rPr>
              <a:t>Kaplan-Meier Survival within 5 Years Conditional on Survival to 1 </a:t>
            </a:r>
            <a:r>
              <a:rPr lang="en-US" sz="2600" kern="0" dirty="0" smtClean="0">
                <a:solidFill>
                  <a:srgbClr val="002060"/>
                </a:solidFill>
              </a:rPr>
              <a:t>Year</a:t>
            </a:r>
            <a:endParaRPr lang="en-US" sz="240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1280" y="6517640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0292221"/>
              </p:ext>
            </p:extLst>
          </p:nvPr>
        </p:nvGraphicFramePr>
        <p:xfrm>
          <a:off x="685800" y="1387052"/>
          <a:ext cx="11574920" cy="536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33600" y="5029200"/>
            <a:ext cx="7848600" cy="704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b="1" dirty="0" smtClean="0">
                <a:solidFill>
                  <a:schemeClr val="bg2"/>
                </a:solidFill>
              </a:rPr>
              <a:t>All pairwise comparisons were significant at p &lt; 0.05 except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50" b="1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Donor PO</a:t>
            </a:r>
            <a:r>
              <a:rPr lang="en-US" sz="1250" b="1" baseline="-25000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250" b="1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&lt;250, Ischemic Time &lt;4 hours </a:t>
            </a:r>
            <a:r>
              <a:rPr lang="en-US" sz="1250" b="1" dirty="0" smtClean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vs</a:t>
            </a:r>
            <a:r>
              <a:rPr lang="en-US" sz="1250" b="1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Donor PO</a:t>
            </a:r>
            <a:r>
              <a:rPr lang="en-US" sz="1250" b="1" baseline="-25000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250" b="1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2"/>
                </a:solidFill>
              </a:rPr>
              <a:t>≥ </a:t>
            </a:r>
            <a:r>
              <a:rPr lang="en-US" sz="1250" b="1" dirty="0" smtClean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250, </a:t>
            </a:r>
            <a:r>
              <a:rPr lang="en-US" sz="1250" b="1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Ischemic Time &lt;4 </a:t>
            </a:r>
            <a:r>
              <a:rPr lang="en-US" sz="1250" b="1" dirty="0" smtClean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hours</a:t>
            </a:r>
            <a:endParaRPr lang="en-US" sz="1250" dirty="0" smtClean="0">
              <a:solidFill>
                <a:schemeClr val="bg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50" b="1" dirty="0" smtClean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Donor </a:t>
            </a:r>
            <a:r>
              <a:rPr lang="en-US" sz="1250" b="1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</a:t>
            </a:r>
            <a:r>
              <a:rPr lang="en-US" sz="1250" b="1" baseline="-25000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250" b="1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&lt;250, Ischemic Time </a:t>
            </a:r>
            <a:r>
              <a:rPr lang="en-US" sz="1200" b="1" dirty="0" smtClean="0">
                <a:solidFill>
                  <a:schemeClr val="bg2"/>
                </a:solidFill>
              </a:rPr>
              <a:t>≥</a:t>
            </a:r>
            <a:r>
              <a:rPr lang="en-US" sz="1250" b="1" dirty="0" smtClean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en-US" sz="1250" b="1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hours </a:t>
            </a:r>
            <a:r>
              <a:rPr lang="en-US" sz="1250" b="1" dirty="0" smtClean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vs</a:t>
            </a:r>
            <a:r>
              <a:rPr lang="en-US" sz="1250" b="1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Donor PO</a:t>
            </a:r>
            <a:r>
              <a:rPr lang="en-US" sz="1250" b="1" baseline="-25000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250" b="1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2"/>
                </a:solidFill>
              </a:rPr>
              <a:t>≥ </a:t>
            </a:r>
            <a:r>
              <a:rPr lang="en-US" sz="1250" b="1" dirty="0" smtClean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250, </a:t>
            </a:r>
            <a:r>
              <a:rPr lang="en-US" sz="1250" b="1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Ischemic Time </a:t>
            </a:r>
            <a:r>
              <a:rPr lang="en-US" sz="1200" b="1" dirty="0">
                <a:solidFill>
                  <a:schemeClr val="bg2"/>
                </a:solidFill>
              </a:rPr>
              <a:t>≥ </a:t>
            </a:r>
            <a:r>
              <a:rPr lang="en-US" sz="1250" b="1" dirty="0" smtClean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en-US" sz="1250" b="1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906950"/>
            <a:ext cx="11277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kern="0" dirty="0">
                <a:solidFill>
                  <a:srgbClr val="002060"/>
                </a:solidFill>
                <a:ea typeface="+mj-ea"/>
                <a:cs typeface="+mj-cs"/>
              </a:rPr>
              <a:t>b</a:t>
            </a:r>
            <a:r>
              <a:rPr lang="en-US" sz="2600" b="1" kern="0" dirty="0" smtClean="0">
                <a:solidFill>
                  <a:srgbClr val="002060"/>
                </a:solidFill>
                <a:ea typeface="+mj-ea"/>
                <a:cs typeface="+mj-cs"/>
              </a:rPr>
              <a:t>y </a:t>
            </a:r>
            <a:r>
              <a:rPr lang="en-US" sz="2600" b="1" kern="0" dirty="0">
                <a:solidFill>
                  <a:srgbClr val="002060"/>
                </a:solidFill>
                <a:ea typeface="+mj-ea"/>
                <a:cs typeface="+mj-cs"/>
              </a:rPr>
              <a:t>Donor </a:t>
            </a:r>
            <a:r>
              <a:rPr lang="en-US" sz="2600" b="1" kern="0" dirty="0" smtClean="0">
                <a:solidFill>
                  <a:srgbClr val="002060"/>
                </a:solidFill>
                <a:ea typeface="+mj-ea"/>
                <a:cs typeface="+mj-cs"/>
              </a:rPr>
              <a:t>PO</a:t>
            </a:r>
            <a:r>
              <a:rPr lang="en-US" sz="2600" b="1" kern="0" baseline="-25000" dirty="0" smtClean="0">
                <a:solidFill>
                  <a:srgbClr val="002060"/>
                </a:solidFill>
                <a:ea typeface="+mj-ea"/>
                <a:cs typeface="+mj-cs"/>
              </a:rPr>
              <a:t>2</a:t>
            </a:r>
            <a:r>
              <a:rPr lang="en-US" sz="2600" b="1" kern="0" dirty="0" smtClean="0">
                <a:solidFill>
                  <a:srgbClr val="002060"/>
                </a:solidFill>
                <a:ea typeface="+mj-ea"/>
                <a:cs typeface="+mj-cs"/>
              </a:rPr>
              <a:t> and </a:t>
            </a:r>
            <a:r>
              <a:rPr lang="en-US" sz="2600" b="1" kern="0" dirty="0">
                <a:solidFill>
                  <a:srgbClr val="002060"/>
                </a:solidFill>
                <a:ea typeface="+mj-ea"/>
                <a:cs typeface="+mj-cs"/>
              </a:rPr>
              <a:t>Ischemic </a:t>
            </a:r>
            <a:r>
              <a:rPr lang="en-US" sz="2600" b="1" kern="0" dirty="0" smtClean="0">
                <a:solidFill>
                  <a:srgbClr val="002060"/>
                </a:solidFill>
                <a:ea typeface="+mj-ea"/>
                <a:cs typeface="+mj-cs"/>
              </a:rPr>
              <a:t>Time </a:t>
            </a:r>
            <a:r>
              <a:rPr lang="en-US" sz="2600" b="1" kern="0" dirty="0">
                <a:solidFill>
                  <a:srgbClr val="002060"/>
                </a:solidFill>
              </a:rPr>
              <a:t>(Transplants: Jan 2000 – Jun 2013</a:t>
            </a:r>
            <a:r>
              <a:rPr lang="en-US" sz="2600" b="1" kern="0" dirty="0" smtClean="0">
                <a:solidFill>
                  <a:srgbClr val="002060"/>
                </a:solidFill>
              </a:rPr>
              <a:t>)</a:t>
            </a:r>
            <a:endParaRPr lang="en-US" sz="2600" b="1" kern="0" dirty="0">
              <a:solidFill>
                <a:srgbClr val="002060"/>
              </a:solidFill>
              <a:ea typeface="+mj-ea"/>
              <a:cs typeface="+mj-cs"/>
            </a:endParaRPr>
          </a:p>
        </p:txBody>
      </p:sp>
      <p:sp>
        <p:nvSpPr>
          <p:cNvPr id="19" name="TextBox 27"/>
          <p:cNvSpPr txBox="1"/>
          <p:nvPr/>
        </p:nvSpPr>
        <p:spPr>
          <a:xfrm>
            <a:off x="5582119" y="6772901"/>
            <a:ext cx="4567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bg2"/>
                </a:solidFill>
              </a:rPr>
              <a:t>Note: Y-axis is truncated for clearer presentation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61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325040" y="-147991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560" kern="0" dirty="0">
                <a:solidFill>
                  <a:srgbClr val="002060"/>
                </a:solidFill>
              </a:rPr>
              <a:t>Adult Lung Transplants </a:t>
            </a:r>
          </a:p>
          <a:p>
            <a:r>
              <a:rPr lang="en-US" sz="2560" kern="0" dirty="0">
                <a:solidFill>
                  <a:srgbClr val="002060"/>
                </a:solidFill>
              </a:rPr>
              <a:t>Kaplan-Meier Survival within 5 Years Conditional on Survival to 1 Year</a:t>
            </a:r>
            <a:r>
              <a:rPr lang="en-US" sz="2756" kern="0" dirty="0">
                <a:solidFill>
                  <a:srgbClr val="002060"/>
                </a:solidFill>
              </a:rPr>
              <a:t> </a:t>
            </a:r>
            <a:endParaRPr lang="en-US" sz="2363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1740" y="6472953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3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339846"/>
              </p:ext>
            </p:extLst>
          </p:nvPr>
        </p:nvGraphicFramePr>
        <p:xfrm>
          <a:off x="0" y="1335256"/>
          <a:ext cx="12505267" cy="567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325040" y="800705"/>
            <a:ext cx="12476560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560" kern="0" dirty="0">
                <a:solidFill>
                  <a:srgbClr val="002060"/>
                </a:solidFill>
              </a:rPr>
              <a:t>by Donor Age and </a:t>
            </a:r>
            <a:r>
              <a:rPr lang="en-US" sz="2520" kern="0" dirty="0">
                <a:solidFill>
                  <a:srgbClr val="002060"/>
                </a:solidFill>
              </a:rPr>
              <a:t>Donor History of Diabetes </a:t>
            </a:r>
            <a:r>
              <a:rPr lang="en-US" sz="2560" kern="0" dirty="0">
                <a:solidFill>
                  <a:srgbClr val="002060"/>
                </a:solidFill>
              </a:rPr>
              <a:t>(Transplants: Jan 2000 - Jun 2013)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59644" y="6757923"/>
            <a:ext cx="449379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2"/>
                </a:solidFill>
              </a:rPr>
              <a:t>Note: Y-axis is truncated for clearer presentation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1912437" y="6159084"/>
            <a:ext cx="2310827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Donor with History of Diabetes</a:t>
            </a:r>
          </a:p>
          <a:p>
            <a:endParaRPr lang="en-US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2452126"/>
              </p:ext>
            </p:extLst>
          </p:nvPr>
        </p:nvGraphicFramePr>
        <p:xfrm>
          <a:off x="6147434" y="1852569"/>
          <a:ext cx="6547856" cy="4817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1"/>
          <p:cNvSpPr txBox="1"/>
          <p:nvPr/>
        </p:nvSpPr>
        <p:spPr>
          <a:xfrm>
            <a:off x="8068952" y="6207471"/>
            <a:ext cx="2704818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Donor without History of Diabetes</a:t>
            </a:r>
          </a:p>
        </p:txBody>
      </p:sp>
      <p:sp>
        <p:nvSpPr>
          <p:cNvPr id="24" name="pvalues"/>
          <p:cNvSpPr txBox="1"/>
          <p:nvPr/>
        </p:nvSpPr>
        <p:spPr>
          <a:xfrm>
            <a:off x="7086600" y="4572000"/>
            <a:ext cx="4267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2"/>
                </a:solidFill>
              </a:rPr>
              <a:t>No pairwise comparisons were significant at p &lt; 0.05 </a:t>
            </a:r>
          </a:p>
        </p:txBody>
      </p:sp>
    </p:spTree>
    <p:extLst>
      <p:ext uri="{BB962C8B-B14F-4D97-AF65-F5344CB8AC3E}">
        <p14:creationId xmlns:p14="http://schemas.microsoft.com/office/powerpoint/2010/main" val="115079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1600200" y="2713983"/>
            <a:ext cx="10058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3600" b="1" dirty="0" smtClean="0">
                <a:solidFill>
                  <a:srgbClr val="0070C0"/>
                </a:solidFill>
              </a:rPr>
              <a:t>Freedom from BOS                                     Conditional on Survival to Discharge</a:t>
            </a:r>
            <a:endParaRPr lang="en-US" sz="3600" b="1" dirty="0">
              <a:solidFill>
                <a:srgbClr val="007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3786" y="6501671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2286000" y="1149976"/>
            <a:ext cx="8839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Survival Analyses</a:t>
            </a:r>
          </a:p>
        </p:txBody>
      </p:sp>
    </p:spTree>
    <p:extLst>
      <p:ext uri="{BB962C8B-B14F-4D97-AF65-F5344CB8AC3E}">
        <p14:creationId xmlns:p14="http://schemas.microsoft.com/office/powerpoint/2010/main" val="415579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117797"/>
              </p:ext>
            </p:extLst>
          </p:nvPr>
        </p:nvGraphicFramePr>
        <p:xfrm>
          <a:off x="609600" y="1365229"/>
          <a:ext cx="11658600" cy="5360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302260" y="37593"/>
            <a:ext cx="12115800" cy="88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400" kern="0" dirty="0">
                <a:solidFill>
                  <a:srgbClr val="002060"/>
                </a:solidFill>
              </a:rPr>
              <a:t>Adult </a:t>
            </a:r>
            <a:r>
              <a:rPr lang="en-US" sz="3400" kern="0" dirty="0" smtClean="0">
                <a:solidFill>
                  <a:srgbClr val="002060"/>
                </a:solidFill>
              </a:rPr>
              <a:t>Lung Transplants </a:t>
            </a:r>
          </a:p>
          <a:p>
            <a:r>
              <a:rPr lang="en-US" sz="2800" kern="0" dirty="0" smtClean="0">
                <a:solidFill>
                  <a:srgbClr val="002060"/>
                </a:solidFill>
              </a:rPr>
              <a:t>Freedom from BOS Conditional </a:t>
            </a:r>
            <a:r>
              <a:rPr lang="en-US" sz="2800" kern="0" dirty="0">
                <a:solidFill>
                  <a:srgbClr val="002060"/>
                </a:solidFill>
              </a:rPr>
              <a:t>on Survival to </a:t>
            </a:r>
            <a:r>
              <a:rPr lang="en-US" sz="2800" kern="0" dirty="0" smtClean="0">
                <a:solidFill>
                  <a:srgbClr val="002060"/>
                </a:solidFill>
              </a:rPr>
              <a:t>Discharge</a:t>
            </a:r>
            <a:endParaRPr lang="en-US" sz="2800" kern="0" dirty="0">
              <a:solidFill>
                <a:srgbClr val="002060"/>
              </a:solidFill>
            </a:endParaRPr>
          </a:p>
          <a:p>
            <a:endParaRPr lang="en-US" sz="300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1280" y="6517640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9" name="pvalues"/>
          <p:cNvSpPr txBox="1"/>
          <p:nvPr/>
        </p:nvSpPr>
        <p:spPr>
          <a:xfrm>
            <a:off x="1828801" y="5181600"/>
            <a:ext cx="46481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2"/>
                </a:solidFill>
              </a:rPr>
              <a:t>No pairwise comparisons were not significant at p &lt; 0.05 except Donor </a:t>
            </a:r>
            <a:r>
              <a:rPr lang="nn-NO" sz="1300" b="1" dirty="0" smtClean="0">
                <a:solidFill>
                  <a:schemeClr val="bg2"/>
                </a:solidFill>
              </a:rPr>
              <a:t>&lt;35 yrs vs. Donor ≥50 yrs</a:t>
            </a:r>
            <a:endParaRPr lang="en-US" sz="1300" b="1" dirty="0">
              <a:solidFill>
                <a:schemeClr val="bg2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609600" y="924027"/>
            <a:ext cx="11501120" cy="49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By Donor </a:t>
            </a:r>
            <a:r>
              <a:rPr lang="en-US" sz="2800" kern="0" dirty="0">
                <a:solidFill>
                  <a:srgbClr val="002060"/>
                </a:solidFill>
              </a:rPr>
              <a:t>Age (Transplants: Jan 2000 – Jun 2017</a:t>
            </a:r>
            <a:r>
              <a:rPr lang="en-US" sz="2800" kern="0" dirty="0" smtClean="0">
                <a:solidFill>
                  <a:srgbClr val="002060"/>
                </a:solidFill>
              </a:rPr>
              <a:t>)</a:t>
            </a:r>
            <a:endParaRPr lang="en-US" sz="28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3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761" y="-242789"/>
            <a:ext cx="9001125" cy="975122"/>
          </a:xfrm>
        </p:spPr>
        <p:txBody>
          <a:bodyPr/>
          <a:lstStyle/>
          <a:p>
            <a:r>
              <a:rPr lang="en-US" sz="3150" dirty="0">
                <a:solidFill>
                  <a:srgbClr val="002060"/>
                </a:solidFill>
              </a:rPr>
              <a:t>Adult Lung Transplants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0200" y="6559642"/>
            <a:ext cx="6750844" cy="274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81" b="1" dirty="0">
                <a:solidFill>
                  <a:srgbClr val="002060"/>
                </a:solidFill>
              </a:rPr>
              <a:t>Continuous factors are expressed as median (5</a:t>
            </a:r>
            <a:r>
              <a:rPr lang="en-US" sz="1181" b="1" baseline="30000" dirty="0">
                <a:solidFill>
                  <a:srgbClr val="002060"/>
                </a:solidFill>
              </a:rPr>
              <a:t>th </a:t>
            </a:r>
            <a:r>
              <a:rPr lang="en-US" sz="1181" b="1" dirty="0">
                <a:solidFill>
                  <a:srgbClr val="002060"/>
                </a:solidFill>
              </a:rPr>
              <a:t>– 95</a:t>
            </a:r>
            <a:r>
              <a:rPr lang="en-US" sz="1181" b="1" baseline="30000" dirty="0">
                <a:solidFill>
                  <a:srgbClr val="002060"/>
                </a:solidFill>
              </a:rPr>
              <a:t>th</a:t>
            </a:r>
            <a:r>
              <a:rPr lang="en-US" sz="1181" b="1" dirty="0">
                <a:solidFill>
                  <a:srgbClr val="002060"/>
                </a:solidFill>
              </a:rPr>
              <a:t> percentiles) </a:t>
            </a:r>
            <a:endParaRPr lang="en-US" sz="1181" dirty="0">
              <a:solidFill>
                <a:srgbClr val="00206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7970" y="6537925"/>
            <a:ext cx="4642245" cy="700089"/>
            <a:chOff x="2" y="6146792"/>
            <a:chExt cx="4715932" cy="711201"/>
          </a:xfrm>
        </p:grpSpPr>
        <p:grpSp>
          <p:nvGrpSpPr>
            <p:cNvPr id="17" name="Group 16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1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9" name="logo_citation"/>
            <p:cNvSpPr txBox="1"/>
            <p:nvPr/>
          </p:nvSpPr>
          <p:spPr>
            <a:xfrm>
              <a:off x="2766436" y="6605203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486400" y="7018394"/>
            <a:ext cx="4966944" cy="274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81" b="1" baseline="30000" dirty="0">
                <a:solidFill>
                  <a:srgbClr val="002060"/>
                </a:solidFill>
              </a:rPr>
              <a:t>1</a:t>
            </a:r>
            <a:r>
              <a:rPr lang="en-US" sz="1181" b="1" dirty="0">
                <a:solidFill>
                  <a:srgbClr val="002060"/>
                </a:solidFill>
              </a:rPr>
              <a:t> Based on Apr 1994 – Dec 2000 transplants</a:t>
            </a:r>
            <a:endParaRPr lang="en-US" sz="118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6790463"/>
            <a:ext cx="6390190" cy="274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81" b="1" dirty="0">
                <a:solidFill>
                  <a:srgbClr val="002060"/>
                </a:solidFill>
              </a:rPr>
              <a:t>Summary statistics included transplants with non-missing data</a:t>
            </a:r>
            <a:endParaRPr lang="en-US" sz="1181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075133" y="427576"/>
            <a:ext cx="10876361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756" kern="0" dirty="0">
                <a:solidFill>
                  <a:srgbClr val="002060"/>
                </a:solidFill>
              </a:rPr>
              <a:t>Donor </a:t>
            </a:r>
            <a:r>
              <a:rPr lang="en-US" sz="2756" kern="0" dirty="0" smtClean="0">
                <a:solidFill>
                  <a:srgbClr val="002060"/>
                </a:solidFill>
              </a:rPr>
              <a:t>Characteristics (Transplants: Jan 1992 – June 2018)</a:t>
            </a:r>
            <a:endParaRPr lang="en-US" sz="2756" kern="0" dirty="0">
              <a:solidFill>
                <a:srgbClr val="00206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528695"/>
              </p:ext>
            </p:extLst>
          </p:nvPr>
        </p:nvGraphicFramePr>
        <p:xfrm>
          <a:off x="2109532" y="929261"/>
          <a:ext cx="9638703" cy="5589564"/>
        </p:xfrm>
        <a:graphic>
          <a:graphicData uri="http://schemas.openxmlformats.org/drawingml/2006/table">
            <a:tbl>
              <a:tblPr/>
              <a:tblGrid>
                <a:gridCol w="2110665">
                  <a:extLst>
                    <a:ext uri="{9D8B030D-6E8A-4147-A177-3AD203B41FA5}">
                      <a16:colId xmlns:a16="http://schemas.microsoft.com/office/drawing/2014/main" val="886587962"/>
                    </a:ext>
                  </a:extLst>
                </a:gridCol>
                <a:gridCol w="2040309">
                  <a:extLst>
                    <a:ext uri="{9D8B030D-6E8A-4147-A177-3AD203B41FA5}">
                      <a16:colId xmlns:a16="http://schemas.microsoft.com/office/drawing/2014/main" val="3105726169"/>
                    </a:ext>
                  </a:extLst>
                </a:gridCol>
                <a:gridCol w="2110665">
                  <a:extLst>
                    <a:ext uri="{9D8B030D-6E8A-4147-A177-3AD203B41FA5}">
                      <a16:colId xmlns:a16="http://schemas.microsoft.com/office/drawing/2014/main" val="1417422660"/>
                    </a:ext>
                  </a:extLst>
                </a:gridCol>
                <a:gridCol w="1899599">
                  <a:extLst>
                    <a:ext uri="{9D8B030D-6E8A-4147-A177-3AD203B41FA5}">
                      <a16:colId xmlns:a16="http://schemas.microsoft.com/office/drawing/2014/main" val="762745833"/>
                    </a:ext>
                  </a:extLst>
                </a:gridCol>
                <a:gridCol w="1477465">
                  <a:extLst>
                    <a:ext uri="{9D8B030D-6E8A-4147-A177-3AD203B41FA5}">
                      <a16:colId xmlns:a16="http://schemas.microsoft.com/office/drawing/2014/main" val="2200673617"/>
                    </a:ext>
                  </a:extLst>
                </a:gridCol>
              </a:tblGrid>
              <a:tr h="2810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 1992-Dec 2000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 2001-Dec 2009         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2010-Jun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    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184744"/>
                  </a:ext>
                </a:extLst>
              </a:tr>
              <a:tr h="2218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(N = 11,796)</a:t>
                      </a: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(N = 21,806)</a:t>
                      </a: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(N = 33,891)</a:t>
                      </a: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P-value</a:t>
                      </a: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073292"/>
                  </a:ext>
                </a:extLst>
              </a:tr>
              <a:tr h="2810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Geographic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location: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842126"/>
                  </a:ext>
                </a:extLst>
              </a:tr>
              <a:tr h="2810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-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Europe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3,751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(31.8)%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7,818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(35.9)%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12,414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(36.6)%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</a:p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816469"/>
                  </a:ext>
                </a:extLst>
              </a:tr>
              <a:tr h="2810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-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North America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7,324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(62.1)%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12,545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(57.5)%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18,594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(54.9)%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4578274"/>
                  </a:ext>
                </a:extLst>
              </a:tr>
              <a:tr h="2810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-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721 (6.1)%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1,443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(6.6)%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2,883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(8.5)%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567520"/>
                  </a:ext>
                </a:extLst>
              </a:tr>
              <a:tr h="2810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Age (years)</a:t>
                      </a: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9313137"/>
                  </a:ext>
                </a:extLst>
              </a:tr>
              <a:tr h="2810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Male</a:t>
                      </a: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61.9%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56.9%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56.2%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038923"/>
                  </a:ext>
                </a:extLst>
              </a:tr>
              <a:tr h="2810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Height (cm)</a:t>
                      </a: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173.0 (157.0 - 188.0)</a:t>
                      </a: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172.7 (157.0 - 188.0)</a:t>
                      </a: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172.0 (155.0 - 188.0)</a:t>
                      </a: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099529"/>
                  </a:ext>
                </a:extLst>
              </a:tr>
              <a:tr h="2810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BMI (kg/m</a:t>
                      </a:r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23.3 (18.2 - 31.0)</a:t>
                      </a:r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24.2 (18.8 - 33.1)</a:t>
                      </a: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25.1 (19.2 - 35.5)</a:t>
                      </a: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507964"/>
                  </a:ext>
                </a:extLst>
              </a:tr>
              <a:tr h="2810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Blood type: </a:t>
                      </a: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7151713"/>
                  </a:ext>
                </a:extLst>
              </a:tr>
              <a:tr h="2810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- A</a:t>
                      </a: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39.1%</a:t>
                      </a: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38.8%</a:t>
                      </a: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38.5%</a:t>
                      </a: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0.1946</a:t>
                      </a:r>
                    </a:p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6736523"/>
                  </a:ext>
                </a:extLst>
              </a:tr>
              <a:tr h="2810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- AB</a:t>
                      </a: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2.3%</a:t>
                      </a: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2.4%</a:t>
                      </a: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2.3%</a:t>
                      </a: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rtl="0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3506241"/>
                  </a:ext>
                </a:extLst>
              </a:tr>
              <a:tr h="2810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- B</a:t>
                      </a: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9.9%</a:t>
                      </a: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10.0%</a:t>
                      </a: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10.6%</a:t>
                      </a: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rtl="0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028930"/>
                  </a:ext>
                </a:extLst>
              </a:tr>
              <a:tr h="2810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- O</a:t>
                      </a: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48.6%</a:t>
                      </a: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48.7%</a:t>
                      </a: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48.6%</a:t>
                      </a: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rtl="0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519296"/>
                  </a:ext>
                </a:extLst>
              </a:tr>
              <a:tr h="30940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Cause of death:</a:t>
                      </a: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7214084"/>
                  </a:ext>
                </a:extLst>
              </a:tr>
              <a:tr h="2810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-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Anoxia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3.5%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7.9%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19.8%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</a:p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650327"/>
                  </a:ext>
                </a:extLst>
              </a:tr>
              <a:tr h="2810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- CVA/stroke</a:t>
                      </a: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38.4%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44.7%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664439"/>
                  </a:ext>
                </a:extLst>
              </a:tr>
              <a:tr h="2810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- Head trauma</a:t>
                      </a: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49.7%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44.5%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3628281"/>
                  </a:ext>
                </a:extLst>
              </a:tr>
              <a:tr h="2810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- Other</a:t>
                      </a: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8.3%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2.9%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6" marR="6336" marT="63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3746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89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199445"/>
              </p:ext>
            </p:extLst>
          </p:nvPr>
        </p:nvGraphicFramePr>
        <p:xfrm>
          <a:off x="6526077" y="1513583"/>
          <a:ext cx="6120765" cy="5040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437556" y="57150"/>
            <a:ext cx="11926491" cy="87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954" kern="0" dirty="0">
                <a:solidFill>
                  <a:srgbClr val="002060"/>
                </a:solidFill>
              </a:rPr>
              <a:t>Adult Lung Transplants</a:t>
            </a:r>
            <a:br>
              <a:rPr lang="en-US" sz="2954" kern="0" dirty="0">
                <a:solidFill>
                  <a:srgbClr val="002060"/>
                </a:solidFill>
              </a:rPr>
            </a:br>
            <a:r>
              <a:rPr lang="en-US" sz="2954" kern="0" dirty="0">
                <a:solidFill>
                  <a:srgbClr val="002060"/>
                </a:solidFill>
              </a:rPr>
              <a:t>Freedom from BOS</a:t>
            </a:r>
            <a:r>
              <a:rPr lang="en-US" sz="2756" kern="0" dirty="0">
                <a:solidFill>
                  <a:srgbClr val="002060"/>
                </a:solidFill>
              </a:rPr>
              <a:t> Conditional on Survival to Discharge</a:t>
            </a:r>
          </a:p>
          <a:p>
            <a:endParaRPr lang="en-US" sz="2954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0023" y="6472953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3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3836420"/>
              </p:ext>
            </p:extLst>
          </p:nvPr>
        </p:nvGraphicFramePr>
        <p:xfrm>
          <a:off x="297582" y="1541088"/>
          <a:ext cx="6120765" cy="5040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pvalues"/>
          <p:cNvSpPr txBox="1"/>
          <p:nvPr/>
        </p:nvSpPr>
        <p:spPr>
          <a:xfrm>
            <a:off x="3544181" y="2110540"/>
            <a:ext cx="2377371" cy="455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81" b="1" dirty="0">
                <a:solidFill>
                  <a:schemeClr val="bg2"/>
                </a:solidFill>
              </a:rPr>
              <a:t>No pairwise comparisons were significant at p &lt; 0.05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758890" y="985339"/>
            <a:ext cx="5767187" cy="48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969" kern="0" dirty="0">
                <a:solidFill>
                  <a:srgbClr val="002060"/>
                </a:solidFill>
              </a:rPr>
              <a:t>By Donor Cause of Death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581605" y="978834"/>
            <a:ext cx="5767187" cy="48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969" kern="0" dirty="0">
                <a:solidFill>
                  <a:srgbClr val="002060"/>
                </a:solidFill>
              </a:rPr>
              <a:t>By Donor PO</a:t>
            </a:r>
            <a:r>
              <a:rPr lang="en-US" sz="1969" kern="0" baseline="-250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758889" y="1232126"/>
            <a:ext cx="5625704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772" kern="0" dirty="0">
                <a:solidFill>
                  <a:srgbClr val="002060"/>
                </a:solidFill>
              </a:rPr>
              <a:t>(Transplants: Jan 2000 – Jun 2017)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702349" y="1203199"/>
            <a:ext cx="5625704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772" kern="0" dirty="0">
                <a:solidFill>
                  <a:srgbClr val="002060"/>
                </a:solidFill>
              </a:rPr>
              <a:t>(Transplants: Jan 2005 – Jun 2017)</a:t>
            </a:r>
          </a:p>
        </p:txBody>
      </p:sp>
    </p:spTree>
    <p:extLst>
      <p:ext uri="{BB962C8B-B14F-4D97-AF65-F5344CB8AC3E}">
        <p14:creationId xmlns:p14="http://schemas.microsoft.com/office/powerpoint/2010/main" val="418568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670293"/>
              </p:ext>
            </p:extLst>
          </p:nvPr>
        </p:nvGraphicFramePr>
        <p:xfrm>
          <a:off x="685800" y="1160816"/>
          <a:ext cx="10981373" cy="5580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-108879" y="86429"/>
            <a:ext cx="12791924" cy="127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954" kern="0" dirty="0">
                <a:solidFill>
                  <a:srgbClr val="002060"/>
                </a:solidFill>
              </a:rPr>
              <a:t>Adult Lung Transplants </a:t>
            </a:r>
          </a:p>
          <a:p>
            <a:r>
              <a:rPr lang="en-US" sz="2730" kern="0" dirty="0">
                <a:solidFill>
                  <a:srgbClr val="002060"/>
                </a:solidFill>
              </a:rPr>
              <a:t>Freedom from BOS Conditional on Survival to Discharge</a:t>
            </a:r>
          </a:p>
          <a:p>
            <a:endParaRPr lang="en-US" sz="2954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0023" y="6472953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3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9" name="pvalues"/>
          <p:cNvSpPr txBox="1"/>
          <p:nvPr/>
        </p:nvSpPr>
        <p:spPr>
          <a:xfrm>
            <a:off x="2115632" y="4343400"/>
            <a:ext cx="1575197" cy="30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79" b="1" dirty="0">
                <a:solidFill>
                  <a:schemeClr val="bg2"/>
                </a:solidFill>
              </a:rPr>
              <a:t>p &lt; 0.0001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521151" y="941226"/>
            <a:ext cx="9762733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800" kern="0" dirty="0">
                <a:solidFill>
                  <a:srgbClr val="002060"/>
                </a:solidFill>
              </a:rPr>
              <a:t>by Ischemic Time (Transplants: </a:t>
            </a:r>
            <a:r>
              <a:rPr lang="en-US" sz="2800" kern="0" dirty="0" smtClean="0">
                <a:solidFill>
                  <a:srgbClr val="002060"/>
                </a:solidFill>
              </a:rPr>
              <a:t>Jan 2000 – Jun 2017</a:t>
            </a:r>
            <a:r>
              <a:rPr lang="en-US" sz="2800" kern="0" dirty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885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399059" y="-13896"/>
            <a:ext cx="12115800" cy="88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000" kern="0" dirty="0">
                <a:solidFill>
                  <a:srgbClr val="002060"/>
                </a:solidFill>
              </a:rPr>
              <a:t>Adult </a:t>
            </a:r>
            <a:r>
              <a:rPr lang="en-US" sz="3000" kern="0" dirty="0" smtClean="0">
                <a:solidFill>
                  <a:srgbClr val="002060"/>
                </a:solidFill>
              </a:rPr>
              <a:t>Lung Transplants </a:t>
            </a:r>
          </a:p>
          <a:p>
            <a:r>
              <a:rPr lang="en-US" sz="3000" kern="0" dirty="0" smtClean="0">
                <a:solidFill>
                  <a:srgbClr val="002060"/>
                </a:solidFill>
              </a:rPr>
              <a:t>Freedom from BOS</a:t>
            </a:r>
            <a:r>
              <a:rPr lang="en-US" sz="2800" kern="0" dirty="0" smtClean="0">
                <a:solidFill>
                  <a:srgbClr val="002060"/>
                </a:solidFill>
              </a:rPr>
              <a:t> Conditional </a:t>
            </a:r>
            <a:r>
              <a:rPr lang="en-US" sz="2800" kern="0" dirty="0">
                <a:solidFill>
                  <a:srgbClr val="002060"/>
                </a:solidFill>
              </a:rPr>
              <a:t>on Survival to </a:t>
            </a:r>
            <a:r>
              <a:rPr lang="en-US" sz="2800" kern="0" dirty="0" smtClean="0">
                <a:solidFill>
                  <a:srgbClr val="002060"/>
                </a:solidFill>
              </a:rPr>
              <a:t>Discharge</a:t>
            </a:r>
            <a:endParaRPr lang="en-US" sz="2800" kern="0" dirty="0">
              <a:solidFill>
                <a:srgbClr val="002060"/>
              </a:solidFill>
            </a:endParaRPr>
          </a:p>
          <a:p>
            <a:endParaRPr lang="en-US" sz="300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1280" y="6507480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4792787"/>
              </p:ext>
            </p:extLst>
          </p:nvPr>
        </p:nvGraphicFramePr>
        <p:xfrm>
          <a:off x="354533" y="1775196"/>
          <a:ext cx="6217920" cy="488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pvalues"/>
          <p:cNvSpPr txBox="1"/>
          <p:nvPr/>
        </p:nvSpPr>
        <p:spPr>
          <a:xfrm>
            <a:off x="1143000" y="3925779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</a:rPr>
              <a:t>p  = 0.6803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632931" y="896039"/>
            <a:ext cx="5858730" cy="49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By Donor History of Smoking*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463581" y="917050"/>
            <a:ext cx="6439526" cy="49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By Donor History of Alcohol Use*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graphicFrame>
        <p:nvGraphicFramePr>
          <p:cNvPr id="2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729936"/>
              </p:ext>
            </p:extLst>
          </p:nvPr>
        </p:nvGraphicFramePr>
        <p:xfrm>
          <a:off x="6660046" y="1775196"/>
          <a:ext cx="6217920" cy="4851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652809" y="1132171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800" kern="0" dirty="0" smtClean="0">
                <a:solidFill>
                  <a:srgbClr val="002060"/>
                </a:solidFill>
              </a:rPr>
              <a:t>(Transplants: Jan 2000 – Jun 2017)</a:t>
            </a: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835233" y="1152673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800" kern="0" dirty="0" smtClean="0">
                <a:solidFill>
                  <a:srgbClr val="002060"/>
                </a:solidFill>
              </a:rPr>
              <a:t>(Transplants: Jan 2005 – Jun 2017)</a:t>
            </a: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60138" y="1542863"/>
            <a:ext cx="4817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*Two </a:t>
            </a:r>
            <a:r>
              <a:rPr lang="en-US" sz="1400" dirty="0">
                <a:solidFill>
                  <a:schemeClr val="bg2"/>
                </a:solidFill>
              </a:rPr>
              <a:t>or more alcoholic drinks per day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13115" y="1527474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*Cigarette use for </a:t>
            </a:r>
            <a:r>
              <a:rPr lang="en-US" sz="1400" dirty="0">
                <a:solidFill>
                  <a:schemeClr val="bg2"/>
                </a:solidFill>
              </a:rPr>
              <a:t>more than 20 pack </a:t>
            </a:r>
            <a:r>
              <a:rPr lang="en-US" sz="1400" dirty="0" smtClean="0">
                <a:solidFill>
                  <a:schemeClr val="bg2"/>
                </a:solidFill>
              </a:rPr>
              <a:t>years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14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4583280"/>
              </p:ext>
            </p:extLst>
          </p:nvPr>
        </p:nvGraphicFramePr>
        <p:xfrm>
          <a:off x="6511684" y="1837898"/>
          <a:ext cx="621792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462022" y="-81197"/>
            <a:ext cx="12115800" cy="88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000" kern="0" dirty="0">
                <a:solidFill>
                  <a:srgbClr val="002060"/>
                </a:solidFill>
              </a:rPr>
              <a:t>Adult </a:t>
            </a:r>
            <a:r>
              <a:rPr lang="en-US" sz="3000" kern="0" dirty="0" smtClean="0">
                <a:solidFill>
                  <a:srgbClr val="002060"/>
                </a:solidFill>
              </a:rPr>
              <a:t>Lung Transplants </a:t>
            </a:r>
          </a:p>
          <a:p>
            <a:r>
              <a:rPr lang="en-US" sz="3000" kern="0" dirty="0" smtClean="0">
                <a:solidFill>
                  <a:srgbClr val="002060"/>
                </a:solidFill>
              </a:rPr>
              <a:t>Freedom from BOS</a:t>
            </a:r>
            <a:r>
              <a:rPr lang="en-US" sz="2800" kern="0" dirty="0" smtClean="0">
                <a:solidFill>
                  <a:srgbClr val="002060"/>
                </a:solidFill>
              </a:rPr>
              <a:t> Conditional </a:t>
            </a:r>
            <a:r>
              <a:rPr lang="en-US" sz="2800" kern="0" dirty="0">
                <a:solidFill>
                  <a:srgbClr val="002060"/>
                </a:solidFill>
              </a:rPr>
              <a:t>on Survival to </a:t>
            </a:r>
            <a:r>
              <a:rPr lang="en-US" sz="2800" kern="0" dirty="0" smtClean="0">
                <a:solidFill>
                  <a:srgbClr val="002060"/>
                </a:solidFill>
              </a:rPr>
              <a:t>Discharge</a:t>
            </a:r>
            <a:endParaRPr lang="en-US" sz="2800" kern="0" dirty="0">
              <a:solidFill>
                <a:srgbClr val="002060"/>
              </a:solidFill>
            </a:endParaRPr>
          </a:p>
          <a:p>
            <a:endParaRPr lang="en-US" sz="300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1440" y="6517640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088064"/>
              </p:ext>
            </p:extLst>
          </p:nvPr>
        </p:nvGraphicFramePr>
        <p:xfrm>
          <a:off x="325338" y="1787629"/>
          <a:ext cx="6020323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pvalues"/>
          <p:cNvSpPr txBox="1"/>
          <p:nvPr/>
        </p:nvSpPr>
        <p:spPr>
          <a:xfrm>
            <a:off x="7467600" y="40386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p  = 0.4408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1148307" y="868592"/>
            <a:ext cx="4964371" cy="49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By Donor History of Cocaine Use*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7075265" y="868592"/>
            <a:ext cx="5430241" cy="49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By Donor History of Other Drug Use*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772992" y="1108592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800" kern="0" dirty="0" smtClean="0">
                <a:solidFill>
                  <a:srgbClr val="002060"/>
                </a:solidFill>
              </a:rPr>
              <a:t>(Transplants: Jan 2000 – Jun 2017)</a:t>
            </a: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921376" y="1100029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800" kern="0" dirty="0" smtClean="0">
                <a:solidFill>
                  <a:srgbClr val="002060"/>
                </a:solidFill>
              </a:rPr>
              <a:t>(Transplants: Jan 2000 – Jun 2017)</a:t>
            </a: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65982" y="1513711"/>
            <a:ext cx="62378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smtClean="0">
                <a:solidFill>
                  <a:schemeClr val="bg2"/>
                </a:solidFill>
              </a:rPr>
              <a:t>*Donor ever </a:t>
            </a:r>
            <a:r>
              <a:rPr lang="en-US" sz="1300" dirty="0">
                <a:solidFill>
                  <a:schemeClr val="bg2"/>
                </a:solidFill>
              </a:rPr>
              <a:t>abused or had a dependency to </a:t>
            </a:r>
            <a:r>
              <a:rPr lang="en-US" sz="1300" dirty="0" smtClean="0">
                <a:solidFill>
                  <a:schemeClr val="bg2"/>
                </a:solidFill>
              </a:rPr>
              <a:t>non-intravenous </a:t>
            </a:r>
            <a:r>
              <a:rPr lang="en-US" sz="1300" dirty="0">
                <a:solidFill>
                  <a:schemeClr val="bg2"/>
                </a:solidFill>
              </a:rPr>
              <a:t>street drugs, such as crack, marijuana or prescription narcotics, sedatives, hypnotics or </a:t>
            </a:r>
            <a:r>
              <a:rPr lang="en-US" sz="1300" dirty="0" smtClean="0">
                <a:solidFill>
                  <a:schemeClr val="bg2"/>
                </a:solidFill>
              </a:rPr>
              <a:t>stimulants</a:t>
            </a:r>
            <a:endParaRPr lang="en-US" sz="1300" dirty="0">
              <a:solidFill>
                <a:schemeClr val="bg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21616" y="1561824"/>
            <a:ext cx="49580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  <a:latin typeface="Arial" panose="020B0604020202020204" pitchFamily="34" charset="0"/>
              </a:rPr>
              <a:t>*Donor has </a:t>
            </a:r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</a:rPr>
              <a:t>ever abused or had a dependency to </a:t>
            </a:r>
            <a:r>
              <a:rPr lang="en-US" sz="1400" dirty="0" smtClean="0">
                <a:solidFill>
                  <a:schemeClr val="bg2"/>
                </a:solidFill>
                <a:latin typeface="Arial" panose="020B0604020202020204" pitchFamily="34" charset="0"/>
              </a:rPr>
              <a:t>cocaine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2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342900" y="-42328"/>
            <a:ext cx="12115800" cy="88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000" kern="0" dirty="0">
                <a:solidFill>
                  <a:srgbClr val="002060"/>
                </a:solidFill>
              </a:rPr>
              <a:t>Adult </a:t>
            </a:r>
            <a:r>
              <a:rPr lang="en-US" sz="3000" kern="0" dirty="0" smtClean="0">
                <a:solidFill>
                  <a:srgbClr val="002060"/>
                </a:solidFill>
              </a:rPr>
              <a:t>Lung Transplants </a:t>
            </a:r>
          </a:p>
          <a:p>
            <a:r>
              <a:rPr lang="en-US" sz="3000" kern="0" dirty="0" smtClean="0">
                <a:solidFill>
                  <a:srgbClr val="002060"/>
                </a:solidFill>
              </a:rPr>
              <a:t>Freedom from BOS</a:t>
            </a:r>
            <a:r>
              <a:rPr lang="en-US" sz="2800" kern="0" dirty="0" smtClean="0">
                <a:solidFill>
                  <a:srgbClr val="002060"/>
                </a:solidFill>
              </a:rPr>
              <a:t> Conditional </a:t>
            </a:r>
            <a:r>
              <a:rPr lang="en-US" sz="2800" kern="0" dirty="0">
                <a:solidFill>
                  <a:srgbClr val="002060"/>
                </a:solidFill>
              </a:rPr>
              <a:t>on Survival to </a:t>
            </a:r>
            <a:r>
              <a:rPr lang="en-US" sz="2800" kern="0" dirty="0" smtClean="0">
                <a:solidFill>
                  <a:srgbClr val="002060"/>
                </a:solidFill>
              </a:rPr>
              <a:t>Discharge</a:t>
            </a:r>
            <a:endParaRPr lang="en-US" sz="2800" kern="0" dirty="0">
              <a:solidFill>
                <a:srgbClr val="002060"/>
              </a:solidFill>
            </a:endParaRPr>
          </a:p>
          <a:p>
            <a:endParaRPr lang="en-US" sz="300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1280" y="6507480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9805188"/>
              </p:ext>
            </p:extLst>
          </p:nvPr>
        </p:nvGraphicFramePr>
        <p:xfrm>
          <a:off x="239044" y="1474831"/>
          <a:ext cx="6217920" cy="512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pvalues"/>
          <p:cNvSpPr txBox="1"/>
          <p:nvPr/>
        </p:nvSpPr>
        <p:spPr>
          <a:xfrm>
            <a:off x="1048766" y="3899265"/>
            <a:ext cx="1524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2"/>
                </a:solidFill>
              </a:rPr>
              <a:t>p  = </a:t>
            </a:r>
            <a:r>
              <a:rPr lang="en-US" sz="1200" b="1" dirty="0" smtClean="0">
                <a:solidFill>
                  <a:schemeClr val="bg2"/>
                </a:solidFill>
              </a:rPr>
              <a:t>0.6625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769365" y="979167"/>
            <a:ext cx="5421571" cy="49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By </a:t>
            </a:r>
            <a:r>
              <a:rPr lang="en-US" sz="2000" kern="0" dirty="0">
                <a:solidFill>
                  <a:srgbClr val="002060"/>
                </a:solidFill>
              </a:rPr>
              <a:t>Donor History of </a:t>
            </a:r>
            <a:r>
              <a:rPr lang="en-US" sz="2000" kern="0" dirty="0" smtClean="0">
                <a:solidFill>
                  <a:srgbClr val="002060"/>
                </a:solidFill>
              </a:rPr>
              <a:t>Diabetes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722364" y="989763"/>
            <a:ext cx="6079236" cy="49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By Donor History of Hypertension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graphicFrame>
        <p:nvGraphicFramePr>
          <p:cNvPr id="2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9204107"/>
              </p:ext>
            </p:extLst>
          </p:nvPr>
        </p:nvGraphicFramePr>
        <p:xfrm>
          <a:off x="6430488" y="1594589"/>
          <a:ext cx="6217920" cy="512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622650" y="1243756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800" kern="0" dirty="0" smtClean="0">
                <a:solidFill>
                  <a:srgbClr val="002060"/>
                </a:solidFill>
              </a:rPr>
              <a:t>(Transplants: Jan 2000 – Jun 2017)</a:t>
            </a: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840570" y="1225846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800" kern="0" dirty="0" smtClean="0">
                <a:solidFill>
                  <a:srgbClr val="002060"/>
                </a:solidFill>
              </a:rPr>
              <a:t>(Transplants: Jan 2000 – Jun 2017)</a:t>
            </a:r>
            <a:endParaRPr lang="en-US" sz="18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78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-198817"/>
            <a:ext cx="9144000" cy="990600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</a:rPr>
              <a:t>Adult </a:t>
            </a:r>
            <a:r>
              <a:rPr lang="en-US" sz="3200" dirty="0" smtClean="0">
                <a:solidFill>
                  <a:srgbClr val="002060"/>
                </a:solidFill>
              </a:rPr>
              <a:t>Lung Transplants</a:t>
            </a:r>
            <a:endParaRPr 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876238"/>
              </p:ext>
            </p:extLst>
          </p:nvPr>
        </p:nvGraphicFramePr>
        <p:xfrm>
          <a:off x="1904999" y="1042937"/>
          <a:ext cx="9753601" cy="532595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0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0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1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4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8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Jan 1992-Dec 2000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(N = 11,796)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Jan 2001-Dec 2009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(N = 21,806)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Jan 2010-Jun 2018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(N = 33,891)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P-value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4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CMV antibody positive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&lt;0.0001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4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EBV antibody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positive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91.6%</a:t>
                      </a:r>
                      <a:r>
                        <a:rPr lang="en-US" sz="1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4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93.7%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&lt;0.0001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Hep B antibody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ositive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0.6759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Hep C antibody positive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&lt;0.0001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119519"/>
                  </a:ext>
                </a:extLst>
              </a:tr>
              <a:tr h="439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Smoking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history</a:t>
                      </a:r>
                      <a:endParaRPr lang="en-US" sz="14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&lt;0.0001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731942"/>
                  </a:ext>
                </a:extLst>
              </a:tr>
              <a:tr h="439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Alcohol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use</a:t>
                      </a:r>
                      <a:endParaRPr lang="en-US" sz="14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12.8%</a:t>
                      </a:r>
                      <a:r>
                        <a:rPr lang="en-US" sz="1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4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7382636"/>
                  </a:ext>
                </a:extLst>
              </a:tr>
              <a:tr h="4067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Cocain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 use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&lt;0.0001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5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drugs use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&lt;0.0001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5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Diabetes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2.3%</a:t>
                      </a:r>
                      <a:r>
                        <a:rPr lang="en-US" sz="1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4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&lt;0.0001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4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Hypertension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12.4%</a:t>
                      </a:r>
                      <a:r>
                        <a:rPr lang="en-US" sz="1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4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&lt;0.0001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4476">
                <a:tc>
                  <a:txBody>
                    <a:bodyPr/>
                    <a:lstStyle/>
                    <a:p>
                      <a:pPr defTabSz="914400"/>
                      <a:r>
                        <a:rPr lang="en-US" sz="1400" b="1" kern="0" dirty="0" smtClean="0">
                          <a:solidFill>
                            <a:schemeClr val="bg2"/>
                          </a:solidFill>
                        </a:rPr>
                        <a:t>PO</a:t>
                      </a:r>
                      <a:r>
                        <a:rPr lang="en-US" sz="1400" b="1" kern="0" baseline="-25000" dirty="0" smtClean="0">
                          <a:solidFill>
                            <a:schemeClr val="bg2"/>
                          </a:solidFill>
                        </a:rPr>
                        <a:t>2 </a:t>
                      </a:r>
                      <a:r>
                        <a:rPr lang="en-US" sz="1400" b="1" kern="0" baseline="0" dirty="0" smtClean="0">
                          <a:solidFill>
                            <a:schemeClr val="bg2"/>
                          </a:solidFill>
                        </a:rPr>
                        <a:t>(mmHg)</a:t>
                      </a:r>
                      <a:endParaRPr lang="en-US" sz="1400" b="1" kern="0" baseline="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424.0 (115.0 -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578.4)</a:t>
                      </a:r>
                      <a:r>
                        <a:rPr lang="en-US" sz="1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US" sz="14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409.0 (109.0 - 563.0)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&lt;0.0001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93788" y="6520979"/>
            <a:ext cx="4715932" cy="711201"/>
            <a:chOff x="2" y="6146792"/>
            <a:chExt cx="4715932" cy="711201"/>
          </a:xfrm>
        </p:grpSpPr>
        <p:grpSp>
          <p:nvGrpSpPr>
            <p:cNvPr id="17" name="Group 16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1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9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105398" y="6985620"/>
            <a:ext cx="3485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baseline="30000" dirty="0" smtClean="0">
                <a:solidFill>
                  <a:srgbClr val="002060"/>
                </a:solidFill>
              </a:rPr>
              <a:t>3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 smtClean="0">
                <a:solidFill>
                  <a:srgbClr val="002060"/>
                </a:solidFill>
              </a:rPr>
              <a:t>Based on Apr 1994 – Dec 2000 transplants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52548" y="6740870"/>
            <a:ext cx="3677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baseline="30000" dirty="0" smtClean="0">
                <a:solidFill>
                  <a:srgbClr val="002060"/>
                </a:solidFill>
              </a:rPr>
              <a:t>2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 smtClean="0">
                <a:solidFill>
                  <a:srgbClr val="002060"/>
                </a:solidFill>
              </a:rPr>
              <a:t>Based on Jul 2004 – Dec 2009 transplants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1895" y="6489546"/>
            <a:ext cx="649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Summary statistics included transplants with non-missing data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5791200" y="478645"/>
            <a:ext cx="6160472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(Transplants: Jan 1992- Jun 2018)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118829" y="478645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Donor Characteristics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17466" y="6963859"/>
            <a:ext cx="382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baseline="30000" dirty="0">
                <a:solidFill>
                  <a:srgbClr val="002060"/>
                </a:solidFill>
              </a:rPr>
              <a:t>4</a:t>
            </a:r>
            <a:r>
              <a:rPr lang="en-US" sz="1200" b="1" dirty="0" smtClean="0">
                <a:solidFill>
                  <a:srgbClr val="002060"/>
                </a:solidFill>
              </a:rPr>
              <a:t> Based on Jan </a:t>
            </a:r>
            <a:r>
              <a:rPr lang="en-US" sz="1200" b="1" dirty="0">
                <a:solidFill>
                  <a:srgbClr val="002060"/>
                </a:solidFill>
              </a:rPr>
              <a:t>2005 – </a:t>
            </a:r>
            <a:r>
              <a:rPr lang="en-US" sz="1200" b="1" dirty="0" smtClean="0">
                <a:solidFill>
                  <a:srgbClr val="002060"/>
                </a:solidFill>
              </a:rPr>
              <a:t>Dec 2009 transplants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2594" y="6738210"/>
            <a:ext cx="3881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baseline="30000" dirty="0" smtClean="0">
                <a:solidFill>
                  <a:srgbClr val="002060"/>
                </a:solidFill>
              </a:rPr>
              <a:t>1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 smtClean="0">
                <a:solidFill>
                  <a:srgbClr val="002060"/>
                </a:solidFill>
              </a:rPr>
              <a:t>Based on Apr 2006 – Dec 2009 transplants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9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821" y="-20997"/>
            <a:ext cx="11476435" cy="900113"/>
          </a:xfrm>
        </p:spPr>
        <p:txBody>
          <a:bodyPr/>
          <a:lstStyle/>
          <a:p>
            <a:r>
              <a:rPr lang="en-US" sz="3347" dirty="0">
                <a:solidFill>
                  <a:srgbClr val="002060"/>
                </a:solidFill>
              </a:rPr>
              <a:t>Adult Lung Transplants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99227" y="1654636"/>
          <a:ext cx="4352794" cy="5040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04052" y="6489791"/>
            <a:ext cx="4642245" cy="700089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9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203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-500192" y="741298"/>
            <a:ext cx="5850731" cy="67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969" kern="0" dirty="0">
                <a:solidFill>
                  <a:srgbClr val="002060"/>
                </a:solidFill>
              </a:rPr>
              <a:t>Median Donor Age (years) 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524637" y="636969"/>
            <a:ext cx="6232142" cy="87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969" kern="0" dirty="0">
                <a:solidFill>
                  <a:srgbClr val="002060"/>
                </a:solidFill>
              </a:rPr>
              <a:t>Median Donor BMI (kg/m</a:t>
            </a:r>
            <a:r>
              <a:rPr lang="en-US" sz="1969" kern="0" baseline="30000" dirty="0">
                <a:solidFill>
                  <a:srgbClr val="002060"/>
                </a:solidFill>
              </a:rPr>
              <a:t>2</a:t>
            </a:r>
            <a:r>
              <a:rPr lang="en-US" sz="1969" kern="0" dirty="0">
                <a:solidFill>
                  <a:srgbClr val="002060"/>
                </a:solidFill>
              </a:rPr>
              <a:t>)  </a:t>
            </a:r>
          </a:p>
        </p:txBody>
      </p:sp>
      <p:graphicFrame>
        <p:nvGraphicFramePr>
          <p:cNvPr id="1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149717"/>
              </p:ext>
            </p:extLst>
          </p:nvPr>
        </p:nvGraphicFramePr>
        <p:xfrm>
          <a:off x="4308055" y="1654636"/>
          <a:ext cx="4230529" cy="5040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7931545"/>
              </p:ext>
            </p:extLst>
          </p:nvPr>
        </p:nvGraphicFramePr>
        <p:xfrm>
          <a:off x="8318783" y="1654634"/>
          <a:ext cx="4306364" cy="5167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itle 1"/>
          <p:cNvSpPr txBox="1">
            <a:spLocks/>
          </p:cNvSpPr>
          <p:nvPr/>
        </p:nvSpPr>
        <p:spPr bwMode="auto">
          <a:xfrm>
            <a:off x="7842591" y="741298"/>
            <a:ext cx="5850731" cy="67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969" kern="0" dirty="0">
                <a:solidFill>
                  <a:srgbClr val="002060"/>
                </a:solidFill>
              </a:rPr>
              <a:t>Median Donor PO</a:t>
            </a:r>
            <a:r>
              <a:rPr lang="en-US" sz="1969" kern="0" baseline="-25000" dirty="0">
                <a:solidFill>
                  <a:srgbClr val="002060"/>
                </a:solidFill>
              </a:rPr>
              <a:t>2</a:t>
            </a:r>
            <a:r>
              <a:rPr lang="en-US" sz="1969" kern="0" dirty="0">
                <a:solidFill>
                  <a:srgbClr val="002060"/>
                </a:solidFill>
              </a:rPr>
              <a:t> (mmHg)</a:t>
            </a:r>
            <a:endParaRPr lang="en-US" sz="1969" kern="0" baseline="-25000" dirty="0">
              <a:solidFill>
                <a:srgbClr val="002060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479289" y="1176768"/>
            <a:ext cx="3891767" cy="43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575" kern="0" dirty="0">
                <a:solidFill>
                  <a:srgbClr val="002060"/>
                </a:solidFill>
              </a:rPr>
              <a:t>(Transplants: Jan 1992 – Jun 2018)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4816222" y="1185008"/>
            <a:ext cx="3793403" cy="41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575" kern="0" dirty="0">
                <a:solidFill>
                  <a:srgbClr val="002060"/>
                </a:solidFill>
              </a:rPr>
              <a:t>(Transplants: Jan 1995 – Jun 2018)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8729799" y="1135110"/>
            <a:ext cx="4076313" cy="50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575" kern="0" dirty="0">
                <a:solidFill>
                  <a:srgbClr val="002060"/>
                </a:solidFill>
              </a:rPr>
              <a:t>(Transplants: Jan 2005 – Jun 2018)</a:t>
            </a:r>
          </a:p>
        </p:txBody>
      </p:sp>
    </p:spTree>
    <p:extLst>
      <p:ext uri="{BB962C8B-B14F-4D97-AF65-F5344CB8AC3E}">
        <p14:creationId xmlns:p14="http://schemas.microsoft.com/office/powerpoint/2010/main" val="27138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949" y="97411"/>
            <a:ext cx="10744200" cy="812800"/>
          </a:xfrm>
        </p:spPr>
        <p:txBody>
          <a:bodyPr/>
          <a:lstStyle/>
          <a:p>
            <a:r>
              <a:rPr lang="en-US" sz="3400" dirty="0">
                <a:solidFill>
                  <a:srgbClr val="002060"/>
                </a:solidFill>
              </a:rPr>
              <a:t>Adult </a:t>
            </a:r>
            <a:r>
              <a:rPr lang="en-US" sz="3400" dirty="0" smtClean="0">
                <a:solidFill>
                  <a:srgbClr val="002060"/>
                </a:solidFill>
              </a:rPr>
              <a:t>Lung Transplants</a:t>
            </a:r>
            <a:br>
              <a:rPr lang="en-US" sz="3400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Donor Sex Distribution </a:t>
            </a:r>
            <a:r>
              <a:rPr lang="en-US" sz="2800" dirty="0">
                <a:solidFill>
                  <a:srgbClr val="002060"/>
                </a:solidFill>
              </a:rPr>
              <a:t>by </a:t>
            </a:r>
            <a:r>
              <a:rPr lang="en-US" sz="2800" dirty="0" smtClean="0">
                <a:solidFill>
                  <a:srgbClr val="002060"/>
                </a:solidFill>
              </a:rPr>
              <a:t>Location and Era</a:t>
            </a:r>
            <a:endParaRPr lang="en-US" sz="2800" dirty="0">
              <a:solidFill>
                <a:srgbClr val="00206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3787" y="6513486"/>
            <a:ext cx="4715932" cy="711201"/>
            <a:chOff x="2" y="6146792"/>
            <a:chExt cx="4715932" cy="711201"/>
          </a:xfrm>
        </p:grpSpPr>
        <p:grpSp>
          <p:nvGrpSpPr>
            <p:cNvPr id="14" name="Group 13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4438296"/>
              </p:ext>
            </p:extLst>
          </p:nvPr>
        </p:nvGraphicFramePr>
        <p:xfrm>
          <a:off x="627949" y="1322198"/>
          <a:ext cx="11506200" cy="5348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1"/>
          <p:cNvSpPr txBox="1"/>
          <p:nvPr/>
        </p:nvSpPr>
        <p:spPr>
          <a:xfrm>
            <a:off x="4023728" y="1545740"/>
            <a:ext cx="2044166" cy="42542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 smtClean="0">
                <a:solidFill>
                  <a:schemeClr val="bg2"/>
                </a:solidFill>
              </a:rPr>
              <a:t>Donor Sex:</a:t>
            </a:r>
            <a:endParaRPr lang="en-US" sz="1800" b="1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1218" y="6125290"/>
            <a:ext cx="1024639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Europe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73990" y="6142869"/>
            <a:ext cx="1857175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North America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87000" y="6154438"/>
            <a:ext cx="902811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Other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057245" y="915097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rgbClr val="002060"/>
                </a:solidFill>
              </a:rPr>
              <a:t>(Transplants: Jan 1992 – Jun 2018)</a:t>
            </a:r>
            <a:endParaRPr lang="en-US" sz="24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59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367" y="138889"/>
            <a:ext cx="12594197" cy="800100"/>
          </a:xfrm>
        </p:spPr>
        <p:txBody>
          <a:bodyPr/>
          <a:lstStyle/>
          <a:p>
            <a:r>
              <a:rPr lang="en-US" sz="3347" dirty="0">
                <a:solidFill>
                  <a:srgbClr val="002060"/>
                </a:solidFill>
              </a:rPr>
              <a:t>Adult Lung Transplants</a:t>
            </a:r>
            <a:br>
              <a:rPr lang="en-US" sz="3347" dirty="0">
                <a:solidFill>
                  <a:srgbClr val="002060"/>
                </a:solidFill>
              </a:rPr>
            </a:br>
            <a:r>
              <a:rPr lang="en-US" sz="2756" dirty="0">
                <a:solidFill>
                  <a:srgbClr val="002060"/>
                </a:solidFill>
              </a:rPr>
              <a:t>Donor Cause of Death Distribution by Location and Era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92334" y="6468864"/>
            <a:ext cx="4642245" cy="700089"/>
            <a:chOff x="2" y="6146792"/>
            <a:chExt cx="4715932" cy="711201"/>
          </a:xfrm>
        </p:grpSpPr>
        <p:grpSp>
          <p:nvGrpSpPr>
            <p:cNvPr id="14" name="Group 13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5" name="logo_citation"/>
            <p:cNvSpPr txBox="1"/>
            <p:nvPr/>
          </p:nvSpPr>
          <p:spPr>
            <a:xfrm>
              <a:off x="2766436" y="6605203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479148"/>
              </p:ext>
            </p:extLst>
          </p:nvPr>
        </p:nvGraphicFramePr>
        <p:xfrm>
          <a:off x="192335" y="1358691"/>
          <a:ext cx="12190244" cy="5075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1"/>
          <p:cNvSpPr txBox="1"/>
          <p:nvPr/>
        </p:nvSpPr>
        <p:spPr>
          <a:xfrm>
            <a:off x="2030037" y="1493527"/>
            <a:ext cx="2804542" cy="41877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>
                <a:solidFill>
                  <a:schemeClr val="bg2"/>
                </a:solidFill>
              </a:rPr>
              <a:t>Donor Cause of Death: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1029" y="6105532"/>
            <a:ext cx="970137" cy="365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72" b="1" dirty="0">
                <a:solidFill>
                  <a:srgbClr val="0070C0"/>
                </a:solidFill>
              </a:rPr>
              <a:t>Europe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38931" y="6110105"/>
            <a:ext cx="1803251" cy="365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72" b="1" dirty="0">
                <a:solidFill>
                  <a:srgbClr val="0070C0"/>
                </a:solidFill>
              </a:rPr>
              <a:t>North America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376298" y="6089880"/>
            <a:ext cx="790601" cy="365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72" b="1" dirty="0">
                <a:solidFill>
                  <a:srgbClr val="0070C0"/>
                </a:solidFill>
              </a:rPr>
              <a:t>Other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093863" y="957949"/>
            <a:ext cx="5625704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363" kern="0" dirty="0">
                <a:solidFill>
                  <a:srgbClr val="002060"/>
                </a:solidFill>
              </a:rPr>
              <a:t>(Transplants: Jan 1992 – Jun 2018)</a:t>
            </a:r>
          </a:p>
        </p:txBody>
      </p:sp>
    </p:spTree>
    <p:extLst>
      <p:ext uri="{BB962C8B-B14F-4D97-AF65-F5344CB8AC3E}">
        <p14:creationId xmlns:p14="http://schemas.microsoft.com/office/powerpoint/2010/main" val="281251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7316" y="87018"/>
            <a:ext cx="6405165" cy="549360"/>
          </a:xfrm>
        </p:spPr>
        <p:txBody>
          <a:bodyPr/>
          <a:lstStyle/>
          <a:p>
            <a:r>
              <a:rPr lang="en-US" sz="3400" dirty="0">
                <a:solidFill>
                  <a:srgbClr val="002060"/>
                </a:solidFill>
              </a:rPr>
              <a:t>Adult </a:t>
            </a:r>
            <a:r>
              <a:rPr lang="en-US" sz="3400" dirty="0" smtClean="0">
                <a:solidFill>
                  <a:srgbClr val="002060"/>
                </a:solidFill>
              </a:rPr>
              <a:t>Lung Transplants </a:t>
            </a:r>
            <a:endParaRPr lang="en-US" sz="3400" dirty="0">
              <a:solidFill>
                <a:srgbClr val="00206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1814418"/>
              </p:ext>
            </p:extLst>
          </p:nvPr>
        </p:nvGraphicFramePr>
        <p:xfrm>
          <a:off x="206121" y="1338824"/>
          <a:ext cx="603504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98655" y="6500875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9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320531" y="613594"/>
            <a:ext cx="5943600" cy="68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rgbClr val="002060"/>
                </a:solidFill>
              </a:rPr>
              <a:t>Donors with History of Smoking*</a:t>
            </a:r>
            <a:endParaRPr lang="en-US" sz="2400" kern="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6819899" y="576039"/>
            <a:ext cx="5715000" cy="76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rgbClr val="002060"/>
                </a:solidFill>
              </a:rPr>
              <a:t>Donors with History </a:t>
            </a:r>
            <a:r>
              <a:rPr lang="en-US" sz="2400" kern="0" dirty="0">
                <a:solidFill>
                  <a:srgbClr val="002060"/>
                </a:solidFill>
              </a:rPr>
              <a:t>of </a:t>
            </a:r>
            <a:r>
              <a:rPr lang="en-US" sz="2400" kern="0" dirty="0" smtClean="0">
                <a:solidFill>
                  <a:srgbClr val="002060"/>
                </a:solidFill>
              </a:rPr>
              <a:t>Alcohol Use*</a:t>
            </a:r>
            <a:endParaRPr lang="en-US" sz="2400" kern="0" dirty="0">
              <a:solidFill>
                <a:srgbClr val="002060"/>
              </a:solidFill>
            </a:endParaRPr>
          </a:p>
        </p:txBody>
      </p:sp>
      <p:graphicFrame>
        <p:nvGraphicFramePr>
          <p:cNvPr id="1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133208"/>
              </p:ext>
            </p:extLst>
          </p:nvPr>
        </p:nvGraphicFramePr>
        <p:xfrm>
          <a:off x="6465926" y="1372638"/>
          <a:ext cx="603504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itle 1"/>
          <p:cNvSpPr txBox="1">
            <a:spLocks/>
          </p:cNvSpPr>
          <p:nvPr/>
        </p:nvSpPr>
        <p:spPr bwMode="auto">
          <a:xfrm>
            <a:off x="310371" y="1082283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(Transplants: Jan 1995 – Jun 2018)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6819899" y="1086774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(Transplants: Jan 2005 – Jun 2018)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53400" y="1517436"/>
            <a:ext cx="3223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*Two </a:t>
            </a:r>
            <a:r>
              <a:rPr lang="en-US" sz="1400" dirty="0">
                <a:solidFill>
                  <a:schemeClr val="bg2"/>
                </a:solidFill>
              </a:rPr>
              <a:t>or more alcoholic drinks per day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05459" y="1498662"/>
            <a:ext cx="4229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*Cigarette use for </a:t>
            </a:r>
            <a:r>
              <a:rPr lang="en-US" sz="1400" dirty="0">
                <a:solidFill>
                  <a:schemeClr val="bg2"/>
                </a:solidFill>
              </a:rPr>
              <a:t>more than 20 pack </a:t>
            </a:r>
            <a:r>
              <a:rPr lang="en-US" sz="1400" dirty="0" smtClean="0">
                <a:solidFill>
                  <a:schemeClr val="bg2"/>
                </a:solidFill>
              </a:rPr>
              <a:t>years 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60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OSTemplate">
  <a:themeElements>
    <a:clrScheme name="Blank Presentation 13">
      <a:dk1>
        <a:srgbClr val="000000"/>
      </a:dk1>
      <a:lt1>
        <a:srgbClr val="FFFFFF"/>
      </a:lt1>
      <a:dk2>
        <a:srgbClr val="00004C"/>
      </a:dk2>
      <a:lt2>
        <a:srgbClr val="FFCC00"/>
      </a:lt2>
      <a:accent1>
        <a:srgbClr val="99CC66"/>
      </a:accent1>
      <a:accent2>
        <a:srgbClr val="B97E33"/>
      </a:accent2>
      <a:accent3>
        <a:srgbClr val="AAAAB2"/>
      </a:accent3>
      <a:accent4>
        <a:srgbClr val="DADADA"/>
      </a:accent4>
      <a:accent5>
        <a:srgbClr val="CAE2B8"/>
      </a:accent5>
      <a:accent6>
        <a:srgbClr val="A7722D"/>
      </a:accent6>
      <a:hlink>
        <a:srgbClr val="4C97CC"/>
      </a:hlink>
      <a:folHlink>
        <a:srgbClr val="6633CC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4C"/>
        </a:dk2>
        <a:lt2>
          <a:srgbClr val="FFCC00"/>
        </a:lt2>
        <a:accent1>
          <a:srgbClr val="99CC66"/>
        </a:accent1>
        <a:accent2>
          <a:srgbClr val="B97E33"/>
        </a:accent2>
        <a:accent3>
          <a:srgbClr val="AAAAB2"/>
        </a:accent3>
        <a:accent4>
          <a:srgbClr val="DADADA"/>
        </a:accent4>
        <a:accent5>
          <a:srgbClr val="CAE2B8"/>
        </a:accent5>
        <a:accent6>
          <a:srgbClr val="A7722D"/>
        </a:accent6>
        <a:hlink>
          <a:srgbClr val="4C97CC"/>
        </a:hlink>
        <a:folHlink>
          <a:srgbClr val="6633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4A9236091AB348876378E1F235635F" ma:contentTypeVersion="0" ma:contentTypeDescription="Create a new document." ma:contentTypeScope="" ma:versionID="b8d2993a86a15f6ae2380fc1e2ee2d9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customXsn xmlns="http://schemas.microsoft.com/office/2006/metadata/customXsn">
  <xsnLocation>http://departments/research/PMO/Private/Document Management and Control/Templates/Document Request and Tracking Form.doc</xsnLocation>
  <cached>True</cached>
  <openByDefault>False</openByDefault>
  <xsnScope>http://departments/research/Staff/ISHLT</xsnScope>
</customXsn>
</file>

<file path=customXml/itemProps1.xml><?xml version="1.0" encoding="utf-8"?>
<ds:datastoreItem xmlns:ds="http://schemas.openxmlformats.org/officeDocument/2006/customXml" ds:itemID="{C91805D6-AC72-435D-A51A-1C2C01D7BD28}">
  <ds:schemaRefs>
    <ds:schemaRef ds:uri="http://purl.org/dc/dcmitype/"/>
    <ds:schemaRef ds:uri="http://purl.org/dc/terms/"/>
    <ds:schemaRef ds:uri="http://schemas.openxmlformats.org/package/2006/metadata/core-properties"/>
    <ds:schemaRef ds:uri="1df23a4e-d417-4e0a-a778-b7db59ac479a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C4B9250-95BC-47BF-B3E7-315D27B1C1E1}"/>
</file>

<file path=customXml/itemProps3.xml><?xml version="1.0" encoding="utf-8"?>
<ds:datastoreItem xmlns:ds="http://schemas.openxmlformats.org/officeDocument/2006/customXml" ds:itemID="{867B47CE-0255-4774-B4EC-289B3F01EA0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4F47D93-CF7B-48CB-914C-4409E5554C1C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UNOSTemplate</Template>
  <TotalTime>48682</TotalTime>
  <Words>3706</Words>
  <Application>Microsoft Office PowerPoint</Application>
  <PresentationFormat>Custom</PresentationFormat>
  <Paragraphs>741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Times</vt:lpstr>
      <vt:lpstr>Times New Roman</vt:lpstr>
      <vt:lpstr>Webdings</vt:lpstr>
      <vt:lpstr>UNOSTemplate</vt:lpstr>
      <vt:lpstr>FOCUS THEME: DONOR TRENDS    LUNG TRANSPLANTATION  </vt:lpstr>
      <vt:lpstr>Table of Contents</vt:lpstr>
      <vt:lpstr>PowerPoint Presentation</vt:lpstr>
      <vt:lpstr>Adult Lung Transplants</vt:lpstr>
      <vt:lpstr>Adult Lung Transplants</vt:lpstr>
      <vt:lpstr>Adult Lung Transplants</vt:lpstr>
      <vt:lpstr>Adult Lung Transplants Donor Sex Distribution by Location and Era</vt:lpstr>
      <vt:lpstr>Adult Lung Transplants Donor Cause of Death Distribution by Location and Era</vt:lpstr>
      <vt:lpstr>Adult Lung Transplants </vt:lpstr>
      <vt:lpstr>Adult Lung Transplants</vt:lpstr>
      <vt:lpstr>Adult Lung Transplants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ISHLT Registry Slides</dc:title>
  <dc:creator>Manny Carwile</dc:creator>
  <cp:lastModifiedBy>Wida Cherikh</cp:lastModifiedBy>
  <cp:revision>3945</cp:revision>
  <dcterms:created xsi:type="dcterms:W3CDTF">2009-06-30T12:53:17Z</dcterms:created>
  <dcterms:modified xsi:type="dcterms:W3CDTF">2020-10-07T20:47:26Z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0x0101003C4A9236091AB348876378E1F235635F</vt:lpwstr>
  </property>
</Properties>
</file>